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7" r:id="rId4"/>
    <p:sldId id="260" r:id="rId5"/>
    <p:sldId id="261" r:id="rId6"/>
    <p:sldId id="262" r:id="rId7"/>
    <p:sldId id="265" r:id="rId8"/>
    <p:sldId id="266" r:id="rId9"/>
    <p:sldId id="263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B6C"/>
    <a:srgbClr val="86A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5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1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7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8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08D5-06A8-461B-851F-955130E38C8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524E-3401-4B13-A8E9-9D1EC3FD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6" y="-77561"/>
            <a:ext cx="12189884" cy="6607252"/>
          </a:xfrm>
          <a:prstGeom prst="rect">
            <a:avLst/>
          </a:prstGeom>
          <a:gradFill>
            <a:gsLst>
              <a:gs pos="0">
                <a:schemeClr val="lt1">
                  <a:tint val="93000"/>
                  <a:satMod val="150000"/>
                  <a:shade val="98000"/>
                  <a:lumMod val="102000"/>
                </a:schemeClr>
              </a:gs>
              <a:gs pos="74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rgbClr val="86A6C1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:\Users\aholmes\Desktop\HLG-Docume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96" y="2022131"/>
            <a:ext cx="6561158" cy="22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348519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454B4D"/>
                </a:solidFill>
              </a:rPr>
              <a:t>Law Group, representing the business of healthcare</a:t>
            </a:r>
            <a:endParaRPr lang="en-US" sz="3600" i="1" dirty="0">
              <a:solidFill>
                <a:srgbClr val="454B4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73972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686B6C"/>
                </a:solidFill>
              </a:rPr>
              <a:t>Preserving hospital margins through effective contract dispute resolution management</a:t>
            </a:r>
            <a:endParaRPr lang="en-US" b="1" i="1" dirty="0">
              <a:solidFill>
                <a:srgbClr val="686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301764"/>
            <a:ext cx="8484131" cy="423450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Need for centralized scheduling to ensure all proper documentation is obtained and validated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No authorization</a:t>
            </a:r>
          </a:p>
          <a:p>
            <a:pPr>
              <a:spcBef>
                <a:spcPts val="1200"/>
              </a:spcBef>
            </a:pPr>
            <a:endParaRPr lang="en-US" sz="3000" dirty="0"/>
          </a:p>
          <a:p>
            <a:pPr>
              <a:spcBef>
                <a:spcPts val="1200"/>
              </a:spcBef>
            </a:pPr>
            <a:endParaRPr lang="en-US" sz="3000" dirty="0" smtClean="0"/>
          </a:p>
          <a:p>
            <a:pPr>
              <a:spcBef>
                <a:spcPts val="1200"/>
              </a:spcBef>
            </a:pPr>
            <a:r>
              <a:rPr lang="en-US" sz="3000" dirty="0" smtClean="0"/>
              <a:t>Department leaders did not secure proper orders or documentation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 </a:t>
            </a:r>
            <a:r>
              <a:rPr lang="en-US" sz="3600" b="1" dirty="0" smtClean="0"/>
              <a:t>Results: Enterprise Breakdown</a:t>
            </a:r>
            <a:endParaRPr lang="en-US" sz="3600" b="1" dirty="0"/>
          </a:p>
        </p:txBody>
      </p:sp>
      <p:sp>
        <p:nvSpPr>
          <p:cNvPr id="23" name="Chevron 22"/>
          <p:cNvSpPr/>
          <p:nvPr/>
        </p:nvSpPr>
        <p:spPr>
          <a:xfrm>
            <a:off x="362310" y="1124056"/>
            <a:ext cx="2533290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Analyze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1400" y="3953933"/>
            <a:ext cx="7814733" cy="880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No Authorization = No Service Initiative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3114993"/>
            <a:ext cx="8484131" cy="349225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3000" dirty="0" smtClean="0"/>
          </a:p>
          <a:p>
            <a:pPr>
              <a:spcBef>
                <a:spcPts val="1200"/>
              </a:spcBef>
            </a:pPr>
            <a:endParaRPr lang="en-US" sz="3000" dirty="0" smtClean="0"/>
          </a:p>
          <a:p>
            <a:pPr>
              <a:spcBef>
                <a:spcPts val="1200"/>
              </a:spcBef>
            </a:pPr>
            <a:r>
              <a:rPr lang="en-US" sz="3000" dirty="0" smtClean="0"/>
              <a:t>Ineffective appeals   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Inventory not disbursed or hoarded inventory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Lack of training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Lack of POS cash focus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076178"/>
            <a:ext cx="8942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 </a:t>
            </a:r>
            <a:r>
              <a:rPr lang="en-US" sz="3600" b="1" dirty="0" smtClean="0"/>
              <a:t>Results: PFS Inventory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                 Management</a:t>
            </a:r>
            <a:endParaRPr lang="en-US" sz="3600" b="1" dirty="0"/>
          </a:p>
        </p:txBody>
      </p:sp>
      <p:sp>
        <p:nvSpPr>
          <p:cNvPr id="23" name="Chevron 22"/>
          <p:cNvSpPr/>
          <p:nvPr/>
        </p:nvSpPr>
        <p:spPr>
          <a:xfrm>
            <a:off x="362310" y="1124056"/>
            <a:ext cx="2533290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Analyze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47064" y="4238915"/>
            <a:ext cx="4334933" cy="448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Please Pay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81502" y="2693340"/>
            <a:ext cx="1926231" cy="1125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 Ownership of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89703" y="2693340"/>
            <a:ext cx="2087097" cy="1125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Inability to Liquidate Inventory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052451" y="2693340"/>
            <a:ext cx="3329546" cy="1125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Lack of Insight of Overall performance Metric, Accounts Continued to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301764"/>
            <a:ext cx="8484131" cy="42905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Operate differently – think differently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Created collaborative team centric process and outcome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Removed traditional barriers create a self-directed team model to drive best practice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Implemented automated tools to support Success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Heighten awareness of “OWN IT”</a:t>
            </a: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</a:t>
            </a:r>
            <a:r>
              <a:rPr lang="en-US" sz="3600" b="1" dirty="0" smtClean="0"/>
              <a:t>Attack Root Causes</a:t>
            </a:r>
            <a:endParaRPr lang="en-US" sz="3600" b="1" dirty="0"/>
          </a:p>
        </p:txBody>
      </p:sp>
      <p:sp>
        <p:nvSpPr>
          <p:cNvPr id="23" name="Chevron 22"/>
          <p:cNvSpPr/>
          <p:nvPr/>
        </p:nvSpPr>
        <p:spPr>
          <a:xfrm>
            <a:off x="362310" y="1124056"/>
            <a:ext cx="2533290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Improve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781995"/>
            <a:ext cx="8484131" cy="38103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Improve operational efficiency by identifying underlying causes, resolve them and get the accounts receivable (A/R) paid.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Streamline processes to prevent rework and accelerate cash.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Manage costs effectively.</a:t>
            </a: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      Implemented Embedded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Work Efforts Exhaust Process</a:t>
            </a:r>
            <a:endParaRPr lang="en-US" sz="3600" b="1" dirty="0"/>
          </a:p>
        </p:txBody>
      </p:sp>
      <p:sp>
        <p:nvSpPr>
          <p:cNvPr id="14" name="Chevron 13"/>
          <p:cNvSpPr/>
          <p:nvPr/>
        </p:nvSpPr>
        <p:spPr>
          <a:xfrm>
            <a:off x="362310" y="1124056"/>
            <a:ext cx="2533290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Control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736627"/>
            <a:ext cx="8484131" cy="38557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Strategic escalation based on age and contract requirements e.g. appeal requirements, denial types.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Contract enforcement to drive improved operational performance.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Recommend and assist in implementing defined processes and workflows to continually drive A/R priorities to liquidation.</a:t>
            </a:r>
            <a:endParaRPr lang="en-US" sz="26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      Results: Formalize Structured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Back-End Escalation Processes</a:t>
            </a:r>
            <a:endParaRPr lang="en-US" sz="3600" b="1" dirty="0"/>
          </a:p>
        </p:txBody>
      </p:sp>
      <p:sp>
        <p:nvSpPr>
          <p:cNvPr id="12" name="Chevron 11"/>
          <p:cNvSpPr/>
          <p:nvPr/>
        </p:nvSpPr>
        <p:spPr>
          <a:xfrm>
            <a:off x="362310" y="1124056"/>
            <a:ext cx="2533290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Control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781995"/>
            <a:ext cx="8484131" cy="38103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Implement ongoing dispute escalation and pre-legal desk assignment.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Strategic escalation based on contract requirements, action-based escalation e.g. appeal exhausted and denial or underpayment reasons.</a:t>
            </a:r>
            <a:endParaRPr lang="en-US" sz="26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      Formalize Structured Back-End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Escalation Processes, continued</a:t>
            </a:r>
            <a:endParaRPr lang="en-US" sz="3600" b="1" dirty="0"/>
          </a:p>
        </p:txBody>
      </p:sp>
      <p:sp>
        <p:nvSpPr>
          <p:cNvPr id="12" name="Chevron 11"/>
          <p:cNvSpPr/>
          <p:nvPr/>
        </p:nvSpPr>
        <p:spPr>
          <a:xfrm>
            <a:off x="362310" y="1124056"/>
            <a:ext cx="2533290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Control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301764"/>
            <a:ext cx="8484131" cy="42905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Based on referred inventory and assessment, Helton will recommend changes to account flow to improve contract performance and drive best practices.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Drive system changes and status codes to enhance cash performance.</a:t>
            </a:r>
            <a:endParaRPr lang="en-US" sz="26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Operational Flows and Consulting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41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3123585"/>
            <a:ext cx="8484131" cy="346874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Evaluate claims to identify systematic and workflow issues to streamline and improve internal processes.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Impact future contract negotiation with Accounts Receivables outcomes and findings.</a:t>
            </a: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Helton’s Team of Attorneys and Revenue Cycle Experts Can Transform and Drive Best-In-Class Outcomes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3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357105"/>
            <a:ext cx="8484131" cy="423522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California-based law firm, California Law, California solutions and California results.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Partnership with Helton will accelerate cash, feedback and develop playbook to streamline operations.</a:t>
            </a: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Winning Collaboration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7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73" y="0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 smtClean="0">
                <a:solidFill>
                  <a:srgbClr val="686B6C"/>
                </a:solidFill>
              </a:rPr>
              <a:t>Thank You…</a:t>
            </a:r>
            <a:endParaRPr lang="en-US" sz="4500" i="1" dirty="0">
              <a:solidFill>
                <a:srgbClr val="686B6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27" y="3603636"/>
            <a:ext cx="9624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686B6C"/>
                </a:solidFill>
              </a:rPr>
              <a:t>7711 Center Ave., Suite 350</a:t>
            </a:r>
          </a:p>
          <a:p>
            <a:pPr algn="ctr"/>
            <a:r>
              <a:rPr lang="en-US" sz="2200" b="1" dirty="0" smtClean="0">
                <a:solidFill>
                  <a:srgbClr val="686B6C"/>
                </a:solidFill>
              </a:rPr>
              <a:t>Huntington Beach, CA 92647</a:t>
            </a:r>
          </a:p>
          <a:p>
            <a:pPr algn="ctr"/>
            <a:r>
              <a:rPr lang="en-US" sz="2200" b="1" dirty="0" smtClean="0">
                <a:solidFill>
                  <a:srgbClr val="686B6C"/>
                </a:solidFill>
              </a:rPr>
              <a:t>(562) 901-4499</a:t>
            </a:r>
            <a:endParaRPr lang="en-US" sz="2200" b="1" dirty="0">
              <a:solidFill>
                <a:srgbClr val="686B6C"/>
              </a:solidFill>
            </a:endParaRPr>
          </a:p>
        </p:txBody>
      </p:sp>
      <p:pic>
        <p:nvPicPr>
          <p:cNvPr id="14" name="Picture 13" descr="C:\Users\aholmes\Desktop\HLG-Docume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98" y="2676671"/>
            <a:ext cx="2561075" cy="87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674" y="4711632"/>
            <a:ext cx="9623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686B6C"/>
                </a:solidFill>
              </a:rPr>
              <a:t>Law Group, representing the business of healthcare</a:t>
            </a:r>
            <a:endParaRPr lang="en-US" sz="3000" i="1" dirty="0">
              <a:solidFill>
                <a:srgbClr val="686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Case Study: </a:t>
            </a:r>
          </a:p>
          <a:p>
            <a:pPr algn="ctr"/>
            <a:r>
              <a:rPr lang="en-US" sz="3600" b="1" dirty="0" smtClean="0"/>
              <a:t>Large Renown Acute Care System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542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269179"/>
            <a:ext cx="8484131" cy="64846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Discharged Not Final Billed (DNFB) - building a “Cash Dam”</a:t>
            </a: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Colliding Issues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8033" y="4641649"/>
            <a:ext cx="84841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/>
              <a:t>Significant A/R outsourced – </a:t>
            </a:r>
            <a:r>
              <a:rPr lang="en-US" sz="3000" dirty="0" smtClean="0"/>
              <a:t>lack </a:t>
            </a:r>
            <a:r>
              <a:rPr lang="en-US" sz="3000" dirty="0"/>
              <a:t>of </a:t>
            </a:r>
            <a:r>
              <a:rPr lang="en-US" sz="3000" dirty="0" smtClean="0"/>
              <a:t>controls </a:t>
            </a:r>
            <a:r>
              <a:rPr lang="en-US" sz="3000" dirty="0"/>
              <a:t>and </a:t>
            </a:r>
            <a:r>
              <a:rPr lang="en-US" sz="3000" dirty="0" smtClean="0"/>
              <a:t>ownership</a:t>
            </a:r>
            <a:endParaRPr lang="en-US" sz="3000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17917" y="3333150"/>
            <a:ext cx="3424687" cy="1164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Unbilled A/R Increases; Crippled Cash Flow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25358" y="3333150"/>
            <a:ext cx="3424687" cy="1164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93 Million and Climbing / $88 Million over 5 Days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73" y="6795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Stop the Belt Please!!</a:t>
            </a:r>
            <a:endParaRPr lang="en-US" sz="3600" b="1" dirty="0"/>
          </a:p>
        </p:txBody>
      </p:sp>
      <p:pic>
        <p:nvPicPr>
          <p:cNvPr id="8" name="Luc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2104" y="2291798"/>
            <a:ext cx="650716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137868"/>
            <a:ext cx="8484131" cy="18734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3000" dirty="0" smtClean="0"/>
              <a:t>To create an uninterrupted workflow and bill defect-free accounts to the payers. Payers pay less patient liability and, if all goes well, the account goes to zero.</a:t>
            </a: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Goal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124091" y="4477109"/>
            <a:ext cx="4261449" cy="113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Simple… Right???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73" y="0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137868"/>
            <a:ext cx="8484131" cy="13385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3000" dirty="0" smtClean="0"/>
              <a:t>Deploy the DMAIC model to strike at the root cause analysis.</a:t>
            </a: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DMAIC Model</a:t>
            </a:r>
            <a:endParaRPr lang="en-US" sz="3600" b="1" dirty="0"/>
          </a:p>
        </p:txBody>
      </p:sp>
      <p:sp>
        <p:nvSpPr>
          <p:cNvPr id="5" name="Chevron 4"/>
          <p:cNvSpPr/>
          <p:nvPr/>
        </p:nvSpPr>
        <p:spPr>
          <a:xfrm>
            <a:off x="2191109" y="3942272"/>
            <a:ext cx="1992702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637471" y="3942272"/>
            <a:ext cx="1992702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Analyze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090875" y="3942273"/>
            <a:ext cx="1992702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Improve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530196" y="3942273"/>
            <a:ext cx="1992702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859720" y="3942272"/>
            <a:ext cx="1815268" cy="9541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Define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397004"/>
            <a:ext cx="8484131" cy="419532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Lack of inventory control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No accountability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Silos 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Throwing the accounts “over the fence”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Multiple touches but no resolution</a:t>
            </a: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0334" y="1118507"/>
            <a:ext cx="645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Meeting Cash Goal, however the Inventory is Aging Out</a:t>
            </a:r>
            <a:endParaRPr lang="en-US" sz="3600" b="1" dirty="0"/>
          </a:p>
        </p:txBody>
      </p:sp>
      <p:sp>
        <p:nvSpPr>
          <p:cNvPr id="23" name="Chevron 22"/>
          <p:cNvSpPr/>
          <p:nvPr/>
        </p:nvSpPr>
        <p:spPr>
          <a:xfrm>
            <a:off x="362310" y="1124056"/>
            <a:ext cx="2533290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Define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618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idx="1"/>
          </p:nvPr>
        </p:nvSpPr>
        <p:spPr>
          <a:xfrm>
            <a:off x="668033" y="2137868"/>
            <a:ext cx="8484131" cy="445446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Accounts discharged in the prior three months are measured in the current period’s Net to 90 because the end of the current period represents the end of the 90-day window (from the discharge date) by which receivables should be collected. Our goal is to have at least 90% or better of overall receivables collected in the 90-day window. We adjust the individual payer goals up or down based on the nature of the payer.</a:t>
            </a:r>
            <a:endParaRPr lang="en-US" sz="3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02" y="1347111"/>
            <a:ext cx="847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              Net to 90                      78.4%</a:t>
            </a:r>
            <a:endParaRPr lang="en-US" sz="3600" b="1" dirty="0"/>
          </a:p>
        </p:txBody>
      </p:sp>
      <p:sp>
        <p:nvSpPr>
          <p:cNvPr id="23" name="Chevron 22"/>
          <p:cNvSpPr/>
          <p:nvPr/>
        </p:nvSpPr>
        <p:spPr>
          <a:xfrm>
            <a:off x="362310" y="1124056"/>
            <a:ext cx="2533290" cy="9431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Measure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 rot="19830193">
            <a:off x="9102355" y="1148471"/>
            <a:ext cx="511434" cy="42333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155" y="-50972"/>
            <a:ext cx="12192000" cy="6610870"/>
            <a:chOff x="0" y="-4"/>
            <a:chExt cx="9144000" cy="6610870"/>
          </a:xfrm>
        </p:grpSpPr>
        <p:sp>
          <p:nvSpPr>
            <p:cNvPr id="10" name="Rectangle 9"/>
            <p:cNvSpPr/>
            <p:nvPr/>
          </p:nvSpPr>
          <p:spPr>
            <a:xfrm>
              <a:off x="1587" y="1161538"/>
              <a:ext cx="7216346" cy="5449328"/>
            </a:xfrm>
            <a:prstGeom prst="rect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rgbClr val="86A6C1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-4"/>
              <a:ext cx="9144000" cy="369332"/>
            </a:xfrm>
            <a:prstGeom prst="rect">
              <a:avLst/>
            </a:prstGeom>
            <a:solidFill>
              <a:srgbClr val="86A6C1"/>
            </a:solidFill>
            <a:ln>
              <a:solidFill>
                <a:srgbClr val="86A6C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214195" y="2929467"/>
              <a:ext cx="5489607" cy="369332"/>
            </a:xfrm>
            <a:prstGeom prst="rect">
              <a:avLst/>
            </a:prstGeom>
            <a:solidFill>
              <a:srgbClr val="86A6C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249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7354" y="1581666"/>
            <a:ext cx="6972992" cy="218008"/>
          </a:xfrm>
          <a:prstGeom prst="rect">
            <a:avLst/>
          </a:prstGeom>
          <a:noFill/>
        </p:spPr>
        <p:txBody>
          <a:bodyPr wrap="square" lIns="0" tIns="0" rIns="0" bIns="0" numCol="1" spcCol="54864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2673" y="6629400"/>
            <a:ext cx="655360" cy="211216"/>
          </a:xfrm>
        </p:spPr>
        <p:txBody>
          <a:bodyPr/>
          <a:lstStyle/>
          <a:p>
            <a:pPr algn="l"/>
            <a:fld id="{651F7EBA-0475-4736-9199-E0D00E16940A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65" y="5949398"/>
            <a:ext cx="131799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6A7285"/>
                </a:solidFill>
                <a:latin typeface="Latha"/>
                <a:ea typeface="Calibri"/>
                <a:cs typeface="Times New Roman"/>
              </a:rPr>
              <a:t>helton</a:t>
            </a:r>
            <a:endParaRPr lang="en-US" sz="3600" dirty="0">
              <a:ea typeface="Calibri"/>
              <a:cs typeface="Times New Rom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230" y="1484650"/>
            <a:ext cx="9298469" cy="4614281"/>
            <a:chOff x="-2133600" y="1066800"/>
            <a:chExt cx="10287000" cy="5105400"/>
          </a:xfrm>
        </p:grpSpPr>
        <p:sp>
          <p:nvSpPr>
            <p:cNvPr id="17" name="Parallelogram 16"/>
            <p:cNvSpPr/>
            <p:nvPr/>
          </p:nvSpPr>
          <p:spPr>
            <a:xfrm flipH="1">
              <a:off x="4343400" y="1066800"/>
              <a:ext cx="3810000" cy="2438400"/>
            </a:xfrm>
            <a:prstGeom prst="parallelogram">
              <a:avLst>
                <a:gd name="adj" fmla="val 483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>
              <a:off x="-2133600" y="3505200"/>
              <a:ext cx="3429000" cy="2667000"/>
            </a:xfrm>
            <a:prstGeom prst="parallelogram">
              <a:avLst>
                <a:gd name="adj" fmla="val 6021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2743200" y="3505200"/>
              <a:ext cx="5105400" cy="2514600"/>
            </a:xfrm>
            <a:prstGeom prst="parallelogram">
              <a:avLst>
                <a:gd name="adj" fmla="val 5507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-533400" y="1066800"/>
              <a:ext cx="3810000" cy="2438400"/>
            </a:xfrm>
            <a:prstGeom prst="parallelogram">
              <a:avLst>
                <a:gd name="adj" fmla="val 483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76200" y="1143000"/>
              <a:ext cx="7881772" cy="4800600"/>
              <a:chOff x="-76200" y="1143000"/>
              <a:chExt cx="7881772" cy="4800600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-76200" y="3505200"/>
                <a:ext cx="7696200" cy="4763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5867400" y="1676400"/>
                <a:ext cx="882650" cy="172522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4953000" y="1828800"/>
                <a:ext cx="858837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6"/>
              <p:cNvSpPr txBox="1">
                <a:spLocks noChangeArrowheads="1"/>
              </p:cNvSpPr>
              <p:nvPr/>
            </p:nvSpPr>
            <p:spPr bwMode="auto">
              <a:xfrm>
                <a:off x="4953000" y="1840468"/>
                <a:ext cx="10652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Lack of Leadership &amp; Stability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438400" y="1143000"/>
                <a:ext cx="193983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dirty="0" smtClean="0">
                    <a:ln w="10541" cmpd="sng">
                      <a:noFill/>
                      <a:prstDash val="solid"/>
                    </a:ln>
                    <a:solidFill>
                      <a:schemeClr val="accent1"/>
                    </a:solidFill>
                    <a:cs typeface="Arial" pitchFamily="34" charset="0"/>
                  </a:rPr>
                  <a:t>Health Information Management (HIM)</a:t>
                </a:r>
                <a:endParaRPr lang="en-US" sz="1100" b="1" dirty="0">
                  <a:ln w="10541" cmpd="sng">
                    <a:noFill/>
                    <a:prstDash val="solid"/>
                  </a:ln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2743200" y="1981200"/>
                <a:ext cx="8382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12"/>
              <p:cNvSpPr txBox="1">
                <a:spLocks noChangeArrowheads="1"/>
              </p:cNvSpPr>
              <p:nvPr/>
            </p:nvSpPr>
            <p:spPr bwMode="auto">
              <a:xfrm>
                <a:off x="2819400" y="1981200"/>
                <a:ext cx="989012" cy="715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Separate Management </a:t>
                </a:r>
                <a:br>
                  <a:rPr lang="en-US" sz="900" b="1" u="none" dirty="0" smtClean="0">
                    <a:solidFill>
                      <a:prstClr val="black"/>
                    </a:solidFill>
                  </a:rPr>
                </a:br>
                <a:r>
                  <a:rPr lang="en-US" sz="900" b="1" u="none" dirty="0" smtClean="0">
                    <a:solidFill>
                      <a:prstClr val="black"/>
                    </a:solidFill>
                  </a:rPr>
                  <a:t>for HIM </a:t>
                </a:r>
                <a:br>
                  <a:rPr lang="en-US" sz="900" b="1" u="none" dirty="0" smtClean="0">
                    <a:solidFill>
                      <a:prstClr val="black"/>
                    </a:solidFill>
                  </a:rPr>
                </a:br>
                <a:r>
                  <a:rPr lang="en-US" sz="900" b="1" u="none" dirty="0" smtClean="0">
                    <a:solidFill>
                      <a:prstClr val="black"/>
                    </a:solidFill>
                  </a:rPr>
                  <a:t>and Coding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5257800" y="2438400"/>
                <a:ext cx="9144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14"/>
              <p:cNvSpPr txBox="1">
                <a:spLocks noChangeArrowheads="1"/>
              </p:cNvSpPr>
              <p:nvPr/>
            </p:nvSpPr>
            <p:spPr bwMode="auto">
              <a:xfrm>
                <a:off x="5257801" y="2438400"/>
                <a:ext cx="1293866" cy="868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Ineffective Tools</a:t>
                </a:r>
              </a:p>
              <a:p>
                <a:pPr marL="63500" indent="-635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Management, Reporting, &amp; Work Distribution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3103562" y="2667000"/>
                <a:ext cx="858838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16"/>
              <p:cNvSpPr txBox="1">
                <a:spLocks noChangeArrowheads="1"/>
              </p:cNvSpPr>
              <p:nvPr/>
            </p:nvSpPr>
            <p:spPr bwMode="auto">
              <a:xfrm>
                <a:off x="3084514" y="2692569"/>
                <a:ext cx="1106486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No Reconciliation for Deficient Records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4800600" y="3657600"/>
                <a:ext cx="1066800" cy="19812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95600" y="5681990"/>
                <a:ext cx="3531361" cy="2616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dirty="0" smtClean="0">
                    <a:ln w="10541" cmpd="sng">
                      <a:noFill/>
                      <a:prstDash val="solid"/>
                    </a:ln>
                    <a:solidFill>
                      <a:schemeClr val="accent1"/>
                    </a:solidFill>
                  </a:rPr>
                  <a:t>Enterprise Breakdown</a:t>
                </a:r>
                <a:endParaRPr lang="en-US" sz="1100" b="1" dirty="0">
                  <a:ln w="10541" cmpd="sng">
                    <a:noFill/>
                    <a:prstDash val="solid"/>
                  </a:ln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 flipV="1">
                <a:off x="3581400" y="5181600"/>
                <a:ext cx="1292225" cy="793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23"/>
              <p:cNvSpPr txBox="1">
                <a:spLocks noChangeArrowheads="1"/>
              </p:cNvSpPr>
              <p:nvPr/>
            </p:nvSpPr>
            <p:spPr bwMode="auto">
              <a:xfrm>
                <a:off x="3464021" y="5181600"/>
                <a:ext cx="1409603" cy="715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Centralized Scheduling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Ensures Proper Documentation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3886200" y="4419600"/>
                <a:ext cx="14478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25"/>
              <p:cNvSpPr txBox="1">
                <a:spLocks noChangeArrowheads="1"/>
              </p:cNvSpPr>
              <p:nvPr/>
            </p:nvSpPr>
            <p:spPr bwMode="auto">
              <a:xfrm>
                <a:off x="5029201" y="5265912"/>
                <a:ext cx="1752600" cy="408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Poor Collaboration Between HIM, Coding, &amp; CDI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 flipH="1">
                <a:off x="5105401" y="5181600"/>
                <a:ext cx="1371599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34"/>
              <p:cNvSpPr txBox="1">
                <a:spLocks noChangeArrowheads="1"/>
              </p:cNvSpPr>
              <p:nvPr/>
            </p:nvSpPr>
            <p:spPr bwMode="auto">
              <a:xfrm>
                <a:off x="3591133" y="4419601"/>
                <a:ext cx="1746541" cy="868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Authorizations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Payer Medical Policy Denials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Add Unauthorized Services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No Auth. = No Service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5486401" y="4572000"/>
                <a:ext cx="1142999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36"/>
              <p:cNvSpPr txBox="1">
                <a:spLocks noChangeArrowheads="1"/>
              </p:cNvSpPr>
              <p:nvPr/>
            </p:nvSpPr>
            <p:spPr bwMode="auto">
              <a:xfrm>
                <a:off x="5562600" y="4572000"/>
                <a:ext cx="1564005" cy="868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Case Management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Continued </a:t>
                </a:r>
                <a:r>
                  <a:rPr lang="en-US" sz="900" u="none" dirty="0" smtClean="0">
                    <a:solidFill>
                      <a:prstClr val="black"/>
                    </a:solidFill>
                  </a:rPr>
                  <a:t>Stays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Level of Care Disputes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4343400" y="3810000"/>
                <a:ext cx="12954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38"/>
              <p:cNvSpPr txBox="1">
                <a:spLocks noChangeArrowheads="1"/>
              </p:cNvSpPr>
              <p:nvPr/>
            </p:nvSpPr>
            <p:spPr bwMode="auto">
              <a:xfrm>
                <a:off x="4343400" y="3810000"/>
                <a:ext cx="114300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Unaligned Leaders</a:t>
                </a:r>
                <a:r>
                  <a:rPr lang="en-US" sz="900" b="1" u="none" dirty="0">
                    <a:solidFill>
                      <a:prstClr val="black"/>
                    </a:solidFill>
                  </a:rPr>
                  <a:t> </a:t>
                </a:r>
                <a:r>
                  <a:rPr lang="en-US" sz="900" b="1" u="none" dirty="0" smtClean="0">
                    <a:solidFill>
                      <a:prstClr val="black"/>
                    </a:solidFill>
                  </a:rPr>
                  <a:t>– Lack of Ownership for Rules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24400" y="1143000"/>
                <a:ext cx="1773237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dirty="0" smtClean="0">
                    <a:ln w="10541" cmpd="sng">
                      <a:noFill/>
                      <a:prstDash val="solid"/>
                    </a:ln>
                    <a:solidFill>
                      <a:schemeClr val="accent1"/>
                    </a:solidFill>
                    <a:cs typeface="Arial" pitchFamily="34" charset="0"/>
                  </a:rPr>
                  <a:t>Coding</a:t>
                </a:r>
                <a:endParaRPr lang="en-US" sz="1100" b="1" dirty="0">
                  <a:ln w="10541" cmpd="sng">
                    <a:noFill/>
                    <a:prstDash val="solid"/>
                  </a:ln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3400" y="5681990"/>
                <a:ext cx="261692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dirty="0" smtClean="0">
                    <a:ln w="10541" cmpd="sng">
                      <a:noFill/>
                      <a:prstDash val="solid"/>
                    </a:ln>
                    <a:solidFill>
                      <a:schemeClr val="accent1"/>
                    </a:solidFill>
                  </a:rPr>
                  <a:t>PFS Inventory Management</a:t>
                </a:r>
                <a:endParaRPr lang="en-US" sz="1100" b="1" dirty="0">
                  <a:ln w="10541" cmpd="sng">
                    <a:noFill/>
                    <a:prstDash val="solid"/>
                  </a:ln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6073775" y="1981200"/>
                <a:ext cx="8604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36"/>
              <p:cNvSpPr txBox="1">
                <a:spLocks noChangeArrowheads="1"/>
              </p:cNvSpPr>
              <p:nvPr/>
            </p:nvSpPr>
            <p:spPr bwMode="auto">
              <a:xfrm>
                <a:off x="6248400" y="1981200"/>
                <a:ext cx="1271799" cy="715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Lack of Department Integration &amp; Physician Alignment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6454775" y="2743200"/>
                <a:ext cx="8604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>
                <a:spLocks noChangeArrowheads="1"/>
              </p:cNvSpPr>
              <p:nvPr/>
            </p:nvSpPr>
            <p:spPr bwMode="auto">
              <a:xfrm>
                <a:off x="6545097" y="2756171"/>
                <a:ext cx="12604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Unqualified &amp; Un-credentialed Coders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flipH="1">
                <a:off x="3863975" y="2133600"/>
                <a:ext cx="8604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TextBox 19"/>
              <p:cNvSpPr txBox="1">
                <a:spLocks noChangeArrowheads="1"/>
              </p:cNvSpPr>
              <p:nvPr/>
            </p:nvSpPr>
            <p:spPr bwMode="auto">
              <a:xfrm>
                <a:off x="4234774" y="2845343"/>
                <a:ext cx="1168218" cy="408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Lack of Attention to DNFB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 bwMode="auto">
              <a:xfrm flipH="1">
                <a:off x="4168775" y="2819400"/>
                <a:ext cx="8604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19"/>
              <p:cNvSpPr txBox="1">
                <a:spLocks noChangeArrowheads="1"/>
              </p:cNvSpPr>
              <p:nvPr/>
            </p:nvSpPr>
            <p:spPr bwMode="auto">
              <a:xfrm>
                <a:off x="3962400" y="2133600"/>
                <a:ext cx="110966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Unenforced Suspension 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Process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8600" y="1143000"/>
                <a:ext cx="193983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dirty="0" smtClean="0">
                    <a:ln w="10541" cmpd="sng">
                      <a:noFill/>
                      <a:prstDash val="solid"/>
                    </a:ln>
                    <a:solidFill>
                      <a:schemeClr val="accent1"/>
                    </a:solidFill>
                    <a:cs typeface="Arial" pitchFamily="34" charset="0"/>
                  </a:rPr>
                  <a:t>Clinical Documentation Integrity (CDI)</a:t>
                </a:r>
                <a:endParaRPr lang="en-US" sz="1100" b="1" dirty="0">
                  <a:ln w="10541" cmpd="sng">
                    <a:noFill/>
                    <a:prstDash val="solid"/>
                  </a:ln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381000" y="1905000"/>
                <a:ext cx="6318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TextBox 12"/>
              <p:cNvSpPr txBox="1">
                <a:spLocks noChangeArrowheads="1"/>
              </p:cNvSpPr>
              <p:nvPr/>
            </p:nvSpPr>
            <p:spPr bwMode="auto">
              <a:xfrm>
                <a:off x="227013" y="1905000"/>
                <a:ext cx="839787" cy="408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No CDI Leadership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457200" y="2590800"/>
                <a:ext cx="935038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TextBox 16"/>
              <p:cNvSpPr txBox="1">
                <a:spLocks noChangeArrowheads="1"/>
              </p:cNvSpPr>
              <p:nvPr/>
            </p:nvSpPr>
            <p:spPr bwMode="auto">
              <a:xfrm>
                <a:off x="457200" y="2590800"/>
                <a:ext cx="1295400" cy="868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Record &amp; Query Response Delays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Multiple Queries/Texts/Calls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 bwMode="auto">
              <a:xfrm flipH="1">
                <a:off x="1371600" y="2014040"/>
                <a:ext cx="8604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TextBox 19"/>
              <p:cNvSpPr txBox="1">
                <a:spLocks noChangeArrowheads="1"/>
              </p:cNvSpPr>
              <p:nvPr/>
            </p:nvSpPr>
            <p:spPr bwMode="auto">
              <a:xfrm>
                <a:off x="1524000" y="2006769"/>
                <a:ext cx="117050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Inadequate Documentation </a:t>
                </a:r>
                <a:br>
                  <a:rPr lang="en-US" sz="900" b="1" u="none" dirty="0" smtClean="0">
                    <a:solidFill>
                      <a:prstClr val="black"/>
                    </a:solidFill>
                  </a:rPr>
                </a:br>
                <a:r>
                  <a:rPr lang="en-US" sz="900" b="1" u="none" dirty="0" smtClean="0">
                    <a:solidFill>
                      <a:prstClr val="black"/>
                    </a:solidFill>
                  </a:rPr>
                  <a:t>for Coding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 bwMode="auto">
              <a:xfrm flipH="1">
                <a:off x="1676400" y="2689791"/>
                <a:ext cx="8604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TextBox 19"/>
              <p:cNvSpPr txBox="1">
                <a:spLocks noChangeArrowheads="1"/>
              </p:cNvSpPr>
              <p:nvPr/>
            </p:nvSpPr>
            <p:spPr bwMode="auto">
              <a:xfrm>
                <a:off x="1828799" y="2666999"/>
                <a:ext cx="1179515" cy="868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Focus on CC/</a:t>
                </a:r>
                <a:br>
                  <a:rPr lang="en-US" sz="900" b="1" u="none" dirty="0" smtClean="0">
                    <a:solidFill>
                      <a:prstClr val="black"/>
                    </a:solidFill>
                  </a:rPr>
                </a:br>
                <a:r>
                  <a:rPr lang="en-US" sz="900" b="1" u="none" dirty="0" smtClean="0">
                    <a:solidFill>
                      <a:prstClr val="black"/>
                    </a:solidFill>
                  </a:rPr>
                  <a:t>MCCs Only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Need to Improve Documentation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 bwMode="auto">
              <a:xfrm flipH="1">
                <a:off x="5754926" y="4038600"/>
                <a:ext cx="1179274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Box 36"/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Poor Charge Capture Leads to Delays &amp; Rebills</a:t>
                </a: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609600" y="4876800"/>
                <a:ext cx="12414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23"/>
              <p:cNvSpPr txBox="1">
                <a:spLocks noChangeArrowheads="1"/>
              </p:cNvSpPr>
              <p:nvPr/>
            </p:nvSpPr>
            <p:spPr bwMode="auto">
              <a:xfrm>
                <a:off x="457200" y="4876800"/>
                <a:ext cx="1295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Lack of Training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No Use of Resources: DMHC &amp; AB1455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 bwMode="auto">
              <a:xfrm>
                <a:off x="990600" y="4114800"/>
                <a:ext cx="13176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23"/>
              <p:cNvSpPr txBox="1">
                <a:spLocks noChangeArrowheads="1"/>
              </p:cNvSpPr>
              <p:nvPr/>
            </p:nvSpPr>
            <p:spPr bwMode="auto">
              <a:xfrm>
                <a:off x="914400" y="4114800"/>
                <a:ext cx="129540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Ineffective Tools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Hoarded </a:t>
                </a:r>
                <a:r>
                  <a:rPr lang="en-US" sz="900" u="none" dirty="0" smtClean="0">
                    <a:solidFill>
                      <a:prstClr val="black"/>
                    </a:solidFill>
                  </a:rPr>
                  <a:t>Inventory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Unintuitive Work-lists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TextBox 8"/>
              <p:cNvSpPr txBox="1">
                <a:spLocks noChangeArrowheads="1"/>
              </p:cNvSpPr>
              <p:nvPr/>
            </p:nvSpPr>
            <p:spPr bwMode="auto">
              <a:xfrm>
                <a:off x="990600" y="4648200"/>
                <a:ext cx="71586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 bwMode="auto">
              <a:xfrm flipH="1">
                <a:off x="2133600" y="4800600"/>
                <a:ext cx="860425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36"/>
              <p:cNvSpPr txBox="1">
                <a:spLocks noChangeArrowheads="1"/>
              </p:cNvSpPr>
              <p:nvPr/>
            </p:nvSpPr>
            <p:spPr bwMode="auto">
              <a:xfrm>
                <a:off x="1938243" y="4833029"/>
                <a:ext cx="1348089" cy="1021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Poor Process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Ineffective </a:t>
                </a:r>
                <a:r>
                  <a:rPr lang="en-US" sz="900" u="none" dirty="0" smtClean="0">
                    <a:solidFill>
                      <a:prstClr val="black"/>
                    </a:solidFill>
                  </a:rPr>
                  <a:t>Appeals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No Dispute Escalation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 bwMode="auto">
              <a:xfrm flipH="1">
                <a:off x="2590801" y="3962400"/>
                <a:ext cx="990599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TextBox 23"/>
              <p:cNvSpPr txBox="1">
                <a:spLocks noChangeArrowheads="1"/>
              </p:cNvSpPr>
              <p:nvPr/>
            </p:nvSpPr>
            <p:spPr bwMode="auto">
              <a:xfrm>
                <a:off x="2667000" y="3962400"/>
                <a:ext cx="114300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1pPr>
                <a:lvl2pPr marL="742950" indent="-28575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2pPr>
                <a:lvl3pPr marL="11430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3pPr>
                <a:lvl4pPr marL="16002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4pPr>
                <a:lvl5pPr marL="2057400" indent="-228600"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 u="sng">
                    <a:solidFill>
                      <a:schemeClr val="tx1"/>
                    </a:solidFill>
                    <a:latin typeface="Calibri" pitchFamily="34" charset="0"/>
                    <a:ea typeface="Geneva" charset="-128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u="none" dirty="0" smtClean="0">
                    <a:solidFill>
                      <a:prstClr val="black"/>
                    </a:solidFill>
                  </a:rPr>
                  <a:t>Considerable A/R Outsourcing</a:t>
                </a:r>
              </a:p>
              <a:p>
                <a:pPr marL="57150" indent="-571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900" u="none" dirty="0">
                    <a:solidFill>
                      <a:prstClr val="black"/>
                    </a:solidFill>
                  </a:rPr>
                  <a:t>No Ownership </a:t>
                </a:r>
                <a:r>
                  <a:rPr lang="en-US" sz="900" u="none" dirty="0" smtClean="0">
                    <a:solidFill>
                      <a:prstClr val="black"/>
                    </a:solidFill>
                  </a:rPr>
                  <a:t/>
                </a:r>
                <a:br>
                  <a:rPr lang="en-US" sz="900" u="none" dirty="0" smtClean="0">
                    <a:solidFill>
                      <a:prstClr val="black"/>
                    </a:solidFill>
                  </a:rPr>
                </a:br>
                <a:r>
                  <a:rPr lang="en-US" sz="900" u="none" dirty="0" smtClean="0">
                    <a:solidFill>
                      <a:prstClr val="black"/>
                    </a:solidFill>
                  </a:rPr>
                  <a:t>or </a:t>
                </a:r>
                <a:r>
                  <a:rPr lang="en-US" sz="900" u="none" dirty="0">
                    <a:solidFill>
                      <a:prstClr val="black"/>
                    </a:solidFill>
                  </a:rPr>
                  <a:t>Insight</a:t>
                </a:r>
              </a:p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u="none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6" name="Straight Arrow Connector 75"/>
              <p:cNvCxnSpPr/>
              <p:nvPr/>
            </p:nvCxnSpPr>
            <p:spPr bwMode="auto">
              <a:xfrm flipV="1">
                <a:off x="1600200" y="3657600"/>
                <a:ext cx="1066800" cy="19812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3505200" y="1676400"/>
                <a:ext cx="882650" cy="172522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1022350" y="1676400"/>
                <a:ext cx="882650" cy="172522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itle 2"/>
          <p:cNvSpPr>
            <a:spLocks noGrp="1"/>
          </p:cNvSpPr>
          <p:nvPr>
            <p:ph type="title" idx="4294967295"/>
          </p:nvPr>
        </p:nvSpPr>
        <p:spPr>
          <a:xfrm>
            <a:off x="2038148" y="750277"/>
            <a:ext cx="5897000" cy="48208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	</a:t>
            </a:r>
            <a:r>
              <a:rPr lang="en-US" sz="2200" b="1" dirty="0" smtClean="0">
                <a:latin typeface="Calibri"/>
                <a:cs typeface="Calibri"/>
              </a:rPr>
              <a:t>Top Root Causes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628839" y="3533307"/>
            <a:ext cx="16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Inventory Aging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278467" y="794261"/>
            <a:ext cx="1628621" cy="4381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Analyze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8446582" y="3451423"/>
            <a:ext cx="2135204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Inventory Aging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851</Words>
  <Application>Microsoft Office PowerPoint</Application>
  <PresentationFormat>Widescreen</PresentationFormat>
  <Paragraphs>190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Geneva</vt:lpstr>
      <vt:lpstr>Latha</vt:lpstr>
      <vt:lpstr>Times New Roman</vt:lpstr>
      <vt:lpstr>Office Theme</vt:lpstr>
      <vt:lpstr>Preserving hospital margins through effective contract dispute resolution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Top Root Causes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Kaiser Permanente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 Watts</dc:creator>
  <cp:lastModifiedBy>Lena Watts</cp:lastModifiedBy>
  <cp:revision>35</cp:revision>
  <cp:lastPrinted>2014-09-19T21:31:22Z</cp:lastPrinted>
  <dcterms:created xsi:type="dcterms:W3CDTF">2014-08-07T04:24:19Z</dcterms:created>
  <dcterms:modified xsi:type="dcterms:W3CDTF">2014-09-24T22:08:10Z</dcterms:modified>
</cp:coreProperties>
</file>