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30"/>
  </p:notesMasterIdLst>
  <p:sldIdLst>
    <p:sldId id="329" r:id="rId2"/>
    <p:sldId id="379" r:id="rId3"/>
    <p:sldId id="437" r:id="rId4"/>
    <p:sldId id="323" r:id="rId5"/>
    <p:sldId id="264" r:id="rId6"/>
    <p:sldId id="263" r:id="rId7"/>
    <p:sldId id="346" r:id="rId8"/>
    <p:sldId id="442" r:id="rId9"/>
    <p:sldId id="443" r:id="rId10"/>
    <p:sldId id="265" r:id="rId11"/>
    <p:sldId id="266" r:id="rId12"/>
    <p:sldId id="444" r:id="rId13"/>
    <p:sldId id="331" r:id="rId14"/>
    <p:sldId id="445" r:id="rId15"/>
    <p:sldId id="404" r:id="rId16"/>
    <p:sldId id="405" r:id="rId17"/>
    <p:sldId id="406" r:id="rId18"/>
    <p:sldId id="407" r:id="rId19"/>
    <p:sldId id="408" r:id="rId20"/>
    <p:sldId id="409" r:id="rId21"/>
    <p:sldId id="410" r:id="rId22"/>
    <p:sldId id="411" r:id="rId23"/>
    <p:sldId id="412" r:id="rId24"/>
    <p:sldId id="413" r:id="rId25"/>
    <p:sldId id="414" r:id="rId26"/>
    <p:sldId id="415" r:id="rId27"/>
    <p:sldId id="446" r:id="rId28"/>
    <p:sldId id="447" r:id="rId29"/>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9" autoAdjust="0"/>
    <p:restoredTop sz="94763" autoAdjust="0"/>
  </p:normalViewPr>
  <p:slideViewPr>
    <p:cSldViewPr>
      <p:cViewPr varScale="1">
        <p:scale>
          <a:sx n="65" d="100"/>
          <a:sy n="65" d="100"/>
        </p:scale>
        <p:origin x="1310" y="43"/>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11" tIns="46406" rIns="92811" bIns="46406" rtlCol="0"/>
          <a:lstStyle>
            <a:lvl1pPr algn="l">
              <a:defRPr sz="12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2811" tIns="46406" rIns="92811" bIns="46406" rtlCol="0"/>
          <a:lstStyle>
            <a:lvl1pPr algn="r">
              <a:defRPr sz="1200"/>
            </a:lvl1pPr>
          </a:lstStyle>
          <a:p>
            <a:fld id="{9F824CD3-C365-4CE7-8CFD-2E529BDA7297}" type="datetimeFigureOut">
              <a:rPr lang="en-US" smtClean="0"/>
              <a:pPr/>
              <a:t>8/28/2018</a:t>
            </a:fld>
            <a:endParaRPr lang="en-US" dirty="0"/>
          </a:p>
        </p:txBody>
      </p:sp>
      <p:sp>
        <p:nvSpPr>
          <p:cNvPr id="4" name="Slide Image Placeholder 3"/>
          <p:cNvSpPr>
            <a:spLocks noGrp="1" noRot="1" noChangeAspect="1"/>
          </p:cNvSpPr>
          <p:nvPr>
            <p:ph type="sldImg" idx="2"/>
          </p:nvPr>
        </p:nvSpPr>
        <p:spPr>
          <a:xfrm>
            <a:off x="1196975" y="693738"/>
            <a:ext cx="4616450" cy="3462337"/>
          </a:xfrm>
          <a:prstGeom prst="rect">
            <a:avLst/>
          </a:prstGeom>
          <a:noFill/>
          <a:ln w="12700">
            <a:solidFill>
              <a:prstClr val="black"/>
            </a:solidFill>
          </a:ln>
        </p:spPr>
        <p:txBody>
          <a:bodyPr vert="horz" lIns="92811" tIns="46406" rIns="92811" bIns="46406"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11" tIns="46406" rIns="92811" bIns="4640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2811" tIns="46406" rIns="92811" bIns="4640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11" tIns="46406" rIns="92811" bIns="46406" rtlCol="0" anchor="b"/>
          <a:lstStyle>
            <a:lvl1pPr algn="r">
              <a:defRPr sz="1200"/>
            </a:lvl1pPr>
          </a:lstStyle>
          <a:p>
            <a:fld id="{BB608F77-D046-4653-A2F2-70A160C5E0D2}" type="slidenum">
              <a:rPr lang="en-US" smtClean="0"/>
              <a:pPr/>
              <a:t>‹#›</a:t>
            </a:fld>
            <a:endParaRPr lang="en-US" dirty="0"/>
          </a:p>
        </p:txBody>
      </p:sp>
    </p:spTree>
    <p:extLst>
      <p:ext uri="{BB962C8B-B14F-4D97-AF65-F5344CB8AC3E}">
        <p14:creationId xmlns:p14="http://schemas.microsoft.com/office/powerpoint/2010/main" val="1606981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EB16E389-AD4D-453E-ACC2-6F5479011C4F}" type="datetimeFigureOut">
              <a:rPr lang="en-US" smtClean="0"/>
              <a:pPr/>
              <a:t>8/28/2018</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43FF7AF3-D3FC-463F-AFC7-E676C510774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B16E389-AD4D-453E-ACC2-6F5479011C4F}" type="datetimeFigureOut">
              <a:rPr lang="en-US" smtClean="0"/>
              <a:pPr/>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FF7AF3-D3FC-463F-AFC7-E676C510774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B16E389-AD4D-453E-ACC2-6F5479011C4F}" type="datetimeFigureOut">
              <a:rPr lang="en-US" smtClean="0"/>
              <a:pPr/>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FF7AF3-D3FC-463F-AFC7-E676C510774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B16E389-AD4D-453E-ACC2-6F5479011C4F}" type="datetimeFigureOut">
              <a:rPr lang="en-US" smtClean="0"/>
              <a:pPr/>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FF7AF3-D3FC-463F-AFC7-E676C510774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B16E389-AD4D-453E-ACC2-6F5479011C4F}" type="datetimeFigureOut">
              <a:rPr lang="en-US" smtClean="0"/>
              <a:pPr/>
              <a:t>8/28/2018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FF7AF3-D3FC-463F-AFC7-E676C510774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B16E389-AD4D-453E-ACC2-6F5479011C4F}" type="datetimeFigureOut">
              <a:rPr lang="en-US" smtClean="0"/>
              <a:pPr/>
              <a:t>8/28/2018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FF7AF3-D3FC-463F-AFC7-E676C510774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B16E389-AD4D-453E-ACC2-6F5479011C4F}" type="datetimeFigureOut">
              <a:rPr lang="en-US" smtClean="0"/>
              <a:pPr/>
              <a:t>8/28/2018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FF7AF3-D3FC-463F-AFC7-E676C510774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EB16E389-AD4D-453E-ACC2-6F5479011C4F}" type="datetimeFigureOut">
              <a:rPr lang="en-US" smtClean="0"/>
              <a:pPr/>
              <a:t>8/28/2018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3FF7AF3-D3FC-463F-AFC7-E676C510774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16E389-AD4D-453E-ACC2-6F5479011C4F}" type="datetimeFigureOut">
              <a:rPr lang="en-US" smtClean="0"/>
              <a:pPr/>
              <a:t>8/28/2018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3FF7AF3-D3FC-463F-AFC7-E676C510774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B16E389-AD4D-453E-ACC2-6F5479011C4F}" type="datetimeFigureOut">
              <a:rPr lang="en-US" smtClean="0"/>
              <a:pPr/>
              <a:t>8/28/2018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FF7AF3-D3FC-463F-AFC7-E676C510774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B16E389-AD4D-453E-ACC2-6F5479011C4F}" type="datetimeFigureOut">
              <a:rPr lang="en-US" smtClean="0"/>
              <a:pPr/>
              <a:t>8/28/2018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43FF7AF3-D3FC-463F-AFC7-E676C5107740}"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B16E389-AD4D-453E-ACC2-6F5479011C4F}" type="datetimeFigureOut">
              <a:rPr lang="en-US" smtClean="0"/>
              <a:pPr/>
              <a:t>8/28/2018</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3FF7AF3-D3FC-463F-AFC7-E676C5107740}"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dk1" tx1="lt1" bg2="dk2" tx2="lt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888" y="1828800"/>
            <a:ext cx="8381999" cy="1066800"/>
          </a:xfrm>
        </p:spPr>
        <p:txBody>
          <a:bodyPr>
            <a:noAutofit/>
          </a:bodyPr>
          <a:lstStyle/>
          <a:p>
            <a:pPr algn="ctr" fontAlgn="base"/>
            <a:r>
              <a:rPr lang="en-US" sz="3400" b="1" i="1" dirty="0">
                <a:solidFill>
                  <a:schemeClr val="tx1">
                    <a:lumMod val="8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CAHAM 50TH CONFERENCE</a:t>
            </a:r>
            <a:br>
              <a:rPr lang="en-US" sz="3400" b="1" i="1" dirty="0">
                <a:solidFill>
                  <a:schemeClr val="tx1">
                    <a:lumMod val="8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400" b="1" i="1" dirty="0">
                <a:solidFill>
                  <a:schemeClr val="tx1">
                    <a:lumMod val="8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San Francisco, California</a:t>
            </a:r>
          </a:p>
        </p:txBody>
      </p:sp>
      <p:sp>
        <p:nvSpPr>
          <p:cNvPr id="3" name="Content Placeholder 2"/>
          <p:cNvSpPr>
            <a:spLocks noGrp="1"/>
          </p:cNvSpPr>
          <p:nvPr>
            <p:ph idx="1"/>
          </p:nvPr>
        </p:nvSpPr>
        <p:spPr>
          <a:xfrm>
            <a:off x="1587788" y="2819400"/>
            <a:ext cx="6172200" cy="3886200"/>
          </a:xfrm>
        </p:spPr>
        <p:txBody>
          <a:bodyPr>
            <a:normAutofit/>
          </a:bodyPr>
          <a:lstStyle/>
          <a:p>
            <a:pPr marL="0" lvl="0" indent="0" algn="ctr">
              <a:lnSpc>
                <a:spcPts val="2400"/>
              </a:lnSpc>
              <a:spcBef>
                <a:spcPts val="0"/>
              </a:spcBef>
              <a:buClrTx/>
              <a:buSzTx/>
              <a:buNone/>
            </a:pPr>
            <a:endParaRPr lang="en-US" sz="2400" b="1" kern="0" spc="60" dirty="0">
              <a:solidFill>
                <a:srgbClr val="FFFFFF"/>
              </a:solidFill>
              <a:effectLst>
                <a:outerShdw blurRad="38100" dist="38100" dir="2700000" algn="tl">
                  <a:srgbClr val="000000">
                    <a:alpha val="43137"/>
                  </a:srgbClr>
                </a:outerShdw>
              </a:effectLst>
              <a:latin typeface="Arial" panose="22635452340000000000" pitchFamily="2"/>
            </a:endParaRPr>
          </a:p>
          <a:p>
            <a:pPr marL="0" indent="0" algn="ctr">
              <a:lnSpc>
                <a:spcPts val="2400"/>
              </a:lnSpc>
              <a:spcBef>
                <a:spcPts val="0"/>
              </a:spcBef>
              <a:buClrTx/>
              <a:buSzTx/>
              <a:buNone/>
            </a:pPr>
            <a:r>
              <a:rPr lang="en-US" sz="2000" b="1" i="1" dirty="0">
                <a:solidFill>
                  <a:schemeClr val="tx1">
                    <a:lumMod val="8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Authorization and Verification of Benefits - Validity and Effectiveness, a Legal Perspective</a:t>
            </a:r>
            <a:endParaRPr lang="en-US" sz="2000" b="1" kern="0" spc="60" dirty="0">
              <a:solidFill>
                <a:srgbClr val="FFFFFF"/>
              </a:solidFill>
              <a:latin typeface="Arial" panose="22635452340000000000" pitchFamily="2"/>
            </a:endParaRPr>
          </a:p>
          <a:p>
            <a:pPr marL="0" lvl="0" indent="0" algn="ctr">
              <a:lnSpc>
                <a:spcPts val="2400"/>
              </a:lnSpc>
              <a:spcBef>
                <a:spcPts val="0"/>
              </a:spcBef>
              <a:buClrTx/>
              <a:buSzTx/>
              <a:buNone/>
            </a:pPr>
            <a:endParaRPr lang="en-US" sz="1800" b="1" kern="0" spc="60" dirty="0">
              <a:solidFill>
                <a:schemeClr val="tx1">
                  <a:lumMod val="85000"/>
                </a:schemeClr>
              </a:solidFill>
              <a:effectLst>
                <a:outerShdw blurRad="38100" dist="38100" dir="2700000" algn="tl">
                  <a:srgbClr val="000000">
                    <a:alpha val="43137"/>
                  </a:srgbClr>
                </a:outerShdw>
              </a:effectLst>
              <a:latin typeface="Arial" panose="22635452340000000000" pitchFamily="2"/>
            </a:endParaRPr>
          </a:p>
          <a:p>
            <a:pPr marL="0" lvl="0" indent="0" algn="ctr">
              <a:lnSpc>
                <a:spcPts val="2400"/>
              </a:lnSpc>
              <a:spcBef>
                <a:spcPts val="0"/>
              </a:spcBef>
              <a:buClrTx/>
              <a:buSzTx/>
              <a:buNone/>
            </a:pPr>
            <a:r>
              <a:rPr lang="en-US" sz="2000" kern="0" spc="60" dirty="0">
                <a:latin typeface="Arial" panose="22635452340000000000" pitchFamily="2"/>
              </a:rPr>
              <a:t>August 28, 2018</a:t>
            </a:r>
          </a:p>
          <a:p>
            <a:pPr marL="0" lvl="0" indent="0" algn="ctr">
              <a:lnSpc>
                <a:spcPts val="2400"/>
              </a:lnSpc>
              <a:spcBef>
                <a:spcPts val="0"/>
              </a:spcBef>
              <a:buClrTx/>
              <a:buSzTx/>
              <a:buNone/>
            </a:pPr>
            <a:endParaRPr lang="en-US" sz="1900" b="1" kern="0" spc="60" dirty="0">
              <a:solidFill>
                <a:srgbClr val="FF0000"/>
              </a:solidFill>
              <a:latin typeface="Arial" panose="22635452340000000000" pitchFamily="2"/>
            </a:endParaRPr>
          </a:p>
          <a:p>
            <a:pPr marL="0" lvl="0" indent="0" algn="ctr">
              <a:lnSpc>
                <a:spcPts val="2400"/>
              </a:lnSpc>
              <a:spcBef>
                <a:spcPts val="0"/>
              </a:spcBef>
              <a:buClrTx/>
              <a:buSzTx/>
              <a:buNone/>
            </a:pPr>
            <a:r>
              <a:rPr lang="en-US" sz="1800" kern="0" spc="60" dirty="0">
                <a:latin typeface="Arial" panose="22635452340000000000" pitchFamily="2"/>
              </a:rPr>
              <a:t>Stephenson, Acquisto &amp; Colman</a:t>
            </a:r>
          </a:p>
          <a:p>
            <a:pPr marL="0" lvl="0" indent="0" algn="ctr">
              <a:lnSpc>
                <a:spcPts val="2400"/>
              </a:lnSpc>
              <a:spcBef>
                <a:spcPts val="0"/>
              </a:spcBef>
              <a:buClrTx/>
              <a:buSzTx/>
              <a:buNone/>
            </a:pPr>
            <a:r>
              <a:rPr lang="en-US" sz="1800" kern="0" spc="60" dirty="0">
                <a:latin typeface="Arial" panose="22635452340000000000" pitchFamily="2"/>
              </a:rPr>
              <a:t>303 North Glenoaks Blvd. Suite 700 </a:t>
            </a:r>
          </a:p>
          <a:p>
            <a:pPr marL="0" lvl="0" indent="0" algn="ctr">
              <a:lnSpc>
                <a:spcPts val="2400"/>
              </a:lnSpc>
              <a:spcBef>
                <a:spcPts val="0"/>
              </a:spcBef>
              <a:buClrTx/>
              <a:buSzTx/>
              <a:buNone/>
            </a:pPr>
            <a:r>
              <a:rPr lang="en-US" sz="1800" kern="0" spc="60" dirty="0">
                <a:latin typeface="Arial" panose="22635452340000000000" pitchFamily="2"/>
              </a:rPr>
              <a:t>Burbank, CA 91502</a:t>
            </a:r>
          </a:p>
          <a:p>
            <a:pPr marL="0" lvl="0" indent="0" algn="ctr">
              <a:lnSpc>
                <a:spcPts val="2400"/>
              </a:lnSpc>
              <a:spcBef>
                <a:spcPts val="0"/>
              </a:spcBef>
              <a:buClrTx/>
              <a:buSzTx/>
              <a:buNone/>
            </a:pPr>
            <a:r>
              <a:rPr lang="en-US" sz="1800" kern="0" spc="60" dirty="0">
                <a:latin typeface="Arial" panose="22635452340000000000" pitchFamily="2"/>
              </a:rPr>
              <a:t>Office: (818) 559 - 4477</a:t>
            </a:r>
          </a:p>
          <a:p>
            <a:pPr marL="0" lvl="0" indent="0" algn="ctr">
              <a:lnSpc>
                <a:spcPts val="2400"/>
              </a:lnSpc>
              <a:spcBef>
                <a:spcPts val="0"/>
              </a:spcBef>
              <a:buClrTx/>
              <a:buSzTx/>
              <a:buNone/>
            </a:pPr>
            <a:r>
              <a:rPr lang="en-US" sz="1800" kern="0" spc="60" dirty="0">
                <a:latin typeface="Arial" panose="22635452340000000000" pitchFamily="2"/>
              </a:rPr>
              <a:t>Fax: (818) 559 - 5484</a:t>
            </a:r>
          </a:p>
          <a:p>
            <a:pPr marL="0" lvl="0" indent="0" algn="ctr">
              <a:lnSpc>
                <a:spcPts val="2400"/>
              </a:lnSpc>
              <a:spcBef>
                <a:spcPts val="0"/>
              </a:spcBef>
              <a:buClrTx/>
              <a:buSzTx/>
              <a:buNone/>
            </a:pPr>
            <a:r>
              <a:rPr lang="en-US" sz="1800" kern="0" spc="60" dirty="0">
                <a:latin typeface="Arial" panose="22635452340000000000" pitchFamily="2"/>
              </a:rPr>
              <a:t>SACFirm.com</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2520" y="812186"/>
            <a:ext cx="2042736" cy="751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7194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5105"/>
            <a:ext cx="8229600" cy="1371600"/>
          </a:xfrm>
        </p:spPr>
        <p:txBody>
          <a:bodyPr>
            <a:noAutofit/>
          </a:bodyPr>
          <a:lstStyle/>
          <a:p>
            <a:pPr algn="ctr"/>
            <a:r>
              <a:rPr lang="en-US" sz="3600" b="1" dirty="0">
                <a:solidFill>
                  <a:schemeClr val="tx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ASSIGNMENT OF BENEFITS</a:t>
            </a:r>
          </a:p>
        </p:txBody>
      </p:sp>
      <p:sp>
        <p:nvSpPr>
          <p:cNvPr id="3" name="Content Placeholder 2"/>
          <p:cNvSpPr>
            <a:spLocks noGrp="1"/>
          </p:cNvSpPr>
          <p:nvPr>
            <p:ph idx="1"/>
          </p:nvPr>
        </p:nvSpPr>
        <p:spPr>
          <a:xfrm>
            <a:off x="836165" y="1600200"/>
            <a:ext cx="7772400" cy="3863340"/>
          </a:xfrm>
        </p:spPr>
        <p:txBody>
          <a:bodyPr>
            <a:normAutofit/>
          </a:bodyPr>
          <a:lstStyle/>
          <a:p>
            <a:pPr marL="0" indent="0">
              <a:buNone/>
            </a:pPr>
            <a:endParaRPr lang="en-US" dirty="0"/>
          </a:p>
          <a:p>
            <a:r>
              <a:rPr lang="en-US" dirty="0">
                <a:latin typeface="Arial" panose="020B0604020202020204" pitchFamily="34" charset="0"/>
                <a:cs typeface="Arial" panose="020B0604020202020204" pitchFamily="34" charset="0"/>
              </a:rPr>
              <a:t>MEANING</a:t>
            </a:r>
          </a:p>
          <a:p>
            <a:r>
              <a:rPr lang="en-US" dirty="0">
                <a:latin typeface="Arial" panose="020B0604020202020204" pitchFamily="34" charset="0"/>
                <a:cs typeface="Arial" panose="020B0604020202020204" pitchFamily="34" charset="0"/>
              </a:rPr>
              <a:t>IMPACT</a:t>
            </a:r>
          </a:p>
          <a:p>
            <a:r>
              <a:rPr lang="en-US" dirty="0">
                <a:latin typeface="Arial" panose="020B0604020202020204" pitchFamily="34" charset="0"/>
                <a:cs typeface="Arial" panose="020B0604020202020204" pitchFamily="34" charset="0"/>
              </a:rPr>
              <a:t>USE OF AOB FOR AND AGAINST FACILITY</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6600" y="5943600"/>
            <a:ext cx="1508902" cy="55661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Autofit/>
          </a:bodyPr>
          <a:lstStyle/>
          <a:p>
            <a:pPr algn="ctr"/>
            <a:r>
              <a:rPr lang="en-US" sz="3600" b="1" dirty="0">
                <a:solidFill>
                  <a:schemeClr val="tx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DANGER ZONE</a:t>
            </a:r>
          </a:p>
        </p:txBody>
      </p:sp>
      <p:sp>
        <p:nvSpPr>
          <p:cNvPr id="3" name="Content Placeholder 2"/>
          <p:cNvSpPr>
            <a:spLocks noGrp="1"/>
          </p:cNvSpPr>
          <p:nvPr>
            <p:ph idx="1"/>
          </p:nvPr>
        </p:nvSpPr>
        <p:spPr>
          <a:xfrm>
            <a:off x="914400" y="2362200"/>
            <a:ext cx="7315200" cy="3935910"/>
          </a:xfrm>
        </p:spPr>
        <p:txBody>
          <a:bodyPr>
            <a:normAutofit/>
          </a:bodyPr>
          <a:lstStyle/>
          <a:p>
            <a:pPr marL="0" indent="0">
              <a:buNone/>
            </a:pPr>
            <a:endParaRPr lang="en-US" dirty="0">
              <a:latin typeface="Arial" panose="020B0604020202020204" pitchFamily="34" charset="0"/>
              <a:cs typeface="Arial" panose="020B0604020202020204" pitchFamily="34" charset="0"/>
            </a:endParaRPr>
          </a:p>
          <a:p>
            <a:pPr marL="0" indent="0" algn="ctr">
              <a:buNone/>
            </a:pPr>
            <a:r>
              <a:rPr lang="en-US" dirty="0">
                <a:latin typeface="Arial" panose="020B0604020202020204" pitchFamily="34" charset="0"/>
                <a:cs typeface="Arial" panose="020B0604020202020204" pitchFamily="34" charset="0"/>
              </a:rPr>
              <a:t>ADMISSION DOCUMENTS THAT MAY CAUSE PROBLEMS</a:t>
            </a:r>
          </a:p>
          <a:p>
            <a:pPr marL="0" indent="0">
              <a:buNone/>
            </a:pPr>
            <a:endParaRPr lang="en-US" sz="4100" dirty="0"/>
          </a:p>
          <a:p>
            <a:pPr lvl="1">
              <a:buNone/>
            </a:pPr>
            <a:r>
              <a:rPr lang="en-US" sz="3600" dirty="0">
                <a:latin typeface="Arial" panose="020B0604020202020204" pitchFamily="34" charset="0"/>
                <a:cs typeface="Arial" panose="020B0604020202020204" pitchFamily="34" charset="0"/>
              </a:rPr>
              <a:t>		</a:t>
            </a:r>
          </a:p>
          <a:p>
            <a:pPr lvl="1">
              <a:buNone/>
            </a:pPr>
            <a:endParaRPr lang="en-US" sz="2800" dirty="0">
              <a:latin typeface="Times New Roman" pitchFamily="18" charset="0"/>
              <a:cs typeface="Times New Roman" pitchFamily="18"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6600" y="5943600"/>
            <a:ext cx="1508902" cy="55661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US" sz="3600" b="1" dirty="0">
                <a:solidFill>
                  <a:schemeClr val="tx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CONDITIONS OF ADMISSION</a:t>
            </a:r>
          </a:p>
        </p:txBody>
      </p:sp>
      <p:sp>
        <p:nvSpPr>
          <p:cNvPr id="3" name="Content Placeholder 2"/>
          <p:cNvSpPr>
            <a:spLocks noGrp="1"/>
          </p:cNvSpPr>
          <p:nvPr>
            <p:ph idx="1"/>
          </p:nvPr>
        </p:nvSpPr>
        <p:spPr>
          <a:xfrm>
            <a:off x="892629" y="1905000"/>
            <a:ext cx="7772400" cy="3657600"/>
          </a:xfrm>
        </p:spPr>
        <p:txBody>
          <a:bodyPr>
            <a:normAutofit/>
          </a:bodyPr>
          <a:lstStyle/>
          <a:p>
            <a:r>
              <a:rPr lang="en-US" sz="2400" dirty="0">
                <a:latin typeface="Arial" panose="020B0604020202020204" pitchFamily="34" charset="0"/>
                <a:cs typeface="Arial" panose="020B0604020202020204" pitchFamily="34" charset="0"/>
              </a:rPr>
              <a:t>“This hospital maintains a list of health care services plans with which it has contracted. A list of such plans is available from the financial counseling office.  The hospital has no contract, expressed or implied, with any plan that does not appear on the list.  The undersigned agrees that he/she is individually obligated to pay the full cost of all services rendered to him/her by the hospital if he/she belongs to a plan which does not appear on the above mentioned list.”</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6600" y="5943600"/>
            <a:ext cx="1508902" cy="556618"/>
          </a:xfrm>
          <a:prstGeom prst="rect">
            <a:avLst/>
          </a:prstGeom>
        </p:spPr>
      </p:pic>
    </p:spTree>
    <p:extLst>
      <p:ext uri="{BB962C8B-B14F-4D97-AF65-F5344CB8AC3E}">
        <p14:creationId xmlns:p14="http://schemas.microsoft.com/office/powerpoint/2010/main" val="908935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14600"/>
            <a:ext cx="8229600" cy="1143000"/>
          </a:xfrm>
        </p:spPr>
        <p:txBody>
          <a:bodyPr>
            <a:normAutofit/>
          </a:bodyPr>
          <a:lstStyle/>
          <a:p>
            <a:pPr algn="ctr"/>
            <a:r>
              <a:rPr lang="en-US" sz="3600" b="1" dirty="0">
                <a:solidFill>
                  <a:schemeClr val="tx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EFFECTIVE DOCUMENTATION</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6600" y="5943600"/>
            <a:ext cx="1508902" cy="556618"/>
          </a:xfrm>
          <a:prstGeom prst="rect">
            <a:avLst/>
          </a:prstGeom>
        </p:spPr>
      </p:pic>
      <p:sp>
        <p:nvSpPr>
          <p:cNvPr id="6" name="Rectangle 5"/>
          <p:cNvSpPr/>
          <p:nvPr/>
        </p:nvSpPr>
        <p:spPr>
          <a:xfrm>
            <a:off x="2939648" y="3810000"/>
            <a:ext cx="3569503" cy="461665"/>
          </a:xfrm>
          <a:prstGeom prst="rect">
            <a:avLst/>
          </a:prstGeom>
        </p:spPr>
        <p:txBody>
          <a:bodyPr wrap="none">
            <a:spAutoFit/>
          </a:bodyPr>
          <a:lstStyle/>
          <a:p>
            <a:r>
              <a:rPr lang="en-US" sz="2400" dirty="0">
                <a:latin typeface="Arial" panose="020B0604020202020204" pitchFamily="34" charset="0"/>
                <a:cs typeface="Arial" panose="020B0604020202020204" pitchFamily="34" charset="0"/>
              </a:rPr>
              <a:t>THE KEY TO SUCCESS</a:t>
            </a:r>
          </a:p>
        </p:txBody>
      </p:sp>
    </p:spTree>
    <p:extLst>
      <p:ext uri="{BB962C8B-B14F-4D97-AF65-F5344CB8AC3E}">
        <p14:creationId xmlns:p14="http://schemas.microsoft.com/office/powerpoint/2010/main" val="2598157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normAutofit/>
          </a:bodyPr>
          <a:lstStyle/>
          <a:p>
            <a:pPr algn="ctr"/>
            <a:r>
              <a:rPr lang="en-US" sz="3600" b="1" dirty="0">
                <a:solidFill>
                  <a:schemeClr val="tx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INTRODUCTION</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6600" y="5943600"/>
            <a:ext cx="1508902" cy="556618"/>
          </a:xfrm>
          <a:prstGeom prst="rect">
            <a:avLst/>
          </a:prstGeom>
        </p:spPr>
      </p:pic>
      <p:sp>
        <p:nvSpPr>
          <p:cNvPr id="3" name="Rectangle 2"/>
          <p:cNvSpPr/>
          <p:nvPr/>
        </p:nvSpPr>
        <p:spPr>
          <a:xfrm>
            <a:off x="1600200" y="1981200"/>
            <a:ext cx="4572000" cy="2932341"/>
          </a:xfrm>
          <a:prstGeom prst="rect">
            <a:avLst/>
          </a:prstGeom>
        </p:spPr>
        <p:txBody>
          <a:bodyPr>
            <a:spAutoFit/>
          </a:bodyPr>
          <a:lstStyle/>
          <a:p>
            <a:pPr marL="285750" indent="-285750">
              <a:lnSpc>
                <a:spcPct val="200000"/>
              </a:lnSpc>
              <a:buFont typeface="Arial" panose="020B0604020202020204" pitchFamily="34" charset="0"/>
              <a:buChar char="•"/>
            </a:pPr>
            <a:r>
              <a:rPr lang="en-US" sz="2400" dirty="0">
                <a:latin typeface="Arial" panose="020B0604020202020204" pitchFamily="34" charset="0"/>
                <a:cs typeface="Arial" panose="020B0604020202020204" pitchFamily="34" charset="0"/>
              </a:rPr>
              <a:t>Purpose of documentation</a:t>
            </a:r>
          </a:p>
          <a:p>
            <a:pPr marL="285750" indent="-285750">
              <a:lnSpc>
                <a:spcPct val="200000"/>
              </a:lnSpc>
              <a:buFont typeface="Arial" panose="020B0604020202020204" pitchFamily="34" charset="0"/>
              <a:buChar char="•"/>
            </a:pPr>
            <a:r>
              <a:rPr lang="en-US" sz="2400" dirty="0">
                <a:latin typeface="Arial" panose="020B0604020202020204" pitchFamily="34" charset="0"/>
                <a:cs typeface="Arial" panose="020B0604020202020204" pitchFamily="34" charset="0"/>
              </a:rPr>
              <a:t>Be Complete</a:t>
            </a:r>
          </a:p>
          <a:p>
            <a:pPr marL="285750" indent="-285750">
              <a:lnSpc>
                <a:spcPct val="200000"/>
              </a:lnSpc>
              <a:buFont typeface="Arial" panose="020B0604020202020204" pitchFamily="34" charset="0"/>
              <a:buChar char="•"/>
            </a:pPr>
            <a:r>
              <a:rPr lang="en-US" sz="2400" dirty="0">
                <a:latin typeface="Arial" panose="020B0604020202020204" pitchFamily="34" charset="0"/>
                <a:cs typeface="Arial" panose="020B0604020202020204" pitchFamily="34" charset="0"/>
              </a:rPr>
              <a:t>Be Accurate</a:t>
            </a:r>
          </a:p>
          <a:p>
            <a:pPr marL="285750" indent="-285750">
              <a:lnSpc>
                <a:spcPct val="200000"/>
              </a:lnSpc>
              <a:buFont typeface="Arial" panose="020B0604020202020204" pitchFamily="34" charset="0"/>
              <a:buChar char="•"/>
            </a:pPr>
            <a:r>
              <a:rPr lang="en-US" sz="2400" dirty="0">
                <a:latin typeface="Arial" panose="020B0604020202020204" pitchFamily="34" charset="0"/>
                <a:cs typeface="Arial" panose="020B0604020202020204" pitchFamily="34" charset="0"/>
              </a:rPr>
              <a:t>Show each step in the story</a:t>
            </a:r>
          </a:p>
        </p:txBody>
      </p:sp>
    </p:spTree>
    <p:extLst>
      <p:ext uri="{BB962C8B-B14F-4D97-AF65-F5344CB8AC3E}">
        <p14:creationId xmlns:p14="http://schemas.microsoft.com/office/powerpoint/2010/main" val="375905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1C903-F5D9-4A6B-818C-844E9149546B}"/>
              </a:ext>
            </a:extLst>
          </p:cNvPr>
          <p:cNvSpPr>
            <a:spLocks noGrp="1"/>
          </p:cNvSpPr>
          <p:nvPr>
            <p:ph type="ctrTitle"/>
          </p:nvPr>
        </p:nvSpPr>
        <p:spPr>
          <a:xfrm>
            <a:off x="1048212" y="470655"/>
            <a:ext cx="7005242" cy="1086440"/>
          </a:xfrm>
        </p:spPr>
        <p:txBody>
          <a:bodyPr>
            <a:normAutofit fontScale="90000"/>
          </a:bodyPr>
          <a:lstStyle/>
          <a:p>
            <a:r>
              <a:rPr lang="en-US" sz="6000" cap="all" dirty="0">
                <a:ln w="3175" cmpd="sng">
                  <a:noFill/>
                </a:ln>
                <a:solidFill>
                  <a:prstClr val="white"/>
                </a:solidFill>
                <a:effectLst>
                  <a:outerShdw blurRad="38100" dist="38100" dir="2700000" algn="tl">
                    <a:srgbClr val="000000">
                      <a:alpha val="43137"/>
                    </a:srgbClr>
                  </a:outerShdw>
                </a:effectLst>
                <a:latin typeface="Century Gothic" panose="020B0502020202020204"/>
              </a:rPr>
              <a:t>Prove it all night</a:t>
            </a:r>
            <a:endParaRPr lang="en-US" b="1" dirty="0">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F9B79484-A701-4752-AC04-C059EEA74D02}"/>
              </a:ext>
            </a:extLst>
          </p:cNvPr>
          <p:cNvSpPr>
            <a:spLocks noGrp="1"/>
          </p:cNvSpPr>
          <p:nvPr>
            <p:ph type="subTitle" idx="1"/>
          </p:nvPr>
        </p:nvSpPr>
        <p:spPr>
          <a:xfrm>
            <a:off x="487579" y="2430712"/>
            <a:ext cx="8126507" cy="4034672"/>
          </a:xfrm>
        </p:spPr>
        <p:txBody>
          <a:bodyPr>
            <a:normAutofit fontScale="92500" lnSpcReduction="20000"/>
          </a:bodyPr>
          <a:lstStyle/>
          <a:p>
            <a:pPr marL="342900" indent="-342900">
              <a:buFont typeface="Arial" panose="020B0604020202020204" pitchFamily="34" charset="0"/>
              <a:buChar char="•"/>
            </a:pPr>
            <a:endParaRPr lang="en-US" dirty="0"/>
          </a:p>
          <a:p>
            <a:endParaRPr lang="en-US" dirty="0"/>
          </a:p>
          <a:p>
            <a:pPr marL="342900" indent="-342900">
              <a:buFont typeface="Arial" panose="020B0604020202020204" pitchFamily="34" charset="0"/>
              <a:buChar char="•"/>
            </a:pPr>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sz="2400" dirty="0">
              <a:effectLst>
                <a:outerShdw blurRad="38100" dist="38100" dir="2700000" algn="tl">
                  <a:srgbClr val="000000">
                    <a:alpha val="43137"/>
                  </a:srgbClr>
                </a:outerShdw>
              </a:effectLst>
            </a:endParaRPr>
          </a:p>
          <a:p>
            <a:pPr lvl="1"/>
            <a:r>
              <a:rPr lang="en-US" sz="3000" b="1" i="1" dirty="0">
                <a:effectLst>
                  <a:outerShdw blurRad="38100" dist="38100" dir="2700000" algn="tl">
                    <a:srgbClr val="000000">
                      <a:alpha val="43137"/>
                    </a:srgbClr>
                  </a:outerShdw>
                </a:effectLst>
              </a:rPr>
              <a:t>What if you had to prove every thing you did happened in a particular way?</a:t>
            </a:r>
            <a:endParaRPr lang="en-US" b="1" i="1" dirty="0">
              <a:effectLst>
                <a:outerShdw blurRad="38100" dist="38100" dir="2700000" algn="tl">
                  <a:srgbClr val="000000">
                    <a:alpha val="43137"/>
                  </a:srgbClr>
                </a:outerShdw>
              </a:effectLst>
            </a:endParaRPr>
          </a:p>
          <a:p>
            <a:pPr marL="457200" indent="-457200">
              <a:buFont typeface="+mj-lt"/>
              <a:buAutoNum type="arabicPeriod"/>
            </a:pPr>
            <a:endParaRPr lang="en-US" dirty="0"/>
          </a:p>
          <a:p>
            <a:pPr marL="457200" indent="-457200">
              <a:buFont typeface="+mj-lt"/>
              <a:buAutoNum type="arabicPeriod"/>
            </a:pPr>
            <a:endParaRPr lang="en-US" dirty="0"/>
          </a:p>
        </p:txBody>
      </p:sp>
      <p:pic>
        <p:nvPicPr>
          <p:cNvPr id="5" name="Picture 4">
            <a:extLst>
              <a:ext uri="{FF2B5EF4-FFF2-40B4-BE49-F238E27FC236}">
                <a16:creationId xmlns:a16="http://schemas.microsoft.com/office/drawing/2014/main" id="{71051EFF-8450-4082-B2D5-EA08308890D3}"/>
              </a:ext>
            </a:extLst>
          </p:cNvPr>
          <p:cNvPicPr>
            <a:picLocks noChangeAspect="1"/>
          </p:cNvPicPr>
          <p:nvPr/>
        </p:nvPicPr>
        <p:blipFill>
          <a:blip r:embed="rId2" cstate="print"/>
          <a:stretch>
            <a:fillRect/>
          </a:stretch>
        </p:blipFill>
        <p:spPr>
          <a:xfrm>
            <a:off x="2963334" y="1765435"/>
            <a:ext cx="3174999" cy="3183465"/>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27949" y="5943600"/>
            <a:ext cx="1131677" cy="556618"/>
          </a:xfrm>
          <a:prstGeom prst="rect">
            <a:avLst/>
          </a:prstGeom>
        </p:spPr>
      </p:pic>
    </p:spTree>
    <p:extLst>
      <p:ext uri="{BB962C8B-B14F-4D97-AF65-F5344CB8AC3E}">
        <p14:creationId xmlns:p14="http://schemas.microsoft.com/office/powerpoint/2010/main" val="3048383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8EB08-4D91-47D2-B1AD-05356564238F}"/>
              </a:ext>
            </a:extLst>
          </p:cNvPr>
          <p:cNvSpPr>
            <a:spLocks noGrp="1"/>
          </p:cNvSpPr>
          <p:nvPr>
            <p:ph type="title"/>
          </p:nvPr>
        </p:nvSpPr>
        <p:spPr>
          <a:xfrm>
            <a:off x="511496" y="4714842"/>
            <a:ext cx="8197208" cy="1507067"/>
          </a:xfrm>
        </p:spPr>
        <p:txBody>
          <a:bodyPr/>
          <a:lstStyle/>
          <a:p>
            <a:pPr algn="ctr"/>
            <a:r>
              <a:rPr lang="en-US" sz="4400" b="1" cap="all" dirty="0">
                <a:ln w="3175" cmpd="sng">
                  <a:noFill/>
                </a:ln>
                <a:solidFill>
                  <a:prstClr val="white"/>
                </a:solidFill>
                <a:effectLst>
                  <a:outerShdw blurRad="38100" dist="38100" dir="2700000" algn="tl">
                    <a:srgbClr val="000000">
                      <a:alpha val="43137"/>
                    </a:srgbClr>
                  </a:outerShdw>
                </a:effectLst>
                <a:latin typeface="Century Gothic" panose="020B0502020202020204"/>
              </a:rPr>
              <a:t>Perry white</a:t>
            </a:r>
            <a:endParaRPr lang="en-US" b="1" dirty="0">
              <a:effectLst>
                <a:outerShdw blurRad="38100" dist="38100" dir="2700000" algn="tl">
                  <a:srgbClr val="000000">
                    <a:alpha val="43137"/>
                  </a:srgbClr>
                </a:outerShdw>
              </a:effectLst>
            </a:endParaRPr>
          </a:p>
        </p:txBody>
      </p:sp>
      <p:pic>
        <p:nvPicPr>
          <p:cNvPr id="2050" name="Picture 2" descr="Image result for perry white superman">
            <a:extLst>
              <a:ext uri="{FF2B5EF4-FFF2-40B4-BE49-F238E27FC236}">
                <a16:creationId xmlns:a16="http://schemas.microsoft.com/office/drawing/2014/main" id="{01EC9738-EC81-49C3-B78E-1652E93AFB1D}"/>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52600" y="990600"/>
            <a:ext cx="5715000" cy="431958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27949" y="5943600"/>
            <a:ext cx="1131677" cy="556618"/>
          </a:xfrm>
          <a:prstGeom prst="rect">
            <a:avLst/>
          </a:prstGeom>
        </p:spPr>
      </p:pic>
    </p:spTree>
    <p:extLst>
      <p:ext uri="{BB962C8B-B14F-4D97-AF65-F5344CB8AC3E}">
        <p14:creationId xmlns:p14="http://schemas.microsoft.com/office/powerpoint/2010/main" val="2660473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1C903-F5D9-4A6B-818C-844E9149546B}"/>
              </a:ext>
            </a:extLst>
          </p:cNvPr>
          <p:cNvSpPr>
            <a:spLocks noGrp="1"/>
          </p:cNvSpPr>
          <p:nvPr>
            <p:ph type="ctrTitle"/>
          </p:nvPr>
        </p:nvSpPr>
        <p:spPr>
          <a:xfrm>
            <a:off x="762000" y="1295400"/>
            <a:ext cx="7081441" cy="1086440"/>
          </a:xfrm>
        </p:spPr>
        <p:txBody>
          <a:bodyPr>
            <a:normAutofit fontScale="90000"/>
          </a:bodyPr>
          <a:lstStyle/>
          <a:p>
            <a:pPr algn="l"/>
            <a:r>
              <a:rPr lang="en-US" sz="5400" b="1" dirty="0">
                <a:effectLst>
                  <a:outerShdw blurRad="38100" dist="38100" dir="2700000" algn="tl">
                    <a:srgbClr val="000000">
                      <a:alpha val="43137"/>
                    </a:srgbClr>
                  </a:outerShdw>
                </a:effectLst>
              </a:rPr>
              <a:t>	</a:t>
            </a:r>
            <a:r>
              <a:rPr lang="en-US" sz="5400" cap="all" dirty="0">
                <a:ln w="3175" cmpd="sng">
                  <a:noFill/>
                </a:ln>
                <a:solidFill>
                  <a:prstClr val="white"/>
                </a:solidFill>
                <a:effectLst>
                  <a:outerShdw blurRad="38100" dist="38100" dir="2700000" algn="tl">
                    <a:srgbClr val="000000">
                      <a:alpha val="43137"/>
                    </a:srgbClr>
                  </a:outerShdw>
                </a:effectLst>
                <a:latin typeface="Century Gothic" panose="020B0502020202020204"/>
              </a:rPr>
              <a:t>Five w’s and an H</a:t>
            </a:r>
            <a:r>
              <a:rPr lang="en-US" sz="5400" b="1" dirty="0">
                <a:effectLst>
                  <a:outerShdw blurRad="38100" dist="38100" dir="2700000" algn="tl">
                    <a:srgbClr val="000000">
                      <a:alpha val="43137"/>
                    </a:srgbClr>
                  </a:outerShdw>
                </a:effectLst>
              </a:rPr>
              <a:t>			</a:t>
            </a:r>
            <a:endParaRPr lang="en-US" b="1" dirty="0">
              <a:effectLst>
                <a:outerShdw blurRad="38100" dist="38100" dir="2700000" algn="tl">
                  <a:srgbClr val="000000">
                    <a:alpha val="43137"/>
                  </a:srgbClr>
                </a:outerShdw>
              </a:effectLst>
            </a:endParaRPr>
          </a:p>
        </p:txBody>
      </p:sp>
      <p:sp>
        <p:nvSpPr>
          <p:cNvPr id="3" name="Subtitle 2">
            <a:extLst>
              <a:ext uri="{FF2B5EF4-FFF2-40B4-BE49-F238E27FC236}">
                <a16:creationId xmlns:a16="http://schemas.microsoft.com/office/drawing/2014/main" id="{F9B79484-A701-4752-AC04-C059EEA74D02}"/>
              </a:ext>
            </a:extLst>
          </p:cNvPr>
          <p:cNvSpPr>
            <a:spLocks noGrp="1"/>
          </p:cNvSpPr>
          <p:nvPr>
            <p:ph type="subTitle" idx="1"/>
          </p:nvPr>
        </p:nvSpPr>
        <p:spPr>
          <a:xfrm>
            <a:off x="1066800" y="1698978"/>
            <a:ext cx="6781800" cy="4244623"/>
          </a:xfrm>
        </p:spPr>
        <p:txBody>
          <a:bodyPr>
            <a:normAutofit fontScale="92500" lnSpcReduction="20000"/>
          </a:bodyPr>
          <a:lstStyle/>
          <a:p>
            <a:pPr marL="342900" indent="-342900">
              <a:buFont typeface="Arial" panose="020B0604020202020204" pitchFamily="34" charset="0"/>
              <a:buChar char="•"/>
            </a:pPr>
            <a:endParaRPr lang="en-US" dirty="0"/>
          </a:p>
          <a:p>
            <a:pPr marL="342900" indent="-342900" algn="l">
              <a:buFont typeface="Arial" panose="020B0604020202020204" pitchFamily="34" charset="0"/>
              <a:buChar char="•"/>
            </a:pPr>
            <a:r>
              <a:rPr lang="en-US" sz="4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Who</a:t>
            </a:r>
          </a:p>
          <a:p>
            <a:pPr marL="342900" indent="-342900" algn="l">
              <a:buFont typeface="Arial" panose="020B0604020202020204" pitchFamily="34" charset="0"/>
              <a:buChar char="•"/>
            </a:pPr>
            <a:r>
              <a:rPr lang="en-US" sz="4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What</a:t>
            </a:r>
          </a:p>
          <a:p>
            <a:pPr marL="342900" indent="-342900" algn="l">
              <a:buFont typeface="Arial" panose="020B0604020202020204" pitchFamily="34" charset="0"/>
              <a:buChar char="•"/>
            </a:pPr>
            <a:r>
              <a:rPr lang="en-US" sz="4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Where</a:t>
            </a:r>
          </a:p>
          <a:p>
            <a:pPr marL="342900" indent="-342900" algn="l">
              <a:buFont typeface="Arial" panose="020B0604020202020204" pitchFamily="34" charset="0"/>
              <a:buChar char="•"/>
            </a:pPr>
            <a:r>
              <a:rPr lang="en-US" sz="4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When</a:t>
            </a:r>
          </a:p>
          <a:p>
            <a:pPr marL="342900" indent="-342900" algn="l">
              <a:buFont typeface="Arial" panose="020B0604020202020204" pitchFamily="34" charset="0"/>
              <a:buChar char="•"/>
            </a:pPr>
            <a:r>
              <a:rPr lang="en-US" sz="4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Why</a:t>
            </a:r>
          </a:p>
          <a:p>
            <a:pPr marL="342900" indent="-342900" algn="l">
              <a:buFont typeface="Arial" panose="020B0604020202020204" pitchFamily="34" charset="0"/>
              <a:buChar char="•"/>
            </a:pPr>
            <a:r>
              <a:rPr lang="en-US" sz="42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How</a:t>
            </a:r>
          </a:p>
          <a:p>
            <a:pPr marL="457200" indent="-457200">
              <a:buFont typeface="+mj-lt"/>
              <a:buAutoNum type="arabicPeriod"/>
            </a:pPr>
            <a:endParaRPr lang="en-US" dirty="0"/>
          </a:p>
          <a:p>
            <a:pPr marL="457200" indent="-457200">
              <a:buFont typeface="+mj-lt"/>
              <a:buAutoNum type="arabicPeriod"/>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7949" y="5943600"/>
            <a:ext cx="1131677" cy="556618"/>
          </a:xfrm>
          <a:prstGeom prst="rect">
            <a:avLst/>
          </a:prstGeom>
        </p:spPr>
      </p:pic>
    </p:spTree>
    <p:extLst>
      <p:ext uri="{BB962C8B-B14F-4D97-AF65-F5344CB8AC3E}">
        <p14:creationId xmlns:p14="http://schemas.microsoft.com/office/powerpoint/2010/main" val="2995139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6F5C76-193C-4F13-9F6F-8C832AC4B718}"/>
              </a:ext>
            </a:extLst>
          </p:cNvPr>
          <p:cNvSpPr>
            <a:spLocks noGrp="1"/>
          </p:cNvSpPr>
          <p:nvPr>
            <p:ph type="body" idx="1"/>
          </p:nvPr>
        </p:nvSpPr>
        <p:spPr>
          <a:xfrm>
            <a:off x="863600" y="1410129"/>
            <a:ext cx="7918633" cy="4324626"/>
          </a:xfrm>
        </p:spPr>
        <p:txBody>
          <a:bodyPr>
            <a:normAutofit/>
          </a:bodyPr>
          <a:lstStyle/>
          <a:p>
            <a:pPr marL="457200" indent="-457200">
              <a:buFont typeface="Wingdings" panose="05000000000000000000" pitchFamily="2" charset="2"/>
              <a:buChar char="Ø"/>
            </a:pPr>
            <a:endParaRPr lang="en-US" sz="3200" b="1" u="sng" dirty="0">
              <a:solidFill>
                <a:schemeClr val="tx1"/>
              </a:solidFill>
              <a:effectLst>
                <a:outerShdw blurRad="38100" dist="38100" dir="2700000" algn="tl">
                  <a:srgbClr val="000000">
                    <a:alpha val="43137"/>
                  </a:srgbClr>
                </a:outerShdw>
              </a:effectLst>
            </a:endParaRPr>
          </a:p>
          <a:p>
            <a:pPr marL="457200" indent="-457200">
              <a:buFont typeface="Wingdings" panose="05000000000000000000" pitchFamily="2" charset="2"/>
              <a:buChar char="Ø"/>
            </a:pPr>
            <a:r>
              <a:rPr lang="en-US" sz="3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Who</a:t>
            </a:r>
            <a:r>
              <a:rPr lang="en-US" sz="3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1371600" lvl="2" indent="-457200">
              <a:lnSpc>
                <a:spcPct val="150000"/>
              </a:lnSpc>
              <a:buFont typeface="Arial" panose="020B0604020202020204" pitchFamily="34" charset="0"/>
              <a:buChar cha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Name – First and Last</a:t>
            </a:r>
          </a:p>
          <a:p>
            <a:pPr marL="1371600" lvl="2" indent="-457200">
              <a:lnSpc>
                <a:spcPct val="150000"/>
              </a:lnSpc>
              <a:buFont typeface="Arial" panose="020B0604020202020204" pitchFamily="34" charset="0"/>
              <a:buChar cha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Telephone number/extension</a:t>
            </a:r>
          </a:p>
          <a:p>
            <a:pPr marL="1371600" lvl="2" indent="-457200">
              <a:lnSpc>
                <a:spcPct val="150000"/>
              </a:lnSpc>
              <a:buFont typeface="Arial" panose="020B0604020202020204" pitchFamily="34" charset="0"/>
              <a:buChar cha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Job title</a:t>
            </a:r>
          </a:p>
          <a:p>
            <a:pPr marL="1371600" lvl="2" indent="-457200">
              <a:lnSpc>
                <a:spcPct val="150000"/>
              </a:lnSpc>
              <a:buFont typeface="Arial" panose="020B0604020202020204" pitchFamily="34" charset="0"/>
              <a:buChar cha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Supervisor’s name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7949" y="5943600"/>
            <a:ext cx="1131677" cy="556618"/>
          </a:xfrm>
          <a:prstGeom prst="rect">
            <a:avLst/>
          </a:prstGeom>
        </p:spPr>
      </p:pic>
      <p:sp>
        <p:nvSpPr>
          <p:cNvPr id="7" name="Title 1">
            <a:extLst>
              <a:ext uri="{FF2B5EF4-FFF2-40B4-BE49-F238E27FC236}">
                <a16:creationId xmlns:a16="http://schemas.microsoft.com/office/drawing/2014/main" id="{7991C903-F5D9-4A6B-818C-844E9149546B}"/>
              </a:ext>
            </a:extLst>
          </p:cNvPr>
          <p:cNvSpPr txBox="1">
            <a:spLocks/>
          </p:cNvSpPr>
          <p:nvPr/>
        </p:nvSpPr>
        <p:spPr>
          <a:xfrm>
            <a:off x="513159" y="685800"/>
            <a:ext cx="7081441" cy="1086440"/>
          </a:xfrm>
          <a:prstGeom prst="rect">
            <a:avLst/>
          </a:prstGeom>
          <a:effectLst/>
        </p:spPr>
        <p:txBody>
          <a:bodyPr vert="horz" lIns="91440" tIns="45720" rIns="91440" bIns="45720" rtlCol="0" anchor="b">
            <a:normAutofit/>
          </a:bodyPr>
          <a:lstStyle>
            <a:lvl1pPr algn="l" defTabSz="457200" rtl="0" eaLnBrk="1" latinLnBrk="0" hangingPunct="1">
              <a:spcBef>
                <a:spcPct val="0"/>
              </a:spcBef>
              <a:buNone/>
              <a:defRPr sz="3600" b="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400" b="1" dirty="0">
                <a:effectLst>
                  <a:outerShdw blurRad="38100" dist="38100" dir="2700000" algn="tl">
                    <a:srgbClr val="000000">
                      <a:alpha val="43137"/>
                    </a:srgbClr>
                  </a:outerShdw>
                </a:effectLst>
              </a:rPr>
              <a:t>			</a:t>
            </a:r>
            <a:endParaRPr lang="en-US" b="1" dirty="0">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5074" y="762000"/>
            <a:ext cx="6492875" cy="135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47976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6F5C76-193C-4F13-9F6F-8C832AC4B718}"/>
              </a:ext>
            </a:extLst>
          </p:cNvPr>
          <p:cNvSpPr>
            <a:spLocks noGrp="1"/>
          </p:cNvSpPr>
          <p:nvPr>
            <p:ph type="body" idx="1"/>
          </p:nvPr>
        </p:nvSpPr>
        <p:spPr>
          <a:xfrm>
            <a:off x="990600" y="1638568"/>
            <a:ext cx="7918633" cy="4324626"/>
          </a:xfrm>
        </p:spPr>
        <p:txBody>
          <a:bodyPr>
            <a:normAutofit/>
          </a:bodyPr>
          <a:lstStyle/>
          <a:p>
            <a:pPr marL="457200" indent="-457200">
              <a:buFont typeface="Wingdings" panose="05000000000000000000" pitchFamily="2" charset="2"/>
              <a:buChar char="Ø"/>
            </a:pPr>
            <a:r>
              <a:rPr lang="en-US" sz="3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What</a:t>
            </a:r>
            <a:r>
              <a:rPr lang="en-US" sz="3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1428750" lvl="2" indent="-514350">
              <a:lnSpc>
                <a:spcPct val="150000"/>
              </a:lnSpc>
              <a:buFont typeface="+mj-lt"/>
              <a:buAutoNum type="arabicPeriod"/>
            </a:pPr>
            <a:r>
              <a:rPr lang="en-US" sz="3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Purpose of the call</a:t>
            </a:r>
          </a:p>
          <a:p>
            <a:pPr marL="1428750" lvl="2" indent="-514350">
              <a:lnSpc>
                <a:spcPct val="150000"/>
              </a:lnSpc>
              <a:buFont typeface="+mj-lt"/>
              <a:buAutoNum type="arabicPeriod"/>
            </a:pPr>
            <a:r>
              <a:rPr lang="en-US" sz="3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Specific Issue</a:t>
            </a:r>
          </a:p>
          <a:p>
            <a:pPr marL="1428750" lvl="2" indent="-514350">
              <a:lnSpc>
                <a:spcPct val="150000"/>
              </a:lnSpc>
              <a:buFont typeface="+mj-lt"/>
              <a:buAutoNum type="arabicPeriod"/>
            </a:pPr>
            <a:r>
              <a:rPr lang="en-US" sz="3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Clear &amp; Complete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7949" y="5943600"/>
            <a:ext cx="1131677" cy="556618"/>
          </a:xfrm>
          <a:prstGeom prst="rect">
            <a:avLst/>
          </a:prstGeom>
        </p:spPr>
      </p:pic>
      <p:sp>
        <p:nvSpPr>
          <p:cNvPr id="7" name="Title 1">
            <a:extLst>
              <a:ext uri="{FF2B5EF4-FFF2-40B4-BE49-F238E27FC236}">
                <a16:creationId xmlns:a16="http://schemas.microsoft.com/office/drawing/2014/main" id="{7991C903-F5D9-4A6B-818C-844E9149546B}"/>
              </a:ext>
            </a:extLst>
          </p:cNvPr>
          <p:cNvSpPr txBox="1">
            <a:spLocks/>
          </p:cNvSpPr>
          <p:nvPr/>
        </p:nvSpPr>
        <p:spPr>
          <a:xfrm>
            <a:off x="513159" y="685800"/>
            <a:ext cx="7081441" cy="1086440"/>
          </a:xfrm>
          <a:prstGeom prst="rect">
            <a:avLst/>
          </a:prstGeom>
          <a:effectLst/>
        </p:spPr>
        <p:txBody>
          <a:bodyPr vert="horz" lIns="91440" tIns="45720" rIns="91440" bIns="45720" rtlCol="0" anchor="b">
            <a:normAutofit/>
          </a:bodyPr>
          <a:lstStyle>
            <a:lvl1pPr algn="l" defTabSz="457200" rtl="0" eaLnBrk="1" latinLnBrk="0" hangingPunct="1">
              <a:spcBef>
                <a:spcPct val="0"/>
              </a:spcBef>
              <a:buNone/>
              <a:defRPr sz="3600" b="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400" b="1" dirty="0">
                <a:effectLst>
                  <a:outerShdw blurRad="38100" dist="38100" dir="2700000" algn="tl">
                    <a:srgbClr val="000000">
                      <a:alpha val="43137"/>
                    </a:srgbClr>
                  </a:outerShdw>
                </a:effectLst>
              </a:rPr>
              <a:t>			</a:t>
            </a:r>
            <a:endParaRPr lang="en-US" b="1" dirty="0">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18057" y="549570"/>
            <a:ext cx="6492875" cy="135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5528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6600" y="5943600"/>
            <a:ext cx="1508902" cy="556618"/>
          </a:xfrm>
          <a:prstGeom prst="rect">
            <a:avLst/>
          </a:prstGeom>
        </p:spPr>
      </p:pic>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52599" y="838200"/>
            <a:ext cx="5802379" cy="3541712"/>
          </a:xfrm>
          <a:prstGeom prst="rect">
            <a:avLst/>
          </a:prstGeom>
        </p:spPr>
      </p:pic>
      <p:pic>
        <p:nvPicPr>
          <p:cNvPr id="6" name="Picture 5"/>
          <p:cNvPicPr>
            <a:picLocks noChangeAspect="1"/>
          </p:cNvPicPr>
          <p:nvPr/>
        </p:nvPicPr>
        <p:blipFill>
          <a:blip r:embed="rId4"/>
          <a:stretch>
            <a:fillRect/>
          </a:stretch>
        </p:blipFill>
        <p:spPr>
          <a:xfrm>
            <a:off x="2129068" y="4572000"/>
            <a:ext cx="5425910" cy="2182557"/>
          </a:xfrm>
          <a:prstGeom prst="rect">
            <a:avLst/>
          </a:prstGeom>
        </p:spPr>
      </p:pic>
    </p:spTree>
    <p:extLst>
      <p:ext uri="{BB962C8B-B14F-4D97-AF65-F5344CB8AC3E}">
        <p14:creationId xmlns:p14="http://schemas.microsoft.com/office/powerpoint/2010/main" val="3418015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6F5C76-193C-4F13-9F6F-8C832AC4B718}"/>
              </a:ext>
            </a:extLst>
          </p:cNvPr>
          <p:cNvSpPr>
            <a:spLocks noGrp="1"/>
          </p:cNvSpPr>
          <p:nvPr>
            <p:ph type="body" idx="1"/>
          </p:nvPr>
        </p:nvSpPr>
        <p:spPr>
          <a:xfrm>
            <a:off x="381000" y="1410129"/>
            <a:ext cx="8478626" cy="4324626"/>
          </a:xfrm>
        </p:spPr>
        <p:txBody>
          <a:bodyPr>
            <a:normAutofit/>
          </a:bodyPr>
          <a:lstStyle/>
          <a:p>
            <a:pPr marL="457200" indent="-457200">
              <a:buFont typeface="Wingdings" panose="05000000000000000000" pitchFamily="2" charset="2"/>
              <a:buChar char="Ø"/>
            </a:pPr>
            <a:endParaRPr lang="en-US" sz="3200" b="1" u="sng" dirty="0">
              <a:solidFill>
                <a:schemeClr val="tx1"/>
              </a:solidFill>
              <a:effectLst>
                <a:outerShdw blurRad="38100" dist="38100" dir="2700000" algn="tl">
                  <a:srgbClr val="000000">
                    <a:alpha val="43137"/>
                  </a:srgbClr>
                </a:outerShdw>
              </a:effectLst>
            </a:endParaRPr>
          </a:p>
          <a:p>
            <a:pPr marL="457200" indent="-457200">
              <a:buFont typeface="Wingdings" panose="05000000000000000000" pitchFamily="2" charset="2"/>
              <a:buChar char="Ø"/>
            </a:pPr>
            <a:r>
              <a:rPr lang="en-US" sz="3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Where</a:t>
            </a:r>
            <a:r>
              <a:rPr lang="en-US" sz="3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1428750" lvl="2" indent="-514350">
              <a:lnSpc>
                <a:spcPct val="150000"/>
              </a:lnSpc>
              <a:buFont typeface="Arial" panose="020B0604020202020204" pitchFamily="34" charset="0"/>
              <a:buChar cha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Where did you call? Blue Cross?</a:t>
            </a:r>
          </a:p>
          <a:p>
            <a:pPr marL="1428750" lvl="2" indent="-514350">
              <a:lnSpc>
                <a:spcPct val="150000"/>
              </a:lnSpc>
              <a:buFont typeface="Arial" panose="020B0604020202020204" pitchFamily="34" charset="0"/>
              <a:buChar cha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Number </a:t>
            </a:r>
          </a:p>
          <a:p>
            <a:pPr marL="1428750" lvl="2" indent="-514350">
              <a:lnSpc>
                <a:spcPct val="150000"/>
              </a:lnSpc>
              <a:buFont typeface="Arial" panose="020B0604020202020204" pitchFamily="34" charset="0"/>
              <a:buChar cha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Extension</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7949" y="5943600"/>
            <a:ext cx="1131677" cy="556618"/>
          </a:xfrm>
          <a:prstGeom prst="rect">
            <a:avLst/>
          </a:prstGeom>
        </p:spPr>
      </p:pic>
      <p:sp>
        <p:nvSpPr>
          <p:cNvPr id="7" name="Title 1">
            <a:extLst>
              <a:ext uri="{FF2B5EF4-FFF2-40B4-BE49-F238E27FC236}">
                <a16:creationId xmlns:a16="http://schemas.microsoft.com/office/drawing/2014/main" id="{7991C903-F5D9-4A6B-818C-844E9149546B}"/>
              </a:ext>
            </a:extLst>
          </p:cNvPr>
          <p:cNvSpPr txBox="1">
            <a:spLocks/>
          </p:cNvSpPr>
          <p:nvPr/>
        </p:nvSpPr>
        <p:spPr>
          <a:xfrm>
            <a:off x="513159" y="685800"/>
            <a:ext cx="7081441" cy="1086440"/>
          </a:xfrm>
          <a:prstGeom prst="rect">
            <a:avLst/>
          </a:prstGeom>
          <a:effectLst/>
        </p:spPr>
        <p:txBody>
          <a:bodyPr vert="horz" lIns="91440" tIns="45720" rIns="91440" bIns="45720" rtlCol="0" anchor="b">
            <a:normAutofit/>
          </a:bodyPr>
          <a:lstStyle>
            <a:lvl1pPr algn="l" defTabSz="457200" rtl="0" eaLnBrk="1" latinLnBrk="0" hangingPunct="1">
              <a:spcBef>
                <a:spcPct val="0"/>
              </a:spcBef>
              <a:buNone/>
              <a:defRPr sz="3600" b="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400" b="1" dirty="0">
                <a:effectLst>
                  <a:outerShdw blurRad="38100" dist="38100" dir="2700000" algn="tl">
                    <a:srgbClr val="000000">
                      <a:alpha val="43137"/>
                    </a:srgbClr>
                  </a:outerShdw>
                </a:effectLst>
              </a:rPr>
              <a:t>			</a:t>
            </a:r>
            <a:endParaRPr lang="en-US" b="1" dirty="0">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5074" y="762000"/>
            <a:ext cx="6492875" cy="135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5846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6F5C76-193C-4F13-9F6F-8C832AC4B718}"/>
              </a:ext>
            </a:extLst>
          </p:cNvPr>
          <p:cNvSpPr>
            <a:spLocks noGrp="1"/>
          </p:cNvSpPr>
          <p:nvPr>
            <p:ph type="body" idx="1"/>
          </p:nvPr>
        </p:nvSpPr>
        <p:spPr>
          <a:xfrm>
            <a:off x="381000" y="1410129"/>
            <a:ext cx="8478626" cy="4811780"/>
          </a:xfrm>
        </p:spPr>
        <p:txBody>
          <a:bodyPr>
            <a:normAutofit fontScale="77500" lnSpcReduction="20000"/>
          </a:bodyPr>
          <a:lstStyle/>
          <a:p>
            <a:pPr marL="457200" indent="-457200">
              <a:buFont typeface="Wingdings" panose="05000000000000000000" pitchFamily="2" charset="2"/>
              <a:buChar char="Ø"/>
            </a:pPr>
            <a:endParaRPr lang="en-US" sz="3200" b="1" u="sng" dirty="0">
              <a:solidFill>
                <a:schemeClr val="tx1"/>
              </a:solidFill>
              <a:effectLst>
                <a:outerShdw blurRad="38100" dist="38100" dir="2700000" algn="tl">
                  <a:srgbClr val="000000">
                    <a:alpha val="43137"/>
                  </a:srgbClr>
                </a:outerShdw>
              </a:effectLst>
            </a:endParaRPr>
          </a:p>
          <a:p>
            <a:pPr marL="457200" indent="-457200">
              <a:buFont typeface="Wingdings" panose="05000000000000000000" pitchFamily="2" charset="2"/>
              <a:buChar char="Ø"/>
            </a:pPr>
            <a:r>
              <a:rPr lang="en-US" sz="3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Where</a:t>
            </a:r>
            <a:r>
              <a:rPr lang="en-US" sz="3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1428750" lvl="2" indent="-514350">
              <a:lnSpc>
                <a:spcPct val="160000"/>
              </a:lnSpc>
              <a:buFont typeface="Arial" panose="020B0604020202020204" pitchFamily="34" charset="0"/>
              <a:buChar char="•"/>
            </a:pPr>
            <a:r>
              <a:rPr lang="en-US" sz="3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Address to which documents were sent</a:t>
            </a:r>
          </a:p>
          <a:p>
            <a:pPr marL="1428750" lvl="2" indent="-514350">
              <a:lnSpc>
                <a:spcPct val="160000"/>
              </a:lnSpc>
              <a:buFont typeface="Arial" panose="020B0604020202020204" pitchFamily="34" charset="0"/>
              <a:buChar char="•"/>
            </a:pPr>
            <a:r>
              <a:rPr lang="en-US" sz="3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Full Address</a:t>
            </a:r>
          </a:p>
          <a:p>
            <a:pPr marL="1428750" lvl="2" indent="-514350">
              <a:lnSpc>
                <a:spcPct val="160000"/>
              </a:lnSpc>
              <a:buFont typeface="Arial" panose="020B0604020202020204" pitchFamily="34" charset="0"/>
              <a:buChar char="•"/>
            </a:pPr>
            <a:r>
              <a:rPr lang="en-US" sz="3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Recipient</a:t>
            </a:r>
          </a:p>
          <a:p>
            <a:pPr marL="1428750" lvl="2" indent="-514350">
              <a:lnSpc>
                <a:spcPct val="160000"/>
              </a:lnSpc>
              <a:buFont typeface="Arial" panose="020B0604020202020204" pitchFamily="34" charset="0"/>
              <a:buChar char="•"/>
            </a:pPr>
            <a:r>
              <a:rPr lang="en-US" sz="3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Content</a:t>
            </a:r>
          </a:p>
          <a:p>
            <a:pPr marL="1428750" lvl="2" indent="-514350">
              <a:lnSpc>
                <a:spcPct val="160000"/>
              </a:lnSpc>
              <a:buFont typeface="Arial" panose="020B0604020202020204" pitchFamily="34" charset="0"/>
              <a:buChar char="•"/>
            </a:pPr>
            <a:r>
              <a:rPr lang="en-US" sz="3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Method of Transmittal</a:t>
            </a:r>
          </a:p>
          <a:p>
            <a:pPr marL="1428750" lvl="2" indent="-514350">
              <a:lnSpc>
                <a:spcPct val="160000"/>
              </a:lnSpc>
              <a:buFont typeface="Arial" panose="020B0604020202020204" pitchFamily="34" charset="0"/>
              <a:buChar char="•"/>
            </a:pPr>
            <a:r>
              <a:rPr lang="en-US" sz="3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Reference Number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7949" y="5943600"/>
            <a:ext cx="1131677" cy="556618"/>
          </a:xfrm>
          <a:prstGeom prst="rect">
            <a:avLst/>
          </a:prstGeom>
        </p:spPr>
      </p:pic>
      <p:sp>
        <p:nvSpPr>
          <p:cNvPr id="7" name="Title 1">
            <a:extLst>
              <a:ext uri="{FF2B5EF4-FFF2-40B4-BE49-F238E27FC236}">
                <a16:creationId xmlns:a16="http://schemas.microsoft.com/office/drawing/2014/main" id="{7991C903-F5D9-4A6B-818C-844E9149546B}"/>
              </a:ext>
            </a:extLst>
          </p:cNvPr>
          <p:cNvSpPr txBox="1">
            <a:spLocks/>
          </p:cNvSpPr>
          <p:nvPr/>
        </p:nvSpPr>
        <p:spPr>
          <a:xfrm>
            <a:off x="513159" y="685800"/>
            <a:ext cx="7081441" cy="1086440"/>
          </a:xfrm>
          <a:prstGeom prst="rect">
            <a:avLst/>
          </a:prstGeom>
          <a:effectLst/>
        </p:spPr>
        <p:txBody>
          <a:bodyPr vert="horz" lIns="91440" tIns="45720" rIns="91440" bIns="45720" rtlCol="0" anchor="b">
            <a:normAutofit/>
          </a:bodyPr>
          <a:lstStyle>
            <a:lvl1pPr algn="l" defTabSz="457200" rtl="0" eaLnBrk="1" latinLnBrk="0" hangingPunct="1">
              <a:spcBef>
                <a:spcPct val="0"/>
              </a:spcBef>
              <a:buNone/>
              <a:defRPr sz="3600" b="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400" b="1" dirty="0">
                <a:effectLst>
                  <a:outerShdw blurRad="38100" dist="38100" dir="2700000" algn="tl">
                    <a:srgbClr val="000000">
                      <a:alpha val="43137"/>
                    </a:srgbClr>
                  </a:outerShdw>
                </a:effectLst>
              </a:rPr>
              <a:t>			</a:t>
            </a:r>
            <a:endParaRPr lang="en-US" b="1" dirty="0">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5074" y="762000"/>
            <a:ext cx="6492875" cy="135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2369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6F5C76-193C-4F13-9F6F-8C832AC4B718}"/>
              </a:ext>
            </a:extLst>
          </p:cNvPr>
          <p:cNvSpPr>
            <a:spLocks noGrp="1"/>
          </p:cNvSpPr>
          <p:nvPr>
            <p:ph type="body" idx="1"/>
          </p:nvPr>
        </p:nvSpPr>
        <p:spPr>
          <a:xfrm>
            <a:off x="381000" y="1410129"/>
            <a:ext cx="8478626" cy="4811780"/>
          </a:xfrm>
        </p:spPr>
        <p:txBody>
          <a:bodyPr>
            <a:normAutofit/>
          </a:bodyPr>
          <a:lstStyle/>
          <a:p>
            <a:pPr marL="457200" indent="-457200">
              <a:buFont typeface="Wingdings" panose="05000000000000000000" pitchFamily="2" charset="2"/>
              <a:buChar char="Ø"/>
            </a:pPr>
            <a:endParaRPr lang="en-US" sz="3200" b="1" u="sng" dirty="0">
              <a:solidFill>
                <a:schemeClr val="tx1"/>
              </a:solidFill>
              <a:effectLst>
                <a:outerShdw blurRad="38100" dist="38100" dir="2700000" algn="tl">
                  <a:srgbClr val="000000">
                    <a:alpha val="43137"/>
                  </a:srgbClr>
                </a:outerShdw>
              </a:effectLst>
            </a:endParaRPr>
          </a:p>
          <a:p>
            <a:pPr marL="457200" indent="-457200">
              <a:buFont typeface="Wingdings" panose="05000000000000000000" pitchFamily="2" charset="2"/>
              <a:buChar char="Ø"/>
            </a:pPr>
            <a:r>
              <a:rPr lang="en-US" sz="3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How</a:t>
            </a:r>
            <a:r>
              <a:rPr lang="en-US" sz="3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1428750" lvl="2" indent="-514350">
              <a:buFont typeface="Wingdings" panose="05000000000000000000" pitchFamily="2" charset="2"/>
              <a:buChar char="v"/>
            </a:pPr>
            <a:r>
              <a:rPr lang="en-US" sz="32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Method of Transmittal</a:t>
            </a:r>
          </a:p>
          <a:p>
            <a:pPr marL="1977390" lvl="4" indent="-514350">
              <a:buFont typeface="Arial" panose="020B0604020202020204" pitchFamily="34" charset="0"/>
              <a:buChar cha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Fax, Email, Snail Mail</a:t>
            </a:r>
          </a:p>
          <a:p>
            <a:pPr marL="1977390" lvl="4" indent="-514350">
              <a:buFont typeface="Arial" panose="020B0604020202020204" pitchFamily="34" charset="0"/>
              <a:buChar cha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Include Cover Letter</a:t>
            </a:r>
          </a:p>
          <a:p>
            <a:pPr marL="1977390" lvl="4" indent="-514350">
              <a:buFont typeface="Arial" panose="020B0604020202020204" pitchFamily="34" charset="0"/>
              <a:buChar cha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Fax Cover Sheet</a:t>
            </a:r>
          </a:p>
          <a:p>
            <a:pPr marL="1977390" lvl="4" indent="-514350">
              <a:buFont typeface="Arial" panose="020B0604020202020204" pitchFamily="34" charset="0"/>
              <a:buChar cha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Complete cover letters &amp; cover sheets to document what was sent</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7949" y="5943600"/>
            <a:ext cx="1131677" cy="556618"/>
          </a:xfrm>
          <a:prstGeom prst="rect">
            <a:avLst/>
          </a:prstGeom>
        </p:spPr>
      </p:pic>
      <p:sp>
        <p:nvSpPr>
          <p:cNvPr id="7" name="Title 1">
            <a:extLst>
              <a:ext uri="{FF2B5EF4-FFF2-40B4-BE49-F238E27FC236}">
                <a16:creationId xmlns:a16="http://schemas.microsoft.com/office/drawing/2014/main" id="{7991C903-F5D9-4A6B-818C-844E9149546B}"/>
              </a:ext>
            </a:extLst>
          </p:cNvPr>
          <p:cNvSpPr txBox="1">
            <a:spLocks/>
          </p:cNvSpPr>
          <p:nvPr/>
        </p:nvSpPr>
        <p:spPr>
          <a:xfrm>
            <a:off x="513159" y="685800"/>
            <a:ext cx="7081441" cy="1086440"/>
          </a:xfrm>
          <a:prstGeom prst="rect">
            <a:avLst/>
          </a:prstGeom>
          <a:effectLst/>
        </p:spPr>
        <p:txBody>
          <a:bodyPr vert="horz" lIns="91440" tIns="45720" rIns="91440" bIns="45720" rtlCol="0" anchor="b">
            <a:normAutofit/>
          </a:bodyPr>
          <a:lstStyle>
            <a:lvl1pPr algn="l" defTabSz="457200" rtl="0" eaLnBrk="1" latinLnBrk="0" hangingPunct="1">
              <a:spcBef>
                <a:spcPct val="0"/>
              </a:spcBef>
              <a:buNone/>
              <a:defRPr sz="3600" b="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400" b="1" dirty="0">
                <a:effectLst>
                  <a:outerShdw blurRad="38100" dist="38100" dir="2700000" algn="tl">
                    <a:srgbClr val="000000">
                      <a:alpha val="43137"/>
                    </a:srgbClr>
                  </a:outerShdw>
                </a:effectLst>
              </a:rPr>
              <a:t>			</a:t>
            </a:r>
            <a:endParaRPr lang="en-US" b="1" dirty="0">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5074" y="762000"/>
            <a:ext cx="6492875" cy="135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1118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6F5C76-193C-4F13-9F6F-8C832AC4B718}"/>
              </a:ext>
            </a:extLst>
          </p:cNvPr>
          <p:cNvSpPr>
            <a:spLocks noGrp="1"/>
          </p:cNvSpPr>
          <p:nvPr>
            <p:ph type="body" idx="1"/>
          </p:nvPr>
        </p:nvSpPr>
        <p:spPr>
          <a:xfrm>
            <a:off x="381000" y="1410129"/>
            <a:ext cx="8478626" cy="4811780"/>
          </a:xfrm>
        </p:spPr>
        <p:txBody>
          <a:bodyPr>
            <a:normAutofit/>
          </a:bodyPr>
          <a:lstStyle/>
          <a:p>
            <a:pPr marL="457200" indent="-457200">
              <a:buFont typeface="Wingdings" panose="05000000000000000000" pitchFamily="2" charset="2"/>
              <a:buChar char="Ø"/>
            </a:pPr>
            <a:endParaRPr lang="en-US" sz="3200" b="1" u="sng" dirty="0">
              <a:solidFill>
                <a:schemeClr val="tx1"/>
              </a:solidFill>
              <a:effectLst>
                <a:outerShdw blurRad="38100" dist="38100" dir="2700000" algn="tl">
                  <a:srgbClr val="000000">
                    <a:alpha val="43137"/>
                  </a:srgbClr>
                </a:outerShdw>
              </a:effectLst>
            </a:endParaRPr>
          </a:p>
          <a:p>
            <a:pPr marL="457200" indent="-457200">
              <a:buFont typeface="Wingdings" panose="05000000000000000000" pitchFamily="2" charset="2"/>
              <a:buChar char="Ø"/>
            </a:pPr>
            <a:r>
              <a:rPr lang="en-US" sz="3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Why</a:t>
            </a:r>
            <a:r>
              <a:rPr lang="en-US" sz="3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1428750" lvl="2" indent="-514350">
              <a:buFont typeface="Wingdings" panose="05000000000000000000" pitchFamily="2" charset="2"/>
              <a:buChar char="v"/>
            </a:pPr>
            <a:r>
              <a:rPr lang="en-US" sz="3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Purpose of the call</a:t>
            </a:r>
          </a:p>
          <a:p>
            <a:pPr marL="1977390" lvl="4" indent="-514350">
              <a:lnSpc>
                <a:spcPct val="150000"/>
              </a:lnSpc>
              <a:buFont typeface="Arial" panose="020B0604020202020204" pitchFamily="34" charset="0"/>
              <a:buChar cha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Collection</a:t>
            </a:r>
          </a:p>
          <a:p>
            <a:pPr marL="1977390" lvl="4" indent="-514350">
              <a:lnSpc>
                <a:spcPct val="150000"/>
              </a:lnSpc>
              <a:buFont typeface="Arial" panose="020B0604020202020204" pitchFamily="34" charset="0"/>
              <a:buChar cha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Authorization</a:t>
            </a:r>
          </a:p>
          <a:p>
            <a:pPr marL="1977390" lvl="4" indent="-514350">
              <a:lnSpc>
                <a:spcPct val="150000"/>
              </a:lnSpc>
              <a:buFont typeface="Arial" panose="020B0604020202020204" pitchFamily="34" charset="0"/>
              <a:buChar cha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Verification</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7949" y="5943600"/>
            <a:ext cx="1131677" cy="556618"/>
          </a:xfrm>
          <a:prstGeom prst="rect">
            <a:avLst/>
          </a:prstGeom>
        </p:spPr>
      </p:pic>
      <p:sp>
        <p:nvSpPr>
          <p:cNvPr id="7" name="Title 1">
            <a:extLst>
              <a:ext uri="{FF2B5EF4-FFF2-40B4-BE49-F238E27FC236}">
                <a16:creationId xmlns:a16="http://schemas.microsoft.com/office/drawing/2014/main" id="{7991C903-F5D9-4A6B-818C-844E9149546B}"/>
              </a:ext>
            </a:extLst>
          </p:cNvPr>
          <p:cNvSpPr txBox="1">
            <a:spLocks/>
          </p:cNvSpPr>
          <p:nvPr/>
        </p:nvSpPr>
        <p:spPr>
          <a:xfrm>
            <a:off x="513159" y="685800"/>
            <a:ext cx="7081441" cy="1086440"/>
          </a:xfrm>
          <a:prstGeom prst="rect">
            <a:avLst/>
          </a:prstGeom>
          <a:effectLst/>
        </p:spPr>
        <p:txBody>
          <a:bodyPr vert="horz" lIns="91440" tIns="45720" rIns="91440" bIns="45720" rtlCol="0" anchor="b">
            <a:normAutofit/>
          </a:bodyPr>
          <a:lstStyle>
            <a:lvl1pPr algn="l" defTabSz="457200" rtl="0" eaLnBrk="1" latinLnBrk="0" hangingPunct="1">
              <a:spcBef>
                <a:spcPct val="0"/>
              </a:spcBef>
              <a:buNone/>
              <a:defRPr sz="3600" b="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400" b="1" dirty="0">
                <a:effectLst>
                  <a:outerShdw blurRad="38100" dist="38100" dir="2700000" algn="tl">
                    <a:srgbClr val="000000">
                      <a:alpha val="43137"/>
                    </a:srgbClr>
                  </a:outerShdw>
                </a:effectLst>
              </a:rPr>
              <a:t>			</a:t>
            </a:r>
            <a:endParaRPr lang="en-US" b="1" dirty="0">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35074" y="762000"/>
            <a:ext cx="6492875" cy="135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17911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733115" y="5905500"/>
            <a:ext cx="5715000" cy="3657600"/>
          </a:xfrm>
        </p:spPr>
        <p:txBody>
          <a:bodyPr>
            <a:normAutofit/>
          </a:bodyPr>
          <a:lstStyle/>
          <a:p>
            <a:pPr marL="0" indent="0">
              <a:buNone/>
            </a:pPr>
            <a:endParaRPr lang="en-US" sz="2200" dirty="0">
              <a:latin typeface="Arial" panose="020B0604020202020204" pitchFamily="34" charset="0"/>
              <a:cs typeface="Arial" panose="020B0604020202020204" pitchFamily="34" charset="0"/>
            </a:endParaRPr>
          </a:p>
          <a:p>
            <a:endParaRPr lang="en-US" sz="2200" dirty="0">
              <a:latin typeface="Arial" panose="020B0604020202020204" pitchFamily="34" charset="0"/>
              <a:cs typeface="Arial" panose="020B0604020202020204" pitchFamily="34" charset="0"/>
            </a:endParaRPr>
          </a:p>
        </p:txBody>
      </p:sp>
      <p:pic>
        <p:nvPicPr>
          <p:cNvPr id="1026" name="Picture 2" descr="http://media2.picsearch.com/is?X3qjxff5PmOB9FEYdHAA6VZPkVRprk4lhihvaFyhIpM&amp;height=27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32013" y="1557751"/>
            <a:ext cx="5740855" cy="510921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27949" y="5943600"/>
            <a:ext cx="1131677" cy="556618"/>
          </a:xfrm>
          <a:prstGeom prst="rect">
            <a:avLst/>
          </a:prstGeom>
        </p:spPr>
      </p:pic>
      <p:sp>
        <p:nvSpPr>
          <p:cNvPr id="8" name="Title 1">
            <a:extLst>
              <a:ext uri="{FF2B5EF4-FFF2-40B4-BE49-F238E27FC236}">
                <a16:creationId xmlns:a16="http://schemas.microsoft.com/office/drawing/2014/main" id="{7991C903-F5D9-4A6B-818C-844E9149546B}"/>
              </a:ext>
            </a:extLst>
          </p:cNvPr>
          <p:cNvSpPr txBox="1">
            <a:spLocks/>
          </p:cNvSpPr>
          <p:nvPr/>
        </p:nvSpPr>
        <p:spPr>
          <a:xfrm>
            <a:off x="-457200" y="471311"/>
            <a:ext cx="7081441" cy="108644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400" b="1" dirty="0">
                <a:effectLst>
                  <a:outerShdw blurRad="38100" dist="38100" dir="2700000" algn="tl">
                    <a:srgbClr val="000000">
                      <a:alpha val="43137"/>
                    </a:srgbClr>
                  </a:outerShdw>
                </a:effectLst>
              </a:rPr>
              <a:t>							ACCURACY</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390645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9B79484-A701-4752-AC04-C059EEA74D02}"/>
              </a:ext>
            </a:extLst>
          </p:cNvPr>
          <p:cNvSpPr>
            <a:spLocks noGrp="1"/>
          </p:cNvSpPr>
          <p:nvPr>
            <p:ph type="subTitle" idx="1"/>
          </p:nvPr>
        </p:nvSpPr>
        <p:spPr>
          <a:xfrm>
            <a:off x="863600" y="1772240"/>
            <a:ext cx="7645400" cy="3973804"/>
          </a:xfrm>
        </p:spPr>
        <p:txBody>
          <a:bodyPr>
            <a:noAutofit/>
          </a:bodyPr>
          <a:lstStyle/>
          <a:p>
            <a:pPr marL="342900" indent="-342900" algn="l">
              <a:buFont typeface="Arial" panose="020B0604020202020204" pitchFamily="34" charset="0"/>
              <a:buChar char="•"/>
            </a:pPr>
            <a:r>
              <a:rPr lang="en-US" sz="2800" dirty="0">
                <a:latin typeface="Arial" panose="020B0604020202020204" pitchFamily="34" charset="0"/>
                <a:cs typeface="Arial" panose="020B0604020202020204" pitchFamily="34" charset="0"/>
              </a:rPr>
              <a:t>You only get </a:t>
            </a:r>
            <a:r>
              <a:rPr lang="en-US"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one</a:t>
            </a:r>
            <a:r>
              <a:rPr lang="en-US" sz="2800" dirty="0">
                <a:latin typeface="Arial" panose="020B0604020202020204" pitchFamily="34" charset="0"/>
                <a:cs typeface="Arial" panose="020B0604020202020204" pitchFamily="34" charset="0"/>
              </a:rPr>
              <a:t> chance to make a first impression</a:t>
            </a:r>
          </a:p>
          <a:p>
            <a:pPr algn="l"/>
            <a:endParaRPr lang="en-US" sz="28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800" dirty="0">
                <a:latin typeface="Arial" panose="020B0604020202020204" pitchFamily="34" charset="0"/>
                <a:cs typeface="Arial" panose="020B0604020202020204" pitchFamily="34" charset="0"/>
              </a:rPr>
              <a:t>The validity of the documentation is key</a:t>
            </a:r>
          </a:p>
          <a:p>
            <a:pPr algn="l"/>
            <a:endParaRPr lang="en-US" sz="28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800" dirty="0">
                <a:latin typeface="Arial" panose="020B0604020202020204" pitchFamily="34" charset="0"/>
                <a:cs typeface="Arial" panose="020B0604020202020204" pitchFamily="34" charset="0"/>
              </a:rPr>
              <a:t>Judges have to believe you </a:t>
            </a:r>
          </a:p>
          <a:p>
            <a:pPr marL="342900" indent="-342900" algn="l">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2800" dirty="0">
                <a:latin typeface="Arial" panose="020B0604020202020204" pitchFamily="34" charset="0"/>
                <a:cs typeface="Arial" panose="020B0604020202020204" pitchFamily="34" charset="0"/>
              </a:rPr>
              <a:t>Incorrect information </a:t>
            </a:r>
            <a:r>
              <a:rPr lang="en-US" sz="2800" u="sng"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kills</a:t>
            </a:r>
            <a:r>
              <a:rPr lang="en-US" sz="2800" dirty="0">
                <a:latin typeface="Arial" panose="020B0604020202020204" pitchFamily="34" charset="0"/>
                <a:cs typeface="Arial" panose="020B0604020202020204" pitchFamily="34" charset="0"/>
              </a:rPr>
              <a:t> credibility</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7949" y="5943600"/>
            <a:ext cx="1131677" cy="556618"/>
          </a:xfrm>
          <a:prstGeom prst="rect">
            <a:avLst/>
          </a:prstGeom>
        </p:spPr>
      </p:pic>
      <p:sp>
        <p:nvSpPr>
          <p:cNvPr id="6" name="Title 1">
            <a:extLst>
              <a:ext uri="{FF2B5EF4-FFF2-40B4-BE49-F238E27FC236}">
                <a16:creationId xmlns:a16="http://schemas.microsoft.com/office/drawing/2014/main" id="{7991C903-F5D9-4A6B-818C-844E9149546B}"/>
              </a:ext>
            </a:extLst>
          </p:cNvPr>
          <p:cNvSpPr txBox="1">
            <a:spLocks/>
          </p:cNvSpPr>
          <p:nvPr/>
        </p:nvSpPr>
        <p:spPr>
          <a:xfrm>
            <a:off x="36689" y="685800"/>
            <a:ext cx="7081441" cy="108644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400" b="1" dirty="0">
                <a:effectLst>
                  <a:outerShdw blurRad="38100" dist="38100" dir="2700000" algn="tl">
                    <a:srgbClr val="000000">
                      <a:alpha val="43137"/>
                    </a:srgbClr>
                  </a:outerShdw>
                </a:effectLst>
              </a:rPr>
              <a:t>						ACCURACY</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819390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9B79484-A701-4752-AC04-C059EEA74D02}"/>
              </a:ext>
            </a:extLst>
          </p:cNvPr>
          <p:cNvSpPr>
            <a:spLocks noGrp="1"/>
          </p:cNvSpPr>
          <p:nvPr>
            <p:ph type="subTitle" idx="1"/>
          </p:nvPr>
        </p:nvSpPr>
        <p:spPr>
          <a:xfrm>
            <a:off x="863600" y="1772240"/>
            <a:ext cx="7645400" cy="3973804"/>
          </a:xfrm>
        </p:spPr>
        <p:txBody>
          <a:bodyPr>
            <a:noAutofit/>
          </a:bodyPr>
          <a:lstStyle/>
          <a:p>
            <a:pPr marL="342900" indent="-342900" algn="l">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3600" dirty="0">
                <a:latin typeface="Arial" panose="020B0604020202020204" pitchFamily="34" charset="0"/>
                <a:cs typeface="Arial" panose="020B0604020202020204" pitchFamily="34" charset="0"/>
              </a:rPr>
              <a:t>Verifying everything you can</a:t>
            </a:r>
            <a:endParaRPr lang="en-US" sz="2800" dirty="0">
              <a:latin typeface="Arial" panose="020B0604020202020204" pitchFamily="34" charset="0"/>
              <a:cs typeface="Arial" panose="020B0604020202020204" pitchFamily="34" charset="0"/>
            </a:endParaRPr>
          </a:p>
          <a:p>
            <a:pPr algn="l"/>
            <a:endParaRPr lang="en-US" sz="2800" dirty="0">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r>
              <a:rPr lang="en-US" sz="3600" dirty="0">
                <a:latin typeface="Arial" panose="020B0604020202020204" pitchFamily="34" charset="0"/>
                <a:cs typeface="Arial" panose="020B0604020202020204" pitchFamily="34" charset="0"/>
              </a:rPr>
              <a:t>You are being documented</a:t>
            </a:r>
          </a:p>
          <a:p>
            <a:pPr algn="l"/>
            <a:endParaRPr lang="en-US" sz="28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7949" y="5943600"/>
            <a:ext cx="1131677" cy="556618"/>
          </a:xfrm>
          <a:prstGeom prst="rect">
            <a:avLst/>
          </a:prstGeom>
        </p:spPr>
      </p:pic>
      <p:sp>
        <p:nvSpPr>
          <p:cNvPr id="6" name="Title 1">
            <a:extLst>
              <a:ext uri="{FF2B5EF4-FFF2-40B4-BE49-F238E27FC236}">
                <a16:creationId xmlns:a16="http://schemas.microsoft.com/office/drawing/2014/main" id="{7991C903-F5D9-4A6B-818C-844E9149546B}"/>
              </a:ext>
            </a:extLst>
          </p:cNvPr>
          <p:cNvSpPr txBox="1">
            <a:spLocks/>
          </p:cNvSpPr>
          <p:nvPr/>
        </p:nvSpPr>
        <p:spPr>
          <a:xfrm>
            <a:off x="36689" y="685800"/>
            <a:ext cx="7081441" cy="108644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400" b="1" dirty="0">
                <a:effectLst>
                  <a:outerShdw blurRad="38100" dist="38100" dir="2700000" algn="tl">
                    <a:srgbClr val="000000">
                      <a:alpha val="43137"/>
                    </a:srgbClr>
                  </a:outerShdw>
                </a:effectLst>
              </a:rPr>
              <a:t>						ACCURACY</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085024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9B79484-A701-4752-AC04-C059EEA74D02}"/>
              </a:ext>
            </a:extLst>
          </p:cNvPr>
          <p:cNvSpPr>
            <a:spLocks noGrp="1"/>
          </p:cNvSpPr>
          <p:nvPr>
            <p:ph type="subTitle" idx="1"/>
          </p:nvPr>
        </p:nvSpPr>
        <p:spPr>
          <a:xfrm>
            <a:off x="762000" y="2248105"/>
            <a:ext cx="7645400" cy="3973804"/>
          </a:xfrm>
        </p:spPr>
        <p:txBody>
          <a:bodyPr>
            <a:noAutofit/>
          </a:bodyPr>
          <a:lstStyle/>
          <a:p>
            <a:pPr marL="342900" indent="-342900" algn="l">
              <a:buFont typeface="Arial" panose="020B0604020202020204" pitchFamily="34" charset="0"/>
              <a:buChar char="•"/>
            </a:pPr>
            <a:r>
              <a:rPr lang="en-US" sz="3200" dirty="0">
                <a:latin typeface="Arial" panose="020B0604020202020204" pitchFamily="34" charset="0"/>
                <a:cs typeface="Arial" panose="020B0604020202020204" pitchFamily="34" charset="0"/>
              </a:rPr>
              <a:t>Include fax cover sheets &amp; cover letters</a:t>
            </a:r>
          </a:p>
          <a:p>
            <a:pPr marL="914400" lvl="1" indent="-457200" algn="l">
              <a:lnSpc>
                <a:spcPct val="150000"/>
              </a:lnSpc>
              <a:buFont typeface="Arial" panose="020B0604020202020204" pitchFamily="34" charset="0"/>
              <a:buChar char="•"/>
            </a:pPr>
            <a:r>
              <a:rPr lang="en-US" sz="2800" dirty="0">
                <a:latin typeface="Arial" panose="020B0604020202020204" pitchFamily="34" charset="0"/>
                <a:cs typeface="Arial" panose="020B0604020202020204" pitchFamily="34" charset="0"/>
              </a:rPr>
              <a:t>Document what was sent in cover letters &amp; fax sheets </a:t>
            </a:r>
          </a:p>
          <a:p>
            <a:pPr marL="800100" lvl="1" indent="-342900" algn="l">
              <a:lnSpc>
                <a:spcPct val="150000"/>
              </a:lnSpc>
              <a:buFont typeface="Arial" panose="020B0604020202020204" pitchFamily="34" charset="0"/>
              <a:buChar char="•"/>
            </a:pPr>
            <a:r>
              <a:rPr lang="en-US" sz="2800" dirty="0">
                <a:latin typeface="Arial" panose="020B0604020202020204" pitchFamily="34" charset="0"/>
                <a:cs typeface="Arial" panose="020B0604020202020204" pitchFamily="34" charset="0"/>
              </a:rPr>
              <a:t> Document who it was sent to &amp; how</a:t>
            </a:r>
          </a:p>
          <a:p>
            <a:pPr algn="l"/>
            <a:endParaRPr lang="en-US" sz="28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7949" y="5943600"/>
            <a:ext cx="1131677" cy="556618"/>
          </a:xfrm>
          <a:prstGeom prst="rect">
            <a:avLst/>
          </a:prstGeom>
        </p:spPr>
      </p:pic>
      <p:sp>
        <p:nvSpPr>
          <p:cNvPr id="6" name="Title 1">
            <a:extLst>
              <a:ext uri="{FF2B5EF4-FFF2-40B4-BE49-F238E27FC236}">
                <a16:creationId xmlns:a16="http://schemas.microsoft.com/office/drawing/2014/main" id="{7991C903-F5D9-4A6B-818C-844E9149546B}"/>
              </a:ext>
            </a:extLst>
          </p:cNvPr>
          <p:cNvSpPr txBox="1">
            <a:spLocks/>
          </p:cNvSpPr>
          <p:nvPr/>
        </p:nvSpPr>
        <p:spPr>
          <a:xfrm>
            <a:off x="-304800" y="685800"/>
            <a:ext cx="7081441" cy="108644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400" b="1" dirty="0">
                <a:effectLst>
                  <a:outerShdw blurRad="38100" dist="38100" dir="2700000" algn="tl">
                    <a:srgbClr val="000000">
                      <a:alpha val="43137"/>
                    </a:srgbClr>
                  </a:outerShdw>
                </a:effectLst>
              </a:rPr>
              <a:t>						BE COMPLETE</a:t>
            </a:r>
          </a:p>
        </p:txBody>
      </p:sp>
    </p:spTree>
    <p:extLst>
      <p:ext uri="{BB962C8B-B14F-4D97-AF65-F5344CB8AC3E}">
        <p14:creationId xmlns:p14="http://schemas.microsoft.com/office/powerpoint/2010/main" val="23142265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71800" y="2819400"/>
            <a:ext cx="2819400" cy="1386729"/>
          </a:xfrm>
          <a:prstGeom prst="rect">
            <a:avLst/>
          </a:prstGeom>
        </p:spPr>
      </p:pic>
      <p:sp>
        <p:nvSpPr>
          <p:cNvPr id="6" name="Title 1">
            <a:extLst>
              <a:ext uri="{FF2B5EF4-FFF2-40B4-BE49-F238E27FC236}">
                <a16:creationId xmlns:a16="http://schemas.microsoft.com/office/drawing/2014/main" id="{7991C903-F5D9-4A6B-818C-844E9149546B}"/>
              </a:ext>
            </a:extLst>
          </p:cNvPr>
          <p:cNvSpPr txBox="1">
            <a:spLocks/>
          </p:cNvSpPr>
          <p:nvPr/>
        </p:nvSpPr>
        <p:spPr>
          <a:xfrm>
            <a:off x="-228600" y="1748200"/>
            <a:ext cx="7081441" cy="1086440"/>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5400" b="1" dirty="0">
                <a:effectLst>
                  <a:outerShdw blurRad="38100" dist="38100" dir="2700000" algn="tl">
                    <a:srgbClr val="000000">
                      <a:alpha val="43137"/>
                    </a:srgbClr>
                  </a:outerShdw>
                </a:effectLst>
              </a:rPr>
              <a:t>						THANK YOU!</a:t>
            </a:r>
          </a:p>
        </p:txBody>
      </p:sp>
    </p:spTree>
    <p:extLst>
      <p:ext uri="{BB962C8B-B14F-4D97-AF65-F5344CB8AC3E}">
        <p14:creationId xmlns:p14="http://schemas.microsoft.com/office/powerpoint/2010/main" val="2414282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229600" cy="4389120"/>
          </a:xfrm>
        </p:spPr>
        <p:txBody>
          <a:bodyPr>
            <a:noAutofit/>
          </a:bodyPr>
          <a:lstStyle/>
          <a:p>
            <a:r>
              <a:rPr lang="en-US" sz="1200" dirty="0"/>
              <a:t>Mr. Lovich is SAC's Managing Litigation Attorney. He is responsible for litigation management and trial readiness of all cases from the pre-litigation stage through trial or arbitration.</a:t>
            </a:r>
          </a:p>
          <a:p>
            <a:endParaRPr lang="en-US" sz="1200" dirty="0"/>
          </a:p>
          <a:p>
            <a:r>
              <a:rPr lang="en-US" sz="1200" dirty="0"/>
              <a:t>Mr. Lovich has over 30 years of litigation experience including 15 years as the chief trial lawyer and managing attorney for the Los Angeles law offices of two of the country’s largest insurance companies. </a:t>
            </a:r>
          </a:p>
          <a:p>
            <a:endParaRPr lang="en-US" sz="1200" dirty="0"/>
          </a:p>
          <a:p>
            <a:r>
              <a:rPr lang="en-US" sz="1200" dirty="0"/>
              <a:t>National Legal Counsel to the American Association of Healthcare Administrative Management (AAHAM). </a:t>
            </a:r>
          </a:p>
          <a:p>
            <a:endParaRPr lang="en-US" sz="1200" dirty="0"/>
          </a:p>
          <a:p>
            <a:r>
              <a:rPr lang="en-US" sz="1200" dirty="0"/>
              <a:t>National Association of Distinguished Counsel-Nation’s Top 1 Percent.</a:t>
            </a:r>
          </a:p>
          <a:p>
            <a:endParaRPr lang="en-US" sz="1200" dirty="0"/>
          </a:p>
          <a:p>
            <a:r>
              <a:rPr lang="en-US" sz="1200" dirty="0"/>
              <a:t>Martindale-Hubbell Preeminent A-V rating, the highest possible, for 21 years.</a:t>
            </a:r>
          </a:p>
          <a:p>
            <a:endParaRPr lang="en-US" sz="1200" dirty="0"/>
          </a:p>
          <a:p>
            <a:r>
              <a:rPr lang="en-US" sz="1200" dirty="0"/>
              <a:t>"Southern California Super Lawyer".</a:t>
            </a:r>
          </a:p>
          <a:p>
            <a:pPr marL="0" indent="0">
              <a:buNone/>
            </a:pPr>
            <a:endParaRPr lang="en-US" sz="1200" dirty="0"/>
          </a:p>
          <a:p>
            <a:r>
              <a:rPr lang="en-US" sz="1200" dirty="0"/>
              <a:t>Named as a Top Rated Lawyer-Healthcare in the October 2012 issues of Corporate Counsel and The American Lawyer magazines. </a:t>
            </a:r>
          </a:p>
          <a:p>
            <a:endParaRPr lang="en-US" sz="1200" dirty="0"/>
          </a:p>
          <a:p>
            <a:r>
              <a:rPr lang="en-US" sz="1200" dirty="0"/>
              <a:t>Certified National Institute of Trial Advocates (NITA) instructor, responsible for the development, implementation, and presentation of national trial advocacy training programs</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600" y="228600"/>
            <a:ext cx="2076247"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5486400"/>
            <a:ext cx="1171575" cy="117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a:blip r:embed="rId4"/>
          <a:stretch>
            <a:fillRect/>
          </a:stretch>
        </p:blipFill>
        <p:spPr>
          <a:xfrm>
            <a:off x="2988728" y="5583901"/>
            <a:ext cx="2651990" cy="810838"/>
          </a:xfrm>
          <a:prstGeom prst="rect">
            <a:avLst/>
          </a:prstGeom>
        </p:spPr>
      </p:pic>
      <p:pic>
        <p:nvPicPr>
          <p:cNvPr id="7" name="Picture 6"/>
          <p:cNvPicPr>
            <a:picLocks noChangeAspect="1"/>
          </p:cNvPicPr>
          <p:nvPr/>
        </p:nvPicPr>
        <p:blipFill>
          <a:blip r:embed="rId5"/>
          <a:stretch>
            <a:fillRect/>
          </a:stretch>
        </p:blipFill>
        <p:spPr>
          <a:xfrm>
            <a:off x="6865686" y="5672864"/>
            <a:ext cx="1591194" cy="798645"/>
          </a:xfrm>
          <a:prstGeom prst="rect">
            <a:avLst/>
          </a:prstGeom>
        </p:spPr>
      </p:pic>
    </p:spTree>
    <p:extLst>
      <p:ext uri="{BB962C8B-B14F-4D97-AF65-F5344CB8AC3E}">
        <p14:creationId xmlns:p14="http://schemas.microsoft.com/office/powerpoint/2010/main" val="2695148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457199"/>
            <a:ext cx="8229600" cy="1143000"/>
          </a:xfrm>
        </p:spPr>
        <p:txBody>
          <a:bodyPr>
            <a:normAutofit/>
          </a:bodyPr>
          <a:lstStyle/>
          <a:p>
            <a:pPr algn="ctr"/>
            <a:r>
              <a:rPr lang="en-US" sz="3600" b="1" dirty="0">
                <a:solidFill>
                  <a:schemeClr val="tx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AUTHORIZATION</a:t>
            </a:r>
          </a:p>
        </p:txBody>
      </p:sp>
      <p:sp>
        <p:nvSpPr>
          <p:cNvPr id="2" name="Content Placeholder 1"/>
          <p:cNvSpPr>
            <a:spLocks noGrp="1"/>
          </p:cNvSpPr>
          <p:nvPr>
            <p:ph idx="1"/>
          </p:nvPr>
        </p:nvSpPr>
        <p:spPr>
          <a:xfrm>
            <a:off x="1066800" y="2171699"/>
            <a:ext cx="7620000" cy="3200401"/>
          </a:xfrm>
        </p:spPr>
        <p:txBody>
          <a:bodyPr/>
          <a:lstStyle/>
          <a:p>
            <a:r>
              <a:rPr lang="en-US" dirty="0">
                <a:latin typeface="Arial" panose="020B0604020202020204" pitchFamily="34" charset="0"/>
                <a:cs typeface="Arial" panose="020B0604020202020204" pitchFamily="34" charset="0"/>
              </a:rPr>
              <a:t>REQUIREMENT</a:t>
            </a:r>
          </a:p>
          <a:p>
            <a:r>
              <a:rPr lang="en-US" dirty="0">
                <a:latin typeface="Arial" panose="020B0604020202020204" pitchFamily="34" charset="0"/>
                <a:cs typeface="Arial" panose="020B0604020202020204" pitchFamily="34" charset="0"/>
              </a:rPr>
              <a:t>CONTRACT BASED</a:t>
            </a:r>
          </a:p>
          <a:p>
            <a:r>
              <a:rPr lang="en-US" dirty="0">
                <a:latin typeface="Arial" panose="020B0604020202020204" pitchFamily="34" charset="0"/>
                <a:cs typeface="Arial" panose="020B0604020202020204" pitchFamily="34" charset="0"/>
              </a:rPr>
              <a:t>EXTENT IS CONTRACT SPECIFIC</a:t>
            </a:r>
          </a:p>
          <a:p>
            <a:r>
              <a:rPr lang="en-US" dirty="0">
                <a:latin typeface="Arial" panose="020B0604020202020204" pitchFamily="34" charset="0"/>
                <a:cs typeface="Arial" panose="020B0604020202020204" pitchFamily="34" charset="0"/>
              </a:rPr>
              <a:t>CONFLICT WITH TELEPHONE INFORMATION</a:t>
            </a:r>
          </a:p>
          <a:p>
            <a:r>
              <a:rPr lang="en-US" dirty="0">
                <a:latin typeface="Arial" panose="020B0604020202020204" pitchFamily="34" charset="0"/>
                <a:cs typeface="Arial" panose="020B0604020202020204" pitchFamily="34" charset="0"/>
              </a:rPr>
              <a:t>RAMIFICATION OF A LACK OF AUTHORIZATION</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6600" y="5943600"/>
            <a:ext cx="1508902" cy="55661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 y="304800"/>
            <a:ext cx="8229600" cy="1143000"/>
          </a:xfrm>
        </p:spPr>
        <p:txBody>
          <a:bodyPr>
            <a:noAutofit/>
          </a:bodyPr>
          <a:lstStyle/>
          <a:p>
            <a:pPr algn="ctr"/>
            <a:r>
              <a:rPr lang="en-US" sz="3600" b="1" dirty="0">
                <a:solidFill>
                  <a:schemeClr val="tx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OVERVIEW</a:t>
            </a:r>
          </a:p>
        </p:txBody>
      </p:sp>
      <p:sp>
        <p:nvSpPr>
          <p:cNvPr id="3" name="Content Placeholder 2"/>
          <p:cNvSpPr>
            <a:spLocks noGrp="1"/>
          </p:cNvSpPr>
          <p:nvPr>
            <p:ph idx="1"/>
          </p:nvPr>
        </p:nvSpPr>
        <p:spPr>
          <a:xfrm>
            <a:off x="1145177" y="1905000"/>
            <a:ext cx="7543800" cy="3200401"/>
          </a:xfrm>
        </p:spPr>
        <p:txBody>
          <a:bodyPr>
            <a:normAutofit fontScale="92500" lnSpcReduction="10000"/>
          </a:bodyPr>
          <a:lstStyle/>
          <a:p>
            <a:r>
              <a:rPr lang="en-US" dirty="0">
                <a:latin typeface="Arial" panose="020B0604020202020204" pitchFamily="34" charset="0"/>
                <a:cs typeface="Arial" panose="020B0604020202020204" pitchFamily="34" charset="0"/>
              </a:rPr>
              <a:t>ULTIMATE USE OF ADMISSION INFORMATION</a:t>
            </a:r>
          </a:p>
          <a:p>
            <a:pPr lvl="1"/>
            <a:r>
              <a:rPr lang="en-US" dirty="0">
                <a:latin typeface="Arial" panose="020B0604020202020204" pitchFamily="34" charset="0"/>
                <a:cs typeface="Arial" panose="020B0604020202020204" pitchFamily="34" charset="0"/>
              </a:rPr>
              <a:t>BILLING</a:t>
            </a:r>
          </a:p>
          <a:p>
            <a:pPr lvl="1"/>
            <a:r>
              <a:rPr lang="en-US" dirty="0">
                <a:latin typeface="Arial" panose="020B0604020202020204" pitchFamily="34" charset="0"/>
                <a:cs typeface="Arial" panose="020B0604020202020204" pitchFamily="34" charset="0"/>
              </a:rPr>
              <a:t>ESTABLISHING RIGHT TO RECOVERY</a:t>
            </a:r>
          </a:p>
          <a:p>
            <a:pPr lvl="1"/>
            <a:r>
              <a:rPr lang="en-US" dirty="0">
                <a:latin typeface="Arial" panose="020B0604020202020204" pitchFamily="34" charset="0"/>
                <a:cs typeface="Arial" panose="020B0604020202020204" pitchFamily="34" charset="0"/>
              </a:rPr>
              <a:t>LAWSUIT</a:t>
            </a:r>
          </a:p>
          <a:p>
            <a:pPr lvl="1"/>
            <a:r>
              <a:rPr lang="en-US" dirty="0">
                <a:latin typeface="Arial" panose="020B0604020202020204" pitchFamily="34" charset="0"/>
                <a:cs typeface="Arial" panose="020B0604020202020204" pitchFamily="34" charset="0"/>
              </a:rPr>
              <a:t>ARBITRATION</a:t>
            </a:r>
          </a:p>
          <a:p>
            <a:pPr lvl="1"/>
            <a:r>
              <a:rPr lang="en-US" dirty="0">
                <a:latin typeface="Arial" panose="020B0604020202020204" pitchFamily="34" charset="0"/>
                <a:cs typeface="Arial" panose="020B0604020202020204" pitchFamily="34" charset="0"/>
              </a:rPr>
              <a:t>ALJ HEARING</a:t>
            </a:r>
          </a:p>
          <a:p>
            <a:pPr lvl="1"/>
            <a:r>
              <a:rPr lang="en-US" dirty="0">
                <a:latin typeface="Arial" panose="020B0604020202020204" pitchFamily="34" charset="0"/>
                <a:cs typeface="Arial" panose="020B0604020202020204" pitchFamily="34" charset="0"/>
              </a:rPr>
              <a:t>MEDIATION</a:t>
            </a:r>
          </a:p>
          <a:p>
            <a:pPr lvl="1"/>
            <a:r>
              <a:rPr lang="en-US" dirty="0">
                <a:latin typeface="Arial" panose="020B0604020202020204" pitchFamily="34" charset="0"/>
                <a:cs typeface="Arial" panose="020B0604020202020204" pitchFamily="34" charset="0"/>
              </a:rPr>
              <a:t>MEET AND CONFER</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6600" y="5943600"/>
            <a:ext cx="1508902" cy="556618"/>
          </a:xfrm>
          <a:prstGeom prst="rect">
            <a:avLst/>
          </a:prstGeom>
        </p:spPr>
      </p:pic>
    </p:spTree>
  </p:cSld>
  <p:clrMapOvr>
    <a:masterClrMapping/>
  </p:clrMapOvr>
  <p:transition>
    <p:wheel spokes="2"/>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solidFill>
                  <a:schemeClr val="tx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AUTHORIZATION</a:t>
            </a:r>
          </a:p>
        </p:txBody>
      </p:sp>
      <p:sp>
        <p:nvSpPr>
          <p:cNvPr id="3" name="Content Placeholder 2"/>
          <p:cNvSpPr>
            <a:spLocks noGrp="1"/>
          </p:cNvSpPr>
          <p:nvPr>
            <p:ph idx="1"/>
          </p:nvPr>
        </p:nvSpPr>
        <p:spPr>
          <a:xfrm>
            <a:off x="762000" y="2259510"/>
            <a:ext cx="7620000" cy="3962399"/>
          </a:xfrm>
        </p:spPr>
        <p:txBody>
          <a:bodyPr>
            <a:normAutofit/>
          </a:bodyPr>
          <a:lstStyle/>
          <a:p>
            <a:r>
              <a:rPr lang="en-US" dirty="0">
                <a:latin typeface="Arial" panose="020B0604020202020204" pitchFamily="34" charset="0"/>
                <a:cs typeface="Arial" panose="020B0604020202020204" pitchFamily="34" charset="0"/>
              </a:rPr>
              <a:t>TYPICAL AUTH CALL</a:t>
            </a:r>
          </a:p>
          <a:p>
            <a:pPr lvl="1"/>
            <a:r>
              <a:rPr lang="en-US" dirty="0">
                <a:latin typeface="Arial" panose="020B0604020202020204" pitchFamily="34" charset="0"/>
                <a:cs typeface="Arial" panose="020B0604020202020204" pitchFamily="34" charset="0"/>
              </a:rPr>
              <a:t>DISCLAIMER-IMPACT</a:t>
            </a:r>
          </a:p>
          <a:p>
            <a:pPr lvl="1"/>
            <a:r>
              <a:rPr lang="en-US" dirty="0">
                <a:latin typeface="Arial" panose="020B0604020202020204" pitchFamily="34" charset="0"/>
                <a:cs typeface="Arial" panose="020B0604020202020204" pitchFamily="34" charset="0"/>
              </a:rPr>
              <a:t>INDICATION NO PRE-AUTH NEEDED</a:t>
            </a:r>
          </a:p>
          <a:p>
            <a:pPr lvl="1"/>
            <a:r>
              <a:rPr lang="en-US" dirty="0">
                <a:latin typeface="Arial" panose="020B0604020202020204" pitchFamily="34" charset="0"/>
                <a:cs typeface="Arial" panose="020B0604020202020204" pitchFamily="34" charset="0"/>
              </a:rPr>
              <a:t>REFERENCE NUMBER vs. AUTH NUMBER</a:t>
            </a:r>
          </a:p>
          <a:p>
            <a:pPr lvl="1"/>
            <a:r>
              <a:rPr lang="en-US" dirty="0">
                <a:latin typeface="Arial" panose="020B0604020202020204" pitchFamily="34" charset="0"/>
                <a:cs typeface="Arial" panose="020B0604020202020204" pitchFamily="34" charset="0"/>
              </a:rPr>
              <a:t>LIMITATIONS ON AUTH</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6600" y="5943600"/>
            <a:ext cx="1508902" cy="55661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gn="ctr"/>
            <a:r>
              <a:rPr lang="en-US" sz="3600" b="1" dirty="0">
                <a:solidFill>
                  <a:schemeClr val="tx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VERIFICATION OF BENEFITS</a:t>
            </a:r>
          </a:p>
        </p:txBody>
      </p:sp>
      <p:sp>
        <p:nvSpPr>
          <p:cNvPr id="3" name="Content Placeholder 2"/>
          <p:cNvSpPr>
            <a:spLocks noGrp="1"/>
          </p:cNvSpPr>
          <p:nvPr>
            <p:ph idx="1"/>
          </p:nvPr>
        </p:nvSpPr>
        <p:spPr>
          <a:xfrm>
            <a:off x="894948" y="2170246"/>
            <a:ext cx="7696200" cy="4084320"/>
          </a:xfrm>
        </p:spPr>
        <p:txBody>
          <a:bodyPr>
            <a:normAutofit/>
          </a:bodyPr>
          <a:lstStyle/>
          <a:p>
            <a:r>
              <a:rPr lang="en-US" dirty="0">
                <a:latin typeface="Arial" panose="020B0604020202020204" pitchFamily="34" charset="0"/>
                <a:cs typeface="Arial" panose="020B0604020202020204" pitchFamily="34" charset="0"/>
              </a:rPr>
              <a:t>AUTH + VERIFICATION</a:t>
            </a:r>
          </a:p>
          <a:p>
            <a:r>
              <a:rPr lang="en-US" dirty="0">
                <a:latin typeface="Arial" panose="020B0604020202020204" pitchFamily="34" charset="0"/>
                <a:cs typeface="Arial" panose="020B0604020202020204" pitchFamily="34" charset="0"/>
              </a:rPr>
              <a:t>PREPRINTED CHECK LISTS-GOOD AND BAD</a:t>
            </a:r>
          </a:p>
          <a:p>
            <a:pPr lvl="1"/>
            <a:r>
              <a:rPr lang="en-US" dirty="0">
                <a:latin typeface="Arial" panose="020B0604020202020204" pitchFamily="34" charset="0"/>
                <a:cs typeface="Arial" panose="020B0604020202020204" pitchFamily="34" charset="0"/>
              </a:rPr>
              <a:t>HELPS IN COVERING ESSENTIAL AREAS</a:t>
            </a:r>
          </a:p>
          <a:p>
            <a:pPr lvl="1"/>
            <a:r>
              <a:rPr lang="en-US" dirty="0">
                <a:latin typeface="Arial" panose="020B0604020202020204" pitchFamily="34" charset="0"/>
                <a:cs typeface="Arial" panose="020B0604020202020204" pitchFamily="34" charset="0"/>
              </a:rPr>
              <a:t>CAN BE FATALLY LIMITING-FIT IN BOX</a:t>
            </a:r>
          </a:p>
          <a:p>
            <a:pPr lvl="1"/>
            <a:r>
              <a:rPr lang="en-US" dirty="0">
                <a:latin typeface="Arial" panose="020B0604020202020204" pitchFamily="34" charset="0"/>
                <a:cs typeface="Arial" panose="020B0604020202020204" pitchFamily="34" charset="0"/>
              </a:rPr>
              <a:t>RECORDED</a:t>
            </a:r>
          </a:p>
          <a:p>
            <a:pPr lvl="1"/>
            <a:r>
              <a:rPr lang="en-US" dirty="0">
                <a:latin typeface="Arial" panose="020B0604020202020204" pitchFamily="34" charset="0"/>
                <a:cs typeface="Arial" panose="020B0604020202020204" pitchFamily="34" charset="0"/>
              </a:rPr>
              <a:t>REASONABLE AND CUSTOMARY USING WHAT BASE?</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6600" y="5943600"/>
            <a:ext cx="1508902" cy="556618"/>
          </a:xfrm>
          <a:prstGeom prst="rect">
            <a:avLst/>
          </a:prstGeom>
        </p:spPr>
      </p:pic>
    </p:spTree>
    <p:extLst>
      <p:ext uri="{BB962C8B-B14F-4D97-AF65-F5344CB8AC3E}">
        <p14:creationId xmlns:p14="http://schemas.microsoft.com/office/powerpoint/2010/main" val="3826086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gn="ctr"/>
            <a:r>
              <a:rPr lang="en-US" sz="3600" b="1" dirty="0">
                <a:solidFill>
                  <a:schemeClr val="tx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VERIFICATION</a:t>
            </a:r>
          </a:p>
        </p:txBody>
      </p:sp>
      <p:sp>
        <p:nvSpPr>
          <p:cNvPr id="3" name="Content Placeholder 2"/>
          <p:cNvSpPr>
            <a:spLocks noGrp="1"/>
          </p:cNvSpPr>
          <p:nvPr>
            <p:ph idx="1"/>
          </p:nvPr>
        </p:nvSpPr>
        <p:spPr>
          <a:xfrm>
            <a:off x="899302" y="1867989"/>
            <a:ext cx="7696200" cy="4084320"/>
          </a:xfrm>
        </p:spPr>
        <p:txBody>
          <a:bodyPr>
            <a:normAutofit/>
          </a:bodyPr>
          <a:lstStyle/>
          <a:p>
            <a:r>
              <a:rPr lang="en-US" dirty="0">
                <a:latin typeface="Arial" panose="020B0604020202020204" pitchFamily="34" charset="0"/>
                <a:cs typeface="Arial" panose="020B0604020202020204" pitchFamily="34" charset="0"/>
              </a:rPr>
              <a:t>BAD INFORMATION- IMPACT ON RECOVERY</a:t>
            </a:r>
          </a:p>
          <a:p>
            <a:pPr lvl="1"/>
            <a:r>
              <a:rPr lang="en-US" dirty="0">
                <a:latin typeface="Arial" panose="020B0604020202020204" pitchFamily="34" charset="0"/>
                <a:cs typeface="Arial" panose="020B0604020202020204" pitchFamily="34" charset="0"/>
              </a:rPr>
              <a:t>INFORMATION COMMUNICATED BEFORE SERVICES RENDERED</a:t>
            </a:r>
          </a:p>
          <a:p>
            <a:pPr lvl="1"/>
            <a:r>
              <a:rPr lang="en-US" dirty="0">
                <a:latin typeface="Arial" panose="020B0604020202020204" pitchFamily="34" charset="0"/>
                <a:cs typeface="Arial" panose="020B0604020202020204" pitchFamily="34" charset="0"/>
              </a:rPr>
              <a:t>SERVICES PROVIDED IN RELIANCE ON BAD INFORMATION</a:t>
            </a:r>
          </a:p>
          <a:p>
            <a:pPr lvl="1"/>
            <a:r>
              <a:rPr lang="en-US" dirty="0">
                <a:latin typeface="Arial" panose="020B0604020202020204" pitchFamily="34" charset="0"/>
                <a:cs typeface="Arial" panose="020B0604020202020204" pitchFamily="34" charset="0"/>
              </a:rPr>
              <a:t>OUTDATED WEB SITE INFORMATION</a:t>
            </a:r>
          </a:p>
          <a:p>
            <a:pPr lvl="1"/>
            <a:r>
              <a:rPr lang="en-US" dirty="0">
                <a:latin typeface="Arial" panose="020B0604020202020204" pitchFamily="34" charset="0"/>
                <a:cs typeface="Arial" panose="020B0604020202020204" pitchFamily="34" charset="0"/>
              </a:rPr>
              <a:t>TPA LATE NOTIFICATION</a:t>
            </a:r>
          </a:p>
          <a:p>
            <a:pPr lvl="1"/>
            <a:r>
              <a:rPr lang="en-US" dirty="0">
                <a:latin typeface="Arial" panose="020B0604020202020204" pitchFamily="34" charset="0"/>
                <a:cs typeface="Arial" panose="020B0604020202020204" pitchFamily="34" charset="0"/>
              </a:rPr>
              <a:t>SUBSEQUENT DENIAL OF ELIGIBILITY</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6600" y="5943600"/>
            <a:ext cx="1508902" cy="556618"/>
          </a:xfrm>
          <a:prstGeom prst="rect">
            <a:avLst/>
          </a:prstGeom>
        </p:spPr>
      </p:pic>
    </p:spTree>
    <p:extLst>
      <p:ext uri="{BB962C8B-B14F-4D97-AF65-F5344CB8AC3E}">
        <p14:creationId xmlns:p14="http://schemas.microsoft.com/office/powerpoint/2010/main" val="255265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gn="ctr"/>
            <a:r>
              <a:rPr lang="en-US" sz="3600" b="1" dirty="0">
                <a:solidFill>
                  <a:schemeClr val="tx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VERIFICATION</a:t>
            </a:r>
          </a:p>
        </p:txBody>
      </p:sp>
      <p:sp>
        <p:nvSpPr>
          <p:cNvPr id="3" name="Content Placeholder 2"/>
          <p:cNvSpPr>
            <a:spLocks noGrp="1"/>
          </p:cNvSpPr>
          <p:nvPr>
            <p:ph idx="1"/>
          </p:nvPr>
        </p:nvSpPr>
        <p:spPr>
          <a:xfrm>
            <a:off x="899302" y="1867989"/>
            <a:ext cx="7696200" cy="4084320"/>
          </a:xfrm>
        </p:spPr>
        <p:txBody>
          <a:bodyPr>
            <a:normAutofit/>
          </a:bodyPr>
          <a:lstStyle/>
          <a:p>
            <a:r>
              <a:rPr lang="en-US" dirty="0">
                <a:latin typeface="Arial" panose="020B0604020202020204" pitchFamily="34" charset="0"/>
                <a:cs typeface="Arial" panose="020B0604020202020204" pitchFamily="34" charset="0"/>
              </a:rPr>
              <a:t>PATIENT AS A SOURCE OF INSURANCE INFORMATION</a:t>
            </a:r>
          </a:p>
          <a:p>
            <a:pPr lvl="1"/>
            <a:r>
              <a:rPr lang="en-US" dirty="0">
                <a:latin typeface="Arial" panose="020B0604020202020204" pitchFamily="34" charset="0"/>
                <a:cs typeface="Arial" panose="020B0604020202020204" pitchFamily="34" charset="0"/>
              </a:rPr>
              <a:t>INSURANCE CARD</a:t>
            </a:r>
          </a:p>
          <a:p>
            <a:pPr lvl="1"/>
            <a:r>
              <a:rPr lang="en-US" dirty="0">
                <a:latin typeface="Arial" panose="020B0604020202020204" pitchFamily="34" charset="0"/>
                <a:cs typeface="Arial" panose="020B0604020202020204" pitchFamily="34" charset="0"/>
              </a:rPr>
              <a:t>VERBAL COMMUICATION</a:t>
            </a:r>
          </a:p>
          <a:p>
            <a:pPr lvl="1"/>
            <a:r>
              <a:rPr lang="en-US" dirty="0">
                <a:latin typeface="Arial" panose="020B0604020202020204" pitchFamily="34" charset="0"/>
                <a:cs typeface="Arial" panose="020B0604020202020204" pitchFamily="34" charset="0"/>
              </a:rPr>
              <a:t>INTENTIONALLY MISLEADING THE PROVIDER</a:t>
            </a:r>
          </a:p>
          <a:p>
            <a:pPr lvl="1"/>
            <a:r>
              <a:rPr lang="en-US" dirty="0">
                <a:latin typeface="Arial" panose="020B0604020202020204" pitchFamily="34" charset="0"/>
                <a:cs typeface="Arial" panose="020B0604020202020204" pitchFamily="34" charset="0"/>
              </a:rPr>
              <a:t>INVESTIGATION</a:t>
            </a:r>
          </a:p>
          <a:p>
            <a:pPr lvl="1"/>
            <a:r>
              <a:rPr lang="en-US" dirty="0">
                <a:latin typeface="Arial" panose="020B0604020202020204" pitchFamily="34" charset="0"/>
                <a:cs typeface="Arial" panose="020B0604020202020204" pitchFamily="34" charset="0"/>
              </a:rPr>
              <a:t>NOTIFICATION REQUIREMENTS</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86600" y="5943600"/>
            <a:ext cx="1508902" cy="556618"/>
          </a:xfrm>
          <a:prstGeom prst="rect">
            <a:avLst/>
          </a:prstGeom>
        </p:spPr>
      </p:pic>
    </p:spTree>
    <p:extLst>
      <p:ext uri="{BB962C8B-B14F-4D97-AF65-F5344CB8AC3E}">
        <p14:creationId xmlns:p14="http://schemas.microsoft.com/office/powerpoint/2010/main" val="27755772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1329</TotalTime>
  <Words>544</Words>
  <Application>Microsoft Office PowerPoint</Application>
  <PresentationFormat>On-screen Show (4:3)</PresentationFormat>
  <Paragraphs>168</Paragraphs>
  <Slides>28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Century Gothic</vt:lpstr>
      <vt:lpstr>Constantia</vt:lpstr>
      <vt:lpstr>Times New Roman</vt:lpstr>
      <vt:lpstr>Wingdings</vt:lpstr>
      <vt:lpstr>Wingdings 2</vt:lpstr>
      <vt:lpstr>Flow</vt:lpstr>
      <vt:lpstr>CAHAM 50TH CONFERENCE San Francisco, California</vt:lpstr>
      <vt:lpstr>PowerPoint Presentation</vt:lpstr>
      <vt:lpstr>PowerPoint Presentation</vt:lpstr>
      <vt:lpstr>AUTHORIZATION</vt:lpstr>
      <vt:lpstr>OVERVIEW</vt:lpstr>
      <vt:lpstr>AUTHORIZATION</vt:lpstr>
      <vt:lpstr>VERIFICATION OF BENEFITS</vt:lpstr>
      <vt:lpstr>VERIFICATION</vt:lpstr>
      <vt:lpstr>VERIFICATION</vt:lpstr>
      <vt:lpstr>ASSIGNMENT OF BENEFITS</vt:lpstr>
      <vt:lpstr>DANGER ZONE</vt:lpstr>
      <vt:lpstr>CONDITIONS OF ADMISSION</vt:lpstr>
      <vt:lpstr>EFFECTIVE DOCUMENTATION</vt:lpstr>
      <vt:lpstr>INTRODUCTION</vt:lpstr>
      <vt:lpstr>Prove it all night</vt:lpstr>
      <vt:lpstr>Perry white</vt:lpstr>
      <vt:lpstr> Five w’s and an 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NECESSITY PROVISIONS</dc:title>
  <dc:creator>richardl</dc:creator>
  <cp:lastModifiedBy>Lena E Watts</cp:lastModifiedBy>
  <cp:revision>324</cp:revision>
  <cp:lastPrinted>2017-11-27T17:12:56Z</cp:lastPrinted>
  <dcterms:created xsi:type="dcterms:W3CDTF">2012-10-09T22:16:32Z</dcterms:created>
  <dcterms:modified xsi:type="dcterms:W3CDTF">2018-08-29T05:47:32Z</dcterms:modified>
</cp:coreProperties>
</file>