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21" r:id="rId1"/>
  </p:sldMasterIdLst>
  <p:notesMasterIdLst>
    <p:notesMasterId r:id="rId15"/>
  </p:notesMasterIdLst>
  <p:handoutMasterIdLst>
    <p:handoutMasterId r:id="rId16"/>
  </p:handoutMasterIdLst>
  <p:sldIdLst>
    <p:sldId id="485" r:id="rId2"/>
    <p:sldId id="748" r:id="rId3"/>
    <p:sldId id="733" r:id="rId4"/>
    <p:sldId id="742" r:id="rId5"/>
    <p:sldId id="744" r:id="rId6"/>
    <p:sldId id="745" r:id="rId7"/>
    <p:sldId id="746" r:id="rId8"/>
    <p:sldId id="743" r:id="rId9"/>
    <p:sldId id="749" r:id="rId10"/>
    <p:sldId id="747" r:id="rId11"/>
    <p:sldId id="750" r:id="rId12"/>
    <p:sldId id="751" r:id="rId13"/>
    <p:sldId id="752" r:id="rId14"/>
  </p:sldIdLst>
  <p:sldSz cx="9144000" cy="6858000" type="screen4x3"/>
  <p:notesSz cx="6781800" cy="9067800"/>
  <p:defaultTextStyle>
    <a:defPPr>
      <a:defRPr lang="en-US"/>
    </a:defPPr>
    <a:lvl1pPr algn="l" rtl="0" fontAlgn="base">
      <a:spcBef>
        <a:spcPct val="0"/>
      </a:spcBef>
      <a:spcAft>
        <a:spcPct val="0"/>
      </a:spcAft>
      <a:defRPr sz="4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4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4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4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4400" kern="1200">
        <a:solidFill>
          <a:schemeClr val="tx1"/>
        </a:solidFill>
        <a:latin typeface="Times New Roman" pitchFamily="18" charset="0"/>
        <a:ea typeface="+mn-ea"/>
        <a:cs typeface="Arial" charset="0"/>
      </a:defRPr>
    </a:lvl5pPr>
    <a:lvl6pPr marL="2286000" algn="l" defTabSz="914400" rtl="0" eaLnBrk="1" latinLnBrk="0" hangingPunct="1">
      <a:defRPr sz="4400" kern="1200">
        <a:solidFill>
          <a:schemeClr val="tx1"/>
        </a:solidFill>
        <a:latin typeface="Times New Roman" pitchFamily="18" charset="0"/>
        <a:ea typeface="+mn-ea"/>
        <a:cs typeface="Arial" charset="0"/>
      </a:defRPr>
    </a:lvl6pPr>
    <a:lvl7pPr marL="2743200" algn="l" defTabSz="914400" rtl="0" eaLnBrk="1" latinLnBrk="0" hangingPunct="1">
      <a:defRPr sz="4400" kern="1200">
        <a:solidFill>
          <a:schemeClr val="tx1"/>
        </a:solidFill>
        <a:latin typeface="Times New Roman" pitchFamily="18" charset="0"/>
        <a:ea typeface="+mn-ea"/>
        <a:cs typeface="Arial" charset="0"/>
      </a:defRPr>
    </a:lvl7pPr>
    <a:lvl8pPr marL="3200400" algn="l" defTabSz="914400" rtl="0" eaLnBrk="1" latinLnBrk="0" hangingPunct="1">
      <a:defRPr sz="4400" kern="1200">
        <a:solidFill>
          <a:schemeClr val="tx1"/>
        </a:solidFill>
        <a:latin typeface="Times New Roman" pitchFamily="18" charset="0"/>
        <a:ea typeface="+mn-ea"/>
        <a:cs typeface="Arial" charset="0"/>
      </a:defRPr>
    </a:lvl8pPr>
    <a:lvl9pPr marL="3657600" algn="l" defTabSz="914400" rtl="0" eaLnBrk="1" latinLnBrk="0" hangingPunct="1">
      <a:defRPr sz="4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864">
          <p15:clr>
            <a:srgbClr val="A4A3A4"/>
          </p15:clr>
        </p15:guide>
        <p15:guide id="2" orient="horz" pos="1392">
          <p15:clr>
            <a:srgbClr val="A4A3A4"/>
          </p15:clr>
        </p15:guide>
        <p15:guide id="3" pos="336">
          <p15:clr>
            <a:srgbClr val="A4A3A4"/>
          </p15:clr>
        </p15:guide>
      </p15:sldGuideLst>
    </p:ext>
    <p:ext uri="{2D200454-40CA-4A62-9FC3-DE9A4176ACB9}">
      <p15:notesGuideLst xmlns:p15="http://schemas.microsoft.com/office/powerpoint/2012/main">
        <p15:guide id="1" orient="horz" pos="2856" userDrawn="1">
          <p15:clr>
            <a:srgbClr val="A4A3A4"/>
          </p15:clr>
        </p15:guide>
        <p15:guide id="2" pos="21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130"/>
    <a:srgbClr val="FF3300"/>
    <a:srgbClr val="F7FD13"/>
    <a:srgbClr val="CCCC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6" autoAdjust="0"/>
    <p:restoredTop sz="80421" autoAdjust="0"/>
  </p:normalViewPr>
  <p:slideViewPr>
    <p:cSldViewPr>
      <p:cViewPr varScale="1">
        <p:scale>
          <a:sx n="71" d="100"/>
          <a:sy n="71" d="100"/>
        </p:scale>
        <p:origin x="1584" y="53"/>
      </p:cViewPr>
      <p:guideLst>
        <p:guide orient="horz" pos="864"/>
        <p:guide orient="horz" pos="1392"/>
        <p:guide pos="336"/>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56" d="100"/>
          <a:sy n="56" d="100"/>
        </p:scale>
        <p:origin x="-1854" y="-90"/>
      </p:cViewPr>
      <p:guideLst>
        <p:guide orient="horz" pos="2856"/>
        <p:guide pos="213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0" y="2"/>
            <a:ext cx="2938473" cy="454782"/>
          </a:xfrm>
          <a:prstGeom prst="rect">
            <a:avLst/>
          </a:prstGeom>
          <a:noFill/>
          <a:ln w="9525">
            <a:noFill/>
            <a:miter lim="800000"/>
            <a:headEnd/>
            <a:tailEnd/>
          </a:ln>
        </p:spPr>
        <p:txBody>
          <a:bodyPr vert="horz" wrap="square" lIns="90908" tIns="45454" rIns="90908" bIns="45454" numCol="1" anchor="t" anchorCtr="0" compatLnSpc="1">
            <a:prstTxWarp prst="textNoShape">
              <a:avLst/>
            </a:prstTxWarp>
          </a:bodyPr>
          <a:lstStyle>
            <a:lvl1pPr defTabSz="909184">
              <a:defRPr sz="1200">
                <a:latin typeface="Arial" charset="0"/>
                <a:cs typeface="+mn-cs"/>
              </a:defRPr>
            </a:lvl1pPr>
          </a:lstStyle>
          <a:p>
            <a:pPr>
              <a:defRPr/>
            </a:pPr>
            <a:endParaRPr lang="en-US"/>
          </a:p>
        </p:txBody>
      </p:sp>
      <p:sp>
        <p:nvSpPr>
          <p:cNvPr id="157699" name="Rectangle 3"/>
          <p:cNvSpPr>
            <a:spLocks noGrp="1" noChangeArrowheads="1"/>
          </p:cNvSpPr>
          <p:nvPr>
            <p:ph type="dt" sz="quarter" idx="1"/>
          </p:nvPr>
        </p:nvSpPr>
        <p:spPr bwMode="auto">
          <a:xfrm>
            <a:off x="3841794" y="2"/>
            <a:ext cx="2938473" cy="454782"/>
          </a:xfrm>
          <a:prstGeom prst="rect">
            <a:avLst/>
          </a:prstGeom>
          <a:noFill/>
          <a:ln w="9525">
            <a:noFill/>
            <a:miter lim="800000"/>
            <a:headEnd/>
            <a:tailEnd/>
          </a:ln>
        </p:spPr>
        <p:txBody>
          <a:bodyPr vert="horz" wrap="square" lIns="90908" tIns="45454" rIns="90908" bIns="45454" numCol="1" anchor="t" anchorCtr="0" compatLnSpc="1">
            <a:prstTxWarp prst="textNoShape">
              <a:avLst/>
            </a:prstTxWarp>
          </a:bodyPr>
          <a:lstStyle>
            <a:lvl1pPr algn="r" defTabSz="909184">
              <a:defRPr sz="1200">
                <a:latin typeface="Arial" charset="0"/>
                <a:cs typeface="+mn-cs"/>
              </a:defRPr>
            </a:lvl1pPr>
          </a:lstStyle>
          <a:p>
            <a:pPr>
              <a:defRPr/>
            </a:pPr>
            <a:endParaRPr lang="en-US"/>
          </a:p>
        </p:txBody>
      </p:sp>
      <p:sp>
        <p:nvSpPr>
          <p:cNvPr id="157700" name="Rectangle 4"/>
          <p:cNvSpPr>
            <a:spLocks noGrp="1" noChangeArrowheads="1"/>
          </p:cNvSpPr>
          <p:nvPr>
            <p:ph type="ftr" sz="quarter" idx="2"/>
          </p:nvPr>
        </p:nvSpPr>
        <p:spPr bwMode="auto">
          <a:xfrm>
            <a:off x="0" y="8613019"/>
            <a:ext cx="2938473" cy="453236"/>
          </a:xfrm>
          <a:prstGeom prst="rect">
            <a:avLst/>
          </a:prstGeom>
          <a:noFill/>
          <a:ln w="9525">
            <a:noFill/>
            <a:miter lim="800000"/>
            <a:headEnd/>
            <a:tailEnd/>
          </a:ln>
        </p:spPr>
        <p:txBody>
          <a:bodyPr vert="horz" wrap="square" lIns="90908" tIns="45454" rIns="90908" bIns="45454" numCol="1" anchor="b" anchorCtr="0" compatLnSpc="1">
            <a:prstTxWarp prst="textNoShape">
              <a:avLst/>
            </a:prstTxWarp>
          </a:bodyPr>
          <a:lstStyle>
            <a:lvl1pPr defTabSz="909184">
              <a:defRPr sz="1200">
                <a:latin typeface="Arial" charset="0"/>
                <a:cs typeface="+mn-cs"/>
              </a:defRPr>
            </a:lvl1pPr>
          </a:lstStyle>
          <a:p>
            <a:pPr>
              <a:defRPr/>
            </a:pPr>
            <a:endParaRPr lang="en-US"/>
          </a:p>
        </p:txBody>
      </p:sp>
      <p:sp>
        <p:nvSpPr>
          <p:cNvPr id="157701" name="Rectangle 5"/>
          <p:cNvSpPr>
            <a:spLocks noGrp="1" noChangeArrowheads="1"/>
          </p:cNvSpPr>
          <p:nvPr>
            <p:ph type="sldNum" sz="quarter" idx="3"/>
          </p:nvPr>
        </p:nvSpPr>
        <p:spPr bwMode="auto">
          <a:xfrm>
            <a:off x="3841794" y="8613019"/>
            <a:ext cx="2938473" cy="453236"/>
          </a:xfrm>
          <a:prstGeom prst="rect">
            <a:avLst/>
          </a:prstGeom>
          <a:noFill/>
          <a:ln w="9525">
            <a:noFill/>
            <a:miter lim="800000"/>
            <a:headEnd/>
            <a:tailEnd/>
          </a:ln>
        </p:spPr>
        <p:txBody>
          <a:bodyPr vert="horz" wrap="square" lIns="90908" tIns="45454" rIns="90908" bIns="45454" numCol="1" anchor="b" anchorCtr="0" compatLnSpc="1">
            <a:prstTxWarp prst="textNoShape">
              <a:avLst/>
            </a:prstTxWarp>
          </a:bodyPr>
          <a:lstStyle>
            <a:lvl1pPr algn="r" defTabSz="909184">
              <a:defRPr sz="1200">
                <a:latin typeface="Arial" charset="0"/>
                <a:cs typeface="+mn-cs"/>
              </a:defRPr>
            </a:lvl1pPr>
          </a:lstStyle>
          <a:p>
            <a:pPr>
              <a:defRPr/>
            </a:pPr>
            <a:fld id="{2D693E6F-183F-44BC-A9A7-B52BF940909D}" type="slidenum">
              <a:rPr lang="en-US"/>
              <a:pPr>
                <a:defRPr/>
              </a:pPr>
              <a:t>‹#›</a:t>
            </a:fld>
            <a:endParaRPr lang="en-US"/>
          </a:p>
        </p:txBody>
      </p:sp>
    </p:spTree>
    <p:extLst>
      <p:ext uri="{BB962C8B-B14F-4D97-AF65-F5344CB8AC3E}">
        <p14:creationId xmlns:p14="http://schemas.microsoft.com/office/powerpoint/2010/main" val="22482185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2"/>
            <a:ext cx="2938473" cy="454782"/>
          </a:xfrm>
          <a:prstGeom prst="rect">
            <a:avLst/>
          </a:prstGeom>
          <a:noFill/>
          <a:ln w="9525">
            <a:noFill/>
            <a:miter lim="800000"/>
            <a:headEnd/>
            <a:tailEnd/>
          </a:ln>
        </p:spPr>
        <p:txBody>
          <a:bodyPr vert="horz" wrap="square" lIns="90908" tIns="45454" rIns="90908" bIns="45454" numCol="1" anchor="t" anchorCtr="0" compatLnSpc="1">
            <a:prstTxWarp prst="textNoShape">
              <a:avLst/>
            </a:prstTxWarp>
          </a:bodyPr>
          <a:lstStyle>
            <a:lvl1pPr defTabSz="909184">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1794" y="2"/>
            <a:ext cx="2938473" cy="454782"/>
          </a:xfrm>
          <a:prstGeom prst="rect">
            <a:avLst/>
          </a:prstGeom>
          <a:noFill/>
          <a:ln w="9525">
            <a:noFill/>
            <a:miter lim="800000"/>
            <a:headEnd/>
            <a:tailEnd/>
          </a:ln>
        </p:spPr>
        <p:txBody>
          <a:bodyPr vert="horz" wrap="square" lIns="90908" tIns="45454" rIns="90908" bIns="45454" numCol="1" anchor="t" anchorCtr="0" compatLnSpc="1">
            <a:prstTxWarp prst="textNoShape">
              <a:avLst/>
            </a:prstTxWarp>
          </a:bodyPr>
          <a:lstStyle>
            <a:lvl1pPr algn="r" defTabSz="909184">
              <a:defRPr sz="1200">
                <a:latin typeface="Arial" charset="0"/>
                <a:cs typeface="+mn-cs"/>
              </a:defRPr>
            </a:lvl1pPr>
          </a:lstStyle>
          <a:p>
            <a:pPr>
              <a:defRPr/>
            </a:pPr>
            <a:endParaRPr lang="en-US"/>
          </a:p>
        </p:txBody>
      </p:sp>
      <p:sp>
        <p:nvSpPr>
          <p:cNvPr id="9220" name="Rectangle 4"/>
          <p:cNvSpPr>
            <a:spLocks noGrp="1" noRot="1" noChangeAspect="1" noChangeArrowheads="1" noTextEdit="1"/>
          </p:cNvSpPr>
          <p:nvPr>
            <p:ph type="sldImg" idx="2"/>
          </p:nvPr>
        </p:nvSpPr>
        <p:spPr bwMode="auto">
          <a:xfrm>
            <a:off x="1125538" y="679450"/>
            <a:ext cx="4533900" cy="3400425"/>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76340" y="4306510"/>
            <a:ext cx="5429121" cy="4082212"/>
          </a:xfrm>
          <a:prstGeom prst="rect">
            <a:avLst/>
          </a:prstGeom>
          <a:noFill/>
          <a:ln w="9525">
            <a:noFill/>
            <a:miter lim="800000"/>
            <a:headEnd/>
            <a:tailEnd/>
          </a:ln>
        </p:spPr>
        <p:txBody>
          <a:bodyPr vert="horz" wrap="square" lIns="90908" tIns="45454" rIns="90908" bIns="454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13019"/>
            <a:ext cx="2938473" cy="453236"/>
          </a:xfrm>
          <a:prstGeom prst="rect">
            <a:avLst/>
          </a:prstGeom>
          <a:noFill/>
          <a:ln w="9525">
            <a:noFill/>
            <a:miter lim="800000"/>
            <a:headEnd/>
            <a:tailEnd/>
          </a:ln>
        </p:spPr>
        <p:txBody>
          <a:bodyPr vert="horz" wrap="square" lIns="90908" tIns="45454" rIns="90908" bIns="45454" numCol="1" anchor="b" anchorCtr="0" compatLnSpc="1">
            <a:prstTxWarp prst="textNoShape">
              <a:avLst/>
            </a:prstTxWarp>
          </a:bodyPr>
          <a:lstStyle>
            <a:lvl1pPr defTabSz="909184">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1794" y="8613019"/>
            <a:ext cx="2938473" cy="453236"/>
          </a:xfrm>
          <a:prstGeom prst="rect">
            <a:avLst/>
          </a:prstGeom>
          <a:noFill/>
          <a:ln w="9525">
            <a:noFill/>
            <a:miter lim="800000"/>
            <a:headEnd/>
            <a:tailEnd/>
          </a:ln>
        </p:spPr>
        <p:txBody>
          <a:bodyPr vert="horz" wrap="square" lIns="90908" tIns="45454" rIns="90908" bIns="45454" numCol="1" anchor="b" anchorCtr="0" compatLnSpc="1">
            <a:prstTxWarp prst="textNoShape">
              <a:avLst/>
            </a:prstTxWarp>
          </a:bodyPr>
          <a:lstStyle>
            <a:lvl1pPr algn="r" defTabSz="909184">
              <a:defRPr sz="1200">
                <a:latin typeface="Arial" charset="0"/>
                <a:cs typeface="+mn-cs"/>
              </a:defRPr>
            </a:lvl1pPr>
          </a:lstStyle>
          <a:p>
            <a:pPr>
              <a:defRPr/>
            </a:pPr>
            <a:fld id="{6DFCFD02-5A25-45E8-A9F8-A7325DB46088}" type="slidenum">
              <a:rPr lang="en-US"/>
              <a:pPr>
                <a:defRPr/>
              </a:pPr>
              <a:t>‹#›</a:t>
            </a:fld>
            <a:endParaRPr lang="en-US"/>
          </a:p>
        </p:txBody>
      </p:sp>
    </p:spTree>
    <p:extLst>
      <p:ext uri="{BB962C8B-B14F-4D97-AF65-F5344CB8AC3E}">
        <p14:creationId xmlns:p14="http://schemas.microsoft.com/office/powerpoint/2010/main" val="89907811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bay.com/itm/Newsweek-Dec-30-1985-The-Video-Generation-Kids-MTV-/360638210986?pt=Magazines&amp;hash=item53f7b663a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p:cNvSpPr>
          <p:nvPr>
            <p:ph type="sldImg"/>
          </p:nvPr>
        </p:nvSpPr>
        <p:spPr>
          <a:ln/>
        </p:spPr>
      </p:sp>
      <p:sp>
        <p:nvSpPr>
          <p:cNvPr id="12290" name="Notes Placeholder 2"/>
          <p:cNvSpPr>
            <a:spLocks noGrp="1"/>
          </p:cNvSpPr>
          <p:nvPr>
            <p:ph type="body" idx="1"/>
          </p:nvPr>
        </p:nvSpPr>
        <p:spPr>
          <a:noFill/>
          <a:ln/>
        </p:spPr>
        <p:txBody>
          <a:bodyPr/>
          <a:lstStyle/>
          <a:p>
            <a:endParaRPr lang="en-US" dirty="0"/>
          </a:p>
        </p:txBody>
      </p:sp>
    </p:spTree>
    <p:extLst>
      <p:ext uri="{BB962C8B-B14F-4D97-AF65-F5344CB8AC3E}">
        <p14:creationId xmlns:p14="http://schemas.microsoft.com/office/powerpoint/2010/main" val="2888874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36728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Arial" charset="0"/>
                <a:ea typeface="+mn-ea"/>
                <a:cs typeface="+mn-cs"/>
              </a:rPr>
              <a:t>Peter the Hermit, 11th Century, AD</a:t>
            </a:r>
          </a:p>
        </p:txBody>
      </p:sp>
    </p:spTree>
    <p:extLst>
      <p:ext uri="{BB962C8B-B14F-4D97-AF65-F5344CB8AC3E}">
        <p14:creationId xmlns:p14="http://schemas.microsoft.com/office/powerpoint/2010/main" val="33262626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000AF6E-AFF7-4668-8E51-BF4A772CABB8}"/>
              </a:ext>
            </a:extLst>
          </p:cNvPr>
          <p:cNvSpPr>
            <a:spLocks noGrp="1"/>
          </p:cNvSpPr>
          <p:nvPr>
            <p:ph type="body" idx="1"/>
          </p:nvPr>
        </p:nvSpPr>
        <p:spPr/>
        <p:txBody>
          <a:bodyPr/>
          <a:lstStyle/>
          <a:p>
            <a:r>
              <a:rPr lang="en-US" dirty="0"/>
              <a:t>Reverend </a:t>
            </a:r>
            <a:r>
              <a:rPr lang="en-US" dirty="0" err="1"/>
              <a:t>Enos</a:t>
            </a:r>
            <a:r>
              <a:rPr lang="en-US" dirty="0"/>
              <a:t> Hitchcock, Memoirs of the </a:t>
            </a:r>
            <a:r>
              <a:rPr lang="en-US" dirty="0" err="1"/>
              <a:t>Bloomsgrove</a:t>
            </a:r>
            <a:r>
              <a:rPr lang="en-US" dirty="0"/>
              <a:t> Family, 1790</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58D3A19-6423-4EB0-9F2F-2883456C19FE}"/>
              </a:ext>
            </a:extLst>
          </p:cNvPr>
          <p:cNvSpPr>
            <a:spLocks noGrp="1"/>
          </p:cNvSpPr>
          <p:nvPr>
            <p:ph type="body" idx="1"/>
          </p:nvPr>
        </p:nvSpPr>
        <p:spPr/>
        <p:txBody>
          <a:bodyPr/>
          <a:lstStyle/>
          <a:p>
            <a:r>
              <a:rPr lang="en-US" sz="1200" b="1" i="1" kern="1200" dirty="0">
                <a:solidFill>
                  <a:schemeClr val="tx1"/>
                </a:solidFill>
                <a:effectLst/>
                <a:latin typeface="Arial" charset="0"/>
                <a:ea typeface="+mn-ea"/>
                <a:cs typeface="+mn-cs"/>
              </a:rPr>
              <a:t>Newsweek</a:t>
            </a:r>
            <a:r>
              <a:rPr lang="en-US" sz="1200" b="1" i="0" kern="1200" dirty="0">
                <a:solidFill>
                  <a:schemeClr val="tx1"/>
                </a:solidFill>
                <a:effectLst/>
                <a:latin typeface="Arial" charset="0"/>
                <a:ea typeface="+mn-ea"/>
                <a:cs typeface="+mn-cs"/>
              </a:rPr>
              <a:t>, December 30, 1985</a:t>
            </a:r>
            <a:r>
              <a:rPr lang="en-US" sz="1200" b="0" i="0" kern="1200" dirty="0">
                <a:solidFill>
                  <a:schemeClr val="tx1"/>
                </a:solidFill>
                <a:effectLst/>
                <a:latin typeface="Arial" charset="0"/>
                <a:ea typeface="+mn-ea"/>
                <a:cs typeface="+mn-cs"/>
              </a:rPr>
              <a:t>: "</a:t>
            </a:r>
            <a:r>
              <a:rPr lang="en-US" sz="1200" b="0" i="0" u="none" strike="noStrike" kern="1200" dirty="0">
                <a:solidFill>
                  <a:schemeClr val="tx1"/>
                </a:solidFill>
                <a:effectLst/>
                <a:latin typeface="Arial" charset="0"/>
                <a:ea typeface="+mn-ea"/>
                <a:cs typeface="+mn-cs"/>
                <a:hlinkClick r:id="rId3"/>
              </a:rPr>
              <a:t>The Video Generation</a:t>
            </a:r>
            <a:r>
              <a:rPr lang="en-US" sz="1200" b="0" i="0" kern="1200" dirty="0">
                <a:solidFill>
                  <a:schemeClr val="tx1"/>
                </a:solidFill>
                <a:effectLst/>
                <a:latin typeface="Arial" charset="0"/>
                <a:ea typeface="+mn-ea"/>
                <a:cs typeface="+mn-cs"/>
              </a:rPr>
              <a: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2FF7DF2C-7464-426D-BAE3-23C5E2091279}"/>
              </a:ext>
            </a:extLst>
          </p:cNvPr>
          <p:cNvSpPr>
            <a:spLocks noGrp="1" noRot="1" noChangeAspect="1" noTextEdit="1"/>
          </p:cNvSpPr>
          <p:nvPr>
            <p:ph type="sldImg"/>
          </p:nvPr>
        </p:nvSpPr>
        <p:spPr>
          <a:ln/>
        </p:spPr>
      </p:sp>
      <p:sp>
        <p:nvSpPr>
          <p:cNvPr id="67587" name="Notes Placeholder 2">
            <a:extLst>
              <a:ext uri="{FF2B5EF4-FFF2-40B4-BE49-F238E27FC236}">
                <a16:creationId xmlns:a16="http://schemas.microsoft.com/office/drawing/2014/main" id="{DFBC487F-ACD9-4020-B561-DCBE6F88D8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a:solidFill>
                  <a:schemeClr val="tx1"/>
                </a:solidFill>
                <a:effectLst/>
                <a:latin typeface="Arial" charset="0"/>
                <a:ea typeface="+mn-ea"/>
                <a:cs typeface="+mn-cs"/>
              </a:rPr>
              <a:t>A fully formed adult is someone who is serious about their life and their career and what they want to contribute. You can have fully formed adults in their 20s all the time, and there are plenty of not fully formed adults in their 40s and 50s—and we work with them every day. Patty McCord is the former head of HR at Netflix </a:t>
            </a:r>
            <a:endParaRPr lang="en-US" altLang="en-US" dirty="0"/>
          </a:p>
        </p:txBody>
      </p:sp>
      <p:sp>
        <p:nvSpPr>
          <p:cNvPr id="67588" name="Slide Number Placeholder 3">
            <a:extLst>
              <a:ext uri="{FF2B5EF4-FFF2-40B4-BE49-F238E27FC236}">
                <a16:creationId xmlns:a16="http://schemas.microsoft.com/office/drawing/2014/main" id="{5858D0D1-EEEF-4B68-BCFC-3AFEB2AE37A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fld id="{C1150267-1593-43F6-8C59-F89D0E93EFDE}" type="slidenum">
              <a:rPr lang="en-US" altLang="en-US" sz="1200">
                <a:latin typeface="Times" panose="02020603050405020304" pitchFamily="18" charset="0"/>
              </a:rPr>
              <a:pPr/>
              <a:t>7</a:t>
            </a:fld>
            <a:endParaRPr lang="en-US" altLang="en-US" sz="1200">
              <a:latin typeface="Times" panose="02020603050405020304" pitchFamily="18" charset="0"/>
            </a:endParaRPr>
          </a:p>
        </p:txBody>
      </p:sp>
    </p:spTree>
    <p:extLst>
      <p:ext uri="{BB962C8B-B14F-4D97-AF65-F5344CB8AC3E}">
        <p14:creationId xmlns:p14="http://schemas.microsoft.com/office/powerpoint/2010/main" val="319745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Gallup, published by HBR </a:t>
            </a:r>
          </a:p>
        </p:txBody>
      </p:sp>
    </p:spTree>
    <p:extLst>
      <p:ext uri="{BB962C8B-B14F-4D97-AF65-F5344CB8AC3E}">
        <p14:creationId xmlns:p14="http://schemas.microsoft.com/office/powerpoint/2010/main" val="2089069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Forbes </a:t>
            </a:r>
          </a:p>
          <a:p>
            <a:endParaRPr lang="en-US" dirty="0"/>
          </a:p>
          <a:p>
            <a:r>
              <a:rPr lang="en-US" dirty="0"/>
              <a:t>Straight lines are a 3% annual raise, staying with the same company. </a:t>
            </a:r>
          </a:p>
          <a:p>
            <a:endParaRPr lang="en-US" dirty="0"/>
          </a:p>
          <a:p>
            <a:r>
              <a:rPr lang="en-US" dirty="0"/>
              <a:t>Jotted lines are a 10% increase in salary by switching companies every 2 years. </a:t>
            </a:r>
          </a:p>
          <a:p>
            <a:endParaRPr lang="en-US" dirty="0"/>
          </a:p>
          <a:p>
            <a:r>
              <a:rPr lang="en-US" dirty="0"/>
              <a:t>Conservatively, by changing jobs in the current economy, young people stand to have a $50,000 annual increase in salary over 10 years. </a:t>
            </a:r>
          </a:p>
        </p:txBody>
      </p:sp>
    </p:spTree>
    <p:extLst>
      <p:ext uri="{BB962C8B-B14F-4D97-AF65-F5344CB8AC3E}">
        <p14:creationId xmlns:p14="http://schemas.microsoft.com/office/powerpoint/2010/main" val="3437246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15195A1-A07D-4286-AA68-DE31DDDDCAB1}" type="slidenum">
              <a:rPr lang="en-US" smtClean="0"/>
              <a:pPr>
                <a:defRPr/>
              </a:pPr>
              <a:t>10</a:t>
            </a:fld>
            <a:endParaRPr lang="en-US"/>
          </a:p>
        </p:txBody>
      </p:sp>
    </p:spTree>
    <p:extLst>
      <p:ext uri="{BB962C8B-B14F-4D97-AF65-F5344CB8AC3E}">
        <p14:creationId xmlns:p14="http://schemas.microsoft.com/office/powerpoint/2010/main" val="13850014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2979857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9"/>
          <p:cNvSpPr/>
          <p:nvPr/>
        </p:nvSpPr>
        <p:spPr>
          <a:xfrm>
            <a:off x="228600" y="0"/>
            <a:ext cx="198120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0" descr="ILS-logo-cmyk-light-ligature_2.jpg"/>
          <p:cNvPicPr>
            <a:picLocks noChangeAspect="1"/>
          </p:cNvPicPr>
          <p:nvPr/>
        </p:nvPicPr>
        <p:blipFill>
          <a:blip r:embed="rId2" cstate="print"/>
          <a:srcRect/>
          <a:stretch>
            <a:fillRect/>
          </a:stretch>
        </p:blipFill>
        <p:spPr bwMode="auto">
          <a:xfrm>
            <a:off x="1981200" y="228600"/>
            <a:ext cx="5105400" cy="1689100"/>
          </a:xfrm>
          <a:prstGeom prst="rect">
            <a:avLst/>
          </a:prstGeom>
          <a:noFill/>
          <a:ln w="9525">
            <a:noFill/>
            <a:miter lim="800000"/>
            <a:headEnd/>
            <a:tailEnd/>
          </a:ln>
        </p:spPr>
      </p:pic>
      <p:cxnSp>
        <p:nvCxnSpPr>
          <p:cNvPr id="6" name="Straight Connector 12"/>
          <p:cNvCxnSpPr/>
          <p:nvPr/>
        </p:nvCxnSpPr>
        <p:spPr>
          <a:xfrm>
            <a:off x="304800" y="1981200"/>
            <a:ext cx="8610600" cy="1588"/>
          </a:xfrm>
          <a:prstGeom prst="line">
            <a:avLst/>
          </a:prstGeom>
          <a:ln w="25400">
            <a:solidFill>
              <a:srgbClr val="132A24"/>
            </a:solidFill>
          </a:ln>
        </p:spPr>
        <p:style>
          <a:lnRef idx="1">
            <a:schemeClr val="accent1"/>
          </a:lnRef>
          <a:fillRef idx="0">
            <a:schemeClr val="accent1"/>
          </a:fillRef>
          <a:effectRef idx="0">
            <a:schemeClr val="accent1"/>
          </a:effectRef>
          <a:fontRef idx="minor">
            <a:schemeClr val="tx1"/>
          </a:fontRef>
        </p:style>
      </p:cxnSp>
      <p:cxnSp>
        <p:nvCxnSpPr>
          <p:cNvPr id="7" name="Straight Connector 13"/>
          <p:cNvCxnSpPr/>
          <p:nvPr/>
        </p:nvCxnSpPr>
        <p:spPr>
          <a:xfrm>
            <a:off x="304800" y="6096000"/>
            <a:ext cx="8610600" cy="1588"/>
          </a:xfrm>
          <a:prstGeom prst="line">
            <a:avLst/>
          </a:prstGeom>
          <a:ln w="25400">
            <a:solidFill>
              <a:srgbClr val="132A24"/>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32A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B289FA60-770F-4F2E-974D-9EED28B02A8A}" type="datetime1">
              <a:rPr lang="en-US"/>
              <a:pPr>
                <a:defRPr/>
              </a:pPr>
              <a:t>9/5/2017</a:t>
            </a:fld>
            <a:endParaRPr lang="en-US"/>
          </a:p>
        </p:txBody>
      </p:sp>
      <p:sp>
        <p:nvSpPr>
          <p:cNvPr id="9" name="Footer Placeholder 4"/>
          <p:cNvSpPr>
            <a:spLocks noGrp="1"/>
          </p:cNvSpPr>
          <p:nvPr>
            <p:ph type="ftr" sz="quarter" idx="11"/>
          </p:nvPr>
        </p:nvSpPr>
        <p:spPr/>
        <p:txBody>
          <a:bodyPr/>
          <a:lstStyle>
            <a:lvl1pPr>
              <a:defRPr/>
            </a:lvl1pPr>
          </a:lstStyle>
          <a:p>
            <a:endParaRPr lang="en-US"/>
          </a:p>
        </p:txBody>
      </p:sp>
      <p:sp>
        <p:nvSpPr>
          <p:cNvPr id="10" name="Slide Number Placeholder 5"/>
          <p:cNvSpPr>
            <a:spLocks noGrp="1"/>
          </p:cNvSpPr>
          <p:nvPr>
            <p:ph type="sldNum" sz="quarter" idx="12"/>
          </p:nvPr>
        </p:nvSpPr>
        <p:spPr/>
        <p:txBody>
          <a:bodyPr/>
          <a:lstStyle>
            <a:lvl1pPr>
              <a:defRPr/>
            </a:lvl1pPr>
          </a:lstStyle>
          <a:p>
            <a:pPr>
              <a:defRPr/>
            </a:pPr>
            <a:fld id="{F2CA561C-0A6C-4327-9EF4-939EE4EB281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4695F903-F341-482D-B751-7221E7DF988F}" type="datetime1">
              <a:rPr lang="en-US"/>
              <a:pPr>
                <a:defRPr/>
              </a:pPr>
              <a:t>9/5/2017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pPr>
              <a:defRPr/>
            </a:pPr>
            <a:fld id="{805BF160-EB7E-46C0-BE45-9428A0DE9DF4}" type="slidenum">
              <a:rPr lang="en-US"/>
              <a:pPr>
                <a:defRPr/>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A2A639C6-464C-4BAA-83E0-7BF7BEAD315F}"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ED43DBC9-9401-4C97-B481-70365EA784AE}" type="slidenum">
              <a:rPr lang="en-US"/>
              <a:pPr>
                <a:defRPr/>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A58A6EC-3F4B-4013-897F-B269ED06090D}" type="datetime1">
              <a:rPr lang="en-US"/>
              <a:pPr>
                <a:defRPr/>
              </a:pPr>
              <a:t>9/5/2017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E420158F-4601-4626-B9B3-B9F2440044B5}" type="slidenum">
              <a:rPr lang="en-US"/>
              <a:pPr>
                <a:defRPr/>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10ABAEF-7D59-42EA-9A1E-53F432138B68}" type="datetime1">
              <a:rPr lang="en-US"/>
              <a:pPr>
                <a:defRPr/>
              </a:pPr>
              <a:t>9/5/2017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pPr>
              <a:defRPr/>
            </a:pPr>
            <a:fld id="{720CACE4-145B-4F0C-996B-731A1A2A30D0}" type="slidenum">
              <a:rPr lang="en-US"/>
              <a:pPr>
                <a:defRPr/>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62200" y="685800"/>
            <a:ext cx="4916488" cy="388937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A7B797A-BCF5-4CFB-A153-365A1BC64A04}" type="datetime1">
              <a:rPr lang="en-US"/>
              <a:pPr>
                <a:defRPr/>
              </a:pPr>
              <a:t>9/5/2017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pPr>
              <a:defRPr/>
            </a:pPr>
            <a:fld id="{13640B5F-2E53-47CF-80C5-8CDD7DDB232E}" type="slidenum">
              <a:rPr lang="en-US"/>
              <a:pPr>
                <a:defRPr/>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6986F8FC-A155-4666-B8F5-068145A38D3F}" type="datetime1">
              <a:rPr lang="en-US"/>
              <a:pPr>
                <a:defRPr/>
              </a:pPr>
              <a:t>9/5/2017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pPr>
              <a:defRPr/>
            </a:pPr>
            <a:fld id="{82CC1E43-D9D7-40BE-A0FB-6DC2B606D09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38400" y="274638"/>
            <a:ext cx="6248400" cy="14017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057400"/>
            <a:ext cx="8229600" cy="40687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fld id="{33876C51-47DB-49D8-816F-3C9F4704C1A6}" type="datetime1">
              <a:rPr lang="en-US"/>
              <a:pPr>
                <a:defRPr/>
              </a:pPr>
              <a:t>9/5/2017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EF080B43-B2F7-4B48-8A39-8370CF6A3BAA}" type="slidenum">
              <a:rPr lang="en-US"/>
              <a:pPr>
                <a:defRPr/>
              </a:pPr>
              <a:t>‹#›</a:t>
            </a:fld>
            <a:endParaRPr lang="en-US"/>
          </a:p>
        </p:txBody>
      </p:sp>
      <p:pic>
        <p:nvPicPr>
          <p:cNvPr id="1031" name="Picture 8" descr="ILS_Basic_Light.jpg"/>
          <p:cNvPicPr>
            <a:picLocks noChangeAspect="1"/>
          </p:cNvPicPr>
          <p:nvPr/>
        </p:nvPicPr>
        <p:blipFill>
          <a:blip r:embed="rId9" cstate="print"/>
          <a:srcRect/>
          <a:stretch>
            <a:fillRect/>
          </a:stretch>
        </p:blipFill>
        <p:spPr bwMode="auto">
          <a:xfrm>
            <a:off x="152400" y="179388"/>
            <a:ext cx="2133600" cy="103981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29" r:id="rId1"/>
    <p:sldLayoutId id="2147484223" r:id="rId2"/>
    <p:sldLayoutId id="2147484224" r:id="rId3"/>
    <p:sldLayoutId id="2147484225" r:id="rId4"/>
    <p:sldLayoutId id="2147484226" r:id="rId5"/>
    <p:sldLayoutId id="2147484227" r:id="rId6"/>
    <p:sldLayoutId id="2147484228" r:id="rId7"/>
  </p:sldLayoutIdLst>
  <p:transition>
    <p:fade/>
  </p:transition>
  <p:hf hdr="0" ftr="0" dt="0"/>
  <p:txStyles>
    <p:titleStyle>
      <a:lvl1pPr algn="ctr" rtl="0" eaLnBrk="0" fontAlgn="base" hangingPunct="0">
        <a:spcBef>
          <a:spcPct val="0"/>
        </a:spcBef>
        <a:spcAft>
          <a:spcPct val="0"/>
        </a:spcAft>
        <a:defRPr sz="4400" kern="1200">
          <a:solidFill>
            <a:srgbClr val="132A24"/>
          </a:solidFill>
          <a:latin typeface="Book Antiqua" pitchFamily="18" charset="0"/>
          <a:ea typeface="+mj-ea"/>
          <a:cs typeface="+mj-cs"/>
        </a:defRPr>
      </a:lvl1pPr>
      <a:lvl2pPr algn="ctr" rtl="0" eaLnBrk="0" fontAlgn="base" hangingPunct="0">
        <a:spcBef>
          <a:spcPct val="0"/>
        </a:spcBef>
        <a:spcAft>
          <a:spcPct val="0"/>
        </a:spcAft>
        <a:defRPr sz="4400">
          <a:solidFill>
            <a:srgbClr val="132A24"/>
          </a:solidFill>
          <a:latin typeface="Book Antiqua" pitchFamily="18" charset="0"/>
        </a:defRPr>
      </a:lvl2pPr>
      <a:lvl3pPr algn="ctr" rtl="0" eaLnBrk="0" fontAlgn="base" hangingPunct="0">
        <a:spcBef>
          <a:spcPct val="0"/>
        </a:spcBef>
        <a:spcAft>
          <a:spcPct val="0"/>
        </a:spcAft>
        <a:defRPr sz="4400">
          <a:solidFill>
            <a:srgbClr val="132A24"/>
          </a:solidFill>
          <a:latin typeface="Book Antiqua" pitchFamily="18" charset="0"/>
        </a:defRPr>
      </a:lvl3pPr>
      <a:lvl4pPr algn="ctr" rtl="0" eaLnBrk="0" fontAlgn="base" hangingPunct="0">
        <a:spcBef>
          <a:spcPct val="0"/>
        </a:spcBef>
        <a:spcAft>
          <a:spcPct val="0"/>
        </a:spcAft>
        <a:defRPr sz="4400">
          <a:solidFill>
            <a:srgbClr val="132A24"/>
          </a:solidFill>
          <a:latin typeface="Book Antiqua" pitchFamily="18" charset="0"/>
        </a:defRPr>
      </a:lvl4pPr>
      <a:lvl5pPr algn="ctr" rtl="0" eaLnBrk="0" fontAlgn="base" hangingPunct="0">
        <a:spcBef>
          <a:spcPct val="0"/>
        </a:spcBef>
        <a:spcAft>
          <a:spcPct val="0"/>
        </a:spcAft>
        <a:defRPr sz="4400">
          <a:solidFill>
            <a:srgbClr val="132A24"/>
          </a:solidFill>
          <a:latin typeface="Book Antiqua" pitchFamily="18" charset="0"/>
        </a:defRPr>
      </a:lvl5pPr>
      <a:lvl6pPr marL="457200" algn="ctr" rtl="0" fontAlgn="base">
        <a:spcBef>
          <a:spcPct val="0"/>
        </a:spcBef>
        <a:spcAft>
          <a:spcPct val="0"/>
        </a:spcAft>
        <a:defRPr sz="4400">
          <a:solidFill>
            <a:srgbClr val="132A24"/>
          </a:solidFill>
          <a:latin typeface="Book Antiqua" pitchFamily="18" charset="0"/>
        </a:defRPr>
      </a:lvl6pPr>
      <a:lvl7pPr marL="914400" algn="ctr" rtl="0" fontAlgn="base">
        <a:spcBef>
          <a:spcPct val="0"/>
        </a:spcBef>
        <a:spcAft>
          <a:spcPct val="0"/>
        </a:spcAft>
        <a:defRPr sz="4400">
          <a:solidFill>
            <a:srgbClr val="132A24"/>
          </a:solidFill>
          <a:latin typeface="Book Antiqua" pitchFamily="18" charset="0"/>
        </a:defRPr>
      </a:lvl7pPr>
      <a:lvl8pPr marL="1371600" algn="ctr" rtl="0" fontAlgn="base">
        <a:spcBef>
          <a:spcPct val="0"/>
        </a:spcBef>
        <a:spcAft>
          <a:spcPct val="0"/>
        </a:spcAft>
        <a:defRPr sz="4400">
          <a:solidFill>
            <a:srgbClr val="132A24"/>
          </a:solidFill>
          <a:latin typeface="Book Antiqua" pitchFamily="18" charset="0"/>
        </a:defRPr>
      </a:lvl8pPr>
      <a:lvl9pPr marL="1828800" algn="ctr" rtl="0" fontAlgn="base">
        <a:spcBef>
          <a:spcPct val="0"/>
        </a:spcBef>
        <a:spcAft>
          <a:spcPct val="0"/>
        </a:spcAft>
        <a:defRPr sz="4400">
          <a:solidFill>
            <a:srgbClr val="132A24"/>
          </a:solidFill>
          <a:latin typeface="Book Antiqua" pitchFamily="18"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132A24"/>
          </a:solidFill>
          <a:latin typeface="Book Antiqua" pitchFamily="18" charset="0"/>
          <a:ea typeface="+mn-ea"/>
          <a:cs typeface="+mn-cs"/>
        </a:defRPr>
      </a:lvl1pPr>
      <a:lvl2pPr marL="742950" indent="-285750" algn="l" rtl="0" eaLnBrk="0" fontAlgn="base" hangingPunct="0">
        <a:spcBef>
          <a:spcPct val="20000"/>
        </a:spcBef>
        <a:spcAft>
          <a:spcPct val="0"/>
        </a:spcAft>
        <a:buFont typeface="Arial" charset="0"/>
        <a:buChar char="–"/>
        <a:defRPr sz="2800" kern="1200">
          <a:solidFill>
            <a:srgbClr val="132A24"/>
          </a:solidFill>
          <a:latin typeface="Book Antiqua" pitchFamily="18" charset="0"/>
          <a:ea typeface="+mn-ea"/>
          <a:cs typeface="+mn-cs"/>
        </a:defRPr>
      </a:lvl2pPr>
      <a:lvl3pPr marL="1143000" indent="-228600" algn="l" rtl="0" eaLnBrk="0" fontAlgn="base" hangingPunct="0">
        <a:spcBef>
          <a:spcPct val="20000"/>
        </a:spcBef>
        <a:spcAft>
          <a:spcPct val="0"/>
        </a:spcAft>
        <a:buFont typeface="Arial" charset="0"/>
        <a:buChar char="•"/>
        <a:defRPr sz="2400" kern="1200">
          <a:solidFill>
            <a:srgbClr val="132A24"/>
          </a:solidFill>
          <a:latin typeface="Book Antiqua" pitchFamily="18" charset="0"/>
          <a:ea typeface="+mn-ea"/>
          <a:cs typeface="+mn-cs"/>
        </a:defRPr>
      </a:lvl3pPr>
      <a:lvl4pPr marL="1600200" indent="-228600" algn="l" rtl="0" eaLnBrk="0" fontAlgn="base" hangingPunct="0">
        <a:spcBef>
          <a:spcPct val="20000"/>
        </a:spcBef>
        <a:spcAft>
          <a:spcPct val="0"/>
        </a:spcAft>
        <a:buFont typeface="Arial" charset="0"/>
        <a:buChar char="–"/>
        <a:defRPr sz="2000" kern="1200">
          <a:solidFill>
            <a:srgbClr val="132A24"/>
          </a:solidFill>
          <a:latin typeface="Book Antiqua" pitchFamily="18" charset="0"/>
          <a:ea typeface="+mn-ea"/>
          <a:cs typeface="+mn-cs"/>
        </a:defRPr>
      </a:lvl4pPr>
      <a:lvl5pPr marL="2057400" indent="-228600" algn="l" rtl="0" eaLnBrk="0" fontAlgn="base" hangingPunct="0">
        <a:spcBef>
          <a:spcPct val="20000"/>
        </a:spcBef>
        <a:spcAft>
          <a:spcPct val="0"/>
        </a:spcAft>
        <a:buFont typeface="Arial" charset="0"/>
        <a:buChar char="»"/>
        <a:defRPr sz="2000" kern="1200">
          <a:solidFill>
            <a:srgbClr val="132A24"/>
          </a:solidFill>
          <a:latin typeface="Book Antiqu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linkedin.com/in/dlstover" TargetMode="External"/><Relationship Id="rId2" Type="http://schemas.openxmlformats.org/officeDocument/2006/relationships/hyperlink" Target="mailto:dan@integratedleader.com" TargetMode="External"/><Relationship Id="rId1" Type="http://schemas.openxmlformats.org/officeDocument/2006/relationships/slideLayout" Target="../slideLayouts/slideLayout2.xml"/><Relationship Id="rId4" Type="http://schemas.openxmlformats.org/officeDocument/2006/relationships/hyperlink" Target="http://www.integratedleader.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ubtitle 2"/>
          <p:cNvSpPr>
            <a:spLocks noGrp="1"/>
          </p:cNvSpPr>
          <p:nvPr>
            <p:ph type="subTitle" idx="1"/>
          </p:nvPr>
        </p:nvSpPr>
        <p:spPr>
          <a:xfrm>
            <a:off x="304800" y="2133600"/>
            <a:ext cx="8534400" cy="3505200"/>
          </a:xfrm>
        </p:spPr>
        <p:txBody>
          <a:bodyPr/>
          <a:lstStyle/>
          <a:p>
            <a:pPr eaLnBrk="1" hangingPunct="1">
              <a:spcBef>
                <a:spcPct val="0"/>
              </a:spcBef>
              <a:spcAft>
                <a:spcPts val="600"/>
              </a:spcAft>
            </a:pPr>
            <a:r>
              <a:rPr lang="en-US" sz="3600" b="1" dirty="0">
                <a:latin typeface="Times New Roman"/>
                <a:cs typeface="Times New Roman"/>
              </a:rPr>
              <a:t>The Millennial Mindset</a:t>
            </a:r>
          </a:p>
          <a:p>
            <a:pPr eaLnBrk="1" hangingPunct="1">
              <a:spcBef>
                <a:spcPct val="0"/>
              </a:spcBef>
              <a:spcAft>
                <a:spcPts val="600"/>
              </a:spcAft>
            </a:pPr>
            <a:endParaRPr lang="en-US" sz="3600" b="1" dirty="0">
              <a:latin typeface="Times New Roman"/>
              <a:cs typeface="Times New Roman"/>
            </a:endParaRPr>
          </a:p>
          <a:p>
            <a:pPr eaLnBrk="1" hangingPunct="1">
              <a:spcBef>
                <a:spcPct val="0"/>
              </a:spcBef>
              <a:spcAft>
                <a:spcPts val="600"/>
              </a:spcAft>
            </a:pPr>
            <a:endParaRPr lang="en-US" b="1" dirty="0">
              <a:latin typeface="Times New Roman"/>
              <a:cs typeface="Times New Roman"/>
            </a:endParaRPr>
          </a:p>
          <a:p>
            <a:pPr eaLnBrk="1" hangingPunct="1">
              <a:spcBef>
                <a:spcPct val="0"/>
              </a:spcBef>
              <a:spcAft>
                <a:spcPts val="600"/>
              </a:spcAft>
            </a:pPr>
            <a:endParaRPr lang="en-US" b="1" dirty="0">
              <a:latin typeface="Times New Roman"/>
              <a:cs typeface="Times New Roman"/>
            </a:endParaRPr>
          </a:p>
          <a:p>
            <a:pPr eaLnBrk="1" hangingPunct="1">
              <a:spcBef>
                <a:spcPct val="0"/>
              </a:spcBef>
              <a:spcAft>
                <a:spcPts val="600"/>
              </a:spcAft>
            </a:pPr>
            <a:endParaRPr lang="en-US" b="1" dirty="0">
              <a:latin typeface="Times New Roman"/>
              <a:cs typeface="Times New Roman"/>
            </a:endParaRPr>
          </a:p>
          <a:p>
            <a:pPr eaLnBrk="1" hangingPunct="1">
              <a:spcBef>
                <a:spcPct val="0"/>
              </a:spcBef>
            </a:pPr>
            <a:endParaRPr lang="en-US" sz="2800" dirty="0">
              <a:latin typeface="Times New Roman"/>
              <a:cs typeface="Times New Roman"/>
            </a:endParaRPr>
          </a:p>
          <a:p>
            <a:pPr eaLnBrk="1" hangingPunct="1">
              <a:spcBef>
                <a:spcPct val="0"/>
              </a:spcBef>
            </a:pPr>
            <a:r>
              <a:rPr lang="en-US" sz="2800" dirty="0">
                <a:latin typeface="Times New Roman"/>
                <a:cs typeface="Times New Roman"/>
              </a:rPr>
              <a:t>Facilitator:  Daniel Stover</a:t>
            </a:r>
          </a:p>
        </p:txBody>
      </p:sp>
      <p:pic>
        <p:nvPicPr>
          <p:cNvPr id="1026" name="Picture 2" descr="Image result for caham">
            <a:extLst>
              <a:ext uri="{FF2B5EF4-FFF2-40B4-BE49-F238E27FC236}">
                <a16:creationId xmlns:a16="http://schemas.microsoft.com/office/drawing/2014/main" id="{8D136E04-BE65-4C0B-A622-3EDB7E4C8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050" y="2895600"/>
            <a:ext cx="5139900" cy="22824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71500" y="1459161"/>
            <a:ext cx="8382000" cy="1235075"/>
            <a:chOff x="457200" y="3276600"/>
            <a:chExt cx="8382000" cy="1235075"/>
          </a:xfrm>
        </p:grpSpPr>
        <p:sp>
          <p:nvSpPr>
            <p:cNvPr id="28673" name="Text Box 2"/>
            <p:cNvSpPr txBox="1">
              <a:spLocks noChangeArrowheads="1"/>
            </p:cNvSpPr>
            <p:nvPr/>
          </p:nvSpPr>
          <p:spPr bwMode="auto">
            <a:xfrm>
              <a:off x="457200" y="4191000"/>
              <a:ext cx="8382000" cy="320675"/>
            </a:xfrm>
            <a:prstGeom prst="rect">
              <a:avLst/>
            </a:prstGeom>
            <a:noFill/>
            <a:ln w="9525">
              <a:noFill/>
              <a:miter lim="800000"/>
              <a:headEnd/>
              <a:tailEnd/>
            </a:ln>
          </p:spPr>
          <p:txBody>
            <a:bodyPr>
              <a:spAutoFit/>
            </a:bodyPr>
            <a:lstStyle/>
            <a:p>
              <a:r>
                <a:rPr lang="en-US" sz="1500" b="1" dirty="0"/>
                <a:t>          Activating event	          Belief Systems          Consequent Emotions         Dependent Behavior</a:t>
              </a:r>
            </a:p>
          </p:txBody>
        </p:sp>
        <p:pic>
          <p:nvPicPr>
            <p:cNvPr id="28678" name="Picture 5"/>
            <p:cNvPicPr>
              <a:picLocks noChangeAspect="1" noChangeArrowheads="1"/>
            </p:cNvPicPr>
            <p:nvPr/>
          </p:nvPicPr>
          <p:blipFill>
            <a:blip r:embed="rId3" cstate="print"/>
            <a:srcRect/>
            <a:stretch>
              <a:fillRect/>
            </a:stretch>
          </p:blipFill>
          <p:spPr bwMode="auto">
            <a:xfrm>
              <a:off x="2057400" y="3646239"/>
              <a:ext cx="4565650" cy="289174"/>
            </a:xfrm>
            <a:prstGeom prst="rect">
              <a:avLst/>
            </a:prstGeom>
            <a:noFill/>
            <a:ln w="9525">
              <a:noFill/>
              <a:miter lim="800000"/>
              <a:headEnd/>
              <a:tailEnd/>
            </a:ln>
          </p:spPr>
        </p:pic>
        <p:sp>
          <p:nvSpPr>
            <p:cNvPr id="28679" name="Text Box 6"/>
            <p:cNvSpPr txBox="1">
              <a:spLocks noChangeArrowheads="1"/>
            </p:cNvSpPr>
            <p:nvPr/>
          </p:nvSpPr>
          <p:spPr bwMode="auto">
            <a:xfrm>
              <a:off x="1295400" y="3276600"/>
              <a:ext cx="628698" cy="830997"/>
            </a:xfrm>
            <a:prstGeom prst="rect">
              <a:avLst/>
            </a:prstGeom>
            <a:noFill/>
            <a:ln w="9525">
              <a:noFill/>
              <a:miter lim="800000"/>
              <a:headEnd/>
              <a:tailEnd/>
            </a:ln>
          </p:spPr>
          <p:txBody>
            <a:bodyPr wrap="none">
              <a:spAutoFit/>
            </a:bodyPr>
            <a:lstStyle/>
            <a:p>
              <a:pPr>
                <a:buNone/>
              </a:pPr>
              <a:r>
                <a:rPr lang="en-US" sz="4800" dirty="0"/>
                <a:t>A</a:t>
              </a:r>
            </a:p>
          </p:txBody>
        </p:sp>
        <p:sp>
          <p:nvSpPr>
            <p:cNvPr id="28680" name="Text Box 7"/>
            <p:cNvSpPr txBox="1">
              <a:spLocks noChangeArrowheads="1"/>
            </p:cNvSpPr>
            <p:nvPr/>
          </p:nvSpPr>
          <p:spPr bwMode="auto">
            <a:xfrm>
              <a:off x="3124200" y="3302000"/>
              <a:ext cx="590550" cy="823913"/>
            </a:xfrm>
            <a:prstGeom prst="rect">
              <a:avLst/>
            </a:prstGeom>
            <a:noFill/>
            <a:ln w="9525">
              <a:noFill/>
              <a:miter lim="800000"/>
              <a:headEnd/>
              <a:tailEnd/>
            </a:ln>
          </p:spPr>
          <p:txBody>
            <a:bodyPr wrap="none">
              <a:spAutoFit/>
            </a:bodyPr>
            <a:lstStyle/>
            <a:p>
              <a:pPr>
                <a:buNone/>
              </a:pPr>
              <a:r>
                <a:rPr lang="en-US" sz="4800" dirty="0"/>
                <a:t>B</a:t>
              </a:r>
            </a:p>
          </p:txBody>
        </p:sp>
        <p:sp>
          <p:nvSpPr>
            <p:cNvPr id="28681" name="Text Box 8"/>
            <p:cNvSpPr txBox="1">
              <a:spLocks noChangeArrowheads="1"/>
            </p:cNvSpPr>
            <p:nvPr/>
          </p:nvSpPr>
          <p:spPr bwMode="auto">
            <a:xfrm>
              <a:off x="4876800" y="3276600"/>
              <a:ext cx="646331" cy="923330"/>
            </a:xfrm>
            <a:prstGeom prst="rect">
              <a:avLst/>
            </a:prstGeom>
            <a:noFill/>
            <a:ln w="9525">
              <a:noFill/>
              <a:miter lim="800000"/>
              <a:headEnd/>
              <a:tailEnd/>
            </a:ln>
          </p:spPr>
          <p:txBody>
            <a:bodyPr wrap="none">
              <a:spAutoFit/>
            </a:bodyPr>
            <a:lstStyle/>
            <a:p>
              <a:pPr>
                <a:buNone/>
              </a:pPr>
              <a:r>
                <a:rPr lang="en-US" sz="5400" dirty="0"/>
                <a:t>C</a:t>
              </a:r>
            </a:p>
          </p:txBody>
        </p:sp>
        <p:sp>
          <p:nvSpPr>
            <p:cNvPr id="28682" name="Text Box 9"/>
            <p:cNvSpPr txBox="1">
              <a:spLocks noChangeArrowheads="1"/>
            </p:cNvSpPr>
            <p:nvPr/>
          </p:nvSpPr>
          <p:spPr bwMode="auto">
            <a:xfrm>
              <a:off x="6553200" y="3276600"/>
              <a:ext cx="857927" cy="923330"/>
            </a:xfrm>
            <a:prstGeom prst="rect">
              <a:avLst/>
            </a:prstGeom>
            <a:noFill/>
            <a:ln w="9525">
              <a:noFill/>
              <a:miter lim="800000"/>
              <a:headEnd/>
              <a:tailEnd/>
            </a:ln>
          </p:spPr>
          <p:txBody>
            <a:bodyPr wrap="none">
              <a:spAutoFit/>
            </a:bodyPr>
            <a:lstStyle/>
            <a:p>
              <a:pPr>
                <a:buNone/>
              </a:pPr>
              <a:r>
                <a:rPr lang="en-US" sz="5400" dirty="0"/>
                <a:t> D</a:t>
              </a:r>
            </a:p>
          </p:txBody>
        </p:sp>
      </p:grpSp>
      <p:sp>
        <p:nvSpPr>
          <p:cNvPr id="21" name="Slide Number Placeholder 20"/>
          <p:cNvSpPr>
            <a:spLocks noGrp="1"/>
          </p:cNvSpPr>
          <p:nvPr>
            <p:ph type="sldNum" sz="quarter" idx="12"/>
          </p:nvPr>
        </p:nvSpPr>
        <p:spPr/>
        <p:txBody>
          <a:bodyPr/>
          <a:lstStyle/>
          <a:p>
            <a:pPr>
              <a:buNone/>
              <a:defRPr/>
            </a:pPr>
            <a:fld id="{C1B35EDF-D76C-432B-A187-31CCE568FCA8}" type="slidenum">
              <a:rPr lang="en-US" smtClean="0"/>
              <a:pPr>
                <a:buNone/>
                <a:defRPr/>
              </a:pPr>
              <a:t>10</a:t>
            </a:fld>
            <a:endParaRPr lang="en-US" dirty="0"/>
          </a:p>
        </p:txBody>
      </p:sp>
      <p:sp>
        <p:nvSpPr>
          <p:cNvPr id="23" name="TextBox 22"/>
          <p:cNvSpPr txBox="1"/>
          <p:nvPr/>
        </p:nvSpPr>
        <p:spPr>
          <a:xfrm>
            <a:off x="413657" y="2545745"/>
            <a:ext cx="8305800" cy="523220"/>
          </a:xfrm>
          <a:prstGeom prst="rect">
            <a:avLst/>
          </a:prstGeom>
          <a:noFill/>
        </p:spPr>
        <p:txBody>
          <a:bodyPr wrap="square" rtlCol="0">
            <a:spAutoFit/>
          </a:bodyPr>
          <a:lstStyle/>
          <a:p>
            <a:endParaRPr lang="en-US" sz="1400" b="1" dirty="0"/>
          </a:p>
          <a:p>
            <a:r>
              <a:rPr lang="en-US" sz="1400" b="1" dirty="0"/>
              <a:t>Example:</a:t>
            </a:r>
            <a:endParaRPr lang="en-US" sz="1600" dirty="0"/>
          </a:p>
        </p:txBody>
      </p:sp>
      <p:sp>
        <p:nvSpPr>
          <p:cNvPr id="2" name="TextBox 1"/>
          <p:cNvSpPr txBox="1"/>
          <p:nvPr/>
        </p:nvSpPr>
        <p:spPr>
          <a:xfrm>
            <a:off x="2110154" y="332938"/>
            <a:ext cx="6858000" cy="584775"/>
          </a:xfrm>
          <a:prstGeom prst="rect">
            <a:avLst/>
          </a:prstGeom>
          <a:noFill/>
        </p:spPr>
        <p:txBody>
          <a:bodyPr wrap="square" rtlCol="0">
            <a:spAutoFit/>
          </a:bodyPr>
          <a:lstStyle/>
          <a:p>
            <a:pPr algn="ctr"/>
            <a:r>
              <a:rPr lang="en-US" sz="3200" b="1" dirty="0"/>
              <a:t>Shifts in Thinking</a:t>
            </a:r>
          </a:p>
        </p:txBody>
      </p:sp>
      <p:sp>
        <p:nvSpPr>
          <p:cNvPr id="3" name="TextBox 2">
            <a:extLst>
              <a:ext uri="{FF2B5EF4-FFF2-40B4-BE49-F238E27FC236}">
                <a16:creationId xmlns:a16="http://schemas.microsoft.com/office/drawing/2014/main" id="{AA84F409-A39D-4F68-9A4D-7FB903D81133}"/>
              </a:ext>
            </a:extLst>
          </p:cNvPr>
          <p:cNvSpPr txBox="1"/>
          <p:nvPr/>
        </p:nvSpPr>
        <p:spPr>
          <a:xfrm>
            <a:off x="914400" y="3124200"/>
            <a:ext cx="1752600" cy="276999"/>
          </a:xfrm>
          <a:prstGeom prst="rect">
            <a:avLst/>
          </a:prstGeom>
          <a:noFill/>
        </p:spPr>
        <p:txBody>
          <a:bodyPr wrap="square" rtlCol="0">
            <a:spAutoFit/>
          </a:bodyPr>
          <a:lstStyle/>
          <a:p>
            <a:endParaRPr lang="en-US" sz="1200" dirty="0"/>
          </a:p>
        </p:txBody>
      </p:sp>
      <p:sp>
        <p:nvSpPr>
          <p:cNvPr id="4" name="TextBox 3">
            <a:extLst>
              <a:ext uri="{FF2B5EF4-FFF2-40B4-BE49-F238E27FC236}">
                <a16:creationId xmlns:a16="http://schemas.microsoft.com/office/drawing/2014/main" id="{72452640-86F9-40EC-82BB-E2456F91B0CE}"/>
              </a:ext>
            </a:extLst>
          </p:cNvPr>
          <p:cNvSpPr txBox="1"/>
          <p:nvPr/>
        </p:nvSpPr>
        <p:spPr>
          <a:xfrm>
            <a:off x="990600" y="3124200"/>
            <a:ext cx="1600200" cy="2492990"/>
          </a:xfrm>
          <a:prstGeom prst="rect">
            <a:avLst/>
          </a:prstGeom>
          <a:noFill/>
        </p:spPr>
        <p:txBody>
          <a:bodyPr wrap="square" rtlCol="0">
            <a:spAutoFit/>
          </a:bodyPr>
          <a:lstStyle/>
          <a:p>
            <a:pPr algn="ctr"/>
            <a:r>
              <a:rPr lang="en-US" sz="1200" dirty="0"/>
              <a:t>Dan offers his opinion, unsolicited, for the fifth time this meeting.</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200" dirty="0"/>
              <a:t>Dan offers his opinion, unsolicited, for the fifth time this meeting</a:t>
            </a:r>
          </a:p>
        </p:txBody>
      </p:sp>
      <p:sp>
        <p:nvSpPr>
          <p:cNvPr id="5" name="TextBox 4">
            <a:extLst>
              <a:ext uri="{FF2B5EF4-FFF2-40B4-BE49-F238E27FC236}">
                <a16:creationId xmlns:a16="http://schemas.microsoft.com/office/drawing/2014/main" id="{88C50C95-4BA7-4CC9-8A17-F9F1968ECC80}"/>
              </a:ext>
            </a:extLst>
          </p:cNvPr>
          <p:cNvSpPr txBox="1"/>
          <p:nvPr/>
        </p:nvSpPr>
        <p:spPr>
          <a:xfrm>
            <a:off x="2895600" y="3124200"/>
            <a:ext cx="1447800" cy="3600986"/>
          </a:xfrm>
          <a:prstGeom prst="rect">
            <a:avLst/>
          </a:prstGeom>
          <a:noFill/>
        </p:spPr>
        <p:txBody>
          <a:bodyPr wrap="square" rtlCol="0">
            <a:spAutoFit/>
          </a:bodyPr>
          <a:lstStyle/>
          <a:p>
            <a:pPr algn="ctr"/>
            <a:r>
              <a:rPr lang="en-US" sz="1200" dirty="0"/>
              <a:t>Dan has no respect for what we have already done. </a:t>
            </a:r>
          </a:p>
          <a:p>
            <a:pPr algn="ctr"/>
            <a:endParaRPr lang="en-US" sz="1200" dirty="0"/>
          </a:p>
          <a:p>
            <a:pPr algn="ctr"/>
            <a:r>
              <a:rPr lang="en-US" sz="1200" dirty="0"/>
              <a:t>Dan has no respect for authority. </a:t>
            </a:r>
          </a:p>
          <a:p>
            <a:pPr algn="ctr"/>
            <a:endParaRPr lang="en-US" sz="1200" dirty="0"/>
          </a:p>
          <a:p>
            <a:pPr algn="ctr"/>
            <a:endParaRPr lang="en-US" sz="1200" dirty="0"/>
          </a:p>
          <a:p>
            <a:pPr algn="ctr"/>
            <a:r>
              <a:rPr lang="en-US" sz="1200" b="1" dirty="0"/>
              <a:t>**New Belief** </a:t>
            </a:r>
          </a:p>
          <a:p>
            <a:pPr algn="ctr"/>
            <a:endParaRPr lang="en-US" sz="1200" dirty="0"/>
          </a:p>
          <a:p>
            <a:pPr algn="ctr"/>
            <a:r>
              <a:rPr lang="en-US" sz="1200" dirty="0"/>
              <a:t>Dan has a lot of ideas he feels he needs to share. </a:t>
            </a:r>
          </a:p>
          <a:p>
            <a:pPr algn="ctr"/>
            <a:endParaRPr lang="en-US" sz="1200" dirty="0"/>
          </a:p>
          <a:p>
            <a:pPr algn="ctr"/>
            <a:r>
              <a:rPr lang="en-US" sz="1200" dirty="0"/>
              <a:t>Dan does not realize his opinions can be disruptive and off-topic</a:t>
            </a:r>
          </a:p>
          <a:p>
            <a:endParaRPr lang="en-US" sz="1200" dirty="0"/>
          </a:p>
        </p:txBody>
      </p:sp>
      <p:sp>
        <p:nvSpPr>
          <p:cNvPr id="6" name="TextBox 5">
            <a:extLst>
              <a:ext uri="{FF2B5EF4-FFF2-40B4-BE49-F238E27FC236}">
                <a16:creationId xmlns:a16="http://schemas.microsoft.com/office/drawing/2014/main" id="{FF38211C-7E02-44DB-AAB3-72B9FAD721D4}"/>
              </a:ext>
            </a:extLst>
          </p:cNvPr>
          <p:cNvSpPr txBox="1"/>
          <p:nvPr/>
        </p:nvSpPr>
        <p:spPr>
          <a:xfrm>
            <a:off x="4566557" y="3124200"/>
            <a:ext cx="1758043" cy="2492990"/>
          </a:xfrm>
          <a:prstGeom prst="rect">
            <a:avLst/>
          </a:prstGeom>
          <a:noFill/>
        </p:spPr>
        <p:txBody>
          <a:bodyPr wrap="square" rtlCol="0">
            <a:spAutoFit/>
          </a:bodyPr>
          <a:lstStyle/>
          <a:p>
            <a:pPr algn="ctr"/>
            <a:r>
              <a:rPr lang="en-US" sz="1200" dirty="0"/>
              <a:t>Anger </a:t>
            </a:r>
          </a:p>
          <a:p>
            <a:pPr algn="ctr"/>
            <a:r>
              <a:rPr lang="en-US" sz="1200" dirty="0"/>
              <a:t>Frustration </a:t>
            </a:r>
          </a:p>
          <a:p>
            <a:pPr algn="ctr"/>
            <a:r>
              <a:rPr lang="en-US" sz="1200" dirty="0"/>
              <a:t>Annoyed </a:t>
            </a:r>
          </a:p>
          <a:p>
            <a:pPr algn="ctr"/>
            <a:r>
              <a:rPr lang="en-US" sz="1200" dirty="0"/>
              <a:t>Disrespected </a:t>
            </a:r>
          </a:p>
          <a:p>
            <a:pPr algn="ctr"/>
            <a:r>
              <a:rPr lang="en-US" sz="1200" dirty="0"/>
              <a:t>Resentment</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200" dirty="0"/>
              <a:t>Curiosity </a:t>
            </a:r>
          </a:p>
          <a:p>
            <a:pPr algn="ctr"/>
            <a:r>
              <a:rPr lang="en-US" sz="1200" dirty="0"/>
              <a:t>Acceptance </a:t>
            </a:r>
          </a:p>
          <a:p>
            <a:pPr algn="ctr"/>
            <a:r>
              <a:rPr lang="en-US" sz="1200" dirty="0"/>
              <a:t>Concern </a:t>
            </a:r>
          </a:p>
        </p:txBody>
      </p:sp>
      <p:sp>
        <p:nvSpPr>
          <p:cNvPr id="16" name="TextBox 15">
            <a:extLst>
              <a:ext uri="{FF2B5EF4-FFF2-40B4-BE49-F238E27FC236}">
                <a16:creationId xmlns:a16="http://schemas.microsoft.com/office/drawing/2014/main" id="{7913DCD7-5564-49C1-8ED1-3C3A85DFB502}"/>
              </a:ext>
            </a:extLst>
          </p:cNvPr>
          <p:cNvSpPr txBox="1"/>
          <p:nvPr/>
        </p:nvSpPr>
        <p:spPr>
          <a:xfrm>
            <a:off x="6740978" y="3124200"/>
            <a:ext cx="1758043" cy="3046988"/>
          </a:xfrm>
          <a:prstGeom prst="rect">
            <a:avLst/>
          </a:prstGeom>
          <a:noFill/>
        </p:spPr>
        <p:txBody>
          <a:bodyPr wrap="square" rtlCol="0">
            <a:spAutoFit/>
          </a:bodyPr>
          <a:lstStyle/>
          <a:p>
            <a:pPr algn="ctr"/>
            <a:r>
              <a:rPr lang="en-US" sz="1200" dirty="0"/>
              <a:t>Shut Dan down. </a:t>
            </a:r>
          </a:p>
          <a:p>
            <a:pPr algn="ctr"/>
            <a:endParaRPr lang="en-US" sz="1200" dirty="0"/>
          </a:p>
          <a:p>
            <a:pPr algn="ctr"/>
            <a:r>
              <a:rPr lang="en-US" sz="1200" dirty="0"/>
              <a:t>Publicly dismiss Dan. </a:t>
            </a:r>
          </a:p>
          <a:p>
            <a:pPr algn="ctr"/>
            <a:endParaRPr lang="en-US" sz="1200" dirty="0"/>
          </a:p>
          <a:p>
            <a:pPr algn="ctr"/>
            <a:r>
              <a:rPr lang="en-US" sz="1200" dirty="0"/>
              <a:t>Avoid talking to Dan. </a:t>
            </a:r>
          </a:p>
          <a:p>
            <a:pPr algn="ctr"/>
            <a:endParaRPr lang="en-US" sz="1200" dirty="0"/>
          </a:p>
          <a:p>
            <a:pPr algn="ctr"/>
            <a:endParaRPr lang="en-US" sz="1200" dirty="0"/>
          </a:p>
          <a:p>
            <a:pPr algn="ctr"/>
            <a:endParaRPr lang="en-US" sz="1200" dirty="0"/>
          </a:p>
          <a:p>
            <a:pPr algn="ctr"/>
            <a:endParaRPr lang="en-US" sz="1200" dirty="0"/>
          </a:p>
          <a:p>
            <a:pPr algn="ctr"/>
            <a:endParaRPr lang="en-US" sz="1200" dirty="0"/>
          </a:p>
          <a:p>
            <a:pPr algn="ctr"/>
            <a:r>
              <a:rPr lang="en-US" sz="1200" dirty="0"/>
              <a:t>Discuss Dan’s ideas with him privately and coach him on appropriateness of timing when contributing to the conversation. </a:t>
            </a:r>
          </a:p>
        </p:txBody>
      </p:sp>
    </p:spTree>
    <p:extLst>
      <p:ext uri="{BB962C8B-B14F-4D97-AF65-F5344CB8AC3E}">
        <p14:creationId xmlns:p14="http://schemas.microsoft.com/office/powerpoint/2010/main" val="64874044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900"/>
            <a:ext cx="7239000" cy="838200"/>
          </a:xfrm>
        </p:spPr>
        <p:txBody>
          <a:bodyPr/>
          <a:lstStyle/>
          <a:p>
            <a:r>
              <a:rPr lang="en-US" sz="4000" dirty="0">
                <a:latin typeface="Times New Roman" panose="02020603050405020304" pitchFamily="18" charset="0"/>
                <a:cs typeface="Times New Roman" panose="02020603050405020304" pitchFamily="18" charset="0"/>
              </a:rPr>
              <a:t>Tips for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Managing all Generations</a:t>
            </a:r>
          </a:p>
        </p:txBody>
      </p:sp>
      <p:sp>
        <p:nvSpPr>
          <p:cNvPr id="3" name="Content Placeholder 2"/>
          <p:cNvSpPr>
            <a:spLocks noGrp="1"/>
          </p:cNvSpPr>
          <p:nvPr>
            <p:ph idx="1"/>
          </p:nvPr>
        </p:nvSpPr>
        <p:spPr>
          <a:xfrm>
            <a:off x="266700" y="1295400"/>
            <a:ext cx="8801100" cy="2308225"/>
          </a:xfrm>
        </p:spPr>
        <p:txBody>
          <a:bodyPr/>
          <a:lstStyle/>
          <a:p>
            <a:r>
              <a:rPr lang="en-US" sz="2200" dirty="0">
                <a:latin typeface="Times New Roman" panose="02020603050405020304" pitchFamily="18" charset="0"/>
                <a:cs typeface="Times New Roman" panose="02020603050405020304" pitchFamily="18" charset="0"/>
              </a:rPr>
              <a:t>Accountability </a:t>
            </a:r>
          </a:p>
          <a:p>
            <a:pPr lvl="1"/>
            <a:r>
              <a:rPr lang="en-US" sz="1800" b="1" dirty="0">
                <a:latin typeface="Times New Roman" panose="02020603050405020304" pitchFamily="18" charset="0"/>
                <a:cs typeface="Times New Roman" panose="02020603050405020304" pitchFamily="18" charset="0"/>
              </a:rPr>
              <a:t>How?</a:t>
            </a:r>
            <a:r>
              <a:rPr lang="en-US" sz="1800" dirty="0">
                <a:latin typeface="Times New Roman" panose="02020603050405020304" pitchFamily="18" charset="0"/>
                <a:cs typeface="Times New Roman" panose="02020603050405020304" pitchFamily="18" charset="0"/>
              </a:rPr>
              <a:t> Assertive conversations, clarity, written policies, multiple deadlines to produce results. Praise them specifically and give them regular feedback (quarterly reviews) and small rewards along the way.</a:t>
            </a:r>
          </a:p>
          <a:p>
            <a:r>
              <a:rPr lang="en-US" sz="2200" dirty="0">
                <a:latin typeface="Times New Roman" panose="02020603050405020304" pitchFamily="18" charset="0"/>
                <a:cs typeface="Times New Roman" panose="02020603050405020304" pitchFamily="18" charset="0"/>
              </a:rPr>
              <a:t>Empathy</a:t>
            </a:r>
          </a:p>
          <a:p>
            <a:pPr lvl="1"/>
            <a:r>
              <a:rPr lang="en-US" sz="1800" b="1" dirty="0">
                <a:latin typeface="Times New Roman" panose="02020603050405020304" pitchFamily="18" charset="0"/>
                <a:cs typeface="Times New Roman" panose="02020603050405020304" pitchFamily="18" charset="0"/>
              </a:rPr>
              <a:t>How?</a:t>
            </a:r>
            <a:r>
              <a:rPr lang="en-US" sz="1800" dirty="0">
                <a:latin typeface="Times New Roman" panose="02020603050405020304" pitchFamily="18" charset="0"/>
                <a:cs typeface="Times New Roman" panose="02020603050405020304" pitchFamily="18" charset="0"/>
              </a:rPr>
              <a:t> Give the benefit of the doubt. Make positive assumptions about what drives their behaviors (ABCD). Seek to understand and approach with curiosity not resentment.</a:t>
            </a:r>
          </a:p>
          <a:p>
            <a:pPr marL="0" indent="0">
              <a:buNone/>
            </a:pPr>
            <a:endParaRPr lang="en-US" sz="2200" dirty="0"/>
          </a:p>
        </p:txBody>
      </p:sp>
      <p:sp>
        <p:nvSpPr>
          <p:cNvPr id="5" name="Slide Number Placeholder 4"/>
          <p:cNvSpPr>
            <a:spLocks noGrp="1"/>
          </p:cNvSpPr>
          <p:nvPr>
            <p:ph type="sldNum" sz="quarter" idx="12"/>
          </p:nvPr>
        </p:nvSpPr>
        <p:spPr/>
        <p:txBody>
          <a:bodyPr/>
          <a:lstStyle/>
          <a:p>
            <a:pPr>
              <a:buNone/>
              <a:defRPr/>
            </a:pPr>
            <a:fld id="{C7AF5C4B-4E22-4167-94A9-CC64B6E01383}" type="slidenum">
              <a:rPr lang="en-US" smtClean="0"/>
              <a:pPr>
                <a:buNone/>
                <a:defRPr/>
              </a:pPr>
              <a:t>11</a:t>
            </a:fld>
            <a:endParaRPr lang="en-US" dirty="0"/>
          </a:p>
        </p:txBody>
      </p:sp>
      <p:pic>
        <p:nvPicPr>
          <p:cNvPr id="4" name="Picture 3"/>
          <p:cNvPicPr>
            <a:picLocks noChangeAspect="1"/>
          </p:cNvPicPr>
          <p:nvPr/>
        </p:nvPicPr>
        <p:blipFill>
          <a:blip r:embed="rId3"/>
          <a:stretch>
            <a:fillRect/>
          </a:stretch>
        </p:blipFill>
        <p:spPr>
          <a:xfrm>
            <a:off x="4644390" y="3832225"/>
            <a:ext cx="3781869" cy="2514600"/>
          </a:xfrm>
          <a:prstGeom prst="rect">
            <a:avLst/>
          </a:prstGeom>
        </p:spPr>
      </p:pic>
      <p:sp>
        <p:nvSpPr>
          <p:cNvPr id="6" name="TextBox 5"/>
          <p:cNvSpPr txBox="1"/>
          <p:nvPr/>
        </p:nvSpPr>
        <p:spPr>
          <a:xfrm>
            <a:off x="266700" y="3955733"/>
            <a:ext cx="4152900" cy="2148280"/>
          </a:xfrm>
          <a:prstGeom prst="rect">
            <a:avLst/>
          </a:prstGeom>
          <a:noFill/>
        </p:spPr>
        <p:txBody>
          <a:bodyPr wrap="square" rtlCol="0">
            <a:spAutoFit/>
          </a:bodyPr>
          <a:lstStyle/>
          <a:p>
            <a:pPr marL="342900" lvl="0" indent="-342900">
              <a:buClrTx/>
              <a:buFont typeface="Arial" charset="0"/>
              <a:buChar char="•"/>
            </a:pPr>
            <a:r>
              <a:rPr lang="en-US" sz="2200" dirty="0">
                <a:solidFill>
                  <a:srgbClr val="132A24"/>
                </a:solidFill>
                <a:cs typeface="Times New Roman" panose="02020603050405020304" pitchFamily="18" charset="0"/>
              </a:rPr>
              <a:t>Understanding </a:t>
            </a:r>
          </a:p>
          <a:p>
            <a:pPr marL="742950" lvl="1" indent="-285750">
              <a:buClrTx/>
              <a:buFont typeface="Arial" charset="0"/>
              <a:buChar char="–"/>
            </a:pPr>
            <a:r>
              <a:rPr lang="en-US" sz="1800" b="1" dirty="0">
                <a:solidFill>
                  <a:srgbClr val="132A24"/>
                </a:solidFill>
                <a:cs typeface="Times New Roman" panose="02020603050405020304" pitchFamily="18" charset="0"/>
              </a:rPr>
              <a:t>How?</a:t>
            </a:r>
            <a:r>
              <a:rPr lang="en-US" sz="1800" dirty="0">
                <a:solidFill>
                  <a:srgbClr val="132A24"/>
                </a:solidFill>
                <a:cs typeface="Times New Roman" panose="02020603050405020304" pitchFamily="18" charset="0"/>
              </a:rPr>
              <a:t> Get to know them, their interests, and their passions. Keep an open mind to what value their differences might bring to the organization. Offer explanation when differences of opinion arise.</a:t>
            </a:r>
            <a:endParaRPr lang="en-US" sz="2200" dirty="0">
              <a:solidFill>
                <a:srgbClr val="132A24"/>
              </a:solidFill>
              <a:latin typeface="Book Antiqua" pitchFamily="18" charset="0"/>
            </a:endParaRPr>
          </a:p>
        </p:txBody>
      </p:sp>
    </p:spTree>
    <p:extLst>
      <p:ext uri="{BB962C8B-B14F-4D97-AF65-F5344CB8AC3E}">
        <p14:creationId xmlns:p14="http://schemas.microsoft.com/office/powerpoint/2010/main" val="343120851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57200"/>
            <a:ext cx="7239000" cy="838200"/>
          </a:xfrm>
        </p:spPr>
        <p:txBody>
          <a:bodyPr/>
          <a:lstStyle/>
          <a:p>
            <a:r>
              <a:rPr lang="en-US" sz="4000" dirty="0">
                <a:latin typeface="Times New Roman" panose="02020603050405020304" pitchFamily="18" charset="0"/>
                <a:cs typeface="Times New Roman" panose="02020603050405020304" pitchFamily="18" charset="0"/>
              </a:rPr>
              <a:t>Tips for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Engaging Millennials</a:t>
            </a:r>
          </a:p>
        </p:txBody>
      </p:sp>
      <p:sp>
        <p:nvSpPr>
          <p:cNvPr id="3" name="Content Placeholder 2"/>
          <p:cNvSpPr>
            <a:spLocks noGrp="1"/>
          </p:cNvSpPr>
          <p:nvPr>
            <p:ph idx="1"/>
          </p:nvPr>
        </p:nvSpPr>
        <p:spPr>
          <a:xfrm>
            <a:off x="381000" y="1645411"/>
            <a:ext cx="8382000" cy="4876800"/>
          </a:xfrm>
        </p:spPr>
        <p:txBody>
          <a:bodyPr/>
          <a:lstStyle/>
          <a:p>
            <a:r>
              <a:rPr lang="en-US" sz="2200" dirty="0">
                <a:latin typeface="Times New Roman" panose="02020603050405020304" pitchFamily="18" charset="0"/>
                <a:cs typeface="Times New Roman" panose="02020603050405020304" pitchFamily="18" charset="0"/>
              </a:rPr>
              <a:t>Career Coaching</a:t>
            </a:r>
          </a:p>
          <a:p>
            <a:pPr lvl="1"/>
            <a:r>
              <a:rPr lang="en-US" sz="1800" b="1" dirty="0">
                <a:latin typeface="Times New Roman" panose="02020603050405020304" pitchFamily="18" charset="0"/>
                <a:cs typeface="Times New Roman" panose="02020603050405020304" pitchFamily="18" charset="0"/>
              </a:rPr>
              <a:t>How?</a:t>
            </a:r>
            <a:r>
              <a:rPr lang="en-US" sz="1800" dirty="0">
                <a:latin typeface="Times New Roman" panose="02020603050405020304" pitchFamily="18" charset="0"/>
                <a:cs typeface="Times New Roman" panose="02020603050405020304" pitchFamily="18" charset="0"/>
              </a:rPr>
              <a:t> Discuss career path with employees. Create paths with timeframes short enough for them to envision.  Set short-term goals. Ask questions to help them learn culture/political savvy. Give ongoing positive and constructive feedback.</a:t>
            </a:r>
          </a:p>
          <a:p>
            <a:r>
              <a:rPr lang="en-US" sz="2200" dirty="0">
                <a:latin typeface="Times New Roman" panose="02020603050405020304" pitchFamily="18" charset="0"/>
                <a:cs typeface="Times New Roman" panose="02020603050405020304" pitchFamily="18" charset="0"/>
              </a:rPr>
              <a:t>Provide Learning/ Training Opportunities</a:t>
            </a:r>
          </a:p>
          <a:p>
            <a:pPr lvl="1"/>
            <a:r>
              <a:rPr lang="en-US" sz="1800" b="1" dirty="0">
                <a:latin typeface="Times New Roman" panose="02020603050405020304" pitchFamily="18" charset="0"/>
                <a:cs typeface="Times New Roman" panose="02020603050405020304" pitchFamily="18" charset="0"/>
              </a:rPr>
              <a:t>How?</a:t>
            </a:r>
            <a:r>
              <a:rPr lang="en-US" sz="1800" dirty="0">
                <a:latin typeface="Times New Roman" panose="02020603050405020304" pitchFamily="18" charset="0"/>
                <a:cs typeface="Times New Roman" panose="02020603050405020304" pitchFamily="18" charset="0"/>
              </a:rPr>
              <a:t> Provide tuition reimbursement, put them in charge of a charitable event, consider job shadowing, have brown bag lunches where different departments share information. Share articles, books and information with them. Have them track their own progress and share their measurements with you.</a:t>
            </a:r>
          </a:p>
          <a:p>
            <a:r>
              <a:rPr lang="en-US" sz="2200" dirty="0">
                <a:latin typeface="Times New Roman" panose="02020603050405020304" pitchFamily="18" charset="0"/>
                <a:cs typeface="Times New Roman" panose="02020603050405020304" pitchFamily="18" charset="0"/>
              </a:rPr>
              <a:t>Allow for Creativity/ Flexibility</a:t>
            </a:r>
          </a:p>
          <a:p>
            <a:pPr lvl="1"/>
            <a:r>
              <a:rPr lang="en-US" sz="1800" b="1" dirty="0">
                <a:latin typeface="Times New Roman" panose="02020603050405020304" pitchFamily="18" charset="0"/>
                <a:cs typeface="Times New Roman" panose="02020603050405020304" pitchFamily="18" charset="0"/>
              </a:rPr>
              <a:t>How?</a:t>
            </a:r>
            <a:r>
              <a:rPr lang="en-US" sz="1800" dirty="0">
                <a:latin typeface="Times New Roman" panose="02020603050405020304" pitchFamily="18" charset="0"/>
                <a:cs typeface="Times New Roman" panose="02020603050405020304" pitchFamily="18" charset="0"/>
              </a:rPr>
              <a:t> Let them figure things out/ do it their way, tell them the why behind the what, give several different projects, let them work in teams, let them work with higher ups when appropriate.</a:t>
            </a:r>
          </a:p>
          <a:p>
            <a:endParaRPr lang="en-US" sz="2200" dirty="0"/>
          </a:p>
        </p:txBody>
      </p:sp>
      <p:sp>
        <p:nvSpPr>
          <p:cNvPr id="5" name="Slide Number Placeholder 4"/>
          <p:cNvSpPr>
            <a:spLocks noGrp="1"/>
          </p:cNvSpPr>
          <p:nvPr>
            <p:ph type="sldNum" sz="quarter" idx="12"/>
          </p:nvPr>
        </p:nvSpPr>
        <p:spPr/>
        <p:txBody>
          <a:bodyPr/>
          <a:lstStyle/>
          <a:p>
            <a:pPr>
              <a:buNone/>
              <a:defRPr/>
            </a:pPr>
            <a:fld id="{C7AF5C4B-4E22-4167-94A9-CC64B6E01383}" type="slidenum">
              <a:rPr lang="en-US" smtClean="0"/>
              <a:pPr>
                <a:buNone/>
                <a:defRPr/>
              </a:pPr>
              <a:t>12</a:t>
            </a:fld>
            <a:endParaRPr lang="en-US" dirty="0"/>
          </a:p>
        </p:txBody>
      </p:sp>
    </p:spTree>
    <p:extLst>
      <p:ext uri="{BB962C8B-B14F-4D97-AF65-F5344CB8AC3E}">
        <p14:creationId xmlns:p14="http://schemas.microsoft.com/office/powerpoint/2010/main" val="235646774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886"/>
            <a:ext cx="6248400" cy="1401762"/>
          </a:xfrm>
        </p:spPr>
        <p:txBody>
          <a:bodyPr/>
          <a:lstStyle/>
          <a:p>
            <a:r>
              <a:rPr lang="en-US" b="1" dirty="0">
                <a:latin typeface="Times New Roman" panose="02020603050405020304" pitchFamily="18" charset="0"/>
                <a:cs typeface="Times New Roman" panose="02020603050405020304" pitchFamily="18" charset="0"/>
              </a:rPr>
              <a:t>Looking for more?</a:t>
            </a:r>
          </a:p>
        </p:txBody>
      </p:sp>
      <p:sp>
        <p:nvSpPr>
          <p:cNvPr id="3" name="Content Placeholder 2"/>
          <p:cNvSpPr>
            <a:spLocks noGrp="1"/>
          </p:cNvSpPr>
          <p:nvPr>
            <p:ph idx="1"/>
          </p:nvPr>
        </p:nvSpPr>
        <p:spPr>
          <a:xfrm>
            <a:off x="457200" y="1412647"/>
            <a:ext cx="8229600" cy="4068763"/>
          </a:xfrm>
        </p:spPr>
        <p:txBody>
          <a:bodyPr/>
          <a:lstStyle/>
          <a:p>
            <a:pPr marL="0" indent="0" algn="ctr">
              <a:buNone/>
            </a:pPr>
            <a:r>
              <a:rPr lang="en-US" sz="2800" dirty="0">
                <a:latin typeface="Times New Roman" panose="02020603050405020304" pitchFamily="18" charset="0"/>
                <a:cs typeface="Times New Roman" panose="02020603050405020304" pitchFamily="18" charset="0"/>
              </a:rPr>
              <a:t>Daniel L. Stover</a:t>
            </a:r>
          </a:p>
          <a:p>
            <a:pPr marL="0" indent="0" algn="ctr">
              <a:buNone/>
            </a:pPr>
            <a:r>
              <a:rPr lang="en-US" sz="2400" dirty="0">
                <a:latin typeface="Times New Roman" panose="02020603050405020304" pitchFamily="18" charset="0"/>
                <a:cs typeface="Times New Roman" panose="02020603050405020304" pitchFamily="18" charset="0"/>
              </a:rPr>
              <a:t>Senior Leadership Consultant</a:t>
            </a:r>
          </a:p>
          <a:p>
            <a:pPr marL="0" indent="0" algn="ctr">
              <a:buNone/>
            </a:pPr>
            <a:r>
              <a:rPr lang="en-US" sz="2400" dirty="0">
                <a:latin typeface="Times New Roman" panose="02020603050405020304" pitchFamily="18" charset="0"/>
                <a:cs typeface="Times New Roman" panose="02020603050405020304" pitchFamily="18" charset="0"/>
              </a:rPr>
              <a:t>Integrated Leadership Systems</a:t>
            </a:r>
          </a:p>
          <a:p>
            <a:pPr marL="0" indent="0" algn="ctr">
              <a:buNone/>
            </a:pPr>
            <a:r>
              <a:rPr lang="en-US" sz="2400" dirty="0">
                <a:latin typeface="Times New Roman" panose="02020603050405020304" pitchFamily="18" charset="0"/>
                <a:cs typeface="Times New Roman" panose="02020603050405020304" pitchFamily="18" charset="0"/>
              </a:rPr>
              <a:t>Los Angeles, CA</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hlinkClick r:id="rId2"/>
              </a:rPr>
              <a:t>dan@integratedleader.com</a:t>
            </a:r>
            <a:r>
              <a:rPr lang="en-US" sz="2400" dirty="0">
                <a:latin typeface="Times New Roman" panose="02020603050405020304" pitchFamily="18" charset="0"/>
                <a:cs typeface="Times New Roman" panose="02020603050405020304" pitchFamily="18" charset="0"/>
              </a:rPr>
              <a: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rPr>
              <a:t>213-986-7193</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hlinkClick r:id="rId3"/>
              </a:rPr>
              <a:t>www.linkedin.com/in/dlstover</a:t>
            </a:r>
            <a:r>
              <a:rPr lang="en-US" sz="2400" dirty="0">
                <a:latin typeface="Times New Roman" panose="02020603050405020304" pitchFamily="18" charset="0"/>
                <a:cs typeface="Times New Roman" panose="02020603050405020304" pitchFamily="18" charset="0"/>
              </a:rPr>
              <a:t> </a:t>
            </a:r>
          </a:p>
          <a:p>
            <a:pPr marL="0" indent="0" algn="ctr">
              <a:buNone/>
            </a:pPr>
            <a:endParaRPr lang="en-US" sz="2400" dirty="0">
              <a:latin typeface="Times New Roman" panose="02020603050405020304" pitchFamily="18" charset="0"/>
              <a:cs typeface="Times New Roman" panose="02020603050405020304" pitchFamily="18" charset="0"/>
            </a:endParaRPr>
          </a:p>
          <a:p>
            <a:pPr marL="0" indent="0" algn="ctr">
              <a:buNone/>
            </a:pPr>
            <a:r>
              <a:rPr lang="en-US" sz="2400" dirty="0">
                <a:latin typeface="Times New Roman" panose="02020603050405020304" pitchFamily="18" charset="0"/>
                <a:cs typeface="Times New Roman" panose="02020603050405020304" pitchFamily="18" charset="0"/>
                <a:hlinkClick r:id="rId4"/>
              </a:rPr>
              <a:t>www.integratedleader.com</a:t>
            </a:r>
            <a:r>
              <a:rPr lang="en-US" sz="2400" dirty="0">
                <a:latin typeface="Times New Roman" panose="02020603050405020304" pitchFamily="18" charset="0"/>
                <a:cs typeface="Times New Roman" panose="02020603050405020304" pitchFamily="18" charset="0"/>
              </a:rPr>
              <a:t> </a:t>
            </a:r>
          </a:p>
          <a:p>
            <a:pPr marL="0" indent="0" algn="ctr">
              <a:buNone/>
            </a:pPr>
            <a:endParaRPr 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buNone/>
              <a:defRPr/>
            </a:pPr>
            <a:fld id="{C7AF5C4B-4E22-4167-94A9-CC64B6E01383}" type="slidenum">
              <a:rPr lang="en-US" smtClean="0"/>
              <a:pPr>
                <a:buNone/>
                <a:defRPr/>
              </a:pPr>
              <a:t>13</a:t>
            </a:fld>
            <a:endParaRPr lang="en-US" dirty="0"/>
          </a:p>
        </p:txBody>
      </p:sp>
    </p:spTree>
    <p:extLst>
      <p:ext uri="{BB962C8B-B14F-4D97-AF65-F5344CB8AC3E}">
        <p14:creationId xmlns:p14="http://schemas.microsoft.com/office/powerpoint/2010/main" val="1839602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BE3066-424D-43A8-9783-BAF7C39BC153}"/>
              </a:ext>
            </a:extLst>
          </p:cNvPr>
          <p:cNvSpPr>
            <a:spLocks noGrp="1"/>
          </p:cNvSpPr>
          <p:nvPr>
            <p:ph type="sldNum" sz="quarter" idx="12"/>
          </p:nvPr>
        </p:nvSpPr>
        <p:spPr/>
        <p:txBody>
          <a:bodyPr/>
          <a:lstStyle/>
          <a:p>
            <a:pPr>
              <a:defRPr/>
            </a:pPr>
            <a:fld id="{805BF160-EB7E-46C0-BE45-9428A0DE9DF4}" type="slidenum">
              <a:rPr lang="en-US" smtClean="0"/>
              <a:pPr>
                <a:defRPr/>
              </a:pPr>
              <a:t>2</a:t>
            </a:fld>
            <a:endParaRPr lang="en-US"/>
          </a:p>
        </p:txBody>
      </p:sp>
      <p:pic>
        <p:nvPicPr>
          <p:cNvPr id="5" name="Picture 4">
            <a:extLst>
              <a:ext uri="{FF2B5EF4-FFF2-40B4-BE49-F238E27FC236}">
                <a16:creationId xmlns:a16="http://schemas.microsoft.com/office/drawing/2014/main" id="{DA3FA816-1630-401A-A3AE-845554255CF0}"/>
              </a:ext>
            </a:extLst>
          </p:cNvPr>
          <p:cNvPicPr>
            <a:picLocks noChangeAspect="1"/>
          </p:cNvPicPr>
          <p:nvPr/>
        </p:nvPicPr>
        <p:blipFill>
          <a:blip r:embed="rId2"/>
          <a:stretch>
            <a:fillRect/>
          </a:stretch>
        </p:blipFill>
        <p:spPr>
          <a:xfrm>
            <a:off x="0" y="685800"/>
            <a:ext cx="9144000" cy="5959474"/>
          </a:xfrm>
          <a:prstGeom prst="rect">
            <a:avLst/>
          </a:prstGeom>
        </p:spPr>
      </p:pic>
    </p:spTree>
    <p:extLst>
      <p:ext uri="{BB962C8B-B14F-4D97-AF65-F5344CB8AC3E}">
        <p14:creationId xmlns:p14="http://schemas.microsoft.com/office/powerpoint/2010/main" val="11004068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F361B42-DB80-4142-AF15-18D3E21A519D}"/>
              </a:ext>
            </a:extLst>
          </p:cNvPr>
          <p:cNvSpPr>
            <a:spLocks noGrp="1"/>
          </p:cNvSpPr>
          <p:nvPr>
            <p:ph type="title"/>
          </p:nvPr>
        </p:nvSpPr>
        <p:spPr>
          <a:xfrm>
            <a:off x="2286000" y="76200"/>
            <a:ext cx="6248400" cy="1295400"/>
          </a:xfrm>
        </p:spPr>
        <p:txBody>
          <a:bodyPr/>
          <a:lstStyle/>
          <a:p>
            <a:r>
              <a:rPr lang="en-US" altLang="en-US" sz="3600" dirty="0"/>
              <a:t>Define the Problem…</a:t>
            </a:r>
          </a:p>
        </p:txBody>
      </p:sp>
      <p:sp>
        <p:nvSpPr>
          <p:cNvPr id="39939" name="Content Placeholder 2">
            <a:extLst>
              <a:ext uri="{FF2B5EF4-FFF2-40B4-BE49-F238E27FC236}">
                <a16:creationId xmlns:a16="http://schemas.microsoft.com/office/drawing/2014/main" id="{5D64C089-0519-4B4F-AFBF-79235D14A86F}"/>
              </a:ext>
            </a:extLst>
          </p:cNvPr>
          <p:cNvSpPr>
            <a:spLocks noGrp="1"/>
          </p:cNvSpPr>
          <p:nvPr>
            <p:ph idx="1"/>
          </p:nvPr>
        </p:nvSpPr>
        <p:spPr>
          <a:xfrm>
            <a:off x="435429" y="1829593"/>
            <a:ext cx="8229600" cy="4068763"/>
          </a:xfrm>
        </p:spPr>
        <p:txBody>
          <a:bodyPr/>
          <a:lstStyle/>
          <a:p>
            <a:pPr marL="742950" indent="-742950">
              <a:buFont typeface="+mj-lt"/>
              <a:buAutoNum type="arabicPeriod"/>
            </a:pPr>
            <a:r>
              <a:rPr lang="en-US" altLang="en-US" sz="3000" dirty="0"/>
              <a:t>What are your biggest challenges interacting with young team members?</a:t>
            </a:r>
          </a:p>
          <a:p>
            <a:pPr marL="742950" indent="-742950">
              <a:buFont typeface="+mj-lt"/>
              <a:buAutoNum type="arabicPeriod"/>
            </a:pPr>
            <a:endParaRPr lang="en-US" altLang="en-US" sz="3000" dirty="0"/>
          </a:p>
          <a:p>
            <a:pPr marL="742950" indent="-742950">
              <a:buFont typeface="+mj-lt"/>
              <a:buAutoNum type="arabicPeriod"/>
            </a:pPr>
            <a:r>
              <a:rPr lang="en-US" altLang="en-US" sz="3000" dirty="0"/>
              <a:t>How do you usually handle those challenges? </a:t>
            </a:r>
          </a:p>
          <a:p>
            <a:pPr marL="742950" indent="-742950">
              <a:buFont typeface="+mj-lt"/>
              <a:buAutoNum type="arabicPeriod"/>
            </a:pPr>
            <a:endParaRPr lang="en-US" altLang="en-US" sz="3000" dirty="0"/>
          </a:p>
          <a:p>
            <a:pPr marL="742950" indent="-742950">
              <a:buFont typeface="+mj-lt"/>
              <a:buAutoNum type="arabicPeriod"/>
            </a:pPr>
            <a:r>
              <a:rPr lang="en-US" altLang="en-US" sz="3000" dirty="0"/>
              <a:t>What could you do better or differently when leading them? </a:t>
            </a:r>
          </a:p>
        </p:txBody>
      </p:sp>
      <p:sp>
        <p:nvSpPr>
          <p:cNvPr id="39940" name="Slide Number Placeholder 3">
            <a:extLst>
              <a:ext uri="{FF2B5EF4-FFF2-40B4-BE49-F238E27FC236}">
                <a16:creationId xmlns:a16="http://schemas.microsoft.com/office/drawing/2014/main" id="{B0173893-C87D-4713-8F0D-E66111CE4A7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spcBef>
                <a:spcPct val="0"/>
              </a:spcBef>
              <a:buFontTx/>
              <a:buNone/>
            </a:pPr>
            <a:fld id="{66CABC60-C981-4CAF-B5F4-D1A57913679A}" type="slidenum">
              <a:rPr lang="en-US" altLang="en-US" sz="1200" smtClean="0">
                <a:solidFill>
                  <a:srgbClr val="898989"/>
                </a:solidFill>
                <a:latin typeface="Times New Roman" panose="02020603050405020304" pitchFamily="18" charset="0"/>
              </a:rPr>
              <a:pPr>
                <a:spcBef>
                  <a:spcPct val="0"/>
                </a:spcBef>
                <a:buFontTx/>
                <a:buNone/>
              </a:pPr>
              <a:t>3</a:t>
            </a:fld>
            <a:endParaRPr lang="en-US" altLang="en-US" sz="1200">
              <a:solidFill>
                <a:srgbClr val="898989"/>
              </a:solidFill>
              <a:latin typeface="Times New Roman" panose="02020603050405020304" pitchFamily="18" charset="0"/>
            </a:endParaRPr>
          </a:p>
        </p:txBody>
      </p:sp>
    </p:spTree>
    <p:extLst>
      <p:ext uri="{BB962C8B-B14F-4D97-AF65-F5344CB8AC3E}">
        <p14:creationId xmlns:p14="http://schemas.microsoft.com/office/powerpoint/2010/main" val="4298478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D3ED-5952-4396-A22E-4E95D7692B5E}"/>
              </a:ext>
            </a:extLst>
          </p:cNvPr>
          <p:cNvSpPr>
            <a:spLocks noGrp="1"/>
          </p:cNvSpPr>
          <p:nvPr>
            <p:ph type="title"/>
          </p:nvPr>
        </p:nvSpPr>
        <p:spPr/>
        <p:txBody>
          <a:bodyPr/>
          <a:lstStyle/>
          <a:p>
            <a:r>
              <a:rPr lang="en-US" dirty="0"/>
              <a:t>Troubled Egos</a:t>
            </a:r>
          </a:p>
        </p:txBody>
      </p:sp>
      <p:sp>
        <p:nvSpPr>
          <p:cNvPr id="3" name="Content Placeholder 2">
            <a:extLst>
              <a:ext uri="{FF2B5EF4-FFF2-40B4-BE49-F238E27FC236}">
                <a16:creationId xmlns:a16="http://schemas.microsoft.com/office/drawing/2014/main" id="{0F23A2CC-B0F2-4851-816F-773EAB292AA7}"/>
              </a:ext>
            </a:extLst>
          </p:cNvPr>
          <p:cNvSpPr>
            <a:spLocks noGrp="1"/>
          </p:cNvSpPr>
          <p:nvPr>
            <p:ph idx="1"/>
          </p:nvPr>
        </p:nvSpPr>
        <p:spPr/>
        <p:txBody>
          <a:bodyPr/>
          <a:lstStyle/>
          <a:p>
            <a:pPr marL="0" indent="0" algn="ctr">
              <a:buNone/>
            </a:pPr>
            <a:r>
              <a:rPr lang="en-US" dirty="0"/>
              <a:t>“The young people of today think of nothing but themselves. They have no respect for their parents or age. They are impatient of all restraint. They talk as if they alone know everything, and what passes for wisdom in us, foolishness in them.”</a:t>
            </a:r>
            <a:endParaRPr lang="en-US" sz="3000" dirty="0"/>
          </a:p>
        </p:txBody>
      </p:sp>
      <p:sp>
        <p:nvSpPr>
          <p:cNvPr id="4" name="Slide Number Placeholder 3">
            <a:extLst>
              <a:ext uri="{FF2B5EF4-FFF2-40B4-BE49-F238E27FC236}">
                <a16:creationId xmlns:a16="http://schemas.microsoft.com/office/drawing/2014/main" id="{6B8C31B2-627B-4F44-B5C1-11C2C3117082}"/>
              </a:ext>
            </a:extLst>
          </p:cNvPr>
          <p:cNvSpPr>
            <a:spLocks noGrp="1"/>
          </p:cNvSpPr>
          <p:nvPr>
            <p:ph type="sldNum" sz="quarter" idx="12"/>
          </p:nvPr>
        </p:nvSpPr>
        <p:spPr/>
        <p:txBody>
          <a:bodyPr/>
          <a:lstStyle/>
          <a:p>
            <a:pPr>
              <a:defRPr/>
            </a:pPr>
            <a:fld id="{805BF160-EB7E-46C0-BE45-9428A0DE9DF4}" type="slidenum">
              <a:rPr lang="en-US" smtClean="0"/>
              <a:pPr>
                <a:defRPr/>
              </a:pPr>
              <a:t>4</a:t>
            </a:fld>
            <a:endParaRPr lang="en-US"/>
          </a:p>
        </p:txBody>
      </p:sp>
    </p:spTree>
    <p:extLst>
      <p:ext uri="{BB962C8B-B14F-4D97-AF65-F5344CB8AC3E}">
        <p14:creationId xmlns:p14="http://schemas.microsoft.com/office/powerpoint/2010/main" val="16527677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D3ED-5952-4396-A22E-4E95D7692B5E}"/>
              </a:ext>
            </a:extLst>
          </p:cNvPr>
          <p:cNvSpPr>
            <a:spLocks noGrp="1"/>
          </p:cNvSpPr>
          <p:nvPr>
            <p:ph type="title"/>
          </p:nvPr>
        </p:nvSpPr>
        <p:spPr/>
        <p:txBody>
          <a:bodyPr/>
          <a:lstStyle/>
          <a:p>
            <a:r>
              <a:rPr lang="en-US" dirty="0"/>
              <a:t>Troubled Minds</a:t>
            </a:r>
          </a:p>
        </p:txBody>
      </p:sp>
      <p:sp>
        <p:nvSpPr>
          <p:cNvPr id="3" name="Content Placeholder 2">
            <a:extLst>
              <a:ext uri="{FF2B5EF4-FFF2-40B4-BE49-F238E27FC236}">
                <a16:creationId xmlns:a16="http://schemas.microsoft.com/office/drawing/2014/main" id="{0F23A2CC-B0F2-4851-816F-773EAB292AA7}"/>
              </a:ext>
            </a:extLst>
          </p:cNvPr>
          <p:cNvSpPr>
            <a:spLocks noGrp="1"/>
          </p:cNvSpPr>
          <p:nvPr>
            <p:ph idx="1"/>
          </p:nvPr>
        </p:nvSpPr>
        <p:spPr/>
        <p:txBody>
          <a:bodyPr/>
          <a:lstStyle/>
          <a:p>
            <a:pPr marL="0" indent="0" algn="ctr">
              <a:buNone/>
            </a:pPr>
            <a:r>
              <a:rPr lang="en-US" sz="3000" dirty="0"/>
              <a:t>“The free access which many young people have to entertainment has poisoned the mind and corrupted the morals of many promising youth; and prevented others from improving their minds in useful knowledge. Parents take care to feed their children with a wholesome diet; and yet how unconcerned about the provisions for the mind?” </a:t>
            </a:r>
          </a:p>
        </p:txBody>
      </p:sp>
      <p:sp>
        <p:nvSpPr>
          <p:cNvPr id="4" name="Slide Number Placeholder 3">
            <a:extLst>
              <a:ext uri="{FF2B5EF4-FFF2-40B4-BE49-F238E27FC236}">
                <a16:creationId xmlns:a16="http://schemas.microsoft.com/office/drawing/2014/main" id="{6B8C31B2-627B-4F44-B5C1-11C2C3117082}"/>
              </a:ext>
            </a:extLst>
          </p:cNvPr>
          <p:cNvSpPr>
            <a:spLocks noGrp="1"/>
          </p:cNvSpPr>
          <p:nvPr>
            <p:ph type="sldNum" sz="quarter" idx="12"/>
          </p:nvPr>
        </p:nvSpPr>
        <p:spPr/>
        <p:txBody>
          <a:bodyPr/>
          <a:lstStyle/>
          <a:p>
            <a:pPr>
              <a:defRPr/>
            </a:pPr>
            <a:fld id="{805BF160-EB7E-46C0-BE45-9428A0DE9DF4}" type="slidenum">
              <a:rPr lang="en-US" smtClean="0"/>
              <a:pPr>
                <a:defRPr/>
              </a:pPr>
              <a:t>5</a:t>
            </a:fld>
            <a:endParaRPr lang="en-US"/>
          </a:p>
        </p:txBody>
      </p:sp>
    </p:spTree>
    <p:extLst>
      <p:ext uri="{BB962C8B-B14F-4D97-AF65-F5344CB8AC3E}">
        <p14:creationId xmlns:p14="http://schemas.microsoft.com/office/powerpoint/2010/main" val="186271609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CD3ED-5952-4396-A22E-4E95D7692B5E}"/>
              </a:ext>
            </a:extLst>
          </p:cNvPr>
          <p:cNvSpPr>
            <a:spLocks noGrp="1"/>
          </p:cNvSpPr>
          <p:nvPr>
            <p:ph type="title"/>
          </p:nvPr>
        </p:nvSpPr>
        <p:spPr/>
        <p:txBody>
          <a:bodyPr/>
          <a:lstStyle/>
          <a:p>
            <a:r>
              <a:rPr lang="en-US" dirty="0"/>
              <a:t>Troubled World</a:t>
            </a:r>
          </a:p>
        </p:txBody>
      </p:sp>
      <p:sp>
        <p:nvSpPr>
          <p:cNvPr id="3" name="Content Placeholder 2">
            <a:extLst>
              <a:ext uri="{FF2B5EF4-FFF2-40B4-BE49-F238E27FC236}">
                <a16:creationId xmlns:a16="http://schemas.microsoft.com/office/drawing/2014/main" id="{0F23A2CC-B0F2-4851-816F-773EAB292AA7}"/>
              </a:ext>
            </a:extLst>
          </p:cNvPr>
          <p:cNvSpPr>
            <a:spLocks noGrp="1"/>
          </p:cNvSpPr>
          <p:nvPr>
            <p:ph idx="1"/>
          </p:nvPr>
        </p:nvSpPr>
        <p:spPr/>
        <p:txBody>
          <a:bodyPr/>
          <a:lstStyle/>
          <a:p>
            <a:pPr marL="0" indent="0" algn="ctr">
              <a:buNone/>
            </a:pPr>
            <a:r>
              <a:rPr lang="en-US" dirty="0"/>
              <a:t>"There they are, those preening narcissists who have to document every banal moment with their cutting-edge </a:t>
            </a:r>
          </a:p>
          <a:p>
            <a:pPr marL="0" indent="0" algn="ctr">
              <a:buNone/>
            </a:pPr>
            <a:r>
              <a:rPr lang="en-US" dirty="0"/>
              <a:t>communications technology.”</a:t>
            </a:r>
            <a:endParaRPr lang="en-US" sz="3000" dirty="0"/>
          </a:p>
        </p:txBody>
      </p:sp>
      <p:sp>
        <p:nvSpPr>
          <p:cNvPr id="4" name="Slide Number Placeholder 3">
            <a:extLst>
              <a:ext uri="{FF2B5EF4-FFF2-40B4-BE49-F238E27FC236}">
                <a16:creationId xmlns:a16="http://schemas.microsoft.com/office/drawing/2014/main" id="{6B8C31B2-627B-4F44-B5C1-11C2C3117082}"/>
              </a:ext>
            </a:extLst>
          </p:cNvPr>
          <p:cNvSpPr>
            <a:spLocks noGrp="1"/>
          </p:cNvSpPr>
          <p:nvPr>
            <p:ph type="sldNum" sz="quarter" idx="12"/>
          </p:nvPr>
        </p:nvSpPr>
        <p:spPr/>
        <p:txBody>
          <a:bodyPr/>
          <a:lstStyle/>
          <a:p>
            <a:pPr>
              <a:defRPr/>
            </a:pPr>
            <a:fld id="{805BF160-EB7E-46C0-BE45-9428A0DE9DF4}" type="slidenum">
              <a:rPr lang="en-US" smtClean="0"/>
              <a:pPr>
                <a:defRPr/>
              </a:pPr>
              <a:t>6</a:t>
            </a:fld>
            <a:endParaRPr lang="en-US"/>
          </a:p>
        </p:txBody>
      </p:sp>
    </p:spTree>
    <p:extLst>
      <p:ext uri="{BB962C8B-B14F-4D97-AF65-F5344CB8AC3E}">
        <p14:creationId xmlns:p14="http://schemas.microsoft.com/office/powerpoint/2010/main" val="59517167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a:extLst>
              <a:ext uri="{FF2B5EF4-FFF2-40B4-BE49-F238E27FC236}">
                <a16:creationId xmlns:a16="http://schemas.microsoft.com/office/drawing/2014/main" id="{C57FA588-823F-4074-A8F4-3A57573175CF}"/>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buFont typeface="Wingdings" panose="05000000000000000000" pitchFamily="2" charset="2"/>
              <a:buNone/>
            </a:pPr>
            <a:fld id="{DB32DDE7-C0A2-4961-9E59-0205066031DE}" type="slidenum">
              <a:rPr lang="en-US" altLang="en-US" sz="1200">
                <a:solidFill>
                  <a:srgbClr val="898989"/>
                </a:solidFill>
                <a:latin typeface="Times New Roman" panose="02020603050405020304" pitchFamily="18" charset="0"/>
              </a:rPr>
              <a:pPr>
                <a:buFont typeface="Wingdings" panose="05000000000000000000" pitchFamily="2" charset="2"/>
                <a:buNone/>
              </a:pPr>
              <a:t>7</a:t>
            </a:fld>
            <a:endParaRPr lang="en-US" altLang="en-US" sz="1200">
              <a:solidFill>
                <a:srgbClr val="898989"/>
              </a:solidFill>
              <a:latin typeface="Times New Roman" panose="02020603050405020304" pitchFamily="18" charset="0"/>
            </a:endParaRPr>
          </a:p>
        </p:txBody>
      </p:sp>
      <p:pic>
        <p:nvPicPr>
          <p:cNvPr id="23555" name="Picture 2">
            <a:extLst>
              <a:ext uri="{FF2B5EF4-FFF2-40B4-BE49-F238E27FC236}">
                <a16:creationId xmlns:a16="http://schemas.microsoft.com/office/drawing/2014/main" id="{316829D2-111A-4D24-B365-64CB39B3F2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753066"/>
            <a:ext cx="4557713" cy="589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23556" name="Text Box 3">
            <a:extLst>
              <a:ext uri="{FF2B5EF4-FFF2-40B4-BE49-F238E27FC236}">
                <a16:creationId xmlns:a16="http://schemas.microsoft.com/office/drawing/2014/main" id="{14286C2D-D8CE-4B79-A602-73FF17F2C11E}"/>
              </a:ext>
            </a:extLst>
          </p:cNvPr>
          <p:cNvSpPr txBox="1">
            <a:spLocks noChangeArrowheads="1"/>
          </p:cNvSpPr>
          <p:nvPr/>
        </p:nvSpPr>
        <p:spPr bwMode="auto">
          <a:xfrm>
            <a:off x="1524000" y="1524000"/>
            <a:ext cx="2332038"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buClr>
                <a:schemeClr val="bg1"/>
              </a:buClr>
              <a:buFont typeface="Wingdings" panose="05000000000000000000" pitchFamily="2" charset="2"/>
              <a:buNone/>
            </a:pPr>
            <a:r>
              <a:rPr lang="en-US" altLang="en-US" sz="1800" b="1">
                <a:solidFill>
                  <a:schemeClr val="tx1"/>
                </a:solidFill>
              </a:rPr>
              <a:t>6 – Sacred</a:t>
            </a:r>
          </a:p>
          <a:p>
            <a:pPr>
              <a:buClr>
                <a:schemeClr val="bg1"/>
              </a:buClr>
              <a:buFont typeface="Wingdings" panose="05000000000000000000" pitchFamily="2" charset="2"/>
              <a:buNone/>
            </a:pPr>
            <a:r>
              <a:rPr lang="en-US" altLang="en-US" sz="1800" b="1">
                <a:solidFill>
                  <a:schemeClr val="tx1"/>
                </a:solidFill>
              </a:rPr>
              <a:t>      Few achieve this.</a:t>
            </a:r>
          </a:p>
          <a:p>
            <a:pPr>
              <a:buClr>
                <a:schemeClr val="bg1"/>
              </a:buClr>
              <a:buFont typeface="Wingdings" panose="05000000000000000000" pitchFamily="2" charset="2"/>
              <a:buChar char="•"/>
            </a:pPr>
            <a:endParaRPr lang="en-US" altLang="en-US" sz="1800" b="1">
              <a:solidFill>
                <a:schemeClr val="tx1"/>
              </a:solidFill>
            </a:endParaRPr>
          </a:p>
          <a:p>
            <a:pPr>
              <a:buClr>
                <a:schemeClr val="bg1"/>
              </a:buClr>
              <a:buFont typeface="Wingdings" panose="05000000000000000000" pitchFamily="2" charset="2"/>
              <a:buNone/>
            </a:pPr>
            <a:r>
              <a:rPr lang="en-US" altLang="en-US" sz="1800" b="1">
                <a:solidFill>
                  <a:schemeClr val="tx1"/>
                </a:solidFill>
              </a:rPr>
              <a:t>5 – Integral</a:t>
            </a:r>
          </a:p>
          <a:p>
            <a:pPr>
              <a:buClr>
                <a:schemeClr val="bg1"/>
              </a:buClr>
              <a:buFont typeface="Wingdings" panose="05000000000000000000" pitchFamily="2" charset="2"/>
              <a:buNone/>
            </a:pPr>
            <a:r>
              <a:rPr lang="en-US" altLang="en-US" sz="1800" b="1">
                <a:solidFill>
                  <a:schemeClr val="tx1"/>
                </a:solidFill>
              </a:rPr>
              <a:t>      1% achieve this.</a:t>
            </a:r>
          </a:p>
          <a:p>
            <a:pPr>
              <a:buClr>
                <a:schemeClr val="bg1"/>
              </a:buClr>
              <a:buFont typeface="Wingdings" panose="05000000000000000000" pitchFamily="2" charset="2"/>
              <a:buChar char="•"/>
            </a:pPr>
            <a:endParaRPr lang="en-US" altLang="en-US" sz="1800" b="1">
              <a:solidFill>
                <a:schemeClr val="tx1"/>
              </a:solidFill>
            </a:endParaRPr>
          </a:p>
          <a:p>
            <a:pPr>
              <a:buClr>
                <a:schemeClr val="bg1"/>
              </a:buClr>
              <a:buFont typeface="Wingdings" panose="05000000000000000000" pitchFamily="2" charset="2"/>
              <a:buNone/>
            </a:pPr>
            <a:r>
              <a:rPr lang="en-US" altLang="en-US" sz="1800" b="1">
                <a:solidFill>
                  <a:schemeClr val="tx1"/>
                </a:solidFill>
              </a:rPr>
              <a:t>4 – Independent</a:t>
            </a:r>
          </a:p>
          <a:p>
            <a:pPr>
              <a:buClr>
                <a:schemeClr val="bg1"/>
              </a:buClr>
              <a:buFont typeface="Wingdings" panose="05000000000000000000" pitchFamily="2" charset="2"/>
              <a:buNone/>
            </a:pPr>
            <a:r>
              <a:rPr lang="en-US" altLang="en-US" sz="1800" b="1">
                <a:solidFill>
                  <a:schemeClr val="tx1"/>
                </a:solidFill>
              </a:rPr>
              <a:t>      19% achieve this.</a:t>
            </a:r>
          </a:p>
          <a:p>
            <a:pPr>
              <a:buClr>
                <a:schemeClr val="bg1"/>
              </a:buClr>
              <a:buFont typeface="Wingdings" panose="05000000000000000000" pitchFamily="2" charset="2"/>
              <a:buChar char="•"/>
            </a:pPr>
            <a:endParaRPr lang="en-US" altLang="en-US" sz="1800" b="1">
              <a:solidFill>
                <a:schemeClr val="tx1"/>
              </a:solidFill>
            </a:endParaRPr>
          </a:p>
          <a:p>
            <a:pPr>
              <a:buClr>
                <a:schemeClr val="bg1"/>
              </a:buClr>
              <a:buFont typeface="Wingdings" panose="05000000000000000000" pitchFamily="2" charset="2"/>
              <a:buChar char="•"/>
            </a:pPr>
            <a:endParaRPr lang="en-US" altLang="en-US" sz="1800" b="1">
              <a:solidFill>
                <a:schemeClr val="tx1"/>
              </a:solidFill>
            </a:endParaRPr>
          </a:p>
          <a:p>
            <a:pPr>
              <a:buClr>
                <a:schemeClr val="bg1"/>
              </a:buClr>
              <a:buFont typeface="Wingdings" panose="05000000000000000000" pitchFamily="2" charset="2"/>
              <a:buNone/>
            </a:pPr>
            <a:r>
              <a:rPr lang="en-US" altLang="en-US" sz="1800" b="1">
                <a:solidFill>
                  <a:schemeClr val="tx1"/>
                </a:solidFill>
              </a:rPr>
              <a:t>3 – Reactive</a:t>
            </a:r>
          </a:p>
          <a:p>
            <a:pPr>
              <a:buClr>
                <a:schemeClr val="bg1"/>
              </a:buClr>
              <a:buFont typeface="Wingdings" panose="05000000000000000000" pitchFamily="2" charset="2"/>
              <a:buNone/>
            </a:pPr>
            <a:r>
              <a:rPr lang="en-US" altLang="en-US" sz="1800" b="1">
                <a:solidFill>
                  <a:schemeClr val="tx1"/>
                </a:solidFill>
              </a:rPr>
              <a:t>      80% achieve this.</a:t>
            </a:r>
          </a:p>
          <a:p>
            <a:pPr>
              <a:buClr>
                <a:schemeClr val="bg1"/>
              </a:buClr>
              <a:buFont typeface="Wingdings" panose="05000000000000000000" pitchFamily="2" charset="2"/>
              <a:buChar char="•"/>
            </a:pPr>
            <a:endParaRPr lang="en-US" altLang="en-US" sz="1800" b="1">
              <a:solidFill>
                <a:schemeClr val="tx1"/>
              </a:solidFill>
            </a:endParaRPr>
          </a:p>
          <a:p>
            <a:pPr>
              <a:buClr>
                <a:schemeClr val="bg1"/>
              </a:buClr>
              <a:buFont typeface="Wingdings" panose="05000000000000000000" pitchFamily="2" charset="2"/>
              <a:buNone/>
            </a:pPr>
            <a:r>
              <a:rPr lang="en-US" altLang="en-US" sz="1800" b="1">
                <a:solidFill>
                  <a:schemeClr val="tx1"/>
                </a:solidFill>
              </a:rPr>
              <a:t>2 - Egocentric</a:t>
            </a:r>
          </a:p>
        </p:txBody>
      </p:sp>
      <p:sp>
        <p:nvSpPr>
          <p:cNvPr id="23557" name="Text Box 4">
            <a:extLst>
              <a:ext uri="{FF2B5EF4-FFF2-40B4-BE49-F238E27FC236}">
                <a16:creationId xmlns:a16="http://schemas.microsoft.com/office/drawing/2014/main" id="{C82CDFFF-14FF-4765-A998-F2E2B5EF69B1}"/>
              </a:ext>
            </a:extLst>
          </p:cNvPr>
          <p:cNvSpPr txBox="1">
            <a:spLocks noChangeArrowheads="1"/>
          </p:cNvSpPr>
          <p:nvPr/>
        </p:nvSpPr>
        <p:spPr bwMode="auto">
          <a:xfrm>
            <a:off x="2427288" y="6400800"/>
            <a:ext cx="525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buClr>
                <a:schemeClr val="bg1"/>
              </a:buClr>
              <a:buFont typeface="Wingdings" panose="05000000000000000000" pitchFamily="2" charset="2"/>
              <a:buNone/>
            </a:pPr>
            <a:r>
              <a:rPr lang="en-US" altLang="en-US" sz="1400">
                <a:solidFill>
                  <a:schemeClr val="tx1"/>
                </a:solidFill>
              </a:rPr>
              <a:t>This diagram is based upon the research of Robert Kegan, Ph.D.</a:t>
            </a:r>
          </a:p>
        </p:txBody>
      </p:sp>
      <p:sp>
        <p:nvSpPr>
          <p:cNvPr id="23558" name="Rectangle 5">
            <a:extLst>
              <a:ext uri="{FF2B5EF4-FFF2-40B4-BE49-F238E27FC236}">
                <a16:creationId xmlns:a16="http://schemas.microsoft.com/office/drawing/2014/main" id="{87FEA439-E0C2-4414-87EE-7001835BE6DA}"/>
              </a:ext>
            </a:extLst>
          </p:cNvPr>
          <p:cNvSpPr>
            <a:spLocks noChangeArrowheads="1"/>
          </p:cNvSpPr>
          <p:nvPr/>
        </p:nvSpPr>
        <p:spPr bwMode="auto">
          <a:xfrm>
            <a:off x="1905000" y="228600"/>
            <a:ext cx="746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lgn="ctr">
              <a:buClr>
                <a:schemeClr val="bg1"/>
              </a:buClr>
              <a:buFont typeface="Wingdings" panose="05000000000000000000" pitchFamily="2" charset="2"/>
              <a:buNone/>
            </a:pPr>
            <a:r>
              <a:rPr lang="en-US" altLang="en-US" sz="4000" dirty="0">
                <a:solidFill>
                  <a:schemeClr val="tx1"/>
                </a:solidFill>
                <a:latin typeface="Times New Roman" panose="02020603050405020304" pitchFamily="18" charset="0"/>
                <a:ea typeface="ＭＳ Ｐゴシック" panose="020B0600070205080204" pitchFamily="34" charset="-128"/>
                <a:cs typeface="Times New Roman" panose="02020603050405020304" pitchFamily="18" charset="0"/>
              </a:rPr>
              <a:t>Levels of Adult Development</a:t>
            </a:r>
          </a:p>
        </p:txBody>
      </p:sp>
      <p:sp>
        <p:nvSpPr>
          <p:cNvPr id="23559" name="Line 7">
            <a:extLst>
              <a:ext uri="{FF2B5EF4-FFF2-40B4-BE49-F238E27FC236}">
                <a16:creationId xmlns:a16="http://schemas.microsoft.com/office/drawing/2014/main" id="{9FE275EC-B798-47FC-9BD2-98B1BFE16C6F}"/>
              </a:ext>
            </a:extLst>
          </p:cNvPr>
          <p:cNvSpPr>
            <a:spLocks noChangeShapeType="1"/>
          </p:cNvSpPr>
          <p:nvPr/>
        </p:nvSpPr>
        <p:spPr bwMode="auto">
          <a:xfrm>
            <a:off x="533400" y="4572000"/>
            <a:ext cx="83058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560" name="Text Box 8">
            <a:extLst>
              <a:ext uri="{FF2B5EF4-FFF2-40B4-BE49-F238E27FC236}">
                <a16:creationId xmlns:a16="http://schemas.microsoft.com/office/drawing/2014/main" id="{92356FC0-5924-42F2-A80B-94B1910C9CDB}"/>
              </a:ext>
            </a:extLst>
          </p:cNvPr>
          <p:cNvSpPr txBox="1">
            <a:spLocks noChangeArrowheads="1"/>
          </p:cNvSpPr>
          <p:nvPr/>
        </p:nvSpPr>
        <p:spPr bwMode="auto">
          <a:xfrm>
            <a:off x="6934200" y="3581400"/>
            <a:ext cx="1492250" cy="103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132A24"/>
                </a:solidFill>
                <a:latin typeface="Book Antiqua" panose="02040602050305030304" pitchFamily="18" charset="0"/>
              </a:defRPr>
            </a:lvl1pPr>
            <a:lvl2pPr marL="742950" indent="-285750">
              <a:spcBef>
                <a:spcPct val="20000"/>
              </a:spcBef>
              <a:buFont typeface="Arial" panose="020B0604020202020204" pitchFamily="34" charset="0"/>
              <a:buChar char="–"/>
              <a:defRPr sz="2800">
                <a:solidFill>
                  <a:srgbClr val="132A24"/>
                </a:solidFill>
                <a:latin typeface="Book Antiqua" panose="02040602050305030304" pitchFamily="18" charset="0"/>
              </a:defRPr>
            </a:lvl2pPr>
            <a:lvl3pPr marL="1143000" indent="-228600">
              <a:spcBef>
                <a:spcPct val="20000"/>
              </a:spcBef>
              <a:buFont typeface="Arial" panose="020B0604020202020204" pitchFamily="34" charset="0"/>
              <a:buChar char="•"/>
              <a:defRPr sz="2400">
                <a:solidFill>
                  <a:srgbClr val="132A24"/>
                </a:solidFill>
                <a:latin typeface="Book Antiqua" panose="02040602050305030304" pitchFamily="18" charset="0"/>
              </a:defRPr>
            </a:lvl3pPr>
            <a:lvl4pPr marL="16002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4pPr>
            <a:lvl5pPr marL="2057400" indent="-228600">
              <a:spcBef>
                <a:spcPct val="20000"/>
              </a:spcBef>
              <a:buFont typeface="Arial" panose="020B0604020202020204" pitchFamily="34" charset="0"/>
              <a:buChar char="»"/>
              <a:defRPr sz="2000">
                <a:solidFill>
                  <a:srgbClr val="132A24"/>
                </a:solidFill>
                <a:latin typeface="Book Antiqua" panose="0204060205030503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132A24"/>
                </a:solidFill>
                <a:latin typeface="Book Antiqua" panose="02040602050305030304" pitchFamily="18" charset="0"/>
              </a:defRPr>
            </a:lvl9pPr>
          </a:lstStyle>
          <a:p>
            <a:pPr>
              <a:buClr>
                <a:schemeClr val="bg1"/>
              </a:buClr>
              <a:buFont typeface="Wingdings" panose="05000000000000000000" pitchFamily="2" charset="2"/>
              <a:buNone/>
            </a:pPr>
            <a:r>
              <a:rPr lang="en-US" altLang="en-US" sz="1800" b="1">
                <a:solidFill>
                  <a:schemeClr val="tx1"/>
                </a:solidFill>
                <a:ea typeface="ＭＳ Ｐゴシック" panose="020B0600070205080204" pitchFamily="34" charset="-128"/>
              </a:rPr>
              <a:t>Leadership </a:t>
            </a:r>
          </a:p>
          <a:p>
            <a:pPr>
              <a:buClr>
                <a:schemeClr val="bg1"/>
              </a:buClr>
              <a:buFont typeface="Wingdings" panose="05000000000000000000" pitchFamily="2" charset="2"/>
              <a:buNone/>
            </a:pPr>
            <a:r>
              <a:rPr lang="en-US" altLang="en-US" sz="1800" b="1">
                <a:solidFill>
                  <a:schemeClr val="tx1"/>
                </a:solidFill>
                <a:ea typeface="ＭＳ Ｐゴシック" panose="020B0600070205080204" pitchFamily="34" charset="-128"/>
              </a:rPr>
              <a:t>starts above </a:t>
            </a:r>
          </a:p>
          <a:p>
            <a:pPr>
              <a:buClr>
                <a:schemeClr val="bg1"/>
              </a:buClr>
              <a:buFont typeface="Wingdings" panose="05000000000000000000" pitchFamily="2" charset="2"/>
              <a:buNone/>
            </a:pPr>
            <a:r>
              <a:rPr lang="en-US" altLang="en-US" sz="1800" b="1">
                <a:solidFill>
                  <a:schemeClr val="tx1"/>
                </a:solidFill>
                <a:ea typeface="ＭＳ Ｐゴシック" panose="020B0600070205080204" pitchFamily="34" charset="-128"/>
              </a:rPr>
              <a:t>this line.</a:t>
            </a:r>
          </a:p>
        </p:txBody>
      </p:sp>
    </p:spTree>
    <p:extLst>
      <p:ext uri="{BB962C8B-B14F-4D97-AF65-F5344CB8AC3E}">
        <p14:creationId xmlns:p14="http://schemas.microsoft.com/office/powerpoint/2010/main" val="17244447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ACA1-DD65-4FC1-A99C-3977691C6F1C}"/>
              </a:ext>
            </a:extLst>
          </p:cNvPr>
          <p:cNvSpPr>
            <a:spLocks noGrp="1"/>
          </p:cNvSpPr>
          <p:nvPr>
            <p:ph type="title"/>
          </p:nvPr>
        </p:nvSpPr>
        <p:spPr>
          <a:xfrm>
            <a:off x="2171700" y="76200"/>
            <a:ext cx="6934200" cy="1401762"/>
          </a:xfrm>
        </p:spPr>
        <p:txBody>
          <a:bodyPr/>
          <a:lstStyle/>
          <a:p>
            <a:r>
              <a:rPr lang="en-US" sz="3400" dirty="0"/>
              <a:t>What Millennials Look For in a Job</a:t>
            </a:r>
          </a:p>
        </p:txBody>
      </p:sp>
      <p:sp>
        <p:nvSpPr>
          <p:cNvPr id="3" name="Content Placeholder 2">
            <a:extLst>
              <a:ext uri="{FF2B5EF4-FFF2-40B4-BE49-F238E27FC236}">
                <a16:creationId xmlns:a16="http://schemas.microsoft.com/office/drawing/2014/main" id="{8994FDA0-48CD-42B5-9386-EBA0927C1866}"/>
              </a:ext>
            </a:extLst>
          </p:cNvPr>
          <p:cNvSpPr>
            <a:spLocks noGrp="1"/>
          </p:cNvSpPr>
          <p:nvPr>
            <p:ph idx="1"/>
          </p:nvPr>
        </p:nvSpPr>
        <p:spPr/>
        <p:txBody>
          <a:bodyPr/>
          <a:lstStyle/>
          <a:p>
            <a:pPr marL="514350" indent="-514350">
              <a:buFont typeface="+mj-lt"/>
              <a:buAutoNum type="arabicPeriod"/>
            </a:pPr>
            <a:r>
              <a:rPr lang="en-US" dirty="0"/>
              <a:t>Opportunity to learn and grow </a:t>
            </a:r>
          </a:p>
          <a:p>
            <a:pPr marL="514350" indent="-514350">
              <a:buFont typeface="+mj-lt"/>
              <a:buAutoNum type="arabicPeriod"/>
            </a:pPr>
            <a:r>
              <a:rPr lang="en-US" dirty="0"/>
              <a:t>Quality of the boss </a:t>
            </a:r>
          </a:p>
          <a:p>
            <a:pPr marL="514350" indent="-514350">
              <a:buFont typeface="+mj-lt"/>
              <a:buAutoNum type="arabicPeriod"/>
            </a:pPr>
            <a:r>
              <a:rPr lang="en-US" dirty="0"/>
              <a:t>Quality of the company leadership </a:t>
            </a:r>
          </a:p>
          <a:p>
            <a:pPr marL="514350" indent="-514350">
              <a:buFont typeface="+mj-lt"/>
              <a:buAutoNum type="arabicPeriod"/>
            </a:pPr>
            <a:r>
              <a:rPr lang="en-US" dirty="0"/>
              <a:t>Interest in the type of work </a:t>
            </a:r>
          </a:p>
          <a:p>
            <a:pPr marL="514350" indent="-514350">
              <a:buFont typeface="+mj-lt"/>
              <a:buAutoNum type="arabicPeriod"/>
            </a:pPr>
            <a:r>
              <a:rPr lang="en-US" dirty="0"/>
              <a:t>Opportunity for advancement </a:t>
            </a:r>
          </a:p>
          <a:p>
            <a:pPr marL="514350" indent="-514350">
              <a:buFont typeface="+mj-lt"/>
              <a:buAutoNum type="arabicPeriod"/>
            </a:pPr>
            <a:endParaRPr lang="en-US" dirty="0"/>
          </a:p>
        </p:txBody>
      </p:sp>
      <p:sp>
        <p:nvSpPr>
          <p:cNvPr id="4" name="Slide Number Placeholder 3">
            <a:extLst>
              <a:ext uri="{FF2B5EF4-FFF2-40B4-BE49-F238E27FC236}">
                <a16:creationId xmlns:a16="http://schemas.microsoft.com/office/drawing/2014/main" id="{D5A7DD74-4D32-4AEA-B23F-23C188A9A299}"/>
              </a:ext>
            </a:extLst>
          </p:cNvPr>
          <p:cNvSpPr>
            <a:spLocks noGrp="1"/>
          </p:cNvSpPr>
          <p:nvPr>
            <p:ph type="sldNum" sz="quarter" idx="12"/>
          </p:nvPr>
        </p:nvSpPr>
        <p:spPr/>
        <p:txBody>
          <a:bodyPr/>
          <a:lstStyle/>
          <a:p>
            <a:pPr>
              <a:defRPr/>
            </a:pPr>
            <a:fld id="{805BF160-EB7E-46C0-BE45-9428A0DE9DF4}" type="slidenum">
              <a:rPr lang="en-US" smtClean="0"/>
              <a:pPr>
                <a:defRPr/>
              </a:pPr>
              <a:t>8</a:t>
            </a:fld>
            <a:endParaRPr lang="en-US"/>
          </a:p>
        </p:txBody>
      </p:sp>
      <p:sp>
        <p:nvSpPr>
          <p:cNvPr id="5" name="Footer Placeholder 4">
            <a:extLst>
              <a:ext uri="{FF2B5EF4-FFF2-40B4-BE49-F238E27FC236}">
                <a16:creationId xmlns:a16="http://schemas.microsoft.com/office/drawing/2014/main" id="{79740299-8C86-4A31-9E38-AC6C19717ABC}"/>
              </a:ext>
            </a:extLst>
          </p:cNvPr>
          <p:cNvSpPr>
            <a:spLocks noGrp="1"/>
          </p:cNvSpPr>
          <p:nvPr>
            <p:ph type="ftr" sz="quarter" idx="11"/>
          </p:nvPr>
        </p:nvSpPr>
        <p:spPr/>
        <p:txBody>
          <a:bodyPr/>
          <a:lstStyle/>
          <a:p>
            <a:r>
              <a:rPr lang="en-US"/>
              <a:t>1,700 U.S. Worker Survey (Gallup, HBR) </a:t>
            </a:r>
          </a:p>
        </p:txBody>
      </p:sp>
    </p:spTree>
    <p:extLst>
      <p:ext uri="{BB962C8B-B14F-4D97-AF65-F5344CB8AC3E}">
        <p14:creationId xmlns:p14="http://schemas.microsoft.com/office/powerpoint/2010/main" val="2948166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E1C9-C2D9-47D1-9981-77C6000D3E66}"/>
              </a:ext>
            </a:extLst>
          </p:cNvPr>
          <p:cNvSpPr>
            <a:spLocks noGrp="1"/>
          </p:cNvSpPr>
          <p:nvPr>
            <p:ph type="title"/>
          </p:nvPr>
        </p:nvSpPr>
        <p:spPr>
          <a:xfrm>
            <a:off x="2438400" y="152400"/>
            <a:ext cx="6248400" cy="1401762"/>
          </a:xfrm>
        </p:spPr>
        <p:txBody>
          <a:bodyPr/>
          <a:lstStyle/>
          <a:p>
            <a:r>
              <a:rPr lang="en-US" dirty="0"/>
              <a:t>So Why Do They Jump? </a:t>
            </a:r>
          </a:p>
        </p:txBody>
      </p:sp>
      <p:sp>
        <p:nvSpPr>
          <p:cNvPr id="4" name="Slide Number Placeholder 3">
            <a:extLst>
              <a:ext uri="{FF2B5EF4-FFF2-40B4-BE49-F238E27FC236}">
                <a16:creationId xmlns:a16="http://schemas.microsoft.com/office/drawing/2014/main" id="{994E2E58-4852-4283-942D-D08B769BBA6D}"/>
              </a:ext>
            </a:extLst>
          </p:cNvPr>
          <p:cNvSpPr>
            <a:spLocks noGrp="1"/>
          </p:cNvSpPr>
          <p:nvPr>
            <p:ph type="sldNum" sz="quarter" idx="12"/>
          </p:nvPr>
        </p:nvSpPr>
        <p:spPr/>
        <p:txBody>
          <a:bodyPr/>
          <a:lstStyle/>
          <a:p>
            <a:pPr>
              <a:defRPr/>
            </a:pPr>
            <a:fld id="{805BF160-EB7E-46C0-BE45-9428A0DE9DF4}" type="slidenum">
              <a:rPr lang="en-US" smtClean="0"/>
              <a:pPr>
                <a:defRPr/>
              </a:pPr>
              <a:t>9</a:t>
            </a:fld>
            <a:endParaRPr lang="en-US"/>
          </a:p>
        </p:txBody>
      </p:sp>
      <p:pic>
        <p:nvPicPr>
          <p:cNvPr id="1026" name="Picture 2" descr="Assumes your career will last 10 years. An avg 3% raise and a conservative 10% raise per transition.">
            <a:extLst>
              <a:ext uri="{FF2B5EF4-FFF2-40B4-BE49-F238E27FC236}">
                <a16:creationId xmlns:a16="http://schemas.microsoft.com/office/drawing/2014/main" id="{37B7CEB6-5EFD-4D67-879A-746B4A5D5A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324530"/>
            <a:ext cx="8610600" cy="503182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819E9D80-5098-452C-B03E-F2C925A16D2B}"/>
              </a:ext>
            </a:extLst>
          </p:cNvPr>
          <p:cNvSpPr>
            <a:spLocks noGrp="1"/>
          </p:cNvSpPr>
          <p:nvPr>
            <p:ph type="ftr" sz="quarter" idx="11"/>
          </p:nvPr>
        </p:nvSpPr>
        <p:spPr/>
        <p:txBody>
          <a:bodyPr/>
          <a:lstStyle/>
          <a:p>
            <a:r>
              <a:rPr lang="en-US"/>
              <a:t>Source: Forbes, Inc.</a:t>
            </a:r>
          </a:p>
        </p:txBody>
      </p:sp>
    </p:spTree>
    <p:extLst>
      <p:ext uri="{BB962C8B-B14F-4D97-AF65-F5344CB8AC3E}">
        <p14:creationId xmlns:p14="http://schemas.microsoft.com/office/powerpoint/2010/main" val="2018943943"/>
      </p:ext>
    </p:extLst>
  </p:cSld>
  <p:clrMapOvr>
    <a:masterClrMapping/>
  </p:clrMapOvr>
  <p:transition>
    <p:fade/>
  </p:transition>
</p:sld>
</file>

<file path=ppt/theme/theme1.xml><?xml version="1.0" encoding="utf-8"?>
<a:theme xmlns:a="http://schemas.openxmlformats.org/drawingml/2006/main" name="ILS_White_Ba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27424</TotalTime>
  <Words>891</Words>
  <Application>Microsoft Office PowerPoint</Application>
  <PresentationFormat>On-screen Show (4:3)</PresentationFormat>
  <Paragraphs>152</Paragraphs>
  <Slides>13</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Book Antiqua</vt:lpstr>
      <vt:lpstr>Calibri</vt:lpstr>
      <vt:lpstr>Times</vt:lpstr>
      <vt:lpstr>Times New Roman</vt:lpstr>
      <vt:lpstr>Wingdings</vt:lpstr>
      <vt:lpstr>ILS_White_Bars</vt:lpstr>
      <vt:lpstr>PowerPoint Presentation</vt:lpstr>
      <vt:lpstr>PowerPoint Presentation</vt:lpstr>
      <vt:lpstr>Define the Problem…</vt:lpstr>
      <vt:lpstr>Troubled Egos</vt:lpstr>
      <vt:lpstr>Troubled Minds</vt:lpstr>
      <vt:lpstr>Troubled World</vt:lpstr>
      <vt:lpstr>PowerPoint Presentation</vt:lpstr>
      <vt:lpstr>What Millennials Look For in a Job</vt:lpstr>
      <vt:lpstr>So Why Do They Jump? </vt:lpstr>
      <vt:lpstr>PowerPoint Presentation</vt:lpstr>
      <vt:lpstr>Tips for  Managing all Generations</vt:lpstr>
      <vt:lpstr>Tips for  Engaging Millennials</vt:lpstr>
      <vt:lpstr>Looking for more?</vt:lpstr>
    </vt:vector>
  </TitlesOfParts>
  <Company>integrated leadership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Stress Management Seminar</dc:title>
  <dc:creator>steve anderson</dc:creator>
  <cp:lastModifiedBy>Lena Watts</cp:lastModifiedBy>
  <cp:revision>1387</cp:revision>
  <cp:lastPrinted>2017-06-16T17:50:41Z</cp:lastPrinted>
  <dcterms:created xsi:type="dcterms:W3CDTF">2004-08-23T22:15:14Z</dcterms:created>
  <dcterms:modified xsi:type="dcterms:W3CDTF">2017-09-05T13:13:07Z</dcterms:modified>
</cp:coreProperties>
</file>