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tags/tag2.xml" ContentType="application/vnd.openxmlformats-officedocument.presentationml.tags+xml"/>
  <Override PartName="/ppt/notesSlides/notesSlide1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5" r:id="rId1"/>
    <p:sldMasterId id="2147483676" r:id="rId2"/>
  </p:sldMasterIdLst>
  <p:notesMasterIdLst>
    <p:notesMasterId r:id="rId66"/>
  </p:notesMasterIdLst>
  <p:sldIdLst>
    <p:sldId id="258" r:id="rId3"/>
    <p:sldId id="356" r:id="rId4"/>
    <p:sldId id="354" r:id="rId5"/>
    <p:sldId id="355" r:id="rId6"/>
    <p:sldId id="260" r:id="rId7"/>
    <p:sldId id="319" r:id="rId8"/>
    <p:sldId id="342" r:id="rId9"/>
    <p:sldId id="352" r:id="rId10"/>
    <p:sldId id="353" r:id="rId11"/>
    <p:sldId id="320" r:id="rId12"/>
    <p:sldId id="261" r:id="rId13"/>
    <p:sldId id="322" r:id="rId14"/>
    <p:sldId id="262" r:id="rId15"/>
    <p:sldId id="263" r:id="rId16"/>
    <p:sldId id="264" r:id="rId17"/>
    <p:sldId id="265" r:id="rId18"/>
    <p:sldId id="304" r:id="rId19"/>
    <p:sldId id="267" r:id="rId20"/>
    <p:sldId id="268" r:id="rId21"/>
    <p:sldId id="269" r:id="rId22"/>
    <p:sldId id="270" r:id="rId23"/>
    <p:sldId id="271" r:id="rId24"/>
    <p:sldId id="312" r:id="rId25"/>
    <p:sldId id="274" r:id="rId26"/>
    <p:sldId id="275" r:id="rId27"/>
    <p:sldId id="277" r:id="rId28"/>
    <p:sldId id="280" r:id="rId29"/>
    <p:sldId id="345" r:id="rId30"/>
    <p:sldId id="328" r:id="rId31"/>
    <p:sldId id="347" r:id="rId32"/>
    <p:sldId id="336" r:id="rId33"/>
    <p:sldId id="348" r:id="rId34"/>
    <p:sldId id="339" r:id="rId35"/>
    <p:sldId id="341" r:id="rId36"/>
    <p:sldId id="327" r:id="rId37"/>
    <p:sldId id="350" r:id="rId38"/>
    <p:sldId id="349" r:id="rId39"/>
    <p:sldId id="346" r:id="rId40"/>
    <p:sldId id="281" r:id="rId41"/>
    <p:sldId id="329" r:id="rId42"/>
    <p:sldId id="282" r:id="rId43"/>
    <p:sldId id="330" r:id="rId44"/>
    <p:sldId id="283" r:id="rId45"/>
    <p:sldId id="284" r:id="rId46"/>
    <p:sldId id="325" r:id="rId47"/>
    <p:sldId id="285" r:id="rId48"/>
    <p:sldId id="332" r:id="rId49"/>
    <p:sldId id="287" r:id="rId50"/>
    <p:sldId id="335" r:id="rId51"/>
    <p:sldId id="288" r:id="rId52"/>
    <p:sldId id="333" r:id="rId53"/>
    <p:sldId id="334" r:id="rId54"/>
    <p:sldId id="290" r:id="rId55"/>
    <p:sldId id="337" r:id="rId56"/>
    <p:sldId id="338" r:id="rId57"/>
    <p:sldId id="291" r:id="rId58"/>
    <p:sldId id="326" r:id="rId59"/>
    <p:sldId id="299" r:id="rId60"/>
    <p:sldId id="300" r:id="rId61"/>
    <p:sldId id="301" r:id="rId62"/>
    <p:sldId id="302" r:id="rId63"/>
    <p:sldId id="303" r:id="rId64"/>
    <p:sldId id="324"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216" autoAdjust="0"/>
    <p:restoredTop sz="94706" autoAdjust="0"/>
  </p:normalViewPr>
  <p:slideViewPr>
    <p:cSldViewPr>
      <p:cViewPr varScale="1">
        <p:scale>
          <a:sx n="84" d="100"/>
          <a:sy n="84" d="100"/>
        </p:scale>
        <p:origin x="1402" y="67"/>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viewProps" Target="view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slide" Target="slides/slide63.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slide" Target="slides/slide62.xml"/><Relationship Id="rId69" Type="http://schemas.openxmlformats.org/officeDocument/2006/relationships/theme" Target="theme/theme1.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presProps" Target="pres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 Id="rId70"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214724A-70F2-41F1-8385-1AFF044AB506}" type="doc">
      <dgm:prSet loTypeId="urn:microsoft.com/office/officeart/2005/8/layout/arrow2" loCatId="process" qsTypeId="urn:microsoft.com/office/officeart/2005/8/quickstyle/simple1" qsCatId="simple" csTypeId="urn:microsoft.com/office/officeart/2005/8/colors/accent1_2" csCatId="accent1" phldr="1"/>
      <dgm:spPr/>
      <dgm:t>
        <a:bodyPr/>
        <a:lstStyle/>
        <a:p>
          <a:endParaRPr lang="en-US"/>
        </a:p>
      </dgm:t>
    </dgm:pt>
    <dgm:pt modelId="{F45C4F62-9F70-4065-8CDB-4800FE824BE1}">
      <dgm:prSet phldrT="[Text]" custT="1"/>
      <dgm:spPr/>
      <dgm:t>
        <a:bodyPr/>
        <a:lstStyle/>
        <a:p>
          <a:pPr algn="ctr"/>
          <a:r>
            <a:rPr lang="en-US" sz="1400" b="0" dirty="0"/>
            <a:t>Imprisonment up to 6 months</a:t>
          </a:r>
        </a:p>
      </dgm:t>
    </dgm:pt>
    <dgm:pt modelId="{9C2E5F34-70A6-48BA-BDA9-28035FA1F2E9}" type="parTrans" cxnId="{85E3F366-D129-4CC4-BD30-461699DB4B8B}">
      <dgm:prSet/>
      <dgm:spPr/>
      <dgm:t>
        <a:bodyPr/>
        <a:lstStyle/>
        <a:p>
          <a:endParaRPr lang="en-US"/>
        </a:p>
      </dgm:t>
    </dgm:pt>
    <dgm:pt modelId="{E834185E-CCAF-4197-BDA1-FDF5F188DAFC}" type="sibTrans" cxnId="{85E3F366-D129-4CC4-BD30-461699DB4B8B}">
      <dgm:prSet/>
      <dgm:spPr/>
      <dgm:t>
        <a:bodyPr/>
        <a:lstStyle/>
        <a:p>
          <a:endParaRPr lang="en-US"/>
        </a:p>
      </dgm:t>
    </dgm:pt>
    <dgm:pt modelId="{626D4A00-290E-44E2-953B-B8B2024171BD}">
      <dgm:prSet/>
      <dgm:spPr/>
      <dgm:t>
        <a:bodyPr/>
        <a:lstStyle/>
        <a:p>
          <a:endParaRPr lang="en-US"/>
        </a:p>
      </dgm:t>
    </dgm:pt>
    <dgm:pt modelId="{B883AAF9-3EA4-4AE5-BF7C-46F5C5845C0B}" type="parTrans" cxnId="{D564D619-B538-467A-BA8A-708E09B08826}">
      <dgm:prSet/>
      <dgm:spPr/>
      <dgm:t>
        <a:bodyPr/>
        <a:lstStyle/>
        <a:p>
          <a:endParaRPr lang="en-US"/>
        </a:p>
      </dgm:t>
    </dgm:pt>
    <dgm:pt modelId="{D91EE1EE-7FAE-4609-BF45-BA60F14451CD}" type="sibTrans" cxnId="{D564D619-B538-467A-BA8A-708E09B08826}">
      <dgm:prSet/>
      <dgm:spPr/>
      <dgm:t>
        <a:bodyPr/>
        <a:lstStyle/>
        <a:p>
          <a:endParaRPr lang="en-US"/>
        </a:p>
      </dgm:t>
    </dgm:pt>
    <dgm:pt modelId="{5B33EC32-58A2-43D2-93D3-6D81DB0C1DA6}">
      <dgm:prSet/>
      <dgm:spPr/>
      <dgm:t>
        <a:bodyPr/>
        <a:lstStyle/>
        <a:p>
          <a:endParaRPr lang="en-US"/>
        </a:p>
      </dgm:t>
    </dgm:pt>
    <dgm:pt modelId="{D1C11686-83A2-481F-8D6D-33FA79CE2F1A}" type="parTrans" cxnId="{C471E28D-DC8E-4E28-B9B5-A68E8314C971}">
      <dgm:prSet/>
      <dgm:spPr/>
      <dgm:t>
        <a:bodyPr/>
        <a:lstStyle/>
        <a:p>
          <a:endParaRPr lang="en-US"/>
        </a:p>
      </dgm:t>
    </dgm:pt>
    <dgm:pt modelId="{84510D37-E8E5-4C87-A56D-8BB983B805CC}" type="sibTrans" cxnId="{C471E28D-DC8E-4E28-B9B5-A68E8314C971}">
      <dgm:prSet/>
      <dgm:spPr/>
      <dgm:t>
        <a:bodyPr/>
        <a:lstStyle/>
        <a:p>
          <a:endParaRPr lang="en-US"/>
        </a:p>
      </dgm:t>
    </dgm:pt>
    <dgm:pt modelId="{F364A7DA-9972-4E2F-B810-019A71D0FD80}">
      <dgm:prSet phldrT="[Text]" custT="1"/>
      <dgm:spPr/>
      <dgm:t>
        <a:bodyPr/>
        <a:lstStyle/>
        <a:p>
          <a:pPr algn="ctr"/>
          <a:endParaRPr lang="en-US" sz="1400" b="0" dirty="0"/>
        </a:p>
      </dgm:t>
    </dgm:pt>
    <dgm:pt modelId="{F1D93EF5-BC65-48B8-95ED-47772B15FE88}" type="parTrans" cxnId="{B5FA93F7-F23E-4111-B507-EBACB9122261}">
      <dgm:prSet/>
      <dgm:spPr/>
      <dgm:t>
        <a:bodyPr/>
        <a:lstStyle/>
        <a:p>
          <a:endParaRPr lang="en-US"/>
        </a:p>
      </dgm:t>
    </dgm:pt>
    <dgm:pt modelId="{92C6F5CD-02BD-4438-AEE0-8D64EB50A837}" type="sibTrans" cxnId="{B5FA93F7-F23E-4111-B507-EBACB9122261}">
      <dgm:prSet/>
      <dgm:spPr/>
      <dgm:t>
        <a:bodyPr/>
        <a:lstStyle/>
        <a:p>
          <a:endParaRPr lang="en-US"/>
        </a:p>
      </dgm:t>
    </dgm:pt>
    <dgm:pt modelId="{1E5B9958-1AF1-400D-9CF5-0A3452507006}" type="pres">
      <dgm:prSet presAssocID="{6214724A-70F2-41F1-8385-1AFF044AB506}" presName="arrowDiagram" presStyleCnt="0">
        <dgm:presLayoutVars>
          <dgm:chMax val="5"/>
          <dgm:dir/>
          <dgm:resizeHandles val="exact"/>
        </dgm:presLayoutVars>
      </dgm:prSet>
      <dgm:spPr/>
    </dgm:pt>
    <dgm:pt modelId="{FC520073-AE66-4ED3-8197-FB8A13C5B84E}" type="pres">
      <dgm:prSet presAssocID="{6214724A-70F2-41F1-8385-1AFF044AB506}" presName="arrow" presStyleLbl="bgShp" presStyleIdx="0" presStyleCnt="1" custAng="3854916" custScaleX="64067" custLinFactNeighborX="1600" custLinFactNeighborY="8339"/>
      <dgm:spPr/>
    </dgm:pt>
    <dgm:pt modelId="{F36A7A6C-4479-47ED-97C7-825891C30CB7}" type="pres">
      <dgm:prSet presAssocID="{6214724A-70F2-41F1-8385-1AFF044AB506}" presName="arrowDiagram3" presStyleCnt="0"/>
      <dgm:spPr/>
    </dgm:pt>
    <dgm:pt modelId="{0314E73F-A578-40A4-9246-0D94D2568038}" type="pres">
      <dgm:prSet presAssocID="{F45C4F62-9F70-4065-8CDB-4800FE824BE1}" presName="bullet3a" presStyleLbl="node1" presStyleIdx="0" presStyleCnt="3" custLinFactX="300000" custLinFactY="-500000" custLinFactNeighborX="380416" custLinFactNeighborY="-569010"/>
      <dgm:spPr/>
    </dgm:pt>
    <dgm:pt modelId="{A8FC804D-C0E3-4A45-BB65-8BD52DFDE894}" type="pres">
      <dgm:prSet presAssocID="{F45C4F62-9F70-4065-8CDB-4800FE824BE1}" presName="textBox3a" presStyleLbl="revTx" presStyleIdx="0" presStyleCnt="3" custScaleX="91593" custScaleY="24998" custLinFactX="32834" custLinFactNeighborX="100000" custLinFactNeighborY="-75354">
        <dgm:presLayoutVars>
          <dgm:bulletEnabled val="1"/>
        </dgm:presLayoutVars>
      </dgm:prSet>
      <dgm:spPr/>
    </dgm:pt>
    <dgm:pt modelId="{947B8E74-E3B3-4C56-8847-84F7937F2EA1}" type="pres">
      <dgm:prSet presAssocID="{5B33EC32-58A2-43D2-93D3-6D81DB0C1DA6}" presName="bullet3b" presStyleLbl="node1" presStyleIdx="1" presStyleCnt="3" custLinFactX="110201" custLinFactY="-16780" custLinFactNeighborX="200000" custLinFactNeighborY="-100000"/>
      <dgm:spPr/>
    </dgm:pt>
    <dgm:pt modelId="{F801D2E0-A1D7-4DF6-A256-16424BC315A3}" type="pres">
      <dgm:prSet presAssocID="{5B33EC32-58A2-43D2-93D3-6D81DB0C1DA6}" presName="textBox3b" presStyleLbl="revTx" presStyleIdx="1" presStyleCnt="3">
        <dgm:presLayoutVars>
          <dgm:bulletEnabled val="1"/>
        </dgm:presLayoutVars>
      </dgm:prSet>
      <dgm:spPr/>
    </dgm:pt>
    <dgm:pt modelId="{732E6329-9B4C-49DE-9AB5-0D3AF33B9335}" type="pres">
      <dgm:prSet presAssocID="{626D4A00-290E-44E2-953B-B8B2024171BD}" presName="bullet3c" presStyleLbl="node1" presStyleIdx="2" presStyleCnt="3" custLinFactY="100000" custLinFactNeighborX="76928" custLinFactNeighborY="156134"/>
      <dgm:spPr/>
    </dgm:pt>
    <dgm:pt modelId="{7E688806-B759-45A7-B755-391D8794969D}" type="pres">
      <dgm:prSet presAssocID="{626D4A00-290E-44E2-953B-B8B2024171BD}" presName="textBox3c" presStyleLbl="revTx" presStyleIdx="2" presStyleCnt="3">
        <dgm:presLayoutVars>
          <dgm:bulletEnabled val="1"/>
        </dgm:presLayoutVars>
      </dgm:prSet>
      <dgm:spPr/>
    </dgm:pt>
  </dgm:ptLst>
  <dgm:cxnLst>
    <dgm:cxn modelId="{CFAC1B0C-85A9-44D5-BADA-75F1BDDCE49A}" type="presOf" srcId="{5B33EC32-58A2-43D2-93D3-6D81DB0C1DA6}" destId="{F801D2E0-A1D7-4DF6-A256-16424BC315A3}" srcOrd="0" destOrd="0" presId="urn:microsoft.com/office/officeart/2005/8/layout/arrow2"/>
    <dgm:cxn modelId="{D564D619-B538-467A-BA8A-708E09B08826}" srcId="{6214724A-70F2-41F1-8385-1AFF044AB506}" destId="{626D4A00-290E-44E2-953B-B8B2024171BD}" srcOrd="2" destOrd="0" parTransId="{B883AAF9-3EA4-4AE5-BF7C-46F5C5845C0B}" sibTransId="{D91EE1EE-7FAE-4609-BF45-BA60F14451CD}"/>
    <dgm:cxn modelId="{2691CC45-7F14-4E2E-805C-ABA85EFE014F}" type="presOf" srcId="{6214724A-70F2-41F1-8385-1AFF044AB506}" destId="{1E5B9958-1AF1-400D-9CF5-0A3452507006}" srcOrd="0" destOrd="0" presId="urn:microsoft.com/office/officeart/2005/8/layout/arrow2"/>
    <dgm:cxn modelId="{85E3F366-D129-4CC4-BD30-461699DB4B8B}" srcId="{6214724A-70F2-41F1-8385-1AFF044AB506}" destId="{F45C4F62-9F70-4065-8CDB-4800FE824BE1}" srcOrd="0" destOrd="0" parTransId="{9C2E5F34-70A6-48BA-BDA9-28035FA1F2E9}" sibTransId="{E834185E-CCAF-4197-BDA1-FDF5F188DAFC}"/>
    <dgm:cxn modelId="{1B892B70-7D43-4C5D-9947-F7FA8F302129}" type="presOf" srcId="{F364A7DA-9972-4E2F-B810-019A71D0FD80}" destId="{A8FC804D-C0E3-4A45-BB65-8BD52DFDE894}" srcOrd="0" destOrd="1" presId="urn:microsoft.com/office/officeart/2005/8/layout/arrow2"/>
    <dgm:cxn modelId="{EF431A88-FE95-4122-B048-39D96130AB7B}" type="presOf" srcId="{F45C4F62-9F70-4065-8CDB-4800FE824BE1}" destId="{A8FC804D-C0E3-4A45-BB65-8BD52DFDE894}" srcOrd="0" destOrd="0" presId="urn:microsoft.com/office/officeart/2005/8/layout/arrow2"/>
    <dgm:cxn modelId="{C471E28D-DC8E-4E28-B9B5-A68E8314C971}" srcId="{6214724A-70F2-41F1-8385-1AFF044AB506}" destId="{5B33EC32-58A2-43D2-93D3-6D81DB0C1DA6}" srcOrd="1" destOrd="0" parTransId="{D1C11686-83A2-481F-8D6D-33FA79CE2F1A}" sibTransId="{84510D37-E8E5-4C87-A56D-8BB983B805CC}"/>
    <dgm:cxn modelId="{18FB7097-6F65-4BFA-B867-495050CB35B7}" type="presOf" srcId="{626D4A00-290E-44E2-953B-B8B2024171BD}" destId="{7E688806-B759-45A7-B755-391D8794969D}" srcOrd="0" destOrd="0" presId="urn:microsoft.com/office/officeart/2005/8/layout/arrow2"/>
    <dgm:cxn modelId="{B5FA93F7-F23E-4111-B507-EBACB9122261}" srcId="{F45C4F62-9F70-4065-8CDB-4800FE824BE1}" destId="{F364A7DA-9972-4E2F-B810-019A71D0FD80}" srcOrd="0" destOrd="0" parTransId="{F1D93EF5-BC65-48B8-95ED-47772B15FE88}" sibTransId="{92C6F5CD-02BD-4438-AEE0-8D64EB50A837}"/>
    <dgm:cxn modelId="{2A872B3C-33C6-4637-984E-F21C314E5A90}" type="presParOf" srcId="{1E5B9958-1AF1-400D-9CF5-0A3452507006}" destId="{FC520073-AE66-4ED3-8197-FB8A13C5B84E}" srcOrd="0" destOrd="0" presId="urn:microsoft.com/office/officeart/2005/8/layout/arrow2"/>
    <dgm:cxn modelId="{F376EFEE-EE5B-46ED-8C97-7EE4B8980FBC}" type="presParOf" srcId="{1E5B9958-1AF1-400D-9CF5-0A3452507006}" destId="{F36A7A6C-4479-47ED-97C7-825891C30CB7}" srcOrd="1" destOrd="0" presId="urn:microsoft.com/office/officeart/2005/8/layout/arrow2"/>
    <dgm:cxn modelId="{7B4006FA-3E6C-49A3-A7F0-C1975EE85D7C}" type="presParOf" srcId="{F36A7A6C-4479-47ED-97C7-825891C30CB7}" destId="{0314E73F-A578-40A4-9246-0D94D2568038}" srcOrd="0" destOrd="0" presId="urn:microsoft.com/office/officeart/2005/8/layout/arrow2"/>
    <dgm:cxn modelId="{822EFBD1-1F10-49F6-B640-AAACF8D54A11}" type="presParOf" srcId="{F36A7A6C-4479-47ED-97C7-825891C30CB7}" destId="{A8FC804D-C0E3-4A45-BB65-8BD52DFDE894}" srcOrd="1" destOrd="0" presId="urn:microsoft.com/office/officeart/2005/8/layout/arrow2"/>
    <dgm:cxn modelId="{DB53A428-4842-4D3A-AE2F-097D2F83AE37}" type="presParOf" srcId="{F36A7A6C-4479-47ED-97C7-825891C30CB7}" destId="{947B8E74-E3B3-4C56-8847-84F7937F2EA1}" srcOrd="2" destOrd="0" presId="urn:microsoft.com/office/officeart/2005/8/layout/arrow2"/>
    <dgm:cxn modelId="{9F3637BB-4B61-474C-B94C-CED0DBD39F67}" type="presParOf" srcId="{F36A7A6C-4479-47ED-97C7-825891C30CB7}" destId="{F801D2E0-A1D7-4DF6-A256-16424BC315A3}" srcOrd="3" destOrd="0" presId="urn:microsoft.com/office/officeart/2005/8/layout/arrow2"/>
    <dgm:cxn modelId="{6537592F-EB9E-4995-805D-B6182806F026}" type="presParOf" srcId="{F36A7A6C-4479-47ED-97C7-825891C30CB7}" destId="{732E6329-9B4C-49DE-9AB5-0D3AF33B9335}" srcOrd="4" destOrd="0" presId="urn:microsoft.com/office/officeart/2005/8/layout/arrow2"/>
    <dgm:cxn modelId="{FACD177F-A6C2-40E8-9BA0-C9C5D3753201}" type="presParOf" srcId="{F36A7A6C-4479-47ED-97C7-825891C30CB7}" destId="{7E688806-B759-45A7-B755-391D8794969D}" srcOrd="5"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E7638C6-E982-4F31-AF41-A051502CFE8E}" type="doc">
      <dgm:prSet loTypeId="urn:microsoft.com/office/officeart/2005/8/layout/cycle8" loCatId="cycle" qsTypeId="urn:microsoft.com/office/officeart/2005/8/quickstyle/3d3" qsCatId="3D" csTypeId="urn:microsoft.com/office/officeart/2005/8/colors/accent1_2" csCatId="accent1" phldr="1"/>
      <dgm:spPr/>
      <dgm:t>
        <a:bodyPr/>
        <a:lstStyle/>
        <a:p>
          <a:endParaRPr lang="en-US"/>
        </a:p>
      </dgm:t>
    </dgm:pt>
    <dgm:pt modelId="{B87BD9D4-F5D5-4FE8-83EE-77A2D56CF175}">
      <dgm:prSet phldrT="[Text]" custT="1"/>
      <dgm:spPr/>
      <dgm:t>
        <a:bodyPr/>
        <a:lstStyle/>
        <a:p>
          <a:r>
            <a:rPr lang="en-US" sz="1400" dirty="0">
              <a:latin typeface="Arial" pitchFamily="34" charset="0"/>
              <a:cs typeface="Arial" pitchFamily="34" charset="0"/>
            </a:rPr>
            <a:t>Always check </a:t>
          </a:r>
          <a:r>
            <a:rPr lang="en-US" sz="1400" dirty="0" err="1">
              <a:latin typeface="Arial" pitchFamily="34" charset="0"/>
              <a:cs typeface="Arial" pitchFamily="34" charset="0"/>
            </a:rPr>
            <a:t>HETS</a:t>
          </a:r>
          <a:r>
            <a:rPr lang="en-US" sz="1400" dirty="0">
              <a:latin typeface="Arial" pitchFamily="34" charset="0"/>
              <a:cs typeface="Arial" pitchFamily="34" charset="0"/>
            </a:rPr>
            <a:t> to verify the patient’s Medicare eligibility</a:t>
          </a:r>
        </a:p>
      </dgm:t>
    </dgm:pt>
    <dgm:pt modelId="{2A6A5A84-3CF1-4EBC-B7CB-98F26F1F6B89}" type="parTrans" cxnId="{A9F7E537-C8FC-4429-82D3-0C91D16FAD9F}">
      <dgm:prSet/>
      <dgm:spPr/>
      <dgm:t>
        <a:bodyPr/>
        <a:lstStyle/>
        <a:p>
          <a:endParaRPr lang="en-US"/>
        </a:p>
      </dgm:t>
    </dgm:pt>
    <dgm:pt modelId="{418515D3-033D-42F6-9B81-5BA16821FB3E}" type="sibTrans" cxnId="{A9F7E537-C8FC-4429-82D3-0C91D16FAD9F}">
      <dgm:prSet/>
      <dgm:spPr/>
      <dgm:t>
        <a:bodyPr/>
        <a:lstStyle/>
        <a:p>
          <a:endParaRPr lang="en-US"/>
        </a:p>
      </dgm:t>
    </dgm:pt>
    <dgm:pt modelId="{BD32D690-5432-4E30-9F3E-D23A18BA2296}">
      <dgm:prSet phldrT="[Text]" custT="1"/>
      <dgm:spPr/>
      <dgm:t>
        <a:bodyPr/>
        <a:lstStyle/>
        <a:p>
          <a:r>
            <a:rPr lang="en-US" sz="1400" dirty="0">
              <a:latin typeface="Arial" pitchFamily="34" charset="0"/>
              <a:cs typeface="Arial" pitchFamily="34" charset="0"/>
            </a:rPr>
            <a:t>Always obtain the patient’s identification</a:t>
          </a:r>
        </a:p>
      </dgm:t>
    </dgm:pt>
    <dgm:pt modelId="{548135FA-67C0-4700-ADEF-60723F7E8391}" type="parTrans" cxnId="{BE063454-89EF-4E20-8268-1E9F804528EE}">
      <dgm:prSet/>
      <dgm:spPr/>
      <dgm:t>
        <a:bodyPr/>
        <a:lstStyle/>
        <a:p>
          <a:endParaRPr lang="en-US"/>
        </a:p>
      </dgm:t>
    </dgm:pt>
    <dgm:pt modelId="{33A65C6D-4104-4B2B-A5D5-D1D926DDF4D4}" type="sibTrans" cxnId="{BE063454-89EF-4E20-8268-1E9F804528EE}">
      <dgm:prSet/>
      <dgm:spPr/>
      <dgm:t>
        <a:bodyPr/>
        <a:lstStyle/>
        <a:p>
          <a:endParaRPr lang="en-US"/>
        </a:p>
      </dgm:t>
    </dgm:pt>
    <dgm:pt modelId="{DA155C09-3498-402B-9160-467561ED6A0D}">
      <dgm:prSet phldrT="[Text]" custT="1"/>
      <dgm:spPr/>
      <dgm:t>
        <a:bodyPr/>
        <a:lstStyle/>
        <a:p>
          <a:r>
            <a:rPr lang="en-US" sz="1400" dirty="0">
              <a:latin typeface="Arial" pitchFamily="34" charset="0"/>
              <a:cs typeface="Arial" pitchFamily="34" charset="0"/>
            </a:rPr>
            <a:t>Always complete the Medicare Secondary Payer Questionnaire</a:t>
          </a:r>
        </a:p>
      </dgm:t>
    </dgm:pt>
    <dgm:pt modelId="{55742FF1-0E9F-4577-BF3F-336B21C87805}" type="parTrans" cxnId="{B06638A8-E32D-4EFA-A468-32ACDC081860}">
      <dgm:prSet/>
      <dgm:spPr/>
      <dgm:t>
        <a:bodyPr/>
        <a:lstStyle/>
        <a:p>
          <a:endParaRPr lang="en-US"/>
        </a:p>
      </dgm:t>
    </dgm:pt>
    <dgm:pt modelId="{DB4858D5-563B-43B9-9666-83CF96C00B91}" type="sibTrans" cxnId="{B06638A8-E32D-4EFA-A468-32ACDC081860}">
      <dgm:prSet/>
      <dgm:spPr/>
      <dgm:t>
        <a:bodyPr/>
        <a:lstStyle/>
        <a:p>
          <a:endParaRPr lang="en-US"/>
        </a:p>
      </dgm:t>
    </dgm:pt>
    <dgm:pt modelId="{B19E2A76-8890-4B6D-BB2D-FCD0EB5E89BA}">
      <dgm:prSet phldrT="[Text]" custT="1"/>
      <dgm:spPr/>
      <dgm:t>
        <a:bodyPr/>
        <a:lstStyle/>
        <a:p>
          <a:r>
            <a:rPr lang="en-US" sz="1400" dirty="0">
              <a:latin typeface="Arial" pitchFamily="34" charset="0"/>
              <a:cs typeface="Arial" pitchFamily="34" charset="0"/>
            </a:rPr>
            <a:t>Always appropriately coordinate the patient’s benefits</a:t>
          </a:r>
        </a:p>
      </dgm:t>
    </dgm:pt>
    <dgm:pt modelId="{09A6C26F-A40D-43BE-82EE-B6385C72894A}" type="parTrans" cxnId="{12AA62C1-431D-47F8-822A-DB9DD5F3AB6B}">
      <dgm:prSet/>
      <dgm:spPr/>
      <dgm:t>
        <a:bodyPr/>
        <a:lstStyle/>
        <a:p>
          <a:endParaRPr lang="en-US"/>
        </a:p>
      </dgm:t>
    </dgm:pt>
    <dgm:pt modelId="{7E024D3C-1CCF-49DA-A959-AAF847471B03}" type="sibTrans" cxnId="{12AA62C1-431D-47F8-822A-DB9DD5F3AB6B}">
      <dgm:prSet/>
      <dgm:spPr/>
      <dgm:t>
        <a:bodyPr/>
        <a:lstStyle/>
        <a:p>
          <a:endParaRPr lang="en-US"/>
        </a:p>
      </dgm:t>
    </dgm:pt>
    <dgm:pt modelId="{99164D53-D8FB-4916-BF73-C143DD7813CA}" type="pres">
      <dgm:prSet presAssocID="{FE7638C6-E982-4F31-AF41-A051502CFE8E}" presName="compositeShape" presStyleCnt="0">
        <dgm:presLayoutVars>
          <dgm:chMax val="7"/>
          <dgm:dir/>
          <dgm:resizeHandles val="exact"/>
        </dgm:presLayoutVars>
      </dgm:prSet>
      <dgm:spPr/>
    </dgm:pt>
    <dgm:pt modelId="{F93AF7D8-DC5D-4AC6-9E8A-AB5738912378}" type="pres">
      <dgm:prSet presAssocID="{FE7638C6-E982-4F31-AF41-A051502CFE8E}" presName="wedge1" presStyleLbl="node1" presStyleIdx="0" presStyleCnt="4"/>
      <dgm:spPr/>
    </dgm:pt>
    <dgm:pt modelId="{74CCE0BA-4015-4769-8FD1-C6CB2AAB5D6D}" type="pres">
      <dgm:prSet presAssocID="{FE7638C6-E982-4F31-AF41-A051502CFE8E}" presName="dummy1a" presStyleCnt="0"/>
      <dgm:spPr/>
    </dgm:pt>
    <dgm:pt modelId="{5505669B-0E16-41AF-A9BA-C5A6F24147AB}" type="pres">
      <dgm:prSet presAssocID="{FE7638C6-E982-4F31-AF41-A051502CFE8E}" presName="dummy1b" presStyleCnt="0"/>
      <dgm:spPr/>
    </dgm:pt>
    <dgm:pt modelId="{B02D27BB-22A4-40CE-AC87-C9DCF03028DD}" type="pres">
      <dgm:prSet presAssocID="{FE7638C6-E982-4F31-AF41-A051502CFE8E}" presName="wedge1Tx" presStyleLbl="node1" presStyleIdx="0" presStyleCnt="4">
        <dgm:presLayoutVars>
          <dgm:chMax val="0"/>
          <dgm:chPref val="0"/>
          <dgm:bulletEnabled val="1"/>
        </dgm:presLayoutVars>
      </dgm:prSet>
      <dgm:spPr/>
    </dgm:pt>
    <dgm:pt modelId="{463146F7-0EAC-4975-A4B0-772D8FE0E5EA}" type="pres">
      <dgm:prSet presAssocID="{FE7638C6-E982-4F31-AF41-A051502CFE8E}" presName="wedge2" presStyleLbl="node1" presStyleIdx="1" presStyleCnt="4"/>
      <dgm:spPr/>
    </dgm:pt>
    <dgm:pt modelId="{ED8344C6-2BA7-49DF-866D-93C72EA52984}" type="pres">
      <dgm:prSet presAssocID="{FE7638C6-E982-4F31-AF41-A051502CFE8E}" presName="dummy2a" presStyleCnt="0"/>
      <dgm:spPr/>
    </dgm:pt>
    <dgm:pt modelId="{F0FB0798-D9BF-47D6-A637-024495187F43}" type="pres">
      <dgm:prSet presAssocID="{FE7638C6-E982-4F31-AF41-A051502CFE8E}" presName="dummy2b" presStyleCnt="0"/>
      <dgm:spPr/>
    </dgm:pt>
    <dgm:pt modelId="{EDC4EF2A-9331-476E-884E-BBEDABF5FC70}" type="pres">
      <dgm:prSet presAssocID="{FE7638C6-E982-4F31-AF41-A051502CFE8E}" presName="wedge2Tx" presStyleLbl="node1" presStyleIdx="1" presStyleCnt="4">
        <dgm:presLayoutVars>
          <dgm:chMax val="0"/>
          <dgm:chPref val="0"/>
          <dgm:bulletEnabled val="1"/>
        </dgm:presLayoutVars>
      </dgm:prSet>
      <dgm:spPr/>
    </dgm:pt>
    <dgm:pt modelId="{19E7FBC2-3E01-4EAB-89BE-7C7E295EF938}" type="pres">
      <dgm:prSet presAssocID="{FE7638C6-E982-4F31-AF41-A051502CFE8E}" presName="wedge3" presStyleLbl="node1" presStyleIdx="2" presStyleCnt="4" custScaleX="103751" custScaleY="98115"/>
      <dgm:spPr/>
    </dgm:pt>
    <dgm:pt modelId="{31B433A8-D611-4E17-982A-C850FDCC4824}" type="pres">
      <dgm:prSet presAssocID="{FE7638C6-E982-4F31-AF41-A051502CFE8E}" presName="dummy3a" presStyleCnt="0"/>
      <dgm:spPr/>
    </dgm:pt>
    <dgm:pt modelId="{F6A63E7F-577B-4625-A581-646F62762C70}" type="pres">
      <dgm:prSet presAssocID="{FE7638C6-E982-4F31-AF41-A051502CFE8E}" presName="dummy3b" presStyleCnt="0"/>
      <dgm:spPr/>
    </dgm:pt>
    <dgm:pt modelId="{CC6A521F-970E-4235-8FD7-5093C460BBEC}" type="pres">
      <dgm:prSet presAssocID="{FE7638C6-E982-4F31-AF41-A051502CFE8E}" presName="wedge3Tx" presStyleLbl="node1" presStyleIdx="2" presStyleCnt="4">
        <dgm:presLayoutVars>
          <dgm:chMax val="0"/>
          <dgm:chPref val="0"/>
          <dgm:bulletEnabled val="1"/>
        </dgm:presLayoutVars>
      </dgm:prSet>
      <dgm:spPr/>
    </dgm:pt>
    <dgm:pt modelId="{FEEADDC7-C947-484F-B211-82A5BD586277}" type="pres">
      <dgm:prSet presAssocID="{FE7638C6-E982-4F31-AF41-A051502CFE8E}" presName="wedge4" presStyleLbl="node1" presStyleIdx="3" presStyleCnt="4"/>
      <dgm:spPr/>
    </dgm:pt>
    <dgm:pt modelId="{5C6B17BF-AECB-4B42-804D-8CFD815C63E4}" type="pres">
      <dgm:prSet presAssocID="{FE7638C6-E982-4F31-AF41-A051502CFE8E}" presName="dummy4a" presStyleCnt="0"/>
      <dgm:spPr/>
    </dgm:pt>
    <dgm:pt modelId="{6AF6D2E7-4666-42A3-A731-06DF705AB8B4}" type="pres">
      <dgm:prSet presAssocID="{FE7638C6-E982-4F31-AF41-A051502CFE8E}" presName="dummy4b" presStyleCnt="0"/>
      <dgm:spPr/>
    </dgm:pt>
    <dgm:pt modelId="{0A4F762F-8F1B-4584-AC21-CE6887D4648A}" type="pres">
      <dgm:prSet presAssocID="{FE7638C6-E982-4F31-AF41-A051502CFE8E}" presName="wedge4Tx" presStyleLbl="node1" presStyleIdx="3" presStyleCnt="4">
        <dgm:presLayoutVars>
          <dgm:chMax val="0"/>
          <dgm:chPref val="0"/>
          <dgm:bulletEnabled val="1"/>
        </dgm:presLayoutVars>
      </dgm:prSet>
      <dgm:spPr/>
    </dgm:pt>
    <dgm:pt modelId="{75526C11-4DF0-4923-B53F-1564389B07A0}" type="pres">
      <dgm:prSet presAssocID="{418515D3-033D-42F6-9B81-5BA16821FB3E}" presName="arrowWedge1" presStyleLbl="fgSibTrans2D1" presStyleIdx="0" presStyleCnt="4"/>
      <dgm:spPr/>
    </dgm:pt>
    <dgm:pt modelId="{9039EA5F-AF31-4732-9CB1-33B38A214234}" type="pres">
      <dgm:prSet presAssocID="{33A65C6D-4104-4B2B-A5D5-D1D926DDF4D4}" presName="arrowWedge2" presStyleLbl="fgSibTrans2D1" presStyleIdx="1" presStyleCnt="4" custScaleX="95735"/>
      <dgm:spPr/>
    </dgm:pt>
    <dgm:pt modelId="{CD13EF07-5CA9-4E57-A969-56C8F3368665}" type="pres">
      <dgm:prSet presAssocID="{DB4858D5-563B-43B9-9666-83CF96C00B91}" presName="arrowWedge3" presStyleLbl="fgSibTrans2D1" presStyleIdx="2" presStyleCnt="4"/>
      <dgm:spPr/>
    </dgm:pt>
    <dgm:pt modelId="{6FFED78A-A7A8-4DD8-B6BE-8A33E5A25C60}" type="pres">
      <dgm:prSet presAssocID="{7E024D3C-1CCF-49DA-A959-AAF847471B03}" presName="arrowWedge4" presStyleLbl="fgSibTrans2D1" presStyleIdx="3" presStyleCnt="4"/>
      <dgm:spPr/>
    </dgm:pt>
  </dgm:ptLst>
  <dgm:cxnLst>
    <dgm:cxn modelId="{0BAB6103-9AF3-4DB5-B915-028F57B00219}" type="presOf" srcId="{B87BD9D4-F5D5-4FE8-83EE-77A2D56CF175}" destId="{B02D27BB-22A4-40CE-AC87-C9DCF03028DD}" srcOrd="1" destOrd="0" presId="urn:microsoft.com/office/officeart/2005/8/layout/cycle8"/>
    <dgm:cxn modelId="{7D7A9108-C7FA-41E1-B6B0-D5AC12C7C941}" type="presOf" srcId="{DA155C09-3498-402B-9160-467561ED6A0D}" destId="{19E7FBC2-3E01-4EAB-89BE-7C7E295EF938}" srcOrd="0" destOrd="0" presId="urn:microsoft.com/office/officeart/2005/8/layout/cycle8"/>
    <dgm:cxn modelId="{AFF9EE11-F119-4C1B-BF5D-47A6BE7A9316}" type="presOf" srcId="{BD32D690-5432-4E30-9F3E-D23A18BA2296}" destId="{463146F7-0EAC-4975-A4B0-772D8FE0E5EA}" srcOrd="0" destOrd="0" presId="urn:microsoft.com/office/officeart/2005/8/layout/cycle8"/>
    <dgm:cxn modelId="{A9F7E537-C8FC-4429-82D3-0C91D16FAD9F}" srcId="{FE7638C6-E982-4F31-AF41-A051502CFE8E}" destId="{B87BD9D4-F5D5-4FE8-83EE-77A2D56CF175}" srcOrd="0" destOrd="0" parTransId="{2A6A5A84-3CF1-4EBC-B7CB-98F26F1F6B89}" sibTransId="{418515D3-033D-42F6-9B81-5BA16821FB3E}"/>
    <dgm:cxn modelId="{BE55D969-7EDA-42D4-8BB9-4448D333BE9C}" type="presOf" srcId="{B87BD9D4-F5D5-4FE8-83EE-77A2D56CF175}" destId="{F93AF7D8-DC5D-4AC6-9E8A-AB5738912378}" srcOrd="0" destOrd="0" presId="urn:microsoft.com/office/officeart/2005/8/layout/cycle8"/>
    <dgm:cxn modelId="{987BEA6B-EEB9-4889-9849-1C659179D9B5}" type="presOf" srcId="{B19E2A76-8890-4B6D-BB2D-FCD0EB5E89BA}" destId="{FEEADDC7-C947-484F-B211-82A5BD586277}" srcOrd="0" destOrd="0" presId="urn:microsoft.com/office/officeart/2005/8/layout/cycle8"/>
    <dgm:cxn modelId="{BE063454-89EF-4E20-8268-1E9F804528EE}" srcId="{FE7638C6-E982-4F31-AF41-A051502CFE8E}" destId="{BD32D690-5432-4E30-9F3E-D23A18BA2296}" srcOrd="1" destOrd="0" parTransId="{548135FA-67C0-4700-ADEF-60723F7E8391}" sibTransId="{33A65C6D-4104-4B2B-A5D5-D1D926DDF4D4}"/>
    <dgm:cxn modelId="{B06638A8-E32D-4EFA-A468-32ACDC081860}" srcId="{FE7638C6-E982-4F31-AF41-A051502CFE8E}" destId="{DA155C09-3498-402B-9160-467561ED6A0D}" srcOrd="2" destOrd="0" parTransId="{55742FF1-0E9F-4577-BF3F-336B21C87805}" sibTransId="{DB4858D5-563B-43B9-9666-83CF96C00B91}"/>
    <dgm:cxn modelId="{42F723BD-6E90-4B55-8B7F-89AAC5E87E49}" type="presOf" srcId="{FE7638C6-E982-4F31-AF41-A051502CFE8E}" destId="{99164D53-D8FB-4916-BF73-C143DD7813CA}" srcOrd="0" destOrd="0" presId="urn:microsoft.com/office/officeart/2005/8/layout/cycle8"/>
    <dgm:cxn modelId="{75E0DFBF-32FD-4061-B9E0-84B138A5C0A6}" type="presOf" srcId="{BD32D690-5432-4E30-9F3E-D23A18BA2296}" destId="{EDC4EF2A-9331-476E-884E-BBEDABF5FC70}" srcOrd="1" destOrd="0" presId="urn:microsoft.com/office/officeart/2005/8/layout/cycle8"/>
    <dgm:cxn modelId="{12AA62C1-431D-47F8-822A-DB9DD5F3AB6B}" srcId="{FE7638C6-E982-4F31-AF41-A051502CFE8E}" destId="{B19E2A76-8890-4B6D-BB2D-FCD0EB5E89BA}" srcOrd="3" destOrd="0" parTransId="{09A6C26F-A40D-43BE-82EE-B6385C72894A}" sibTransId="{7E024D3C-1CCF-49DA-A959-AAF847471B03}"/>
    <dgm:cxn modelId="{2B957BC3-08E4-40FC-8A52-04695ADB97FA}" type="presOf" srcId="{B19E2A76-8890-4B6D-BB2D-FCD0EB5E89BA}" destId="{0A4F762F-8F1B-4584-AC21-CE6887D4648A}" srcOrd="1" destOrd="0" presId="urn:microsoft.com/office/officeart/2005/8/layout/cycle8"/>
    <dgm:cxn modelId="{241DD8E0-BD4F-4652-AC34-8DF99B1DBFA3}" type="presOf" srcId="{DA155C09-3498-402B-9160-467561ED6A0D}" destId="{CC6A521F-970E-4235-8FD7-5093C460BBEC}" srcOrd="1" destOrd="0" presId="urn:microsoft.com/office/officeart/2005/8/layout/cycle8"/>
    <dgm:cxn modelId="{E270C69A-990E-4856-8B74-C58AAF0A4C79}" type="presParOf" srcId="{99164D53-D8FB-4916-BF73-C143DD7813CA}" destId="{F93AF7D8-DC5D-4AC6-9E8A-AB5738912378}" srcOrd="0" destOrd="0" presId="urn:microsoft.com/office/officeart/2005/8/layout/cycle8"/>
    <dgm:cxn modelId="{5AC1033C-A509-45B1-B2CB-88F21CD6E2AE}" type="presParOf" srcId="{99164D53-D8FB-4916-BF73-C143DD7813CA}" destId="{74CCE0BA-4015-4769-8FD1-C6CB2AAB5D6D}" srcOrd="1" destOrd="0" presId="urn:microsoft.com/office/officeart/2005/8/layout/cycle8"/>
    <dgm:cxn modelId="{D8256364-1D6F-40AA-9B20-5C7D166C0BD5}" type="presParOf" srcId="{99164D53-D8FB-4916-BF73-C143DD7813CA}" destId="{5505669B-0E16-41AF-A9BA-C5A6F24147AB}" srcOrd="2" destOrd="0" presId="urn:microsoft.com/office/officeart/2005/8/layout/cycle8"/>
    <dgm:cxn modelId="{ED658198-46D7-4B71-91C8-0A03E2AB10E9}" type="presParOf" srcId="{99164D53-D8FB-4916-BF73-C143DD7813CA}" destId="{B02D27BB-22A4-40CE-AC87-C9DCF03028DD}" srcOrd="3" destOrd="0" presId="urn:microsoft.com/office/officeart/2005/8/layout/cycle8"/>
    <dgm:cxn modelId="{B896B9C9-53B7-4060-8B44-3598866FE9DE}" type="presParOf" srcId="{99164D53-D8FB-4916-BF73-C143DD7813CA}" destId="{463146F7-0EAC-4975-A4B0-772D8FE0E5EA}" srcOrd="4" destOrd="0" presId="urn:microsoft.com/office/officeart/2005/8/layout/cycle8"/>
    <dgm:cxn modelId="{26FD3336-967E-484F-8B34-028531861854}" type="presParOf" srcId="{99164D53-D8FB-4916-BF73-C143DD7813CA}" destId="{ED8344C6-2BA7-49DF-866D-93C72EA52984}" srcOrd="5" destOrd="0" presId="urn:microsoft.com/office/officeart/2005/8/layout/cycle8"/>
    <dgm:cxn modelId="{A34DB5DD-1D1E-464A-AC75-1A6716998866}" type="presParOf" srcId="{99164D53-D8FB-4916-BF73-C143DD7813CA}" destId="{F0FB0798-D9BF-47D6-A637-024495187F43}" srcOrd="6" destOrd="0" presId="urn:microsoft.com/office/officeart/2005/8/layout/cycle8"/>
    <dgm:cxn modelId="{8856B93B-3657-4A36-9CC3-30C822C0BE07}" type="presParOf" srcId="{99164D53-D8FB-4916-BF73-C143DD7813CA}" destId="{EDC4EF2A-9331-476E-884E-BBEDABF5FC70}" srcOrd="7" destOrd="0" presId="urn:microsoft.com/office/officeart/2005/8/layout/cycle8"/>
    <dgm:cxn modelId="{15C5719D-8533-4B6E-A83E-D53CBBDFCD10}" type="presParOf" srcId="{99164D53-D8FB-4916-BF73-C143DD7813CA}" destId="{19E7FBC2-3E01-4EAB-89BE-7C7E295EF938}" srcOrd="8" destOrd="0" presId="urn:microsoft.com/office/officeart/2005/8/layout/cycle8"/>
    <dgm:cxn modelId="{67C161CD-F3EE-4FD8-8808-53E9A5C2AA1C}" type="presParOf" srcId="{99164D53-D8FB-4916-BF73-C143DD7813CA}" destId="{31B433A8-D611-4E17-982A-C850FDCC4824}" srcOrd="9" destOrd="0" presId="urn:microsoft.com/office/officeart/2005/8/layout/cycle8"/>
    <dgm:cxn modelId="{83A058A5-5D64-438B-93E5-F62A8882AD19}" type="presParOf" srcId="{99164D53-D8FB-4916-BF73-C143DD7813CA}" destId="{F6A63E7F-577B-4625-A581-646F62762C70}" srcOrd="10" destOrd="0" presId="urn:microsoft.com/office/officeart/2005/8/layout/cycle8"/>
    <dgm:cxn modelId="{2A7D15EE-606F-40E0-9800-85597C806EC8}" type="presParOf" srcId="{99164D53-D8FB-4916-BF73-C143DD7813CA}" destId="{CC6A521F-970E-4235-8FD7-5093C460BBEC}" srcOrd="11" destOrd="0" presId="urn:microsoft.com/office/officeart/2005/8/layout/cycle8"/>
    <dgm:cxn modelId="{8BEACE22-97BA-40A9-B427-E6427417BD8B}" type="presParOf" srcId="{99164D53-D8FB-4916-BF73-C143DD7813CA}" destId="{FEEADDC7-C947-484F-B211-82A5BD586277}" srcOrd="12" destOrd="0" presId="urn:microsoft.com/office/officeart/2005/8/layout/cycle8"/>
    <dgm:cxn modelId="{F8E04687-1606-48C0-B4AA-6F21F5A252FA}" type="presParOf" srcId="{99164D53-D8FB-4916-BF73-C143DD7813CA}" destId="{5C6B17BF-AECB-4B42-804D-8CFD815C63E4}" srcOrd="13" destOrd="0" presId="urn:microsoft.com/office/officeart/2005/8/layout/cycle8"/>
    <dgm:cxn modelId="{63FAB09E-39E4-4EAC-AE71-A33463137881}" type="presParOf" srcId="{99164D53-D8FB-4916-BF73-C143DD7813CA}" destId="{6AF6D2E7-4666-42A3-A731-06DF705AB8B4}" srcOrd="14" destOrd="0" presId="urn:microsoft.com/office/officeart/2005/8/layout/cycle8"/>
    <dgm:cxn modelId="{2A65D836-2592-4343-8FDE-B07E2C85CFEB}" type="presParOf" srcId="{99164D53-D8FB-4916-BF73-C143DD7813CA}" destId="{0A4F762F-8F1B-4584-AC21-CE6887D4648A}" srcOrd="15" destOrd="0" presId="urn:microsoft.com/office/officeart/2005/8/layout/cycle8"/>
    <dgm:cxn modelId="{F1CB597F-78CC-43FA-BA65-81AF54ECCD1A}" type="presParOf" srcId="{99164D53-D8FB-4916-BF73-C143DD7813CA}" destId="{75526C11-4DF0-4923-B53F-1564389B07A0}" srcOrd="16" destOrd="0" presId="urn:microsoft.com/office/officeart/2005/8/layout/cycle8"/>
    <dgm:cxn modelId="{0E119DAC-2963-49AC-B1DA-3B6E36DFF926}" type="presParOf" srcId="{99164D53-D8FB-4916-BF73-C143DD7813CA}" destId="{9039EA5F-AF31-4732-9CB1-33B38A214234}" srcOrd="17" destOrd="0" presId="urn:microsoft.com/office/officeart/2005/8/layout/cycle8"/>
    <dgm:cxn modelId="{EF971977-ABE2-4998-8788-036DE119EC8B}" type="presParOf" srcId="{99164D53-D8FB-4916-BF73-C143DD7813CA}" destId="{CD13EF07-5CA9-4E57-A969-56C8F3368665}" srcOrd="18" destOrd="0" presId="urn:microsoft.com/office/officeart/2005/8/layout/cycle8"/>
    <dgm:cxn modelId="{6128700D-574A-44D3-998A-F0C4CE8E863E}" type="presParOf" srcId="{99164D53-D8FB-4916-BF73-C143DD7813CA}" destId="{6FFED78A-A7A8-4DD8-B6BE-8A33E5A25C60}" srcOrd="19" destOrd="0" presId="urn:microsoft.com/office/officeart/2005/8/layout/cycle8"/>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20073-AE66-4ED3-8197-FB8A13C5B84E}">
      <dsp:nvSpPr>
        <dsp:cNvPr id="0" name=""/>
        <dsp:cNvSpPr/>
      </dsp:nvSpPr>
      <dsp:spPr>
        <a:xfrm rot="3854916">
          <a:off x="2079787" y="0"/>
          <a:ext cx="4984425" cy="4862513"/>
        </a:xfrm>
        <a:prstGeom prst="swooshArrow">
          <a:avLst>
            <a:gd name="adj1" fmla="val 25000"/>
            <a:gd name="adj2" fmla="val 25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0314E73F-A578-40A4-9246-0D94D2568038}">
      <dsp:nvSpPr>
        <dsp:cNvPr id="0" name=""/>
        <dsp:cNvSpPr/>
      </dsp:nvSpPr>
      <dsp:spPr>
        <a:xfrm>
          <a:off x="2921921" y="1193707"/>
          <a:ext cx="202280" cy="20228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8FC804D-C0E3-4A45-BB65-8BD52DFDE894}">
      <dsp:nvSpPr>
        <dsp:cNvPr id="0" name=""/>
        <dsp:cNvSpPr/>
      </dsp:nvSpPr>
      <dsp:spPr>
        <a:xfrm>
          <a:off x="4130852" y="2925311"/>
          <a:ext cx="1660347" cy="35128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184" tIns="0" rIns="0" bIns="0" numCol="1" spcCol="1270" anchor="t" anchorCtr="0">
          <a:noAutofit/>
        </a:bodyPr>
        <a:lstStyle/>
        <a:p>
          <a:pPr marL="0" lvl="0" indent="0" algn="ctr" defTabSz="622300">
            <a:lnSpc>
              <a:spcPct val="90000"/>
            </a:lnSpc>
            <a:spcBef>
              <a:spcPct val="0"/>
            </a:spcBef>
            <a:spcAft>
              <a:spcPct val="35000"/>
            </a:spcAft>
            <a:buNone/>
          </a:pPr>
          <a:r>
            <a:rPr lang="en-US" sz="1400" b="0" kern="1200" dirty="0"/>
            <a:t>Imprisonment up to 6 months</a:t>
          </a:r>
        </a:p>
        <a:p>
          <a:pPr marL="114300" lvl="1" indent="-114300" algn="ctr" defTabSz="622300">
            <a:lnSpc>
              <a:spcPct val="90000"/>
            </a:lnSpc>
            <a:spcBef>
              <a:spcPct val="0"/>
            </a:spcBef>
            <a:spcAft>
              <a:spcPct val="15000"/>
            </a:spcAft>
            <a:buChar char="•"/>
          </a:pPr>
          <a:endParaRPr lang="en-US" sz="1400" b="0" kern="1200" dirty="0"/>
        </a:p>
      </dsp:txBody>
      <dsp:txXfrm>
        <a:off x="4130852" y="2925311"/>
        <a:ext cx="1660347" cy="351288"/>
      </dsp:txXfrm>
    </dsp:sp>
    <dsp:sp modelId="{947B8E74-E3B3-4C56-8847-84F7937F2EA1}">
      <dsp:nvSpPr>
        <dsp:cNvPr id="0" name=""/>
        <dsp:cNvSpPr/>
      </dsp:nvSpPr>
      <dsp:spPr>
        <a:xfrm>
          <a:off x="4465370" y="1607456"/>
          <a:ext cx="365660" cy="365660"/>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801D2E0-A1D7-4DF6-A256-16424BC315A3}">
      <dsp:nvSpPr>
        <dsp:cNvPr id="0" name=""/>
        <dsp:cNvSpPr/>
      </dsp:nvSpPr>
      <dsp:spPr>
        <a:xfrm>
          <a:off x="3513917" y="2217305"/>
          <a:ext cx="1867204" cy="264520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93756"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3513917" y="2217305"/>
        <a:ext cx="1867204" cy="2645207"/>
      </dsp:txXfrm>
    </dsp:sp>
    <dsp:sp modelId="{732E6329-9B4C-49DE-9AB5-0D3AF33B9335}">
      <dsp:nvSpPr>
        <dsp:cNvPr id="0" name=""/>
        <dsp:cNvSpPr/>
      </dsp:nvSpPr>
      <dsp:spPr>
        <a:xfrm>
          <a:off x="5867398" y="2525488"/>
          <a:ext cx="505701" cy="505701"/>
        </a:xfrm>
        <a:prstGeom prst="ellipse">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7E688806-B759-45A7-B755-391D8794969D}">
      <dsp:nvSpPr>
        <dsp:cNvPr id="0" name=""/>
        <dsp:cNvSpPr/>
      </dsp:nvSpPr>
      <dsp:spPr>
        <a:xfrm>
          <a:off x="5731223" y="1483066"/>
          <a:ext cx="1867204" cy="337944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7961" tIns="0" rIns="0" bIns="0" numCol="1" spcCol="1270" anchor="t" anchorCtr="0">
          <a:noAutofit/>
        </a:bodyPr>
        <a:lstStyle/>
        <a:p>
          <a:pPr marL="0" lvl="0" indent="0" algn="l" defTabSz="2889250">
            <a:lnSpc>
              <a:spcPct val="90000"/>
            </a:lnSpc>
            <a:spcBef>
              <a:spcPct val="0"/>
            </a:spcBef>
            <a:spcAft>
              <a:spcPct val="35000"/>
            </a:spcAft>
            <a:buNone/>
          </a:pPr>
          <a:endParaRPr lang="en-US" sz="6500" kern="1200"/>
        </a:p>
      </dsp:txBody>
      <dsp:txXfrm>
        <a:off x="5731223" y="1483066"/>
        <a:ext cx="1867204" cy="337944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93AF7D8-DC5D-4AC6-9E8A-AB5738912378}">
      <dsp:nvSpPr>
        <dsp:cNvPr id="0" name=""/>
        <dsp:cNvSpPr/>
      </dsp:nvSpPr>
      <dsp:spPr>
        <a:xfrm>
          <a:off x="2353494" y="270636"/>
          <a:ext cx="3679126" cy="3679126"/>
        </a:xfrm>
        <a:prstGeom prst="pie">
          <a:avLst>
            <a:gd name="adj1" fmla="val 16200000"/>
            <a:gd name="adj2" fmla="val 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Always check </a:t>
          </a:r>
          <a:r>
            <a:rPr lang="en-US" sz="1400" kern="1200" dirty="0" err="1">
              <a:latin typeface="Arial" pitchFamily="34" charset="0"/>
              <a:cs typeface="Arial" pitchFamily="34" charset="0"/>
            </a:rPr>
            <a:t>HETS</a:t>
          </a:r>
          <a:r>
            <a:rPr lang="en-US" sz="1400" kern="1200" dirty="0">
              <a:latin typeface="Arial" pitchFamily="34" charset="0"/>
              <a:cs typeface="Arial" pitchFamily="34" charset="0"/>
            </a:rPr>
            <a:t> to verify the patient’s Medicare eligibility</a:t>
          </a:r>
        </a:p>
      </dsp:txBody>
      <dsp:txXfrm>
        <a:off x="4306497" y="1033179"/>
        <a:ext cx="1357773" cy="1007379"/>
      </dsp:txXfrm>
    </dsp:sp>
    <dsp:sp modelId="{463146F7-0EAC-4975-A4B0-772D8FE0E5EA}">
      <dsp:nvSpPr>
        <dsp:cNvPr id="0" name=""/>
        <dsp:cNvSpPr/>
      </dsp:nvSpPr>
      <dsp:spPr>
        <a:xfrm>
          <a:off x="2353494" y="394149"/>
          <a:ext cx="3679126" cy="3679126"/>
        </a:xfrm>
        <a:prstGeom prst="pie">
          <a:avLst>
            <a:gd name="adj1" fmla="val 0"/>
            <a:gd name="adj2" fmla="val 54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Always obtain the patient’s identification</a:t>
          </a:r>
        </a:p>
      </dsp:txBody>
      <dsp:txXfrm>
        <a:off x="4306497" y="2303353"/>
        <a:ext cx="1357773" cy="1007379"/>
      </dsp:txXfrm>
    </dsp:sp>
    <dsp:sp modelId="{19E7FBC2-3E01-4EAB-89BE-7C7E295EF938}">
      <dsp:nvSpPr>
        <dsp:cNvPr id="0" name=""/>
        <dsp:cNvSpPr/>
      </dsp:nvSpPr>
      <dsp:spPr>
        <a:xfrm>
          <a:off x="2160978" y="428825"/>
          <a:ext cx="3817130" cy="3609775"/>
        </a:xfrm>
        <a:prstGeom prst="pie">
          <a:avLst>
            <a:gd name="adj1" fmla="val 5400000"/>
            <a:gd name="adj2" fmla="val 108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Always complete the Medicare Secondary Payer Questionnaire</a:t>
          </a:r>
        </a:p>
      </dsp:txBody>
      <dsp:txXfrm>
        <a:off x="2543146" y="2302041"/>
        <a:ext cx="1408703" cy="988390"/>
      </dsp:txXfrm>
    </dsp:sp>
    <dsp:sp modelId="{FEEADDC7-C947-484F-B211-82A5BD586277}">
      <dsp:nvSpPr>
        <dsp:cNvPr id="0" name=""/>
        <dsp:cNvSpPr/>
      </dsp:nvSpPr>
      <dsp:spPr>
        <a:xfrm>
          <a:off x="2229980" y="270636"/>
          <a:ext cx="3679126" cy="3679126"/>
        </a:xfrm>
        <a:prstGeom prst="pie">
          <a:avLst>
            <a:gd name="adj1" fmla="val 10800000"/>
            <a:gd name="adj2" fmla="val 16200000"/>
          </a:avLst>
        </a:prstGeom>
        <a:solidFill>
          <a:schemeClr val="accent1">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7780" tIns="17780" rIns="17780" bIns="17780" numCol="1" spcCol="1270" anchor="ctr" anchorCtr="0">
          <a:noAutofit/>
        </a:bodyPr>
        <a:lstStyle/>
        <a:p>
          <a:pPr marL="0" lvl="0" indent="0" algn="ctr" defTabSz="622300">
            <a:lnSpc>
              <a:spcPct val="90000"/>
            </a:lnSpc>
            <a:spcBef>
              <a:spcPct val="0"/>
            </a:spcBef>
            <a:spcAft>
              <a:spcPct val="35000"/>
            </a:spcAft>
            <a:buNone/>
          </a:pPr>
          <a:r>
            <a:rPr lang="en-US" sz="1400" kern="1200" dirty="0">
              <a:latin typeface="Arial" pitchFamily="34" charset="0"/>
              <a:cs typeface="Arial" pitchFamily="34" charset="0"/>
            </a:rPr>
            <a:t>Always appropriately coordinate the patient’s benefits</a:t>
          </a:r>
        </a:p>
      </dsp:txBody>
      <dsp:txXfrm>
        <a:off x="2598331" y="1033179"/>
        <a:ext cx="1357773" cy="1007379"/>
      </dsp:txXfrm>
    </dsp:sp>
    <dsp:sp modelId="{75526C11-4DF0-4923-B53F-1564389B07A0}">
      <dsp:nvSpPr>
        <dsp:cNvPr id="0" name=""/>
        <dsp:cNvSpPr/>
      </dsp:nvSpPr>
      <dsp:spPr>
        <a:xfrm>
          <a:off x="2125738" y="42880"/>
          <a:ext cx="4134637" cy="4134637"/>
        </a:xfrm>
        <a:prstGeom prst="circularArrow">
          <a:avLst>
            <a:gd name="adj1" fmla="val 5085"/>
            <a:gd name="adj2" fmla="val 327528"/>
            <a:gd name="adj3" fmla="val 21272472"/>
            <a:gd name="adj4" fmla="val 162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9039EA5F-AF31-4732-9CB1-33B38A214234}">
      <dsp:nvSpPr>
        <dsp:cNvPr id="0" name=""/>
        <dsp:cNvSpPr/>
      </dsp:nvSpPr>
      <dsp:spPr>
        <a:xfrm>
          <a:off x="2213910" y="166394"/>
          <a:ext cx="3958295" cy="4134637"/>
        </a:xfrm>
        <a:prstGeom prst="circularArrow">
          <a:avLst>
            <a:gd name="adj1" fmla="val 5085"/>
            <a:gd name="adj2" fmla="val 327528"/>
            <a:gd name="adj3" fmla="val 5072472"/>
            <a:gd name="adj4" fmla="val 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CD13EF07-5CA9-4E57-A969-56C8F3368665}">
      <dsp:nvSpPr>
        <dsp:cNvPr id="0" name=""/>
        <dsp:cNvSpPr/>
      </dsp:nvSpPr>
      <dsp:spPr>
        <a:xfrm>
          <a:off x="2001524" y="166727"/>
          <a:ext cx="4134637" cy="4134637"/>
        </a:xfrm>
        <a:prstGeom prst="circularArrow">
          <a:avLst>
            <a:gd name="adj1" fmla="val 5085"/>
            <a:gd name="adj2" fmla="val 327528"/>
            <a:gd name="adj3" fmla="val 10472472"/>
            <a:gd name="adj4" fmla="val 54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 modelId="{6FFED78A-A7A8-4DD8-B6BE-8A33E5A25C60}">
      <dsp:nvSpPr>
        <dsp:cNvPr id="0" name=""/>
        <dsp:cNvSpPr/>
      </dsp:nvSpPr>
      <dsp:spPr>
        <a:xfrm>
          <a:off x="2002225" y="42880"/>
          <a:ext cx="4134637" cy="4134637"/>
        </a:xfrm>
        <a:prstGeom prst="circularArrow">
          <a:avLst>
            <a:gd name="adj1" fmla="val 5085"/>
            <a:gd name="adj2" fmla="val 327528"/>
            <a:gd name="adj3" fmla="val 15872472"/>
            <a:gd name="adj4" fmla="val 10800000"/>
            <a:gd name="adj5" fmla="val 5932"/>
          </a:avLst>
        </a:prstGeom>
        <a:solidFill>
          <a:schemeClr val="accent1">
            <a:tint val="60000"/>
            <a:hueOff val="0"/>
            <a:satOff val="0"/>
            <a:lumOff val="0"/>
            <a:alphaOff val="0"/>
          </a:schemeClr>
        </a:solidFill>
        <a:ln>
          <a:noFill/>
        </a:ln>
        <a:effectLst/>
        <a:scene3d>
          <a:camera prst="orthographicFront">
            <a:rot lat="0" lon="0" rev="0"/>
          </a:camera>
          <a:lightRig rig="contrasting" dir="t">
            <a:rot lat="0" lon="0" rev="1200000"/>
          </a:lightRig>
        </a:scene3d>
        <a:sp3d z="300000" contourW="19050" prstMaterial="metal">
          <a:bevelT w="88900" h="203200"/>
          <a:bevelB w="165100" h="254000"/>
        </a:sp3d>
      </dsp:spPr>
      <dsp:style>
        <a:lnRef idx="0">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2.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horzAlign" val="ctr"/>
      <dgm:param type="vertAlign" val="mid"/>
      <dgm:param type="ar" val="1"/>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connRout" val="longCurve"/>
                  <dgm:param type="srcNode" val="dummy1a"/>
                  <dgm:param type="dstNode" val="dummy1b"/>
                  <dgm:param type="begPts" val="tL"/>
                  <dgm:param type="endPts" val="tR"/>
                  <dgm:param type="begSty" val="arr"/>
                  <dgm:param type="endSty" val="noArr"/>
                </dgm:alg>
              </dgm:if>
              <dgm:else name="Name175">
                <dgm:alg type="conn">
                  <dgm:param type="connRout" val="longCurve"/>
                  <dgm:param type="srcNode" val="dummy1a"/>
                  <dgm:param type="dstNode" val="dummy1b"/>
                  <dgm:param type="begPts" val="tL"/>
                  <dgm:param type="endPts" val="tR"/>
                  <dgm:param type="begSty" val="noArr"/>
                  <dgm:param type="endSty" val="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connRout" val="curve"/>
                  <dgm:param type="srcNode" val="dummy1a"/>
                  <dgm:param type="dstNode" val="dummy1b"/>
                  <dgm:param type="begPts" val="tL"/>
                  <dgm:param type="endPts" val="tL"/>
                  <dgm:param type="begSty" val="noArr"/>
                  <dgm:param type="endSty" val="arr"/>
                </dgm:alg>
              </dgm:if>
              <dgm:else name="Name180">
                <dgm:alg type="conn">
                  <dgm:param type="connRout" val="curve"/>
                  <dgm:param type="srcNode" val="dummy1a"/>
                  <dgm:param type="dstNode" val="dummy1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connRout" val="curve"/>
              <dgm:param type="srcNode" val="dummy2a"/>
              <dgm:param type="dstNode" val="dummy2b"/>
              <dgm:param type="begPts" val="tL"/>
              <dgm:param type="endPts" val="tL"/>
              <dgm:param type="begSty" val="noArr"/>
              <dgm:param type="endSty" val="arr"/>
            </dgm:alg>
          </dgm:if>
          <dgm:else name="Name185">
            <dgm:alg type="conn">
              <dgm:param type="connRout" val="curve"/>
              <dgm:param type="srcNode" val="dummy2a"/>
              <dgm:param type="dstNode" val="dummy2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connRout" val="curve"/>
              <dgm:param type="srcNode" val="dummy3a"/>
              <dgm:param type="dstNode" val="dummy3b"/>
              <dgm:param type="begPts" val="tL"/>
              <dgm:param type="endPts" val="tL"/>
              <dgm:param type="begSty" val="noArr"/>
              <dgm:param type="endSty" val="arr"/>
            </dgm:alg>
          </dgm:if>
          <dgm:else name="Name189">
            <dgm:alg type="conn">
              <dgm:param type="connRout" val="curve"/>
              <dgm:param type="srcNode" val="dummy3a"/>
              <dgm:param type="dstNode" val="dummy3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connRout" val="curve"/>
              <dgm:param type="srcNode" val="dummy4a"/>
              <dgm:param type="dstNode" val="dummy4b"/>
              <dgm:param type="begPts" val="tL"/>
              <dgm:param type="endPts" val="tL"/>
              <dgm:param type="begSty" val="noArr"/>
              <dgm:param type="endSty" val="arr"/>
            </dgm:alg>
          </dgm:if>
          <dgm:else name="Name193">
            <dgm:alg type="conn">
              <dgm:param type="connRout" val="curve"/>
              <dgm:param type="srcNode" val="dummy4a"/>
              <dgm:param type="dstNode" val="dummy4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connRout" val="curve"/>
              <dgm:param type="srcNode" val="dummy5a"/>
              <dgm:param type="dstNode" val="dummy5b"/>
              <dgm:param type="begPts" val="tL"/>
              <dgm:param type="endPts" val="tL"/>
              <dgm:param type="begSty" val="noArr"/>
              <dgm:param type="endSty" val="arr"/>
            </dgm:alg>
          </dgm:if>
          <dgm:else name="Name197">
            <dgm:alg type="conn">
              <dgm:param type="connRout" val="curve"/>
              <dgm:param type="srcNode" val="dummy5a"/>
              <dgm:param type="dstNode" val="dummy5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connRout" val="curve"/>
              <dgm:param type="srcNode" val="dummy6a"/>
              <dgm:param type="dstNode" val="dummy6b"/>
              <dgm:param type="begPts" val="tL"/>
              <dgm:param type="endPts" val="tL"/>
              <dgm:param type="begSty" val="noArr"/>
              <dgm:param type="endSty" val="arr"/>
            </dgm:alg>
          </dgm:if>
          <dgm:else name="Name201">
            <dgm:alg type="conn">
              <dgm:param type="connRout" val="curve"/>
              <dgm:param type="srcNode" val="dummy6a"/>
              <dgm:param type="dstNode" val="dummy6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connRout" val="curve"/>
              <dgm:param type="srcNode" val="dummy7a"/>
              <dgm:param type="dstNode" val="dummy7b"/>
              <dgm:param type="begPts" val="tL"/>
              <dgm:param type="endPts" val="tL"/>
              <dgm:param type="begSty" val="noArr"/>
              <dgm:param type="endSty" val="arr"/>
            </dgm:alg>
          </dgm:if>
          <dgm:else name="Name205">
            <dgm:alg type="conn">
              <dgm:param type="connRout" val="curve"/>
              <dgm:param type="srcNode" val="dummy7a"/>
              <dgm:param type="dstNode" val="dummy7b"/>
              <dgm:param type="begPts" val="tL"/>
              <dgm:param type="endPts" val="tL"/>
              <dgm:param type="begSty" val="arr"/>
              <dgm:param type="endSty" val="noArr"/>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5693636-7859-42B0-8C9C-8E3F0CDE8EFE}" type="datetimeFigureOut">
              <a:rPr lang="en-US" smtClean="0"/>
              <a:pPr/>
              <a:t>9/5/2017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672EC1C-5A1C-48D6-8C14-60AFCA80DA3A}" type="slidenum">
              <a:rPr lang="en-US" smtClean="0"/>
              <a:pPr/>
              <a:t>‹#›</a:t>
            </a:fld>
            <a:endParaRPr lang="en-US"/>
          </a:p>
        </p:txBody>
      </p:sp>
    </p:spTree>
    <p:extLst>
      <p:ext uri="{BB962C8B-B14F-4D97-AF65-F5344CB8AC3E}">
        <p14:creationId xmlns:p14="http://schemas.microsoft.com/office/powerpoint/2010/main" val="15075675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p:spPr>
        <p:txBody>
          <a:bodyPr/>
          <a:lstStyle/>
          <a:p>
            <a:fld id="{4361A02F-AE16-4454-95D3-6B342F11269B}" type="slidenum">
              <a:rPr lang="en-US"/>
              <a:pPr/>
              <a:t>1</a:t>
            </a:fld>
            <a:endParaRPr 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2088322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p:spPr>
        <p:txBody>
          <a:bodyPr/>
          <a:lstStyle/>
          <a:p>
            <a:fld id="{43EF22DF-3596-441E-B3C9-6040F1533AF0}" type="slidenum">
              <a:rPr lang="en-US"/>
              <a:pPr/>
              <a:t>15</a:t>
            </a:fld>
            <a:endParaRPr lang="en-US"/>
          </a:p>
        </p:txBody>
      </p:sp>
      <p:sp>
        <p:nvSpPr>
          <p:cNvPr id="66563" name="Rectangle 2"/>
          <p:cNvSpPr>
            <a:spLocks noGrp="1" noRot="1" noChangeAspect="1" noChangeArrowheads="1" noTextEdit="1"/>
          </p:cNvSpPr>
          <p:nvPr>
            <p:ph type="sldImg"/>
          </p:nvPr>
        </p:nvSpPr>
        <p:spPr>
          <a:xfrm>
            <a:off x="1146175" y="688975"/>
            <a:ext cx="4567238" cy="3425825"/>
          </a:xfrm>
          <a:ln w="12700" cap="flat"/>
        </p:spPr>
      </p:sp>
      <p:sp>
        <p:nvSpPr>
          <p:cNvPr id="66564"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r>
              <a:rPr lang="en-US" dirty="0"/>
              <a:t>Medicare.gov</a:t>
            </a:r>
          </a:p>
          <a:p>
            <a:pPr eaLnBrk="1" hangingPunct="1"/>
            <a:r>
              <a:rPr lang="en-US" dirty="0" err="1"/>
              <a:t>LTR</a:t>
            </a:r>
            <a:r>
              <a:rPr lang="en-US" dirty="0"/>
              <a:t>  (or LRD</a:t>
            </a:r>
            <a:r>
              <a:rPr lang="en-US" baseline="0" dirty="0"/>
              <a:t> per Medicare) decision </a:t>
            </a:r>
            <a:r>
              <a:rPr lang="en-US" dirty="0"/>
              <a:t>must be provided to patient 5 days prior to usage </a:t>
            </a:r>
          </a:p>
          <a:p>
            <a:pPr eaLnBrk="1" hangingPunct="1"/>
            <a:r>
              <a:rPr lang="en-US" dirty="0"/>
              <a:t>*unless the patient recalls the </a:t>
            </a:r>
            <a:r>
              <a:rPr lang="en-US" dirty="0" err="1"/>
              <a:t>LTR</a:t>
            </a:r>
            <a:r>
              <a:rPr lang="en-US" dirty="0"/>
              <a:t> days back of which may force the claim to reprocess</a:t>
            </a:r>
            <a:r>
              <a:rPr lang="en-US" baseline="0" dirty="0"/>
              <a:t> of which the patient/third party will owe for those service dates. Patient can do this up to 90 days post discharge date but if other circumstances present, then it can also be done after the 90 days. Hospital has to agree to the retroactive election.</a:t>
            </a:r>
            <a:endParaRPr lang="en-US" dirty="0"/>
          </a:p>
        </p:txBody>
      </p:sp>
    </p:spTree>
    <p:extLst>
      <p:ext uri="{BB962C8B-B14F-4D97-AF65-F5344CB8AC3E}">
        <p14:creationId xmlns:p14="http://schemas.microsoft.com/office/powerpoint/2010/main" val="264082160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Medicare.gov Medicare 2017 costs at a glance</a:t>
            </a:r>
          </a:p>
        </p:txBody>
      </p:sp>
      <p:sp>
        <p:nvSpPr>
          <p:cNvPr id="4" name="Slide Number Placeholder 3"/>
          <p:cNvSpPr>
            <a:spLocks noGrp="1"/>
          </p:cNvSpPr>
          <p:nvPr>
            <p:ph type="sldNum" sz="quarter" idx="10"/>
          </p:nvPr>
        </p:nvSpPr>
        <p:spPr/>
        <p:txBody>
          <a:bodyPr/>
          <a:lstStyle/>
          <a:p>
            <a:fld id="{A672EC1C-5A1C-48D6-8C14-60AFCA80DA3A}" type="slidenum">
              <a:rPr lang="en-US" smtClean="0"/>
              <a:pPr/>
              <a:t>16</a:t>
            </a:fld>
            <a:endParaRPr lang="en-US"/>
          </a:p>
        </p:txBody>
      </p:sp>
    </p:spTree>
    <p:extLst>
      <p:ext uri="{BB962C8B-B14F-4D97-AF65-F5344CB8AC3E}">
        <p14:creationId xmlns:p14="http://schemas.microsoft.com/office/powerpoint/2010/main" val="150074472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p:spPr>
        <p:txBody>
          <a:bodyPr/>
          <a:lstStyle/>
          <a:p>
            <a:fld id="{AE2A744C-A78B-4464-AC68-84BDF5513AA1}" type="slidenum">
              <a:rPr lang="en-US"/>
              <a:pPr/>
              <a:t>18</a:t>
            </a:fld>
            <a:endParaRPr lang="en-US"/>
          </a:p>
        </p:txBody>
      </p:sp>
      <p:sp>
        <p:nvSpPr>
          <p:cNvPr id="68611" name="Rectangle 2"/>
          <p:cNvSpPr>
            <a:spLocks noGrp="1" noRot="1" noChangeAspect="1" noChangeArrowheads="1" noTextEdit="1"/>
          </p:cNvSpPr>
          <p:nvPr>
            <p:ph type="sldImg"/>
          </p:nvPr>
        </p:nvSpPr>
        <p:spPr>
          <a:xfrm>
            <a:off x="1146175" y="688975"/>
            <a:ext cx="4567238" cy="3425825"/>
          </a:xfrm>
          <a:ln w="12700" cap="flat"/>
        </p:spPr>
      </p:sp>
      <p:sp>
        <p:nvSpPr>
          <p:cNvPr id="68612"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endParaRPr lang="en-US"/>
          </a:p>
        </p:txBody>
      </p:sp>
    </p:spTree>
    <p:extLst>
      <p:ext uri="{BB962C8B-B14F-4D97-AF65-F5344CB8AC3E}">
        <p14:creationId xmlns:p14="http://schemas.microsoft.com/office/powerpoint/2010/main" val="264256501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Common</a:t>
            </a:r>
            <a:r>
              <a:rPr lang="en-US" baseline="0" dirty="0"/>
              <a:t> Working File is not HIPAA compliant and was “</a:t>
            </a:r>
            <a:r>
              <a:rPr lang="en-US" baseline="0" dirty="0" err="1"/>
              <a:t>sunsetted</a:t>
            </a:r>
            <a:r>
              <a:rPr lang="en-US" baseline="0" dirty="0"/>
              <a:t>” effective 04/2014. CMS encourages the use of </a:t>
            </a:r>
            <a:r>
              <a:rPr lang="en-US" baseline="0" dirty="0" err="1"/>
              <a:t>HETS</a:t>
            </a:r>
            <a:r>
              <a:rPr lang="en-US" baseline="0" dirty="0"/>
              <a:t> or HIPAA Eligibility Transaction System.</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19</a:t>
            </a:fld>
            <a:endParaRPr lang="en-US"/>
          </a:p>
        </p:txBody>
      </p:sp>
    </p:spTree>
    <p:extLst>
      <p:ext uri="{BB962C8B-B14F-4D97-AF65-F5344CB8AC3E}">
        <p14:creationId xmlns:p14="http://schemas.microsoft.com/office/powerpoint/2010/main" val="311750008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7"/>
          <p:cNvSpPr>
            <a:spLocks noGrp="1" noChangeArrowheads="1"/>
          </p:cNvSpPr>
          <p:nvPr>
            <p:ph type="sldNum" sz="quarter" idx="5"/>
          </p:nvPr>
        </p:nvSpPr>
        <p:spPr>
          <a:noFill/>
        </p:spPr>
        <p:txBody>
          <a:bodyPr/>
          <a:lstStyle/>
          <a:p>
            <a:fld id="{FBCA4272-66CE-4EE6-A1D2-5F431BA6802E}" type="slidenum">
              <a:rPr lang="en-US"/>
              <a:pPr/>
              <a:t>20</a:t>
            </a:fld>
            <a:endParaRPr lang="en-US"/>
          </a:p>
        </p:txBody>
      </p:sp>
      <p:sp>
        <p:nvSpPr>
          <p:cNvPr id="69635" name="Rectangle 2"/>
          <p:cNvSpPr>
            <a:spLocks noGrp="1" noRot="1" noChangeAspect="1" noChangeArrowheads="1" noTextEdit="1"/>
          </p:cNvSpPr>
          <p:nvPr>
            <p:ph type="sldImg"/>
          </p:nvPr>
        </p:nvSpPr>
        <p:spPr>
          <a:xfrm>
            <a:off x="1146175" y="688975"/>
            <a:ext cx="4567238" cy="3425825"/>
          </a:xfrm>
          <a:ln w="12700" cap="flat"/>
        </p:spPr>
      </p:sp>
      <p:sp>
        <p:nvSpPr>
          <p:cNvPr id="69636"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r>
              <a:rPr lang="en-US" dirty="0"/>
              <a:t>Italics: While no true/OMB form(s) from Medicare are “live”,</a:t>
            </a:r>
            <a:r>
              <a:rPr lang="en-US" baseline="0" dirty="0"/>
              <a:t> it is expected that these are provided/discussed with the patients.  Also includes the </a:t>
            </a:r>
            <a:r>
              <a:rPr lang="en-US" baseline="0" dirty="0" err="1"/>
              <a:t>IDN</a:t>
            </a:r>
            <a:r>
              <a:rPr lang="en-US" baseline="0" dirty="0"/>
              <a:t>—Notice of Denial of Medical Coverage that would apply to a Provider/Payer situation.</a:t>
            </a:r>
            <a:endParaRPr lang="en-US" dirty="0"/>
          </a:p>
          <a:p>
            <a:pPr eaLnBrk="1" hangingPunct="1"/>
            <a:r>
              <a:rPr lang="en-US" dirty="0" err="1"/>
              <a:t>LTR</a:t>
            </a:r>
            <a:r>
              <a:rPr lang="en-US" dirty="0"/>
              <a:t> or LRD is not a required form but highly recommended</a:t>
            </a:r>
          </a:p>
          <a:p>
            <a:pPr eaLnBrk="1" hangingPunct="1"/>
            <a:r>
              <a:rPr lang="en-US" dirty="0" err="1"/>
              <a:t>QIO</a:t>
            </a:r>
            <a:r>
              <a:rPr lang="en-US" baseline="0" dirty="0"/>
              <a:t> for California is </a:t>
            </a:r>
            <a:r>
              <a:rPr lang="en-US" baseline="0" dirty="0" err="1"/>
              <a:t>Livanta</a:t>
            </a:r>
            <a:r>
              <a:rPr lang="en-US" baseline="0" dirty="0"/>
              <a:t> </a:t>
            </a:r>
            <a:r>
              <a:rPr lang="en-US" baseline="0" dirty="0" err="1"/>
              <a:t>BFCCQIO</a:t>
            </a:r>
            <a:r>
              <a:rPr lang="en-US" baseline="0" dirty="0"/>
              <a:t> Area 5.  877-588-1123</a:t>
            </a:r>
            <a:endParaRPr lang="en-US" dirty="0"/>
          </a:p>
        </p:txBody>
      </p:sp>
    </p:spTree>
    <p:extLst>
      <p:ext uri="{BB962C8B-B14F-4D97-AF65-F5344CB8AC3E}">
        <p14:creationId xmlns:p14="http://schemas.microsoft.com/office/powerpoint/2010/main" val="22241759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9EFD21-BB0E-40E8-B2AB-B2BF0F47ACF7}" type="slidenum">
              <a:rPr lang="en-US"/>
              <a:pPr/>
              <a:t>22</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1855471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p:spPr>
        <p:txBody>
          <a:bodyPr/>
          <a:lstStyle/>
          <a:p>
            <a:fld id="{429EFD21-BB0E-40E8-B2AB-B2BF0F47ACF7}" type="slidenum">
              <a:rPr lang="en-US"/>
              <a:pPr/>
              <a:t>23</a:t>
            </a:fld>
            <a:endParaRPr 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6363881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7"/>
          <p:cNvSpPr>
            <a:spLocks noGrp="1" noChangeArrowheads="1"/>
          </p:cNvSpPr>
          <p:nvPr>
            <p:ph type="sldNum" sz="quarter" idx="5"/>
          </p:nvPr>
        </p:nvSpPr>
        <p:spPr>
          <a:noFill/>
        </p:spPr>
        <p:txBody>
          <a:bodyPr/>
          <a:lstStyle/>
          <a:p>
            <a:fld id="{29AE26C4-63C7-46F4-BEAA-25B6EBC7AB59}" type="slidenum">
              <a:rPr lang="en-US"/>
              <a:pPr/>
              <a:t>24</a:t>
            </a:fld>
            <a:endParaRPr lang="en-US"/>
          </a:p>
        </p:txBody>
      </p:sp>
      <p:sp>
        <p:nvSpPr>
          <p:cNvPr id="73731"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361504429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p:spPr>
        <p:txBody>
          <a:bodyPr/>
          <a:lstStyle/>
          <a:p>
            <a:fld id="{3288E4D7-68E5-40BF-9A00-FCB8F9341E8A}" type="slidenum">
              <a:rPr lang="en-US"/>
              <a:pPr/>
              <a:t>25</a:t>
            </a:fld>
            <a:endParaRPr lang="en-US"/>
          </a:p>
        </p:txBody>
      </p:sp>
      <p:sp>
        <p:nvSpPr>
          <p:cNvPr id="74755" name="Rectangle 2"/>
          <p:cNvSpPr>
            <a:spLocks noGrp="1" noRot="1" noChangeAspect="1" noChangeArrowheads="1" noTextEdit="1"/>
          </p:cNvSpPr>
          <p:nvPr>
            <p:ph type="sldImg"/>
          </p:nvPr>
        </p:nvSpPr>
        <p:spPr>
          <a:xfrm>
            <a:off x="1154113" y="692150"/>
            <a:ext cx="4551362" cy="3414713"/>
          </a:xfrm>
          <a:ln/>
        </p:spPr>
      </p:sp>
      <p:sp>
        <p:nvSpPr>
          <p:cNvPr id="74756" name="Rectangle 3"/>
          <p:cNvSpPr>
            <a:spLocks noGrp="1" noChangeArrowheads="1"/>
          </p:cNvSpPr>
          <p:nvPr>
            <p:ph type="body" idx="1"/>
          </p:nvPr>
        </p:nvSpPr>
        <p:spPr>
          <a:xfrm>
            <a:off x="914400" y="4344025"/>
            <a:ext cx="5029200" cy="4116049"/>
          </a:xfrm>
          <a:noFill/>
          <a:ln/>
        </p:spPr>
        <p:txBody>
          <a:bodyPr/>
          <a:lstStyle/>
          <a:p>
            <a:pPr eaLnBrk="1" hangingPunct="1"/>
            <a:endParaRPr lang="en-US"/>
          </a:p>
        </p:txBody>
      </p:sp>
    </p:spTree>
    <p:extLst>
      <p:ext uri="{BB962C8B-B14F-4D97-AF65-F5344CB8AC3E}">
        <p14:creationId xmlns:p14="http://schemas.microsoft.com/office/powerpoint/2010/main" val="24169672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p:spPr>
        <p:txBody>
          <a:bodyPr/>
          <a:lstStyle/>
          <a:p>
            <a:fld id="{BD5178BE-565B-49D2-BFC5-6B4B9B74B55B}" type="slidenum">
              <a:rPr lang="en-US"/>
              <a:pPr/>
              <a:t>26</a:t>
            </a:fld>
            <a:endParaRPr 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p:spPr>
        <p:txBody>
          <a:bodyPr/>
          <a:lstStyle/>
          <a:p>
            <a:pPr eaLnBrk="1" hangingPunct="1"/>
            <a:r>
              <a:rPr lang="en-US"/>
              <a:t>List of Common Situations When Medicare May Pay First or Second </a:t>
            </a:r>
          </a:p>
        </p:txBody>
      </p:sp>
    </p:spTree>
    <p:extLst>
      <p:ext uri="{BB962C8B-B14F-4D97-AF65-F5344CB8AC3E}">
        <p14:creationId xmlns:p14="http://schemas.microsoft.com/office/powerpoint/2010/main" val="2115369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Expenditures</a:t>
            </a:r>
            <a:r>
              <a:rPr lang="en-US" baseline="0" dirty="0"/>
              <a:t> in 2015 was $647.6B, </a:t>
            </a:r>
            <a:r>
              <a:rPr lang="en-US" dirty="0"/>
              <a:t>Forbes Magazine</a:t>
            </a:r>
            <a:r>
              <a:rPr lang="en-US" baseline="0" dirty="0"/>
              <a:t> “10,000 People Are Now Enrolling In Medicare – Every Day” by Dan Diamond 07/13/2015</a:t>
            </a:r>
          </a:p>
          <a:p>
            <a:r>
              <a:rPr lang="en-US" baseline="0" dirty="0"/>
              <a:t>About $10K per year is spent on the Medicare beneficiary with a noted increase in the last 2 years of the Medicare beneficiaries life. </a:t>
            </a:r>
          </a:p>
          <a:p>
            <a:r>
              <a:rPr lang="en-US" baseline="0" dirty="0"/>
              <a:t>About 70M (excludes the Aged at 7M) have Medicaid and CHIP. The total average is about $6K per Medicaid recipient annually</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3</a:t>
            </a:fld>
            <a:endParaRPr lang="en-US"/>
          </a:p>
        </p:txBody>
      </p:sp>
    </p:spTree>
    <p:extLst>
      <p:ext uri="{BB962C8B-B14F-4D97-AF65-F5344CB8AC3E}">
        <p14:creationId xmlns:p14="http://schemas.microsoft.com/office/powerpoint/2010/main" val="126489300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cms.gov/Medicare/Coordination-of-Benefits-and-Recovery/</a:t>
            </a:r>
            <a:r>
              <a:rPr lang="en-US" dirty="0" err="1"/>
              <a:t>ProviderServices</a:t>
            </a:r>
            <a:r>
              <a:rPr lang="en-US" dirty="0"/>
              <a:t>/Your-Billing-Responsibilities.html</a:t>
            </a:r>
            <a:r>
              <a:rPr lang="en-US" baseline="0" dirty="0"/>
              <a:t> for the latest version.</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29</a:t>
            </a:fld>
            <a:endParaRPr lang="en-US"/>
          </a:p>
        </p:txBody>
      </p:sp>
    </p:spTree>
    <p:extLst>
      <p:ext uri="{BB962C8B-B14F-4D97-AF65-F5344CB8AC3E}">
        <p14:creationId xmlns:p14="http://schemas.microsoft.com/office/powerpoint/2010/main" val="372565099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See the cms.gov/Medicare/Coordination-of-Benefits-and-Recovery/</a:t>
            </a:r>
            <a:r>
              <a:rPr lang="en-US" dirty="0" err="1"/>
              <a:t>ProviderServices</a:t>
            </a:r>
            <a:r>
              <a:rPr lang="en-US" dirty="0"/>
              <a:t>/Your-Billing-Responsibilities.html</a:t>
            </a:r>
            <a:r>
              <a:rPr lang="en-US" baseline="0" dirty="0"/>
              <a:t> for the latest version.</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30</a:t>
            </a:fld>
            <a:endParaRPr lang="en-US"/>
          </a:p>
        </p:txBody>
      </p:sp>
    </p:spTree>
    <p:extLst>
      <p:ext uri="{BB962C8B-B14F-4D97-AF65-F5344CB8AC3E}">
        <p14:creationId xmlns:p14="http://schemas.microsoft.com/office/powerpoint/2010/main" val="30606854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Cms.gov</a:t>
            </a:r>
          </a:p>
        </p:txBody>
      </p:sp>
      <p:sp>
        <p:nvSpPr>
          <p:cNvPr id="4" name="Slide Number Placeholder 3"/>
          <p:cNvSpPr>
            <a:spLocks noGrp="1"/>
          </p:cNvSpPr>
          <p:nvPr>
            <p:ph type="sldNum" sz="quarter" idx="10"/>
          </p:nvPr>
        </p:nvSpPr>
        <p:spPr/>
        <p:txBody>
          <a:bodyPr/>
          <a:lstStyle/>
          <a:p>
            <a:fld id="{A672EC1C-5A1C-48D6-8C14-60AFCA80DA3A}" type="slidenum">
              <a:rPr lang="en-US" smtClean="0"/>
              <a:pPr/>
              <a:t>33</a:t>
            </a:fld>
            <a:endParaRPr lang="en-US"/>
          </a:p>
        </p:txBody>
      </p:sp>
    </p:spTree>
    <p:extLst>
      <p:ext uri="{BB962C8B-B14F-4D97-AF65-F5344CB8AC3E}">
        <p14:creationId xmlns:p14="http://schemas.microsoft.com/office/powerpoint/2010/main" val="198873807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Direct from the CMS MSP Fact Sheet </a:t>
            </a:r>
            <a:r>
              <a:rPr lang="en-US" dirty="0" err="1"/>
              <a:t>ICN</a:t>
            </a:r>
            <a:r>
              <a:rPr lang="en-US" dirty="0"/>
              <a:t> 0069003 June 2016. Conditional</a:t>
            </a:r>
            <a:r>
              <a:rPr lang="en-US" baseline="0" dirty="0"/>
              <a:t> payments are to help a provider avoid financial hardship.</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34</a:t>
            </a:fld>
            <a:endParaRPr lang="en-US"/>
          </a:p>
        </p:txBody>
      </p:sp>
    </p:spTree>
    <p:extLst>
      <p:ext uri="{BB962C8B-B14F-4D97-AF65-F5344CB8AC3E}">
        <p14:creationId xmlns:p14="http://schemas.microsoft.com/office/powerpoint/2010/main" val="126824613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E598052-4F6A-4661-A4A7-46F417C3AFAB}" type="slidenum">
              <a:rPr lang="en-US"/>
              <a:pPr/>
              <a:t>41</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20006012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noFill/>
        </p:spPr>
        <p:txBody>
          <a:bodyPr/>
          <a:lstStyle/>
          <a:p>
            <a:fld id="{0E598052-4F6A-4661-A4A7-46F417C3AFAB}" type="slidenum">
              <a:rPr lang="en-US"/>
              <a:pPr/>
              <a:t>42</a:t>
            </a:fld>
            <a:endParaRPr lang="en-US"/>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10674230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7"/>
          <p:cNvSpPr>
            <a:spLocks noGrp="1" noChangeArrowheads="1"/>
          </p:cNvSpPr>
          <p:nvPr>
            <p:ph type="sldNum" sz="quarter" idx="5"/>
          </p:nvPr>
        </p:nvSpPr>
        <p:spPr>
          <a:noFill/>
        </p:spPr>
        <p:txBody>
          <a:bodyPr/>
          <a:lstStyle/>
          <a:p>
            <a:fld id="{46DA1BD8-4FB0-4EBF-BBB8-6371C4D27346}" type="slidenum">
              <a:rPr lang="en-US"/>
              <a:pPr/>
              <a:t>59</a:t>
            </a:fld>
            <a:endParaRPr lang="en-US"/>
          </a:p>
        </p:txBody>
      </p:sp>
      <p:sp>
        <p:nvSpPr>
          <p:cNvPr id="86019" name="Rectangle 2"/>
          <p:cNvSpPr>
            <a:spLocks noGrp="1" noRot="1" noChangeAspect="1" noChangeArrowheads="1" noTextEdit="1"/>
          </p:cNvSpPr>
          <p:nvPr>
            <p:ph type="sldImg"/>
          </p:nvPr>
        </p:nvSpPr>
        <p:spPr>
          <a:xfrm>
            <a:off x="1146175" y="688975"/>
            <a:ext cx="4567238" cy="3425825"/>
          </a:xfrm>
          <a:ln w="12700" cap="flat"/>
        </p:spPr>
      </p:sp>
      <p:sp>
        <p:nvSpPr>
          <p:cNvPr id="86020"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endParaRPr lang="en-US"/>
          </a:p>
        </p:txBody>
      </p:sp>
    </p:spTree>
    <p:extLst>
      <p:ext uri="{BB962C8B-B14F-4D97-AF65-F5344CB8AC3E}">
        <p14:creationId xmlns:p14="http://schemas.microsoft.com/office/powerpoint/2010/main" val="64424664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p:spPr>
        <p:txBody>
          <a:bodyPr/>
          <a:lstStyle/>
          <a:p>
            <a:fld id="{3AA4BE5D-284E-4BE9-AC1B-A8605990E07F}" type="slidenum">
              <a:rPr lang="en-US"/>
              <a:pPr/>
              <a:t>60</a:t>
            </a:fld>
            <a:endParaRPr lang="en-US"/>
          </a:p>
        </p:txBody>
      </p:sp>
      <p:sp>
        <p:nvSpPr>
          <p:cNvPr id="87043" name="Rectangle 2"/>
          <p:cNvSpPr>
            <a:spLocks noGrp="1" noRot="1" noChangeAspect="1" noChangeArrowheads="1" noTextEdit="1"/>
          </p:cNvSpPr>
          <p:nvPr>
            <p:ph type="sldImg"/>
          </p:nvPr>
        </p:nvSpPr>
        <p:spPr>
          <a:xfrm>
            <a:off x="1146175" y="688975"/>
            <a:ext cx="4567238" cy="3425825"/>
          </a:xfrm>
          <a:ln w="12700" cap="flat"/>
        </p:spPr>
      </p:sp>
      <p:sp>
        <p:nvSpPr>
          <p:cNvPr id="87044"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endParaRPr lang="en-US"/>
          </a:p>
        </p:txBody>
      </p:sp>
    </p:spTree>
    <p:extLst>
      <p:ext uri="{BB962C8B-B14F-4D97-AF65-F5344CB8AC3E}">
        <p14:creationId xmlns:p14="http://schemas.microsoft.com/office/powerpoint/2010/main" val="298017060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A99D9B5E-917B-4137-8CE6-B74E307EFB6C}" type="slidenum">
              <a:rPr lang="en-US"/>
              <a:pPr/>
              <a:t>61</a:t>
            </a:fld>
            <a:endParaRPr lang="en-US"/>
          </a:p>
        </p:txBody>
      </p:sp>
      <p:sp>
        <p:nvSpPr>
          <p:cNvPr id="88067" name="Rectangle 2"/>
          <p:cNvSpPr>
            <a:spLocks noGrp="1" noRot="1" noChangeAspect="1" noChangeArrowheads="1" noTextEdit="1"/>
          </p:cNvSpPr>
          <p:nvPr>
            <p:ph type="sldImg"/>
          </p:nvPr>
        </p:nvSpPr>
        <p:spPr>
          <a:xfrm>
            <a:off x="1146175" y="688975"/>
            <a:ext cx="4567238" cy="3425825"/>
          </a:xfrm>
          <a:ln w="12700" cap="flat"/>
        </p:spPr>
      </p:sp>
      <p:sp>
        <p:nvSpPr>
          <p:cNvPr id="88068"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endParaRPr lang="en-US"/>
          </a:p>
        </p:txBody>
      </p:sp>
    </p:spTree>
    <p:extLst>
      <p:ext uri="{BB962C8B-B14F-4D97-AF65-F5344CB8AC3E}">
        <p14:creationId xmlns:p14="http://schemas.microsoft.com/office/powerpoint/2010/main" val="387230114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7"/>
          <p:cNvSpPr>
            <a:spLocks noGrp="1" noChangeArrowheads="1"/>
          </p:cNvSpPr>
          <p:nvPr>
            <p:ph type="sldNum" sz="quarter" idx="5"/>
          </p:nvPr>
        </p:nvSpPr>
        <p:spPr>
          <a:noFill/>
        </p:spPr>
        <p:txBody>
          <a:bodyPr/>
          <a:lstStyle/>
          <a:p>
            <a:fld id="{639D1CB4-1C84-4AE8-A8F6-40B3C61E2C17}" type="slidenum">
              <a:rPr lang="en-US"/>
              <a:pPr/>
              <a:t>4</a:t>
            </a:fld>
            <a:endParaRPr lang="en-US"/>
          </a:p>
        </p:txBody>
      </p:sp>
      <p:sp>
        <p:nvSpPr>
          <p:cNvPr id="77827" name="Rectangle 2"/>
          <p:cNvSpPr>
            <a:spLocks noGrp="1" noRot="1" noChangeAspect="1" noChangeArrowheads="1" noTextEdit="1"/>
          </p:cNvSpPr>
          <p:nvPr>
            <p:ph type="sldImg"/>
          </p:nvPr>
        </p:nvSpPr>
        <p:spPr>
          <a:ln/>
        </p:spPr>
      </p:sp>
      <p:sp>
        <p:nvSpPr>
          <p:cNvPr id="77828" name="Rectangle 3"/>
          <p:cNvSpPr>
            <a:spLocks noGrp="1" noChangeArrowheads="1"/>
          </p:cNvSpPr>
          <p:nvPr>
            <p:ph type="body" idx="1"/>
          </p:nvPr>
        </p:nvSpPr>
        <p:spPr>
          <a:noFill/>
          <a:ln/>
        </p:spPr>
        <p:txBody>
          <a:bodyPr/>
          <a:lstStyle/>
          <a:p>
            <a:pPr eaLnBrk="1" hangingPunct="1"/>
            <a:endParaRPr lang="en-US"/>
          </a:p>
        </p:txBody>
      </p:sp>
    </p:spTree>
    <p:extLst>
      <p:ext uri="{BB962C8B-B14F-4D97-AF65-F5344CB8AC3E}">
        <p14:creationId xmlns:p14="http://schemas.microsoft.com/office/powerpoint/2010/main" val="788435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7"/>
          <p:cNvSpPr>
            <a:spLocks noGrp="1" noChangeArrowheads="1"/>
          </p:cNvSpPr>
          <p:nvPr>
            <p:ph type="sldNum" sz="quarter" idx="5"/>
          </p:nvPr>
        </p:nvSpPr>
        <p:spPr>
          <a:noFill/>
        </p:spPr>
        <p:txBody>
          <a:bodyPr/>
          <a:lstStyle/>
          <a:p>
            <a:fld id="{9A806B23-535D-4E81-B7EA-BCE81C2A8B7D}" type="slidenum">
              <a:rPr lang="en-US"/>
              <a:pPr/>
              <a:t>5</a:t>
            </a:fld>
            <a:endParaRPr lang="en-US"/>
          </a:p>
        </p:txBody>
      </p:sp>
      <p:sp>
        <p:nvSpPr>
          <p:cNvPr id="63491" name="Rectangle 2"/>
          <p:cNvSpPr>
            <a:spLocks noGrp="1" noRot="1" noChangeAspect="1" noChangeArrowheads="1" noTextEdit="1"/>
          </p:cNvSpPr>
          <p:nvPr>
            <p:ph type="sldImg"/>
          </p:nvPr>
        </p:nvSpPr>
        <p:spPr>
          <a:xfrm>
            <a:off x="1146175" y="688975"/>
            <a:ext cx="4567238" cy="3425825"/>
          </a:xfrm>
          <a:ln w="12700" cap="flat"/>
        </p:spPr>
      </p:sp>
      <p:sp>
        <p:nvSpPr>
          <p:cNvPr id="63492"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endParaRPr lang="en-US"/>
          </a:p>
        </p:txBody>
      </p:sp>
    </p:spTree>
    <p:extLst>
      <p:ext uri="{BB962C8B-B14F-4D97-AF65-F5344CB8AC3E}">
        <p14:creationId xmlns:p14="http://schemas.microsoft.com/office/powerpoint/2010/main" val="4658298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a:t>
            </a:r>
            <a:r>
              <a:rPr lang="en-US" baseline="0" dirty="0"/>
              <a:t> about the </a:t>
            </a:r>
            <a:r>
              <a:rPr lang="en-US" baseline="0" dirty="0" err="1"/>
              <a:t>RAC</a:t>
            </a:r>
            <a:r>
              <a:rPr lang="en-US" baseline="0" dirty="0"/>
              <a:t> can be located at: www.cms.gov/Research-Statistics-Data-and-Systems/Monitoring-Programs/Recovery-Audit-Program/Downloads/RACSlides.pdf</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6</a:t>
            </a:fld>
            <a:endParaRPr lang="en-US"/>
          </a:p>
        </p:txBody>
      </p:sp>
    </p:spTree>
    <p:extLst>
      <p:ext uri="{BB962C8B-B14F-4D97-AF65-F5344CB8AC3E}">
        <p14:creationId xmlns:p14="http://schemas.microsoft.com/office/powerpoint/2010/main" val="35315023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Additional details</a:t>
            </a:r>
            <a:r>
              <a:rPr lang="en-US" baseline="0" dirty="0"/>
              <a:t> about the </a:t>
            </a:r>
            <a:r>
              <a:rPr lang="en-US" baseline="0" dirty="0" err="1"/>
              <a:t>RAC</a:t>
            </a:r>
            <a:r>
              <a:rPr lang="en-US" baseline="0" dirty="0"/>
              <a:t> can be located at: www.cms.gov/Research-Statistics-Data-and-Systems/Monitoring-Programs/Recovery-Audit-Program/Downloads/RACSlides.pdf</a:t>
            </a:r>
            <a:endParaRPr lang="en-US" dirty="0"/>
          </a:p>
        </p:txBody>
      </p:sp>
      <p:sp>
        <p:nvSpPr>
          <p:cNvPr id="4" name="Slide Number Placeholder 3"/>
          <p:cNvSpPr>
            <a:spLocks noGrp="1"/>
          </p:cNvSpPr>
          <p:nvPr>
            <p:ph type="sldNum" sz="quarter" idx="10"/>
          </p:nvPr>
        </p:nvSpPr>
        <p:spPr/>
        <p:txBody>
          <a:bodyPr/>
          <a:lstStyle/>
          <a:p>
            <a:fld id="{A672EC1C-5A1C-48D6-8C14-60AFCA80DA3A}" type="slidenum">
              <a:rPr lang="en-US" smtClean="0"/>
              <a:pPr/>
              <a:t>7</a:t>
            </a:fld>
            <a:endParaRPr lang="en-US"/>
          </a:p>
        </p:txBody>
      </p:sp>
    </p:spTree>
    <p:extLst>
      <p:ext uri="{BB962C8B-B14F-4D97-AF65-F5344CB8AC3E}">
        <p14:creationId xmlns:p14="http://schemas.microsoft.com/office/powerpoint/2010/main" val="54149983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 are the “Why’s” to the MSP process. . </a:t>
            </a:r>
          </a:p>
        </p:txBody>
      </p:sp>
      <p:sp>
        <p:nvSpPr>
          <p:cNvPr id="4" name="Slide Number Placeholder 3"/>
          <p:cNvSpPr>
            <a:spLocks noGrp="1"/>
          </p:cNvSpPr>
          <p:nvPr>
            <p:ph type="sldNum" sz="quarter" idx="10"/>
          </p:nvPr>
        </p:nvSpPr>
        <p:spPr/>
        <p:txBody>
          <a:bodyPr/>
          <a:lstStyle/>
          <a:p>
            <a:fld id="{A672EC1C-5A1C-48D6-8C14-60AFCA80DA3A}" type="slidenum">
              <a:rPr lang="en-US" smtClean="0"/>
              <a:pPr/>
              <a:t>12</a:t>
            </a:fld>
            <a:endParaRPr lang="en-US"/>
          </a:p>
        </p:txBody>
      </p:sp>
    </p:spTree>
    <p:extLst>
      <p:ext uri="{BB962C8B-B14F-4D97-AF65-F5344CB8AC3E}">
        <p14:creationId xmlns:p14="http://schemas.microsoft.com/office/powerpoint/2010/main" val="20777491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p:spPr>
        <p:txBody>
          <a:bodyPr/>
          <a:lstStyle/>
          <a:p>
            <a:fld id="{6DA42615-4EDF-4A4A-B7C9-1C821A06830B}" type="slidenum">
              <a:rPr lang="en-US"/>
              <a:pPr/>
              <a:t>13</a:t>
            </a:fld>
            <a:endParaRPr lang="en-US"/>
          </a:p>
        </p:txBody>
      </p:sp>
      <p:sp>
        <p:nvSpPr>
          <p:cNvPr id="64515" name="Rectangle 2"/>
          <p:cNvSpPr>
            <a:spLocks noGrp="1" noRot="1" noChangeAspect="1" noChangeArrowheads="1" noTextEdit="1"/>
          </p:cNvSpPr>
          <p:nvPr>
            <p:ph type="sldImg"/>
          </p:nvPr>
        </p:nvSpPr>
        <p:spPr>
          <a:xfrm>
            <a:off x="1146175" y="688975"/>
            <a:ext cx="4567238" cy="3425825"/>
          </a:xfrm>
          <a:ln w="12700" cap="flat"/>
        </p:spPr>
      </p:sp>
      <p:sp>
        <p:nvSpPr>
          <p:cNvPr id="64516"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r>
              <a:rPr lang="en-US" dirty="0"/>
              <a:t>Medicare.gov</a:t>
            </a:r>
          </a:p>
        </p:txBody>
      </p:sp>
    </p:spTree>
    <p:extLst>
      <p:ext uri="{BB962C8B-B14F-4D97-AF65-F5344CB8AC3E}">
        <p14:creationId xmlns:p14="http://schemas.microsoft.com/office/powerpoint/2010/main" val="29928685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Rectangle 7"/>
          <p:cNvSpPr>
            <a:spLocks noGrp="1" noChangeArrowheads="1"/>
          </p:cNvSpPr>
          <p:nvPr>
            <p:ph type="sldNum" sz="quarter" idx="5"/>
          </p:nvPr>
        </p:nvSpPr>
        <p:spPr>
          <a:noFill/>
        </p:spPr>
        <p:txBody>
          <a:bodyPr/>
          <a:lstStyle/>
          <a:p>
            <a:fld id="{86CE7330-F970-4972-831F-80DDD1888476}" type="slidenum">
              <a:rPr lang="en-US"/>
              <a:pPr/>
              <a:t>14</a:t>
            </a:fld>
            <a:endParaRPr lang="en-US"/>
          </a:p>
        </p:txBody>
      </p:sp>
      <p:sp>
        <p:nvSpPr>
          <p:cNvPr id="65539" name="Rectangle 2"/>
          <p:cNvSpPr>
            <a:spLocks noGrp="1" noRot="1" noChangeAspect="1" noChangeArrowheads="1" noTextEdit="1"/>
          </p:cNvSpPr>
          <p:nvPr>
            <p:ph type="sldImg"/>
          </p:nvPr>
        </p:nvSpPr>
        <p:spPr>
          <a:xfrm>
            <a:off x="1146175" y="688975"/>
            <a:ext cx="4567238" cy="3425825"/>
          </a:xfrm>
          <a:ln w="12700" cap="flat"/>
        </p:spPr>
      </p:sp>
      <p:sp>
        <p:nvSpPr>
          <p:cNvPr id="65540" name="Rectangle 3"/>
          <p:cNvSpPr>
            <a:spLocks noGrp="1" noChangeArrowheads="1"/>
          </p:cNvSpPr>
          <p:nvPr>
            <p:ph type="body" idx="1"/>
          </p:nvPr>
        </p:nvSpPr>
        <p:spPr>
          <a:xfrm>
            <a:off x="914400" y="4344025"/>
            <a:ext cx="5029200" cy="4112926"/>
          </a:xfrm>
          <a:noFill/>
          <a:ln/>
        </p:spPr>
        <p:txBody>
          <a:bodyPr lIns="91071" tIns="45536" rIns="91071" bIns="45536"/>
          <a:lstStyle/>
          <a:p>
            <a:pPr eaLnBrk="1" hangingPunct="1"/>
            <a:r>
              <a:rPr lang="en-US" dirty="0"/>
              <a:t>Medicare.gov Medicare</a:t>
            </a:r>
            <a:r>
              <a:rPr lang="en-US" baseline="0" dirty="0"/>
              <a:t> 2017 costs at a glance</a:t>
            </a:r>
            <a:endParaRPr lang="en-US" dirty="0"/>
          </a:p>
        </p:txBody>
      </p:sp>
    </p:spTree>
    <p:extLst>
      <p:ext uri="{BB962C8B-B14F-4D97-AF65-F5344CB8AC3E}">
        <p14:creationId xmlns:p14="http://schemas.microsoft.com/office/powerpoint/2010/main" val="422907354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6.jp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8.jp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jp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1.jp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gif"/><Relationship Id="rId2" Type="http://schemas.openxmlformats.org/officeDocument/2006/relationships/image" Target="../media/image2.jp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tx1">
                    <a:lumMod val="75000"/>
                    <a:lumOff val="25000"/>
                  </a:schemeClr>
                </a:solidFill>
              </a:defRPr>
            </a:lvl1pPr>
          </a:lstStyle>
          <a:p>
            <a:r>
              <a:rPr lang="en-US"/>
              <a:t>Click to edit Master title style</a:t>
            </a:r>
            <a:endParaRPr lang="en-US" dirty="0"/>
          </a:p>
        </p:txBody>
      </p:sp>
      <p:sp>
        <p:nvSpPr>
          <p:cNvPr id="7" name="Footer Placeholder 4"/>
          <p:cNvSpPr>
            <a:spLocks noGrp="1"/>
          </p:cNvSpPr>
          <p:nvPr>
            <p:ph type="ftr" sz="quarter" idx="3"/>
          </p:nvPr>
        </p:nvSpPr>
        <p:spPr>
          <a:xfrm>
            <a:off x="1143686" y="6435389"/>
            <a:ext cx="5562600" cy="158079"/>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a:p>
        </p:txBody>
      </p:sp>
      <p:sp>
        <p:nvSpPr>
          <p:cNvPr id="8"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8269F6EF-4BC1-4CF7-8286-C0482A218063}" type="slidenum">
              <a:rPr lang="en-US" smtClean="0"/>
              <a:pPr/>
              <a:t>‹#›</a:t>
            </a:fld>
            <a:endParaRPr lang="en-US" dirty="0"/>
          </a:p>
        </p:txBody>
      </p:sp>
      <p:sp>
        <p:nvSpPr>
          <p:cNvPr id="10" name="Content Placeholder 9"/>
          <p:cNvSpPr>
            <a:spLocks noGrp="1"/>
          </p:cNvSpPr>
          <p:nvPr>
            <p:ph sz="quarter" idx="10"/>
          </p:nvPr>
        </p:nvSpPr>
        <p:spPr>
          <a:xfrm>
            <a:off x="454025" y="1593273"/>
            <a:ext cx="8229600" cy="4379976"/>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4643149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Divider Option 1">
    <p:spTree>
      <p:nvGrpSpPr>
        <p:cNvPr id="1" name=""/>
        <p:cNvGrpSpPr/>
        <p:nvPr/>
      </p:nvGrpSpPr>
      <p:grpSpPr>
        <a:xfrm>
          <a:off x="0" y="0"/>
          <a:ext cx="0" cy="0"/>
          <a:chOff x="0" y="0"/>
          <a:chExt cx="0" cy="0"/>
        </a:xfrm>
      </p:grpSpPr>
      <p:pic>
        <p:nvPicPr>
          <p:cNvPr id="26" name="Picture 2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7" name="Group 26"/>
          <p:cNvGrpSpPr/>
          <p:nvPr/>
        </p:nvGrpSpPr>
        <p:grpSpPr>
          <a:xfrm>
            <a:off x="0" y="4179240"/>
            <a:ext cx="9144000" cy="2678760"/>
            <a:chOff x="0" y="4179240"/>
            <a:chExt cx="9144000" cy="2678760"/>
          </a:xfrm>
        </p:grpSpPr>
        <p:sp>
          <p:nvSpPr>
            <p:cNvPr id="28"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9" name="Group 28"/>
            <p:cNvGrpSpPr/>
            <p:nvPr userDrawn="1"/>
          </p:nvGrpSpPr>
          <p:grpSpPr>
            <a:xfrm>
              <a:off x="0" y="4179240"/>
              <a:ext cx="8812245" cy="140509"/>
              <a:chOff x="0" y="4179240"/>
              <a:chExt cx="8812245" cy="140509"/>
            </a:xfrm>
          </p:grpSpPr>
          <p:sp>
            <p:nvSpPr>
              <p:cNvPr id="31" name="Oval 30"/>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32" name="Straight Connector 31"/>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30" name="Picture 2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35"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406685080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secHead" preserve="1">
  <p:cSld name="Divider Option 2">
    <p:spTree>
      <p:nvGrpSpPr>
        <p:cNvPr id="1" name=""/>
        <p:cNvGrpSpPr/>
        <p:nvPr/>
      </p:nvGrpSpPr>
      <p:grpSpPr>
        <a:xfrm>
          <a:off x="0" y="0"/>
          <a:ext cx="0" cy="0"/>
          <a:chOff x="0" y="0"/>
          <a:chExt cx="0" cy="0"/>
        </a:xfrm>
      </p:grpSpPr>
      <p:pic>
        <p:nvPicPr>
          <p:cNvPr id="22" name="Picture 2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3" name="Group 22"/>
          <p:cNvGrpSpPr/>
          <p:nvPr/>
        </p:nvGrpSpPr>
        <p:grpSpPr>
          <a:xfrm>
            <a:off x="0" y="4179240"/>
            <a:ext cx="9144000" cy="2678760"/>
            <a:chOff x="0" y="4179240"/>
            <a:chExt cx="9144000" cy="2678760"/>
          </a:xfrm>
        </p:grpSpPr>
        <p:sp>
          <p:nvSpPr>
            <p:cNvPr id="24"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5" name="Group 24"/>
            <p:cNvGrpSpPr/>
            <p:nvPr userDrawn="1"/>
          </p:nvGrpSpPr>
          <p:grpSpPr>
            <a:xfrm>
              <a:off x="0" y="4179240"/>
              <a:ext cx="8812245" cy="140509"/>
              <a:chOff x="0" y="4179240"/>
              <a:chExt cx="8812245" cy="140509"/>
            </a:xfrm>
          </p:grpSpPr>
          <p:sp>
            <p:nvSpPr>
              <p:cNvPr id="27" name="Oval 26"/>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8" name="Straight Connector 27"/>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26" name="Picture 25"/>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246137692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secHead" preserve="1">
  <p:cSld name="Divider Option 3">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6" name="Group 15"/>
          <p:cNvGrpSpPr/>
          <p:nvPr/>
        </p:nvGrpSpPr>
        <p:grpSpPr>
          <a:xfrm>
            <a:off x="0" y="4179240"/>
            <a:ext cx="9144000" cy="2678760"/>
            <a:chOff x="0" y="4179240"/>
            <a:chExt cx="9144000" cy="2678760"/>
          </a:xfrm>
        </p:grpSpPr>
        <p:sp>
          <p:nvSpPr>
            <p:cNvPr id="17"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179240"/>
              <a:ext cx="8812245" cy="140509"/>
              <a:chOff x="0" y="4179240"/>
              <a:chExt cx="8812245" cy="140509"/>
            </a:xfrm>
          </p:grpSpPr>
          <p:sp>
            <p:nvSpPr>
              <p:cNvPr id="20" name="Oval 19"/>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26985627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Divider Option 4">
    <p:spTree>
      <p:nvGrpSpPr>
        <p:cNvPr id="1" name=""/>
        <p:cNvGrpSpPr/>
        <p:nvPr/>
      </p:nvGrpSpPr>
      <p:grpSpPr>
        <a:xfrm>
          <a:off x="0" y="0"/>
          <a:ext cx="0" cy="0"/>
          <a:chOff x="0" y="0"/>
          <a:chExt cx="0" cy="0"/>
        </a:xfrm>
      </p:grpSpPr>
      <p:pic>
        <p:nvPicPr>
          <p:cNvPr id="15" name="Picture 1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6" name="Group 15"/>
          <p:cNvGrpSpPr/>
          <p:nvPr/>
        </p:nvGrpSpPr>
        <p:grpSpPr>
          <a:xfrm>
            <a:off x="0" y="4179240"/>
            <a:ext cx="9144000" cy="2678760"/>
            <a:chOff x="0" y="4179240"/>
            <a:chExt cx="9144000" cy="2678760"/>
          </a:xfrm>
        </p:grpSpPr>
        <p:sp>
          <p:nvSpPr>
            <p:cNvPr id="17"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8" name="Group 17"/>
            <p:cNvGrpSpPr/>
            <p:nvPr userDrawn="1"/>
          </p:nvGrpSpPr>
          <p:grpSpPr>
            <a:xfrm>
              <a:off x="0" y="4179240"/>
              <a:ext cx="8812245" cy="140509"/>
              <a:chOff x="0" y="4179240"/>
              <a:chExt cx="8812245" cy="140509"/>
            </a:xfrm>
          </p:grpSpPr>
          <p:sp>
            <p:nvSpPr>
              <p:cNvPr id="20" name="Oval 19"/>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1" name="Straight Connector 20"/>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9" name="Picture 1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2"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163324005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secHead" preserve="1">
  <p:cSld name="Divider Option 5">
    <p:spTree>
      <p:nvGrpSpPr>
        <p:cNvPr id="1" name=""/>
        <p:cNvGrpSpPr/>
        <p:nvPr/>
      </p:nvGrpSpPr>
      <p:grpSpPr>
        <a:xfrm>
          <a:off x="0" y="0"/>
          <a:ext cx="0" cy="0"/>
          <a:chOff x="0" y="0"/>
          <a:chExt cx="0" cy="0"/>
        </a:xfrm>
      </p:grpSpPr>
      <p:pic>
        <p:nvPicPr>
          <p:cNvPr id="13" name="Picture 1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4" name="Group 13"/>
          <p:cNvGrpSpPr/>
          <p:nvPr/>
        </p:nvGrpSpPr>
        <p:grpSpPr>
          <a:xfrm>
            <a:off x="0" y="4179240"/>
            <a:ext cx="9144000" cy="2678760"/>
            <a:chOff x="0" y="4179240"/>
            <a:chExt cx="9144000" cy="2678760"/>
          </a:xfrm>
        </p:grpSpPr>
        <p:sp>
          <p:nvSpPr>
            <p:cNvPr id="15"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179240"/>
              <a:ext cx="8812245" cy="140509"/>
              <a:chOff x="0" y="4179240"/>
              <a:chExt cx="8812245" cy="140509"/>
            </a:xfrm>
          </p:grpSpPr>
          <p:sp>
            <p:nvSpPr>
              <p:cNvPr id="18" name="Oval 17"/>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9" name="Straight Connector 18"/>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7" name="Picture 16"/>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20"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29415949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secHead" preserve="1">
  <p:cSld name="1_Divider Option 6">
    <p:spTree>
      <p:nvGrpSpPr>
        <p:cNvPr id="1" name=""/>
        <p:cNvGrpSpPr/>
        <p:nvPr/>
      </p:nvGrpSpPr>
      <p:grpSpPr>
        <a:xfrm>
          <a:off x="0" y="0"/>
          <a:ext cx="0" cy="0"/>
          <a:chOff x="0" y="0"/>
          <a:chExt cx="0" cy="0"/>
        </a:xfrm>
      </p:grpSpPr>
      <p:pic>
        <p:nvPicPr>
          <p:cNvPr id="4" name="Picture 3" descr="photo1.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5" name="Group 4"/>
          <p:cNvGrpSpPr/>
          <p:nvPr/>
        </p:nvGrpSpPr>
        <p:grpSpPr>
          <a:xfrm>
            <a:off x="0" y="4179240"/>
            <a:ext cx="9144000" cy="2678760"/>
            <a:chOff x="0" y="4179240"/>
            <a:chExt cx="9144000" cy="2678760"/>
          </a:xfrm>
        </p:grpSpPr>
        <p:sp>
          <p:nvSpPr>
            <p:cNvPr id="6"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8" name="Group 7"/>
            <p:cNvGrpSpPr/>
            <p:nvPr userDrawn="1"/>
          </p:nvGrpSpPr>
          <p:grpSpPr>
            <a:xfrm>
              <a:off x="0" y="4179240"/>
              <a:ext cx="8812245" cy="140509"/>
              <a:chOff x="0" y="4179240"/>
              <a:chExt cx="8812245" cy="140509"/>
            </a:xfrm>
          </p:grpSpPr>
          <p:sp>
            <p:nvSpPr>
              <p:cNvPr id="13" name="Oval 12"/>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14" name="Straight Connector 13"/>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rgbClr val="FFFFFF"/>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5"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8027653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Divider Option - Low Ink Use">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p:nvPr>
        </p:nvSpPr>
        <p:spPr>
          <a:xfrm>
            <a:off x="722313" y="5095409"/>
            <a:ext cx="7772400" cy="922509"/>
          </a:xfrm>
        </p:spPr>
        <p:txBody>
          <a:bodyPr anchor="t">
            <a:normAutofit/>
          </a:bodyPr>
          <a:lstStyle>
            <a:lvl1pPr algn="l">
              <a:defRPr sz="3200" b="1"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722313" y="4368776"/>
            <a:ext cx="7772400" cy="726633"/>
          </a:xfrm>
        </p:spPr>
        <p:txBody>
          <a:bodyPr anchor="b"/>
          <a:lstStyle>
            <a:lvl1pPr marL="0" indent="0">
              <a:buNone/>
              <a:defRPr sz="2000">
                <a:solidFill>
                  <a:srgbClr val="58278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368715734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Agenda">
    <p:spTree>
      <p:nvGrpSpPr>
        <p:cNvPr id="1" name=""/>
        <p:cNvGrpSpPr/>
        <p:nvPr/>
      </p:nvGrpSpPr>
      <p:grpSpPr>
        <a:xfrm>
          <a:off x="0" y="0"/>
          <a:ext cx="0" cy="0"/>
          <a:chOff x="0" y="0"/>
          <a:chExt cx="0" cy="0"/>
        </a:xfrm>
      </p:grpSpPr>
      <p:pic>
        <p:nvPicPr>
          <p:cNvPr id="8" name="Picture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sz="3200" b="1" cap="all">
                <a:solidFill>
                  <a:schemeClr val="accent1"/>
                </a:solidFill>
              </a:defRPr>
            </a:lvl1pPr>
          </a:lstStyle>
          <a:p>
            <a:r>
              <a:rPr lang="en-US" dirty="0"/>
              <a:t>Click to Edit</a:t>
            </a:r>
          </a:p>
        </p:txBody>
      </p:sp>
      <p:sp>
        <p:nvSpPr>
          <p:cNvPr id="3" name="Text Placeholder 2"/>
          <p:cNvSpPr>
            <a:spLocks noGrp="1"/>
          </p:cNvSpPr>
          <p:nvPr>
            <p:ph type="body" idx="1"/>
          </p:nvPr>
        </p:nvSpPr>
        <p:spPr>
          <a:xfrm>
            <a:off x="722313" y="624114"/>
            <a:ext cx="7772400" cy="4355825"/>
          </a:xfrm>
        </p:spPr>
        <p:txBody>
          <a:bodyPr anchor="t"/>
          <a:lstStyle>
            <a:lvl1pPr marL="0" indent="0">
              <a:spcBef>
                <a:spcPts val="0"/>
              </a:spcBef>
              <a:spcAft>
                <a:spcPts val="1200"/>
              </a:spcAft>
              <a:buNone/>
              <a:defRPr sz="2000">
                <a:solidFill>
                  <a:srgbClr val="58278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117079033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Contact Info">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sz="3200" b="1" cap="all">
                <a:solidFill>
                  <a:srgbClr val="9E1F63"/>
                </a:solidFill>
              </a:defRPr>
            </a:lvl1pPr>
          </a:lstStyle>
          <a:p>
            <a:r>
              <a:rPr lang="en-US" dirty="0"/>
              <a:t>Click to Edit</a:t>
            </a:r>
          </a:p>
        </p:txBody>
      </p:sp>
      <p:sp>
        <p:nvSpPr>
          <p:cNvPr id="11" name="Text Placeholder 10"/>
          <p:cNvSpPr>
            <a:spLocks noGrp="1"/>
          </p:cNvSpPr>
          <p:nvPr>
            <p:ph type="body" sz="quarter" idx="10"/>
          </p:nvPr>
        </p:nvSpPr>
        <p:spPr>
          <a:xfrm>
            <a:off x="722313" y="614362"/>
            <a:ext cx="7772400" cy="4333875"/>
          </a:xfrm>
        </p:spPr>
        <p:txBody>
          <a:bodyPr/>
          <a:lstStyle>
            <a:lvl1pPr marL="0" indent="0">
              <a:buNone/>
              <a:defRPr b="1">
                <a:solidFill>
                  <a:srgbClr val="582781"/>
                </a:solidFill>
              </a:defRPr>
            </a:lvl1pPr>
            <a:lvl2pPr marL="1588" indent="0">
              <a:spcAft>
                <a:spcPts val="600"/>
              </a:spcAft>
              <a:buNone/>
              <a:defRPr>
                <a:solidFill>
                  <a:srgbClr val="582781"/>
                </a:solidFill>
              </a:defRPr>
            </a:lvl2pPr>
            <a:lvl3pPr marL="1588" indent="0">
              <a:buNone/>
              <a:defRPr>
                <a:solidFill>
                  <a:schemeClr val="tx1">
                    <a:lumMod val="75000"/>
                    <a:lumOff val="25000"/>
                  </a:schemeClr>
                </a:solidFill>
              </a:defRPr>
            </a:lvl3pPr>
            <a:lvl4pPr marL="401638" indent="-174625">
              <a:defRPr>
                <a:solidFill>
                  <a:schemeClr val="tx1">
                    <a:lumMod val="75000"/>
                    <a:lumOff val="25000"/>
                  </a:schemeClr>
                </a:solidFill>
              </a:defRPr>
            </a:lvl4pPr>
            <a:lvl5pPr marL="401638" indent="-174625">
              <a:defRPr>
                <a:solidFill>
                  <a:schemeClr val="tx1">
                    <a:lumMod val="75000"/>
                    <a:lumOff val="25000"/>
                  </a:schemeClr>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5083097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A50616B0-DE77-453A-97AD-F2637AC0C5FB}" type="datetimeFigureOut">
              <a:rPr lang="en-US" smtClean="0"/>
              <a:pPr/>
              <a:t>9/5/2017</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A6D47465-4431-4F74-B3F3-F47823B560F3}"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Attendees">
    <p:spTree>
      <p:nvGrpSpPr>
        <p:cNvPr id="1" name=""/>
        <p:cNvGrpSpPr/>
        <p:nvPr/>
      </p:nvGrpSpPr>
      <p:grpSpPr>
        <a:xfrm>
          <a:off x="0" y="0"/>
          <a:ext cx="0" cy="0"/>
          <a:chOff x="0" y="0"/>
          <a:chExt cx="0" cy="0"/>
        </a:xfrm>
      </p:grpSpPr>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3898900"/>
          </a:xfrm>
          <a:prstGeom prst="rect">
            <a:avLst/>
          </a:prstGeom>
        </p:spPr>
      </p:pic>
      <p:sp>
        <p:nvSpPr>
          <p:cNvPr id="2" name="Title 1"/>
          <p:cNvSpPr>
            <a:spLocks noGrp="1"/>
          </p:cNvSpPr>
          <p:nvPr>
            <p:ph type="title" hasCustomPrompt="1"/>
          </p:nvPr>
        </p:nvSpPr>
        <p:spPr>
          <a:xfrm>
            <a:off x="722313" y="5095409"/>
            <a:ext cx="7772400" cy="922509"/>
          </a:xfrm>
        </p:spPr>
        <p:txBody>
          <a:bodyPr anchor="t">
            <a:normAutofit/>
          </a:bodyPr>
          <a:lstStyle>
            <a:lvl1pPr algn="l">
              <a:defRPr lang="en-US" sz="3200" b="1" i="0" kern="1200" cap="all" dirty="0">
                <a:solidFill>
                  <a:srgbClr val="9E1F63"/>
                </a:solidFill>
                <a:latin typeface="Arial"/>
                <a:ea typeface="+mj-ea"/>
                <a:cs typeface="Arial"/>
              </a:defRPr>
            </a:lvl1pPr>
          </a:lstStyle>
          <a:p>
            <a:r>
              <a:rPr lang="en-US" dirty="0"/>
              <a:t>Click to Edit</a:t>
            </a:r>
          </a:p>
        </p:txBody>
      </p:sp>
      <p:sp>
        <p:nvSpPr>
          <p:cNvPr id="11" name="Text Placeholder 10"/>
          <p:cNvSpPr>
            <a:spLocks noGrp="1"/>
          </p:cNvSpPr>
          <p:nvPr>
            <p:ph type="body" sz="quarter" idx="10"/>
          </p:nvPr>
        </p:nvSpPr>
        <p:spPr>
          <a:xfrm>
            <a:off x="722312" y="614362"/>
            <a:ext cx="3744763" cy="4333875"/>
          </a:xfrm>
        </p:spPr>
        <p:txBody>
          <a:bodyPr>
            <a:normAutofit/>
          </a:bodyPr>
          <a:lstStyle>
            <a:lvl1pPr marL="0" indent="0">
              <a:spcBef>
                <a:spcPts val="0"/>
              </a:spcBef>
              <a:spcAft>
                <a:spcPts val="0"/>
              </a:spcAft>
              <a:buNone/>
              <a:defRPr sz="2000" b="1">
                <a:solidFill>
                  <a:srgbClr val="582781"/>
                </a:solidFill>
              </a:defRPr>
            </a:lvl1pPr>
            <a:lvl2pPr marL="1588" indent="0">
              <a:spcBef>
                <a:spcPts val="0"/>
              </a:spcBef>
              <a:spcAft>
                <a:spcPts val="1200"/>
              </a:spcAft>
              <a:buNone/>
              <a:defRPr sz="1800">
                <a:solidFill>
                  <a:srgbClr val="582781"/>
                </a:solidFill>
              </a:defRPr>
            </a:lvl2pPr>
            <a:lvl3pPr marL="1588" indent="0">
              <a:buNone/>
              <a:defRPr>
                <a:solidFill>
                  <a:schemeClr val="tx1">
                    <a:lumMod val="75000"/>
                    <a:lumOff val="25000"/>
                  </a:schemeClr>
                </a:solidFill>
              </a:defRPr>
            </a:lvl3pPr>
            <a:lvl4pPr marL="401638" indent="-174625">
              <a:defRPr/>
            </a:lvl4pPr>
            <a:lvl5pPr marL="401638" indent="-174625">
              <a:defRPr/>
            </a:lvl5pPr>
          </a:lstStyle>
          <a:p>
            <a:pPr lvl="0"/>
            <a:r>
              <a:rPr lang="en-US"/>
              <a:t>Click to edit Master text styles</a:t>
            </a:r>
          </a:p>
          <a:p>
            <a:pPr lvl="1"/>
            <a:r>
              <a:rPr lang="en-US"/>
              <a:t>Second level</a:t>
            </a:r>
          </a:p>
        </p:txBody>
      </p:sp>
      <p:sp>
        <p:nvSpPr>
          <p:cNvPr id="8" name="Text Placeholder 7"/>
          <p:cNvSpPr>
            <a:spLocks noGrp="1"/>
          </p:cNvSpPr>
          <p:nvPr>
            <p:ph type="body" sz="quarter" idx="11"/>
          </p:nvPr>
        </p:nvSpPr>
        <p:spPr>
          <a:xfrm>
            <a:off x="4751741" y="614362"/>
            <a:ext cx="3742972" cy="4333875"/>
          </a:xfrm>
        </p:spPr>
        <p:txBody>
          <a:bodyPr>
            <a:normAutofit/>
          </a:bodyPr>
          <a:lstStyle>
            <a:lvl1pPr marL="0" indent="0">
              <a:spcBef>
                <a:spcPts val="0"/>
              </a:spcBef>
              <a:buNone/>
              <a:defRPr sz="2000" b="1">
                <a:solidFill>
                  <a:schemeClr val="accent2"/>
                </a:solidFill>
              </a:defRPr>
            </a:lvl1pPr>
            <a:lvl2pPr marL="0" indent="0">
              <a:spcBef>
                <a:spcPts val="0"/>
              </a:spcBef>
              <a:spcAft>
                <a:spcPts val="1200"/>
              </a:spcAft>
              <a:buNone/>
              <a:defRPr sz="1800">
                <a:solidFill>
                  <a:srgbClr val="582781"/>
                </a:solidFill>
              </a:defRPr>
            </a:lvl2pPr>
          </a:lstStyle>
          <a:p>
            <a:pPr lvl="0"/>
            <a:r>
              <a:rPr lang="en-US"/>
              <a:t>Click to edit Master text styles</a:t>
            </a:r>
          </a:p>
          <a:p>
            <a:pPr lvl="1"/>
            <a:r>
              <a:rPr lang="en-US"/>
              <a:t>Second level</a:t>
            </a:r>
          </a:p>
        </p:txBody>
      </p:sp>
      <p:sp>
        <p:nvSpPr>
          <p:cNvPr id="9"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43228841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p:cSld name="Questions">
    <p:spTree>
      <p:nvGrpSpPr>
        <p:cNvPr id="1" name=""/>
        <p:cNvGrpSpPr/>
        <p:nvPr/>
      </p:nvGrpSpPr>
      <p:grpSpPr>
        <a:xfrm>
          <a:off x="0" y="0"/>
          <a:ext cx="0" cy="0"/>
          <a:chOff x="0" y="0"/>
          <a:chExt cx="0" cy="0"/>
        </a:xfrm>
      </p:grpSpPr>
      <p:pic>
        <p:nvPicPr>
          <p:cNvPr id="14" name="Picture 1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15" name="Group 14"/>
          <p:cNvGrpSpPr/>
          <p:nvPr/>
        </p:nvGrpSpPr>
        <p:grpSpPr>
          <a:xfrm>
            <a:off x="0" y="4179240"/>
            <a:ext cx="9144000" cy="2678760"/>
            <a:chOff x="0" y="4179240"/>
            <a:chExt cx="9144000" cy="2678760"/>
          </a:xfrm>
        </p:grpSpPr>
        <p:sp>
          <p:nvSpPr>
            <p:cNvPr id="16" name="Rectangle 17"/>
            <p:cNvSpPr/>
            <p:nvPr userDrawn="1"/>
          </p:nvSpPr>
          <p:spPr>
            <a:xfrm>
              <a:off x="0" y="4266024"/>
              <a:ext cx="9144000" cy="2591976"/>
            </a:xfrm>
            <a:custGeom>
              <a:avLst/>
              <a:gdLst/>
              <a:ahLst/>
              <a:cxnLst/>
              <a:rect l="l" t="t" r="r" b="b"/>
              <a:pathLst>
                <a:path w="9144000" h="2591976">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604198"/>
                  </a:lnTo>
                  <a:lnTo>
                    <a:pt x="9144000" y="1823644"/>
                  </a:lnTo>
                  <a:lnTo>
                    <a:pt x="9144000" y="2591976"/>
                  </a:lnTo>
                  <a:lnTo>
                    <a:pt x="0" y="2591976"/>
                  </a:lnTo>
                  <a:lnTo>
                    <a:pt x="0" y="1823644"/>
                  </a:lnTo>
                  <a:lnTo>
                    <a:pt x="0" y="1604198"/>
                  </a:lnTo>
                  <a:close/>
                </a:path>
              </a:pathLst>
            </a:custGeom>
            <a:solidFill>
              <a:srgbClr val="662D9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7" name="Group 16"/>
            <p:cNvGrpSpPr/>
            <p:nvPr userDrawn="1"/>
          </p:nvGrpSpPr>
          <p:grpSpPr>
            <a:xfrm>
              <a:off x="0" y="4179240"/>
              <a:ext cx="8812245" cy="140509"/>
              <a:chOff x="0" y="4179240"/>
              <a:chExt cx="8812245" cy="140509"/>
            </a:xfrm>
          </p:grpSpPr>
          <p:sp>
            <p:nvSpPr>
              <p:cNvPr id="19" name="Oval 18"/>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20" name="Straight Connector 19"/>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pic>
          <p:nvPicPr>
            <p:cNvPr id="18" name="Picture 17"/>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877722" y="6344439"/>
              <a:ext cx="960528" cy="312461"/>
            </a:xfrm>
            <a:prstGeom prst="rect">
              <a:avLst/>
            </a:prstGeom>
          </p:spPr>
        </p:pic>
      </p:grpSp>
      <p:sp>
        <p:nvSpPr>
          <p:cNvPr id="3" name="TextBox 2"/>
          <p:cNvSpPr txBox="1"/>
          <p:nvPr/>
        </p:nvSpPr>
        <p:spPr>
          <a:xfrm>
            <a:off x="722313" y="4961784"/>
            <a:ext cx="3102919" cy="584776"/>
          </a:xfrm>
          <a:prstGeom prst="rect">
            <a:avLst/>
          </a:prstGeom>
          <a:noFill/>
        </p:spPr>
        <p:txBody>
          <a:bodyPr wrap="square" rtlCol="0">
            <a:spAutoFit/>
          </a:bodyPr>
          <a:lstStyle/>
          <a:p>
            <a:r>
              <a:rPr lang="en-US" sz="3200" b="1" i="0" kern="1200" cap="all" dirty="0">
                <a:solidFill>
                  <a:schemeClr val="bg2"/>
                </a:solidFill>
                <a:latin typeface="Arial"/>
                <a:ea typeface="+mj-ea"/>
                <a:cs typeface="Arial"/>
              </a:rPr>
              <a:t>Questions</a:t>
            </a:r>
          </a:p>
        </p:txBody>
      </p:sp>
      <p:sp>
        <p:nvSpPr>
          <p:cNvPr id="23"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b="0">
                <a:solidFill>
                  <a:srgbClr val="FFFFFF"/>
                </a:solidFill>
              </a:defRPr>
            </a:lvl1pPr>
          </a:lstStyle>
          <a:p>
            <a:fld id="{89230DF3-8A97-483F-9E22-D94BB795AE49}" type="slidenum">
              <a:rPr lang="en-US" smtClean="0"/>
              <a:t>‹#›</a:t>
            </a:fld>
            <a:endParaRPr lang="en-US"/>
          </a:p>
        </p:txBody>
      </p:sp>
    </p:spTree>
    <p:extLst>
      <p:ext uri="{BB962C8B-B14F-4D97-AF65-F5344CB8AC3E}">
        <p14:creationId xmlns:p14="http://schemas.microsoft.com/office/powerpoint/2010/main" val="332412189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Logo">
    <p:spTree>
      <p:nvGrpSpPr>
        <p:cNvPr id="1" name=""/>
        <p:cNvGrpSpPr/>
        <p:nvPr/>
      </p:nvGrpSpPr>
      <p:grpSpPr>
        <a:xfrm>
          <a:off x="0" y="0"/>
          <a:ext cx="0" cy="0"/>
          <a:chOff x="0" y="0"/>
          <a:chExt cx="0" cy="0"/>
        </a:xfrm>
      </p:grpSpPr>
      <p:pic>
        <p:nvPicPr>
          <p:cNvPr id="4" name="Picture 3" descr="logo-large.gif"/>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8891" y="2370667"/>
            <a:ext cx="5506218" cy="1791854"/>
          </a:xfrm>
          <a:prstGeom prst="rect">
            <a:avLst/>
          </a:prstGeom>
        </p:spPr>
      </p:pic>
    </p:spTree>
    <p:extLst>
      <p:ext uri="{BB962C8B-B14F-4D97-AF65-F5344CB8AC3E}">
        <p14:creationId xmlns:p14="http://schemas.microsoft.com/office/powerpoint/2010/main" val="4497386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9230DF3-8A97-483F-9E22-D94BB795AE49}" type="slidenum">
              <a:rPr lang="en-US" smtClean="0"/>
              <a:t>‹#›</a:t>
            </a:fld>
            <a:endParaRPr lang="en-US"/>
          </a:p>
        </p:txBody>
      </p:sp>
    </p:spTree>
    <p:extLst>
      <p:ext uri="{BB962C8B-B14F-4D97-AF65-F5344CB8AC3E}">
        <p14:creationId xmlns:p14="http://schemas.microsoft.com/office/powerpoint/2010/main" val="1755064965"/>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blank" preserve="1">
  <p:cSld name="2_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15181486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4040"/>
                </a:solidFill>
              </a:defRPr>
            </a:lvl1pPr>
          </a:lstStyle>
          <a:p>
            <a:r>
              <a:rPr lang="en-US"/>
              <a:t>Click to edit Master title style</a:t>
            </a:r>
            <a:endParaRPr lang="en-US" dirty="0"/>
          </a:p>
        </p:txBody>
      </p:sp>
      <p:sp>
        <p:nvSpPr>
          <p:cNvPr id="3" name="Content Placeholder 2"/>
          <p:cNvSpPr>
            <a:spLocks noGrp="1"/>
          </p:cNvSpPr>
          <p:nvPr>
            <p:ph sz="half" idx="1"/>
          </p:nvPr>
        </p:nvSpPr>
        <p:spPr>
          <a:xfrm>
            <a:off x="457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404040"/>
                </a:solidFill>
              </a:defRPr>
            </a:lvl1pPr>
            <a:lvl2pPr>
              <a:defRPr sz="2400">
                <a:solidFill>
                  <a:srgbClr val="404040"/>
                </a:solidFill>
              </a:defRPr>
            </a:lvl2pPr>
            <a:lvl3pPr>
              <a:defRPr sz="2000">
                <a:solidFill>
                  <a:srgbClr val="404040"/>
                </a:solidFill>
              </a:defRPr>
            </a:lvl3pPr>
            <a:lvl4pPr>
              <a:defRPr sz="1800">
                <a:solidFill>
                  <a:srgbClr val="404040"/>
                </a:solidFill>
              </a:defRPr>
            </a:lvl4pPr>
            <a:lvl5pPr>
              <a:defRPr sz="1800">
                <a:solidFill>
                  <a:srgbClr val="404040"/>
                </a:solidFill>
              </a:defRPr>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2928376621"/>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4040"/>
                </a:solidFill>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solidFill>
                  <a:srgbClr val="404040"/>
                </a:solidFill>
              </a:defRPr>
            </a:lvl1pPr>
            <a:lvl2pPr>
              <a:defRPr sz="1800">
                <a:solidFill>
                  <a:srgbClr val="404040"/>
                </a:solidFill>
              </a:defRPr>
            </a:lvl2pPr>
            <a:lvl3pPr>
              <a:defRPr sz="1600">
                <a:solidFill>
                  <a:srgbClr val="404040"/>
                </a:solidFill>
              </a:defRPr>
            </a:lvl3pPr>
            <a:lvl4pPr>
              <a:defRPr sz="1400">
                <a:solidFill>
                  <a:srgbClr val="404040"/>
                </a:solidFill>
              </a:defRPr>
            </a:lvl4pPr>
            <a:lvl5pPr>
              <a:defRPr sz="1400">
                <a:solidFill>
                  <a:srgbClr val="40404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chor="b">
            <a:normAutofit/>
          </a:bodyPr>
          <a:lstStyle>
            <a:lvl1pPr marL="0" indent="0">
              <a:buNone/>
              <a:defRPr sz="20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solidFill>
                  <a:srgbClr val="404040"/>
                </a:solidFill>
              </a:defRPr>
            </a:lvl1pPr>
            <a:lvl2pPr>
              <a:defRPr sz="1800">
                <a:solidFill>
                  <a:srgbClr val="404040"/>
                </a:solidFill>
              </a:defRPr>
            </a:lvl2pPr>
            <a:lvl3pPr>
              <a:defRPr sz="1600">
                <a:solidFill>
                  <a:srgbClr val="404040"/>
                </a:solidFill>
              </a:defRPr>
            </a:lvl3pPr>
            <a:lvl4pPr>
              <a:defRPr sz="1400">
                <a:solidFill>
                  <a:srgbClr val="404040"/>
                </a:solidFill>
              </a:defRPr>
            </a:lvl4pPr>
            <a:lvl5pPr>
              <a:defRPr sz="1400">
                <a:solidFill>
                  <a:srgbClr val="404040"/>
                </a:solidFill>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69F6EF-4BC1-4CF7-8286-C0482A218063}" type="slidenum">
              <a:rPr lang="en-US" smtClean="0"/>
              <a:pPr/>
              <a:t>‹#›</a:t>
            </a:fld>
            <a:endParaRPr lang="en-US" dirty="0"/>
          </a:p>
        </p:txBody>
      </p:sp>
    </p:spTree>
    <p:extLst>
      <p:ext uri="{BB962C8B-B14F-4D97-AF65-F5344CB8AC3E}">
        <p14:creationId xmlns:p14="http://schemas.microsoft.com/office/powerpoint/2010/main" val="325342095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404040"/>
                </a:solidFill>
              </a:defRPr>
            </a:lvl1pPr>
          </a:lstStyle>
          <a:p>
            <a:r>
              <a:rPr lang="en-US"/>
              <a:t>Click to edit Master title style</a:t>
            </a:r>
            <a:endParaRPr lang="en-US" dirty="0"/>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9230DF3-8A97-483F-9E22-D94BB795AE49}" type="slidenum">
              <a:rPr lang="en-US" smtClean="0"/>
              <a:t>‹#›</a:t>
            </a:fld>
            <a:endParaRPr lang="en-US"/>
          </a:p>
        </p:txBody>
      </p:sp>
      <p:sp>
        <p:nvSpPr>
          <p:cNvPr id="6" name="Slide Number Placeholder 5"/>
          <p:cNvSpPr txBox="1">
            <a:spLocks/>
          </p:cNvSpPr>
          <p:nvPr userDrawn="1"/>
        </p:nvSpPr>
        <p:spPr>
          <a:xfrm>
            <a:off x="152400" y="6553201"/>
            <a:ext cx="2133600" cy="3048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4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99503638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solidFill>
                  <a:srgbClr val="404040"/>
                </a:solidFill>
              </a:defRPr>
            </a:lvl1pPr>
          </a:lstStyle>
          <a:p>
            <a:r>
              <a:rPr lang="en-US"/>
              <a:t>Click to edit Master title style</a:t>
            </a:r>
            <a:endParaRPr lang="en-US" dirty="0"/>
          </a:p>
        </p:txBody>
      </p:sp>
      <p:sp>
        <p:nvSpPr>
          <p:cNvPr id="3" name="Content Placeholder 2"/>
          <p:cNvSpPr>
            <a:spLocks noGrp="1"/>
          </p:cNvSpPr>
          <p:nvPr>
            <p:ph idx="1"/>
          </p:nvPr>
        </p:nvSpPr>
        <p:spPr>
          <a:xfrm>
            <a:off x="3575050" y="273050"/>
            <a:ext cx="5111750" cy="5853113"/>
          </a:xfrm>
        </p:spPr>
        <p:txBody>
          <a:bodyPr>
            <a:normAutofit/>
          </a:bodyPr>
          <a:lstStyle>
            <a:lvl1pPr>
              <a:defRPr sz="2400">
                <a:solidFill>
                  <a:srgbClr val="404040"/>
                </a:solidFill>
              </a:defRPr>
            </a:lvl1pPr>
            <a:lvl2pPr>
              <a:defRPr sz="2000">
                <a:solidFill>
                  <a:srgbClr val="404040"/>
                </a:solidFill>
              </a:defRPr>
            </a:lvl2pPr>
            <a:lvl3pPr>
              <a:defRPr sz="1800">
                <a:solidFill>
                  <a:srgbClr val="404040"/>
                </a:solidFill>
              </a:defRPr>
            </a:lvl3pPr>
            <a:lvl4pPr>
              <a:defRPr sz="1600">
                <a:solidFill>
                  <a:srgbClr val="404040"/>
                </a:solidFill>
              </a:defRPr>
            </a:lvl4pPr>
            <a:lvl5pPr>
              <a:defRPr sz="1600">
                <a:solidFill>
                  <a:srgbClr val="404040"/>
                </a:solidFill>
              </a:defRPr>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30DF3-8A97-483F-9E22-D94BB795AE49}" type="slidenum">
              <a:rPr lang="en-US" smtClean="0"/>
              <a:t>‹#›</a:t>
            </a:fld>
            <a:endParaRPr lang="en-US"/>
          </a:p>
        </p:txBody>
      </p:sp>
    </p:spTree>
    <p:extLst>
      <p:ext uri="{BB962C8B-B14F-4D97-AF65-F5344CB8AC3E}">
        <p14:creationId xmlns:p14="http://schemas.microsoft.com/office/powerpoint/2010/main" val="341026062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solidFill>
                  <a:srgbClr val="404040"/>
                </a:solidFill>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solidFill>
                  <a:srgbClr val="404040"/>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solidFill>
                  <a:srgbClr val="404040"/>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9230DF3-8A97-483F-9E22-D94BB795AE49}" type="slidenum">
              <a:rPr lang="en-US" smtClean="0"/>
              <a:t>‹#›</a:t>
            </a:fld>
            <a:endParaRPr lang="en-US"/>
          </a:p>
        </p:txBody>
      </p:sp>
    </p:spTree>
    <p:extLst>
      <p:ext uri="{BB962C8B-B14F-4D97-AF65-F5344CB8AC3E}">
        <p14:creationId xmlns:p14="http://schemas.microsoft.com/office/powerpoint/2010/main" val="275739750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0616B0-DE77-453A-97AD-F2637AC0C5FB}" type="datetimeFigureOut">
              <a:rPr lang="en-US" smtClean="0"/>
              <a:pPr/>
              <a:t>9/5/2017</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A50616B0-DE77-453A-97AD-F2637AC0C5FB}" type="datetimeFigureOut">
              <a:rPr lang="en-US" smtClean="0"/>
              <a:pPr/>
              <a:t>9/5/2017</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A6D47465-4431-4F74-B3F3-F47823B560F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A50616B0-DE77-453A-97AD-F2637AC0C5FB}" type="datetimeFigureOut">
              <a:rPr lang="en-US" smtClean="0"/>
              <a:pPr/>
              <a:t>9/5/2017</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A6D47465-4431-4F74-B3F3-F47823B560F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A50616B0-DE77-453A-97AD-F2637AC0C5FB}" type="datetimeFigureOut">
              <a:rPr lang="en-US" smtClean="0"/>
              <a:pPr/>
              <a:t>9/5/2017</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A6D47465-4431-4F74-B3F3-F47823B560F3}"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26" name="Picture 25" descr="photo-community.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4394200"/>
          </a:xfrm>
          <a:prstGeom prst="rect">
            <a:avLst/>
          </a:prstGeom>
        </p:spPr>
      </p:pic>
      <p:grpSp>
        <p:nvGrpSpPr>
          <p:cNvPr id="22" name="Group 21"/>
          <p:cNvGrpSpPr/>
          <p:nvPr/>
        </p:nvGrpSpPr>
        <p:grpSpPr>
          <a:xfrm>
            <a:off x="0" y="4179240"/>
            <a:ext cx="9144000" cy="1910428"/>
            <a:chOff x="0" y="4179240"/>
            <a:chExt cx="9144000" cy="1910428"/>
          </a:xfrm>
        </p:grpSpPr>
        <p:sp>
          <p:nvSpPr>
            <p:cNvPr id="18" name="Rectangle 17"/>
            <p:cNvSpPr/>
            <p:nvPr userDrawn="1"/>
          </p:nvSpPr>
          <p:spPr>
            <a:xfrm>
              <a:off x="0" y="4266024"/>
              <a:ext cx="9144000" cy="1823644"/>
            </a:xfrm>
            <a:custGeom>
              <a:avLst/>
              <a:gdLst/>
              <a:ahLst/>
              <a:cxnLst/>
              <a:rect l="l" t="t" r="r" b="b"/>
              <a:pathLst>
                <a:path w="9144000" h="1823644">
                  <a:moveTo>
                    <a:pt x="0" y="0"/>
                  </a:moveTo>
                  <a:lnTo>
                    <a:pt x="8675073" y="0"/>
                  </a:lnTo>
                  <a:lnTo>
                    <a:pt x="8677257" y="10817"/>
                  </a:lnTo>
                  <a:cubicBezTo>
                    <a:pt x="8687922" y="36033"/>
                    <a:pt x="8712890" y="53726"/>
                    <a:pt x="8741991" y="53726"/>
                  </a:cubicBezTo>
                  <a:cubicBezTo>
                    <a:pt x="8771092" y="53726"/>
                    <a:pt x="8796060" y="36033"/>
                    <a:pt x="8806725" y="10817"/>
                  </a:cubicBezTo>
                  <a:lnTo>
                    <a:pt x="8808909" y="0"/>
                  </a:lnTo>
                  <a:lnTo>
                    <a:pt x="9144000" y="0"/>
                  </a:lnTo>
                  <a:lnTo>
                    <a:pt x="9144000" y="1823644"/>
                  </a:lnTo>
                  <a:lnTo>
                    <a:pt x="0" y="1823644"/>
                  </a:lnTo>
                  <a:close/>
                </a:path>
              </a:pathLst>
            </a:custGeom>
            <a:solidFill>
              <a:schemeClr val="accent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16" name="Group 15"/>
            <p:cNvGrpSpPr/>
            <p:nvPr userDrawn="1"/>
          </p:nvGrpSpPr>
          <p:grpSpPr>
            <a:xfrm>
              <a:off x="0" y="4179240"/>
              <a:ext cx="8812245" cy="140509"/>
              <a:chOff x="0" y="4179240"/>
              <a:chExt cx="8812245" cy="140509"/>
            </a:xfrm>
          </p:grpSpPr>
          <p:sp>
            <p:nvSpPr>
              <p:cNvPr id="6" name="Oval 5"/>
              <p:cNvSpPr>
                <a:spLocks noChangeAspect="1"/>
              </p:cNvSpPr>
              <p:nvPr userDrawn="1"/>
            </p:nvSpPr>
            <p:spPr>
              <a:xfrm>
                <a:off x="8671736" y="4179240"/>
                <a:ext cx="140509" cy="140509"/>
              </a:xfrm>
              <a:prstGeom prst="ellips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txBody>
              <a:bodyPr rtlCol="0" anchor="ctr"/>
              <a:lstStyle/>
              <a:p>
                <a:pPr algn="ctr"/>
                <a:endParaRPr lang="en-US"/>
              </a:p>
            </p:txBody>
          </p:sp>
          <p:cxnSp>
            <p:nvCxnSpPr>
              <p:cNvPr id="9" name="Straight Connector 8"/>
              <p:cNvCxnSpPr/>
              <p:nvPr userDrawn="1"/>
            </p:nvCxnSpPr>
            <p:spPr>
              <a:xfrm>
                <a:off x="0" y="4249494"/>
                <a:ext cx="8671734" cy="0"/>
              </a:xfrm>
              <a:prstGeom prst="line">
                <a:avLst/>
              </a:prstGeom>
              <a:ln w="38100" cmpd="sng">
                <a:solidFill>
                  <a:schemeClr val="bg1"/>
                </a:solidFill>
              </a:ln>
              <a:effectLst/>
            </p:spPr>
            <p:style>
              <a:lnRef idx="2">
                <a:schemeClr val="accent1"/>
              </a:lnRef>
              <a:fillRef idx="0">
                <a:schemeClr val="accent1"/>
              </a:fillRef>
              <a:effectRef idx="1">
                <a:schemeClr val="accent1"/>
              </a:effectRef>
              <a:fontRef idx="minor">
                <a:schemeClr val="tx1"/>
              </a:fontRef>
            </p:style>
          </p:cxnSp>
        </p:grpSp>
      </p:grpSp>
      <p:sp>
        <p:nvSpPr>
          <p:cNvPr id="2" name="Title 1"/>
          <p:cNvSpPr>
            <a:spLocks noGrp="1"/>
          </p:cNvSpPr>
          <p:nvPr>
            <p:ph type="ctrTitle"/>
          </p:nvPr>
        </p:nvSpPr>
        <p:spPr>
          <a:xfrm>
            <a:off x="712788" y="4366120"/>
            <a:ext cx="7772400" cy="865642"/>
          </a:xfrm>
        </p:spPr>
        <p:txBody>
          <a:bodyPr anchor="b">
            <a:normAutofit/>
          </a:bodyPr>
          <a:lstStyle>
            <a:lvl1pPr algn="l">
              <a:defRPr sz="3200">
                <a:solidFill>
                  <a:schemeClr val="bg2"/>
                </a:solidFill>
              </a:defRPr>
            </a:lvl1pPr>
          </a:lstStyle>
          <a:p>
            <a:r>
              <a:rPr lang="en-US"/>
              <a:t>Click to edit Master title style</a:t>
            </a:r>
            <a:endParaRPr lang="en-US" dirty="0"/>
          </a:p>
        </p:txBody>
      </p:sp>
      <p:sp>
        <p:nvSpPr>
          <p:cNvPr id="3" name="Subtitle 2"/>
          <p:cNvSpPr>
            <a:spLocks noGrp="1"/>
          </p:cNvSpPr>
          <p:nvPr>
            <p:ph type="subTitle" idx="1"/>
          </p:nvPr>
        </p:nvSpPr>
        <p:spPr>
          <a:xfrm>
            <a:off x="712788" y="5340503"/>
            <a:ext cx="7772400" cy="596594"/>
          </a:xfrm>
        </p:spPr>
        <p:txBody>
          <a:bodyPr>
            <a:normAutofit/>
          </a:bodyPr>
          <a:lstStyle>
            <a:lvl1pPr marL="0" indent="0" algn="l">
              <a:buNone/>
              <a:defRPr sz="2000">
                <a:solidFill>
                  <a:schemeClr val="bg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TextBox 3"/>
          <p:cNvSpPr txBox="1"/>
          <p:nvPr/>
        </p:nvSpPr>
        <p:spPr>
          <a:xfrm>
            <a:off x="712788" y="6629198"/>
            <a:ext cx="4008244" cy="169277"/>
          </a:xfrm>
          <a:prstGeom prst="rect">
            <a:avLst/>
          </a:prstGeom>
          <a:noFill/>
        </p:spPr>
        <p:txBody>
          <a:bodyPr wrap="square" rtlCol="0">
            <a:spAutoFit/>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500" b="0" i="0" u="none" strike="noStrike" kern="1200" baseline="0" dirty="0">
                <a:solidFill>
                  <a:schemeClr val="tx1">
                    <a:lumMod val="75000"/>
                    <a:lumOff val="25000"/>
                  </a:schemeClr>
                </a:solidFill>
                <a:latin typeface="Arial"/>
                <a:ea typeface="+mn-ea"/>
                <a:cs typeface="Arial"/>
              </a:rPr>
              <a:t>©2017 nThrive, Inc. All rights reserved. RV08312016</a:t>
            </a:r>
            <a:endParaRPr lang="en-US" sz="500" b="0" i="0" baseline="0" dirty="0">
              <a:solidFill>
                <a:schemeClr val="tx1">
                  <a:lumMod val="75000"/>
                  <a:lumOff val="25000"/>
                </a:schemeClr>
              </a:solidFill>
              <a:latin typeface="Arial"/>
              <a:cs typeface="Arial"/>
            </a:endParaRPr>
          </a:p>
        </p:txBody>
      </p:sp>
      <p:pic>
        <p:nvPicPr>
          <p:cNvPr id="24" name="Picture 23" descr="logo2.gif"/>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877722" y="6344439"/>
            <a:ext cx="960529" cy="312461"/>
          </a:xfrm>
          <a:prstGeom prst="rect">
            <a:avLst/>
          </a:prstGeom>
        </p:spPr>
      </p:pic>
    </p:spTree>
    <p:extLst>
      <p:ext uri="{BB962C8B-B14F-4D97-AF65-F5344CB8AC3E}">
        <p14:creationId xmlns:p14="http://schemas.microsoft.com/office/powerpoint/2010/main" val="306780366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slideLayout" Target="../slideLayouts/slideLayout21.xml"/><Relationship Id="rId18" Type="http://schemas.openxmlformats.org/officeDocument/2006/relationships/slideLayout" Target="../slideLayouts/slideLayout26.xml"/><Relationship Id="rId3" Type="http://schemas.openxmlformats.org/officeDocument/2006/relationships/slideLayout" Target="../slideLayouts/slideLayout11.xml"/><Relationship Id="rId21" Type="http://schemas.openxmlformats.org/officeDocument/2006/relationships/slideLayout" Target="../slideLayouts/slideLayout29.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17" Type="http://schemas.openxmlformats.org/officeDocument/2006/relationships/slideLayout" Target="../slideLayouts/slideLayout25.xml"/><Relationship Id="rId2" Type="http://schemas.openxmlformats.org/officeDocument/2006/relationships/slideLayout" Target="../slideLayouts/slideLayout10.xml"/><Relationship Id="rId16" Type="http://schemas.openxmlformats.org/officeDocument/2006/relationships/slideLayout" Target="../slideLayouts/slideLayout24.xml"/><Relationship Id="rId20" Type="http://schemas.openxmlformats.org/officeDocument/2006/relationships/slideLayout" Target="../slideLayouts/slideLayout28.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5" Type="http://schemas.openxmlformats.org/officeDocument/2006/relationships/slideLayout" Target="../slideLayouts/slideLayout23.xml"/><Relationship Id="rId23" Type="http://schemas.openxmlformats.org/officeDocument/2006/relationships/image" Target="../media/image1.gif"/><Relationship Id="rId10" Type="http://schemas.openxmlformats.org/officeDocument/2006/relationships/slideLayout" Target="../slideLayouts/slideLayout18.xml"/><Relationship Id="rId19" Type="http://schemas.openxmlformats.org/officeDocument/2006/relationships/slideLayout" Target="../slideLayouts/slideLayout27.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slideLayout" Target="../slideLayouts/slideLayout22.xml"/><Relationship Id="rId2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5" name="Slide Number Placeholder 5"/>
          <p:cNvSpPr txBox="1">
            <a:spLocks/>
          </p:cNvSpPr>
          <p:nvPr/>
        </p:nvSpPr>
        <p:spPr>
          <a:xfrm>
            <a:off x="0" y="6553200"/>
            <a:ext cx="2133600" cy="228600"/>
          </a:xfrm>
          <a:prstGeom prst="rect">
            <a:avLst/>
          </a:prstGeom>
        </p:spPr>
        <p:txBody>
          <a:bodyPr/>
          <a:lstStyle>
            <a:lvl1pPr>
              <a:defRPr sz="1400"/>
            </a:lvl1pPr>
          </a:lstStyle>
          <a:p>
            <a:pPr marL="0" marR="0" lvl="0" indent="0" algn="l" defTabSz="914400" rtl="0" eaLnBrk="1" fontAlgn="auto" latinLnBrk="0" hangingPunct="1">
              <a:lnSpc>
                <a:spcPct val="100000"/>
              </a:lnSpc>
              <a:spcBef>
                <a:spcPts val="0"/>
              </a:spcBef>
              <a:spcAft>
                <a:spcPts val="0"/>
              </a:spcAft>
              <a:buClrTx/>
              <a:buSzTx/>
              <a:buFontTx/>
              <a:buNone/>
              <a:tabLst/>
              <a:defRPr/>
            </a:pPr>
            <a:fld id="{8269F6EF-4BC1-4CF7-8286-C0482A218063}" type="slidenum">
              <a:rPr kumimoji="0" lang="en-US" sz="12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a:t>
            </a:fld>
            <a:endParaRPr kumimoji="0" lang="en-US" sz="1400" b="0" i="0" u="none" strike="noStrike" kern="1200" cap="none" spc="0" normalizeH="0" baseline="0" noProof="0" dirty="0">
              <a:ln>
                <a:noFill/>
              </a:ln>
              <a:solidFill>
                <a:schemeClr val="tx1"/>
              </a:solidFill>
              <a:effectLst/>
              <a:uLnTx/>
              <a:uFillTx/>
              <a:latin typeface="+mn-lt"/>
              <a:ea typeface="+mn-ea"/>
              <a:cs typeface="+mn-cs"/>
            </a:endParaRPr>
          </a:p>
        </p:txBody>
      </p:sp>
    </p:spTree>
  </p:cSld>
  <p:clrMap bg1="lt1" tx1="dk1" bg2="lt2" tx2="dk2" accent1="accent1" accent2="accent2" accent3="accent3" accent4="accent4" accent5="accent5" accent6="accent6" hlink="hlink" folHlink="folHlink"/>
  <p:sldLayoutIdLst>
    <p:sldLayoutId id="2147483656" r:id="rId1"/>
    <p:sldLayoutId id="2147483657" r:id="rId2"/>
    <p:sldLayoutId id="2147483658" r:id="rId3"/>
    <p:sldLayoutId id="2147483659" r:id="rId4"/>
    <p:sldLayoutId id="2147483660" r:id="rId5"/>
    <p:sldLayoutId id="2147483661" r:id="rId6"/>
    <p:sldLayoutId id="2147483662" r:id="rId7"/>
    <p:sldLayoutId id="2147483663" r:id="rId8"/>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57200" y="1600200"/>
            <a:ext cx="8229600" cy="437264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3"/>
          </p:nvPr>
        </p:nvSpPr>
        <p:spPr>
          <a:xfrm>
            <a:off x="1143686" y="6435389"/>
            <a:ext cx="5562600" cy="158079"/>
          </a:xfrm>
          <a:prstGeom prst="rect">
            <a:avLst/>
          </a:prstGeom>
        </p:spPr>
        <p:txBody>
          <a:bodyPr vert="horz" lIns="91440" tIns="45720" rIns="91440" bIns="45720" rtlCol="0" anchor="b"/>
          <a:lstStyle>
            <a:lvl1pPr algn="l">
              <a:defRPr sz="900">
                <a:solidFill>
                  <a:schemeClr val="tx1">
                    <a:lumMod val="75000"/>
                    <a:lumOff val="25000"/>
                  </a:schemeClr>
                </a:solidFill>
              </a:defRPr>
            </a:lvl1pPr>
          </a:lstStyle>
          <a:p>
            <a:endParaRPr lang="en-US" dirty="0"/>
          </a:p>
        </p:txBody>
      </p:sp>
      <p:sp>
        <p:nvSpPr>
          <p:cNvPr id="6" name="Slide Number Placeholder 5"/>
          <p:cNvSpPr>
            <a:spLocks noGrp="1"/>
          </p:cNvSpPr>
          <p:nvPr>
            <p:ph type="sldNum" sz="quarter" idx="4"/>
          </p:nvPr>
        </p:nvSpPr>
        <p:spPr>
          <a:xfrm>
            <a:off x="457200" y="6396848"/>
            <a:ext cx="580036" cy="196620"/>
          </a:xfrm>
          <a:prstGeom prst="rect">
            <a:avLst/>
          </a:prstGeom>
        </p:spPr>
        <p:txBody>
          <a:bodyPr vert="horz" lIns="91440" tIns="45720" rIns="91440" bIns="45720" rtlCol="0" anchor="b"/>
          <a:lstStyle>
            <a:lvl1pPr algn="l">
              <a:defRPr sz="1100">
                <a:solidFill>
                  <a:schemeClr val="accent1"/>
                </a:solidFill>
              </a:defRPr>
            </a:lvl1pPr>
          </a:lstStyle>
          <a:p>
            <a:fld id="{C2CB5AC3-9B10-7342-AA29-774D8DCAC0D8}" type="slidenum">
              <a:rPr lang="en-US" smtClean="0"/>
              <a:pPr/>
              <a:t>‹#›</a:t>
            </a:fld>
            <a:endParaRPr lang="en-US" dirty="0"/>
          </a:p>
        </p:txBody>
      </p:sp>
      <p:pic>
        <p:nvPicPr>
          <p:cNvPr id="13" name="Picture 12" descr="logo2.gif"/>
          <p:cNvPicPr>
            <a:picLocks noChangeAspect="1"/>
          </p:cNvPicPr>
          <p:nvPr/>
        </p:nvPicPr>
        <p:blipFill>
          <a:blip r:embed="rId23">
            <a:extLst>
              <a:ext uri="{28A0092B-C50C-407E-A947-70E740481C1C}">
                <a14:useLocalDpi xmlns:a14="http://schemas.microsoft.com/office/drawing/2010/main" val="0"/>
              </a:ext>
            </a:extLst>
          </a:blip>
          <a:stretch>
            <a:fillRect/>
          </a:stretch>
        </p:blipFill>
        <p:spPr>
          <a:xfrm>
            <a:off x="7877722" y="6344439"/>
            <a:ext cx="960529" cy="312461"/>
          </a:xfrm>
          <a:prstGeom prst="rect">
            <a:avLst/>
          </a:prstGeom>
        </p:spPr>
      </p:pic>
    </p:spTree>
    <p:extLst>
      <p:ext uri="{BB962C8B-B14F-4D97-AF65-F5344CB8AC3E}">
        <p14:creationId xmlns:p14="http://schemas.microsoft.com/office/powerpoint/2010/main" val="2130164880"/>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81" r:id="rId5"/>
    <p:sldLayoutId id="2147483682" r:id="rId6"/>
    <p:sldLayoutId id="2147483683" r:id="rId7"/>
    <p:sldLayoutId id="2147483684" r:id="rId8"/>
    <p:sldLayoutId id="2147483685" r:id="rId9"/>
    <p:sldLayoutId id="2147483686" r:id="rId10"/>
    <p:sldLayoutId id="2147483687" r:id="rId11"/>
    <p:sldLayoutId id="2147483688" r:id="rId12"/>
    <p:sldLayoutId id="2147483689" r:id="rId13"/>
    <p:sldLayoutId id="2147483690" r:id="rId14"/>
    <p:sldLayoutId id="2147483691" r:id="rId15"/>
    <p:sldLayoutId id="2147483692" r:id="rId16"/>
    <p:sldLayoutId id="2147483693" r:id="rId17"/>
    <p:sldLayoutId id="2147483694" r:id="rId18"/>
    <p:sldLayoutId id="2147483695" r:id="rId19"/>
    <p:sldLayoutId id="2147483696" r:id="rId20"/>
    <p:sldLayoutId id="2147483697" r:id="rId21"/>
  </p:sldLayoutIdLst>
  <p:txStyles>
    <p:titleStyle>
      <a:lvl1pPr algn="l" defTabSz="457200" rtl="0" eaLnBrk="1" latinLnBrk="0" hangingPunct="1">
        <a:spcBef>
          <a:spcPct val="0"/>
        </a:spcBef>
        <a:buNone/>
        <a:defRPr sz="3600" b="1" i="0" kern="1200">
          <a:solidFill>
            <a:schemeClr val="tx1">
              <a:lumMod val="75000"/>
              <a:lumOff val="25000"/>
            </a:schemeClr>
          </a:solidFill>
          <a:latin typeface="Arial"/>
          <a:ea typeface="+mj-ea"/>
          <a:cs typeface="Arial"/>
        </a:defRPr>
      </a:lvl1pPr>
    </p:titleStyle>
    <p:bodyStyle>
      <a:lvl1pPr marL="342900" indent="-342900" algn="l" defTabSz="457200" rtl="0" eaLnBrk="1" latinLnBrk="0" hangingPunct="1">
        <a:spcBef>
          <a:spcPts val="0"/>
        </a:spcBef>
        <a:spcAft>
          <a:spcPts val="600"/>
        </a:spcAft>
        <a:buClr>
          <a:schemeClr val="accent1"/>
        </a:buClr>
        <a:buFont typeface="Arial"/>
        <a:buChar char="•"/>
        <a:defRPr sz="2400" b="0" i="0" kern="1200">
          <a:solidFill>
            <a:schemeClr val="tx1">
              <a:lumMod val="75000"/>
              <a:lumOff val="25000"/>
            </a:schemeClr>
          </a:solidFill>
          <a:latin typeface="Arial"/>
          <a:ea typeface="+mn-ea"/>
          <a:cs typeface="Arial"/>
        </a:defRPr>
      </a:lvl1pPr>
      <a:lvl2pPr marL="742950" indent="-285750" algn="l" defTabSz="457200" rtl="0" eaLnBrk="1" latinLnBrk="0" hangingPunct="1">
        <a:spcBef>
          <a:spcPts val="0"/>
        </a:spcBef>
        <a:spcAft>
          <a:spcPts val="600"/>
        </a:spcAft>
        <a:buClr>
          <a:schemeClr val="accent1"/>
        </a:buClr>
        <a:buFont typeface="Arial"/>
        <a:buChar char="–"/>
        <a:defRPr sz="2000" b="0" i="0" kern="1200">
          <a:solidFill>
            <a:schemeClr val="tx1">
              <a:lumMod val="75000"/>
              <a:lumOff val="25000"/>
            </a:schemeClr>
          </a:solidFill>
          <a:latin typeface="Arial"/>
          <a:ea typeface="+mn-ea"/>
          <a:cs typeface="Arial"/>
        </a:defRPr>
      </a:lvl2pPr>
      <a:lvl3pPr marL="1143000" indent="-228600" algn="l" defTabSz="457200" rtl="0" eaLnBrk="1" latinLnBrk="0" hangingPunct="1">
        <a:spcBef>
          <a:spcPts val="0"/>
        </a:spcBef>
        <a:spcAft>
          <a:spcPts val="600"/>
        </a:spcAft>
        <a:buFont typeface="Arial"/>
        <a:buChar char="•"/>
        <a:defRPr sz="1800" b="0" i="0" kern="1200">
          <a:solidFill>
            <a:schemeClr val="tx1">
              <a:lumMod val="75000"/>
              <a:lumOff val="25000"/>
            </a:schemeClr>
          </a:solidFill>
          <a:latin typeface="Arial"/>
          <a:ea typeface="+mn-ea"/>
          <a:cs typeface="Arial"/>
        </a:defRPr>
      </a:lvl3pPr>
      <a:lvl4pPr marL="16002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Arial"/>
          <a:ea typeface="+mn-ea"/>
          <a:cs typeface="Arial"/>
        </a:defRPr>
      </a:lvl4pPr>
      <a:lvl5pPr marL="2057400" indent="-228600" algn="l" defTabSz="457200" rtl="0" eaLnBrk="1" latinLnBrk="0" hangingPunct="1">
        <a:spcBef>
          <a:spcPts val="0"/>
        </a:spcBef>
        <a:spcAft>
          <a:spcPts val="600"/>
        </a:spcAft>
        <a:buFont typeface="Arial"/>
        <a:buChar char="»"/>
        <a:defRPr sz="1600" b="0" i="0" kern="1200">
          <a:solidFill>
            <a:schemeClr val="tx1">
              <a:lumMod val="75000"/>
              <a:lumOff val="25000"/>
            </a:schemeClr>
          </a:solidFill>
          <a:latin typeface="Arial"/>
          <a:ea typeface="+mn-ea"/>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9.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7.xml"/></Relationships>
</file>

<file path=ppt/slides/_rels/slide1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5.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3" Type="http://schemas.openxmlformats.org/officeDocument/2006/relationships/hyperlink" Target="mailto:nguido@nthrive.com" TargetMode="External"/><Relationship Id="rId2" Type="http://schemas.openxmlformats.org/officeDocument/2006/relationships/hyperlink" Target="mailto:Kathleen.Kirkland@mihs.org" TargetMode="Externa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8" Type="http://schemas.microsoft.com/office/2007/relationships/diagramDrawing" Target="../diagrams/drawing2.xml"/><Relationship Id="rId3" Type="http://schemas.openxmlformats.org/officeDocument/2006/relationships/notesSlide" Target="../notesSlides/notesSlide17.xml"/><Relationship Id="rId7" Type="http://schemas.openxmlformats.org/officeDocument/2006/relationships/diagramColors" Target="../diagrams/colors2.xml"/><Relationship Id="rId2" Type="http://schemas.openxmlformats.org/officeDocument/2006/relationships/slideLayout" Target="../slideLayouts/slideLayout10.xml"/><Relationship Id="rId1" Type="http://schemas.openxmlformats.org/officeDocument/2006/relationships/tags" Target="../tags/tag2.xml"/><Relationship Id="rId6" Type="http://schemas.openxmlformats.org/officeDocument/2006/relationships/diagramQuickStyle" Target="../diagrams/quickStyle2.xml"/><Relationship Id="rId5" Type="http://schemas.openxmlformats.org/officeDocument/2006/relationships/diagramLayout" Target="../diagrams/layout2.xml"/><Relationship Id="rId4" Type="http://schemas.openxmlformats.org/officeDocument/2006/relationships/diagramData" Target="../diagrams/data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6.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7.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7.xml"/><Relationship Id="rId5" Type="http://schemas.openxmlformats.org/officeDocument/2006/relationships/image" Target="../media/image18.png"/><Relationship Id="rId4" Type="http://schemas.openxmlformats.org/officeDocument/2006/relationships/image" Target="../media/image17.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0.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0.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7.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7.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7"/>
          <p:cNvSpPr>
            <a:spLocks noGrp="1"/>
          </p:cNvSpPr>
          <p:nvPr>
            <p:ph type="ctrTitle"/>
          </p:nvPr>
        </p:nvSpPr>
        <p:spPr/>
        <p:txBody>
          <a:bodyPr>
            <a:normAutofit fontScale="90000"/>
          </a:bodyPr>
          <a:lstStyle/>
          <a:p>
            <a:br>
              <a:rPr lang="en-US" dirty="0"/>
            </a:br>
            <a:r>
              <a:rPr lang="en-US" dirty="0"/>
              <a:t>Effectively Navigating the MSP Rules and Regulations</a:t>
            </a:r>
          </a:p>
        </p:txBody>
      </p:sp>
      <p:sp>
        <p:nvSpPr>
          <p:cNvPr id="3" name="Subtitle 2"/>
          <p:cNvSpPr>
            <a:spLocks noGrp="1"/>
          </p:cNvSpPr>
          <p:nvPr>
            <p:ph type="subTitle" idx="1"/>
          </p:nvPr>
        </p:nvSpPr>
        <p:spPr/>
        <p:txBody>
          <a:bodyPr>
            <a:normAutofit fontScale="92500" lnSpcReduction="20000"/>
          </a:bodyPr>
          <a:lstStyle/>
          <a:p>
            <a:br>
              <a:rPr lang="en-US"/>
            </a:br>
            <a:r>
              <a:rPr lang="en-US"/>
              <a:t>Patient Access Services</a:t>
            </a:r>
            <a:endParaRPr lang="en-US" dirty="0"/>
          </a:p>
        </p:txBody>
      </p:sp>
    </p:spTree>
    <p:custDataLst>
      <p:tags r:id="rId1"/>
    </p:custData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MSP Action Plan</a:t>
            </a:r>
          </a:p>
        </p:txBody>
      </p:sp>
      <p:sp>
        <p:nvSpPr>
          <p:cNvPr id="3" name="Content Placeholder 2"/>
          <p:cNvSpPr>
            <a:spLocks noGrp="1"/>
          </p:cNvSpPr>
          <p:nvPr>
            <p:ph sz="quarter" idx="10"/>
          </p:nvPr>
        </p:nvSpPr>
        <p:spPr>
          <a:xfrm>
            <a:off x="454025" y="1295400"/>
            <a:ext cx="8229600" cy="4677849"/>
          </a:xfrm>
        </p:spPr>
        <p:txBody>
          <a:bodyPr>
            <a:normAutofit fontScale="92500" lnSpcReduction="10000"/>
          </a:bodyPr>
          <a:lstStyle/>
          <a:p>
            <a:r>
              <a:rPr lang="en-US" dirty="0"/>
              <a:t>Assure </a:t>
            </a:r>
            <a:r>
              <a:rPr lang="en-US" dirty="0" err="1"/>
              <a:t>MSPQ</a:t>
            </a:r>
            <a:r>
              <a:rPr lang="en-US" dirty="0"/>
              <a:t> is obtained/confirmed every visit</a:t>
            </a:r>
          </a:p>
          <a:p>
            <a:pPr lvl="1"/>
            <a:r>
              <a:rPr lang="en-US" dirty="0"/>
              <a:t>Series/Re-occurring accounts assure it is refreshed/revalidated every 30 days</a:t>
            </a:r>
          </a:p>
          <a:p>
            <a:pPr lvl="1"/>
            <a:r>
              <a:rPr lang="en-US" dirty="0"/>
              <a:t>Must retain all </a:t>
            </a:r>
            <a:r>
              <a:rPr lang="en-US" dirty="0" err="1"/>
              <a:t>MSPQs</a:t>
            </a:r>
            <a:r>
              <a:rPr lang="en-US" dirty="0"/>
              <a:t> for 10 years post date of service (in it’s entirety)</a:t>
            </a:r>
          </a:p>
          <a:p>
            <a:r>
              <a:rPr lang="en-US" dirty="0"/>
              <a:t>Comprehensive Team Member Training program</a:t>
            </a:r>
          </a:p>
          <a:p>
            <a:pPr lvl="1"/>
            <a:r>
              <a:rPr lang="en-US" dirty="0"/>
              <a:t>New employee training</a:t>
            </a:r>
          </a:p>
          <a:p>
            <a:pPr lvl="1"/>
            <a:r>
              <a:rPr lang="en-US" dirty="0"/>
              <a:t>Re-train existing team members yearly</a:t>
            </a:r>
          </a:p>
          <a:p>
            <a:r>
              <a:rPr lang="en-US" dirty="0"/>
              <a:t>Ongoing Quality Assurance</a:t>
            </a:r>
          </a:p>
          <a:p>
            <a:pPr lvl="1"/>
            <a:r>
              <a:rPr lang="en-US" dirty="0"/>
              <a:t>As part of registration QA process</a:t>
            </a:r>
          </a:p>
          <a:p>
            <a:pPr lvl="1"/>
            <a:r>
              <a:rPr lang="en-US" dirty="0"/>
              <a:t>Separate MSPQ </a:t>
            </a:r>
            <a:r>
              <a:rPr lang="en-US" u="sng" dirty="0"/>
              <a:t>content</a:t>
            </a:r>
            <a:r>
              <a:rPr lang="en-US" dirty="0"/>
              <a:t> focused audit monthly/quarterly</a:t>
            </a:r>
          </a:p>
          <a:p>
            <a:r>
              <a:rPr lang="en-US" dirty="0"/>
              <a:t>Assure Host/System MSPQ is up-to-date and easy to navigate/document</a:t>
            </a:r>
          </a:p>
        </p:txBody>
      </p:sp>
      <p:sp>
        <p:nvSpPr>
          <p:cNvPr id="11" name="TextBox 10"/>
          <p:cNvSpPr txBox="1"/>
          <p:nvPr/>
        </p:nvSpPr>
        <p:spPr>
          <a:xfrm>
            <a:off x="1254125" y="5887274"/>
            <a:ext cx="6629400" cy="523220"/>
          </a:xfrm>
          <a:prstGeom prst="rect">
            <a:avLst/>
          </a:prstGeom>
          <a:noFill/>
        </p:spPr>
        <p:txBody>
          <a:bodyPr wrap="square" rtlCol="0" anchor="ctr">
            <a:spAutoFit/>
          </a:bodyPr>
          <a:lstStyle/>
          <a:p>
            <a:pPr algn="ctr"/>
            <a:r>
              <a:rPr lang="en-US" sz="2800" i="1" dirty="0">
                <a:solidFill>
                  <a:schemeClr val="accent1"/>
                </a:solidFill>
              </a:rPr>
              <a:t>Always be “</a:t>
            </a:r>
            <a:r>
              <a:rPr lang="en-US" sz="2800" i="1" dirty="0" err="1">
                <a:solidFill>
                  <a:schemeClr val="accent1"/>
                </a:solidFill>
              </a:rPr>
              <a:t>MSPQ</a:t>
            </a:r>
            <a:r>
              <a:rPr lang="en-US" sz="2800" i="1" dirty="0">
                <a:solidFill>
                  <a:schemeClr val="accent1"/>
                </a:solidFill>
              </a:rPr>
              <a:t> Audit Ready”</a:t>
            </a:r>
          </a:p>
        </p:txBody>
      </p:sp>
    </p:spTree>
    <p:extLst>
      <p:ext uri="{BB962C8B-B14F-4D97-AF65-F5344CB8AC3E}">
        <p14:creationId xmlns:p14="http://schemas.microsoft.com/office/powerpoint/2010/main" val="34500819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Secondary payer training program</a:t>
            </a: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Training Elements</a:t>
            </a:r>
          </a:p>
        </p:txBody>
      </p:sp>
      <p:sp>
        <p:nvSpPr>
          <p:cNvPr id="3" name="Content Placeholder 2"/>
          <p:cNvSpPr>
            <a:spLocks noGrp="1"/>
          </p:cNvSpPr>
          <p:nvPr>
            <p:ph sz="quarter" idx="10"/>
          </p:nvPr>
        </p:nvSpPr>
        <p:spPr>
          <a:xfrm>
            <a:off x="454025" y="1417638"/>
            <a:ext cx="8229600" cy="4906962"/>
          </a:xfrm>
        </p:spPr>
        <p:txBody>
          <a:bodyPr>
            <a:normAutofit/>
          </a:bodyPr>
          <a:lstStyle/>
          <a:p>
            <a:r>
              <a:rPr lang="en-US" dirty="0"/>
              <a:t>Understanding Medicare Real Time Eligibility</a:t>
            </a:r>
          </a:p>
          <a:p>
            <a:pPr lvl="1"/>
            <a:r>
              <a:rPr lang="en-US" dirty="0"/>
              <a:t>Eligibility &amp; Benefits</a:t>
            </a:r>
          </a:p>
          <a:p>
            <a:pPr lvl="1"/>
            <a:r>
              <a:rPr lang="en-US" dirty="0"/>
              <a:t>Program Benefit Periods</a:t>
            </a:r>
          </a:p>
          <a:p>
            <a:pPr lvl="1"/>
            <a:r>
              <a:rPr lang="en-US" dirty="0"/>
              <a:t>Medicare Out of Pocket Liability</a:t>
            </a:r>
          </a:p>
          <a:p>
            <a:pPr lvl="1"/>
            <a:r>
              <a:rPr lang="en-US" dirty="0"/>
              <a:t>Insurance Verification Guidance</a:t>
            </a:r>
          </a:p>
          <a:p>
            <a:pPr lvl="2"/>
            <a:r>
              <a:rPr lang="en-US" dirty="0"/>
              <a:t>Medicare Advantage Programs</a:t>
            </a:r>
          </a:p>
          <a:p>
            <a:r>
              <a:rPr lang="en-US" dirty="0"/>
              <a:t>Medicare Secondary Payer (MSP) Questionnaire</a:t>
            </a:r>
          </a:p>
          <a:p>
            <a:pPr lvl="1"/>
            <a:r>
              <a:rPr lang="en-US" dirty="0"/>
              <a:t>Why it is important</a:t>
            </a:r>
          </a:p>
          <a:p>
            <a:pPr lvl="1"/>
            <a:r>
              <a:rPr lang="en-US" dirty="0"/>
              <a:t>Patient Access/PFS role in MSPQ processes</a:t>
            </a:r>
          </a:p>
          <a:p>
            <a:pPr lvl="1"/>
            <a:r>
              <a:rPr lang="en-US" dirty="0"/>
              <a:t>Coordination of Benefits</a:t>
            </a:r>
          </a:p>
          <a:p>
            <a:pPr lvl="1"/>
            <a:r>
              <a:rPr lang="en-US" dirty="0"/>
              <a:t>MSP Fact Sheet</a:t>
            </a:r>
          </a:p>
          <a:p>
            <a:pPr lvl="1"/>
            <a:r>
              <a:rPr lang="en-US" dirty="0"/>
              <a:t>Completing the MSPQ</a:t>
            </a:r>
          </a:p>
          <a:p>
            <a:endParaRPr lang="en-US" dirty="0"/>
          </a:p>
          <a:p>
            <a:endParaRPr lang="en-US" dirty="0"/>
          </a:p>
        </p:txBody>
      </p:sp>
    </p:spTree>
    <p:extLst>
      <p:ext uri="{BB962C8B-B14F-4D97-AF65-F5344CB8AC3E}">
        <p14:creationId xmlns:p14="http://schemas.microsoft.com/office/powerpoint/2010/main" val="266647394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AutoShape 202"/>
          <p:cNvSpPr>
            <a:spLocks noChangeArrowheads="1"/>
          </p:cNvSpPr>
          <p:nvPr/>
        </p:nvSpPr>
        <p:spPr bwMode="auto">
          <a:xfrm>
            <a:off x="3635375" y="3172616"/>
            <a:ext cx="1892011" cy="710271"/>
          </a:xfrm>
          <a:prstGeom prst="rightArrow">
            <a:avLst>
              <a:gd name="adj1" fmla="val 50000"/>
              <a:gd name="adj2" fmla="val 25000"/>
            </a:avLst>
          </a:prstGeom>
          <a:solidFill>
            <a:schemeClr val="bg2">
              <a:alpha val="50195"/>
            </a:schemeClr>
          </a:solidFill>
          <a:ln w="12700" algn="ctr">
            <a:solidFill>
              <a:schemeClr val="bg2"/>
            </a:solidFill>
            <a:miter lim="800000"/>
            <a:headEnd/>
            <a:tailEnd/>
          </a:ln>
        </p:spPr>
        <p:txBody>
          <a:bodyPr lIns="0" tIns="39889" rIns="0" bIns="39889" anchor="ctr">
            <a:spAutoFit/>
          </a:bodyPr>
          <a:lstStyle/>
          <a:p>
            <a:endParaRPr lang="en-US"/>
          </a:p>
        </p:txBody>
      </p:sp>
      <p:sp>
        <p:nvSpPr>
          <p:cNvPr id="18435" name="Rectangle 56"/>
          <p:cNvSpPr>
            <a:spLocks noGrp="1" noChangeArrowheads="1"/>
          </p:cNvSpPr>
          <p:nvPr>
            <p:ph type="title"/>
          </p:nvPr>
        </p:nvSpPr>
        <p:spPr/>
        <p:txBody>
          <a:bodyPr/>
          <a:lstStyle/>
          <a:p>
            <a:r>
              <a:rPr lang="en-US"/>
              <a:t>Medicare Background and Coverage</a:t>
            </a:r>
            <a:endParaRPr lang="en-US" dirty="0"/>
          </a:p>
        </p:txBody>
      </p:sp>
      <p:sp>
        <p:nvSpPr>
          <p:cNvPr id="6" name="Content Placeholder 5"/>
          <p:cNvSpPr>
            <a:spLocks noGrp="1"/>
          </p:cNvSpPr>
          <p:nvPr>
            <p:ph sz="half" idx="2"/>
          </p:nvPr>
        </p:nvSpPr>
        <p:spPr>
          <a:xfrm>
            <a:off x="4648200" y="1417638"/>
            <a:ext cx="4038600" cy="4909483"/>
          </a:xfrm>
        </p:spPr>
        <p:txBody>
          <a:bodyPr>
            <a:normAutofit fontScale="77500" lnSpcReduction="20000"/>
          </a:bodyPr>
          <a:lstStyle/>
          <a:p>
            <a:r>
              <a:rPr lang="en-US" dirty="0"/>
              <a:t>Medicare Part A</a:t>
            </a:r>
          </a:p>
          <a:p>
            <a:pPr lvl="1"/>
            <a:r>
              <a:rPr lang="en-US" dirty="0"/>
              <a:t>Inpatient stays                      (Hospital Insurance)</a:t>
            </a:r>
          </a:p>
          <a:p>
            <a:pPr lvl="1"/>
            <a:r>
              <a:rPr lang="en-US" dirty="0"/>
              <a:t>May be eligible after age 65</a:t>
            </a:r>
          </a:p>
          <a:p>
            <a:r>
              <a:rPr lang="en-US" dirty="0"/>
              <a:t>Medicare Part B</a:t>
            </a:r>
          </a:p>
          <a:p>
            <a:pPr lvl="1"/>
            <a:r>
              <a:rPr lang="en-US" dirty="0"/>
              <a:t>Outpatient services                (Medical Insurance)  </a:t>
            </a:r>
          </a:p>
          <a:p>
            <a:pPr lvl="1"/>
            <a:r>
              <a:rPr lang="en-US" dirty="0"/>
              <a:t>Monthly premium</a:t>
            </a:r>
          </a:p>
          <a:p>
            <a:r>
              <a:rPr lang="en-US" dirty="0"/>
              <a:t>Medicare Part C</a:t>
            </a:r>
          </a:p>
          <a:p>
            <a:pPr lvl="1"/>
            <a:r>
              <a:rPr lang="en-US" dirty="0"/>
              <a:t>Medicare Advantage</a:t>
            </a:r>
          </a:p>
          <a:p>
            <a:pPr lvl="1"/>
            <a:r>
              <a:rPr lang="en-US" dirty="0"/>
              <a:t>Monthly premiums plus co-pays, deductibles</a:t>
            </a:r>
          </a:p>
          <a:p>
            <a:r>
              <a:rPr lang="en-US" dirty="0"/>
              <a:t>Medicare Part D</a:t>
            </a:r>
          </a:p>
          <a:p>
            <a:pPr lvl="1"/>
            <a:r>
              <a:rPr lang="en-US" dirty="0"/>
              <a:t>Prescription drug coverage</a:t>
            </a:r>
          </a:p>
          <a:p>
            <a:pPr lvl="1"/>
            <a:r>
              <a:rPr lang="en-US" dirty="0"/>
              <a:t>Monthly premiums plus co-pays per prescription</a:t>
            </a:r>
          </a:p>
          <a:p>
            <a:endParaRPr lang="en-US" dirty="0"/>
          </a:p>
          <a:p>
            <a:endParaRPr lang="en-US" dirty="0"/>
          </a:p>
        </p:txBody>
      </p:sp>
      <p:sp>
        <p:nvSpPr>
          <p:cNvPr id="12" name="Rounded Rectangle 11"/>
          <p:cNvSpPr/>
          <p:nvPr/>
        </p:nvSpPr>
        <p:spPr>
          <a:xfrm>
            <a:off x="433387" y="1417638"/>
            <a:ext cx="4062413" cy="262096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defTabSz="819158">
              <a:buFont typeface="Wingdings" pitchFamily="2" charset="2"/>
              <a:buChar char="§"/>
              <a:defRPr/>
            </a:pPr>
            <a:r>
              <a:rPr lang="en-US" dirty="0">
                <a:solidFill>
                  <a:schemeClr val="bg1"/>
                </a:solidFill>
                <a:latin typeface="Arial" pitchFamily="34" charset="0"/>
                <a:cs typeface="Arial" pitchFamily="34" charset="0"/>
              </a:rPr>
              <a:t>Medicare is federally funded </a:t>
            </a:r>
          </a:p>
          <a:p>
            <a:pPr marL="200872" indent="-200872" defTabSz="819158">
              <a:buFont typeface="Wingdings" pitchFamily="2" charset="2"/>
              <a:buChar char="§"/>
              <a:defRPr/>
            </a:pPr>
            <a:r>
              <a:rPr lang="en-US" dirty="0">
                <a:solidFill>
                  <a:schemeClr val="bg1"/>
                </a:solidFill>
                <a:latin typeface="Arial" pitchFamily="34" charset="0"/>
                <a:cs typeface="Arial" pitchFamily="34" charset="0"/>
              </a:rPr>
              <a:t>Created by Title XVIII of Social Security Administration 1965</a:t>
            </a:r>
          </a:p>
          <a:p>
            <a:pPr marL="200872" indent="-200872" defTabSz="819158">
              <a:buFont typeface="Wingdings" pitchFamily="2" charset="2"/>
              <a:buChar char="§"/>
              <a:defRPr/>
            </a:pPr>
            <a:r>
              <a:rPr lang="en-US" dirty="0">
                <a:solidFill>
                  <a:schemeClr val="bg1"/>
                </a:solidFill>
                <a:latin typeface="Arial" pitchFamily="34" charset="0"/>
                <a:cs typeface="Arial" pitchFamily="34" charset="0"/>
              </a:rPr>
              <a:t>Administered by Centers for Medicare and Medicaid Services (CMS), formally Health Care Financing Administration  (HCFA)</a:t>
            </a:r>
          </a:p>
        </p:txBody>
      </p:sp>
      <p:sp>
        <p:nvSpPr>
          <p:cNvPr id="13" name="Rounded Rectangle 12"/>
          <p:cNvSpPr/>
          <p:nvPr/>
        </p:nvSpPr>
        <p:spPr>
          <a:xfrm>
            <a:off x="433387" y="4191000"/>
            <a:ext cx="4062413" cy="2136121"/>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Coverage Includes:</a:t>
            </a:r>
          </a:p>
          <a:p>
            <a:pPr marL="200872" indent="-200872">
              <a:buFont typeface="Arial" pitchFamily="34" charset="0"/>
              <a:buChar char="•"/>
              <a:defRPr/>
            </a:pPr>
            <a:r>
              <a:rPr lang="en-US" dirty="0">
                <a:latin typeface="Arial" pitchFamily="34" charset="0"/>
                <a:cs typeface="Arial" pitchFamily="34" charset="0"/>
              </a:rPr>
              <a:t>Individuals age 65 and older</a:t>
            </a:r>
          </a:p>
          <a:p>
            <a:pPr marL="200872" indent="-200872">
              <a:buFont typeface="Arial" pitchFamily="34" charset="0"/>
              <a:buChar char="•"/>
              <a:defRPr/>
            </a:pPr>
            <a:r>
              <a:rPr lang="en-US" dirty="0">
                <a:latin typeface="Arial" pitchFamily="34" charset="0"/>
                <a:cs typeface="Arial" pitchFamily="34" charset="0"/>
              </a:rPr>
              <a:t>Individuals under age 65 with certain disabilities (Social Security Disability) </a:t>
            </a:r>
          </a:p>
          <a:p>
            <a:pPr marL="200872" indent="-200872">
              <a:buFont typeface="Arial" pitchFamily="34" charset="0"/>
              <a:buChar char="•"/>
              <a:defRPr/>
            </a:pPr>
            <a:r>
              <a:rPr lang="en-US" dirty="0">
                <a:latin typeface="Arial" pitchFamily="34" charset="0"/>
                <a:cs typeface="Arial" pitchFamily="34" charset="0"/>
              </a:rPr>
              <a:t>Individuals of all ages with End-Stage Renal Disease (ESRD)</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53"/>
          <p:cNvSpPr>
            <a:spLocks noGrp="1" noChangeArrowheads="1"/>
          </p:cNvSpPr>
          <p:nvPr>
            <p:ph type="title"/>
          </p:nvPr>
        </p:nvSpPr>
        <p:spPr/>
        <p:txBody>
          <a:bodyPr>
            <a:normAutofit fontScale="90000"/>
          </a:bodyPr>
          <a:lstStyle/>
          <a:p>
            <a:r>
              <a:rPr lang="en-US"/>
              <a:t> Medicare Program Eligibility &amp; Benefits</a:t>
            </a:r>
            <a:endParaRPr lang="en-US" dirty="0"/>
          </a:p>
        </p:txBody>
      </p:sp>
      <p:sp>
        <p:nvSpPr>
          <p:cNvPr id="12" name="Rounded Rectangle 11"/>
          <p:cNvSpPr/>
          <p:nvPr/>
        </p:nvSpPr>
        <p:spPr>
          <a:xfrm>
            <a:off x="457489" y="1066800"/>
            <a:ext cx="8229023" cy="1219200"/>
          </a:xfrm>
          <a:prstGeom prst="roundRect">
            <a:avLst/>
          </a:prstGeom>
        </p:spPr>
        <p:style>
          <a:lnRef idx="2">
            <a:schemeClr val="dk1"/>
          </a:lnRef>
          <a:fillRef idx="1">
            <a:schemeClr val="lt1"/>
          </a:fillRef>
          <a:effectRef idx="0">
            <a:schemeClr val="dk1"/>
          </a:effectRef>
          <a:fontRef idx="minor">
            <a:schemeClr val="dk1"/>
          </a:fontRef>
        </p:style>
        <p:txBody>
          <a:bodyPr lIns="82058" tIns="41029" rIns="82058" bIns="41029"/>
          <a:lstStyle/>
          <a:p>
            <a:pPr marL="200872" indent="-200872">
              <a:defRPr/>
            </a:pPr>
            <a:r>
              <a:rPr lang="en-US" b="1" dirty="0">
                <a:latin typeface="Arial" pitchFamily="34" charset="0"/>
                <a:cs typeface="Arial" pitchFamily="34" charset="0"/>
              </a:rPr>
              <a:t>Medicare Entitlement:</a:t>
            </a:r>
          </a:p>
          <a:p>
            <a:pPr marL="200872" indent="-200872">
              <a:buFont typeface="Arial" pitchFamily="34" charset="0"/>
              <a:buChar char="•"/>
              <a:defRPr/>
            </a:pPr>
            <a:r>
              <a:rPr lang="en-US" dirty="0">
                <a:latin typeface="Arial" pitchFamily="34" charset="0"/>
                <a:cs typeface="Arial" pitchFamily="34" charset="0"/>
              </a:rPr>
              <a:t>Begins the first day of the month an individual reaches age 65</a:t>
            </a:r>
          </a:p>
          <a:p>
            <a:pPr marL="200872" indent="-200872">
              <a:buFont typeface="Arial" pitchFamily="34" charset="0"/>
              <a:buChar char="•"/>
              <a:defRPr/>
            </a:pPr>
            <a:r>
              <a:rPr lang="en-US" dirty="0">
                <a:latin typeface="Arial" pitchFamily="34" charset="0"/>
                <a:cs typeface="Arial" pitchFamily="34" charset="0"/>
              </a:rPr>
              <a:t>Individual must be eligible for Social Security (SS) benefits</a:t>
            </a:r>
          </a:p>
          <a:p>
            <a:pPr marL="200872" indent="-200872">
              <a:buFont typeface="Arial" pitchFamily="34" charset="0"/>
              <a:buChar char="•"/>
              <a:defRPr/>
            </a:pPr>
            <a:r>
              <a:rPr lang="en-US" dirty="0">
                <a:latin typeface="Arial" pitchFamily="34" charset="0"/>
                <a:cs typeface="Arial" pitchFamily="34" charset="0"/>
              </a:rPr>
              <a:t>Medicare Part A and Part B can be purchased by those who do not qualify</a:t>
            </a:r>
          </a:p>
          <a:p>
            <a:pPr marL="200872" indent="-200872">
              <a:buFont typeface="Arial" pitchFamily="34" charset="0"/>
              <a:buChar char="•"/>
              <a:defRPr/>
            </a:pPr>
            <a:endParaRPr lang="en-US" dirty="0">
              <a:latin typeface="Arial" pitchFamily="34" charset="0"/>
              <a:cs typeface="Arial" pitchFamily="34" charset="0"/>
            </a:endParaRPr>
          </a:p>
        </p:txBody>
      </p:sp>
      <p:sp>
        <p:nvSpPr>
          <p:cNvPr id="13" name="Rounded Rectangle 12"/>
          <p:cNvSpPr/>
          <p:nvPr/>
        </p:nvSpPr>
        <p:spPr>
          <a:xfrm>
            <a:off x="516660" y="2333624"/>
            <a:ext cx="4043795" cy="304799"/>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Part A Benefits</a:t>
            </a:r>
            <a:endParaRPr lang="en-US" dirty="0">
              <a:latin typeface="Arial" pitchFamily="34" charset="0"/>
              <a:cs typeface="Arial" pitchFamily="34" charset="0"/>
            </a:endParaRPr>
          </a:p>
        </p:txBody>
      </p:sp>
      <p:sp>
        <p:nvSpPr>
          <p:cNvPr id="14" name="Rounded Rectangle 13"/>
          <p:cNvSpPr/>
          <p:nvPr/>
        </p:nvSpPr>
        <p:spPr>
          <a:xfrm>
            <a:off x="4605194" y="2333624"/>
            <a:ext cx="4081318" cy="304800"/>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Part B Benefits</a:t>
            </a:r>
            <a:endParaRPr lang="en-US" dirty="0">
              <a:latin typeface="Arial" pitchFamily="34" charset="0"/>
              <a:cs typeface="Arial" pitchFamily="34" charset="0"/>
            </a:endParaRPr>
          </a:p>
        </p:txBody>
      </p:sp>
      <p:sp>
        <p:nvSpPr>
          <p:cNvPr id="15" name="Rounded Rectangle 14"/>
          <p:cNvSpPr/>
          <p:nvPr/>
        </p:nvSpPr>
        <p:spPr>
          <a:xfrm>
            <a:off x="457200" y="2686047"/>
            <a:ext cx="4103255" cy="3943353"/>
          </a:xfrm>
          <a:prstGeom prst="roundRect">
            <a:avLst/>
          </a:prstGeom>
        </p:spPr>
        <p:style>
          <a:lnRef idx="1">
            <a:schemeClr val="accent1"/>
          </a:lnRef>
          <a:fillRef idx="2">
            <a:schemeClr val="accent1"/>
          </a:fillRef>
          <a:effectRef idx="1">
            <a:schemeClr val="accent1"/>
          </a:effectRef>
          <a:fontRef idx="minor">
            <a:schemeClr val="dk1"/>
          </a:fontRef>
        </p:style>
        <p:txBody>
          <a:bodyPr lIns="82058" tIns="41029" rIns="82058" bIns="41029"/>
          <a:lstStyle/>
          <a:p>
            <a:pPr marL="257857" lvl="1" indent="-155284" defTabSz="819158">
              <a:lnSpc>
                <a:spcPct val="88000"/>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Do not have to be retired</a:t>
            </a:r>
          </a:p>
          <a:p>
            <a:pPr marL="257857" lvl="1" indent="-155284" defTabSz="819158">
              <a:lnSpc>
                <a:spcPts val="1705"/>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Most people pay no premiums</a:t>
            </a:r>
          </a:p>
          <a:p>
            <a:pPr marL="257857" lvl="1" indent="-155284" defTabSz="819158">
              <a:lnSpc>
                <a:spcPts val="1705"/>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Types of Entitlement:</a:t>
            </a:r>
          </a:p>
          <a:p>
            <a:pPr marL="574123" lvl="2" indent="-213693" defTabSz="819158">
              <a:lnSpc>
                <a:spcPts val="1705"/>
              </a:lnSpc>
              <a:spcAft>
                <a:spcPct val="30000"/>
              </a:spcAft>
              <a:buFont typeface="Courier New" pitchFamily="49" charset="0"/>
              <a:buChar char="o"/>
              <a:defRPr/>
            </a:pPr>
            <a:r>
              <a:rPr lang="en-US" dirty="0">
                <a:solidFill>
                  <a:schemeClr val="tx2">
                    <a:lumMod val="75000"/>
                  </a:schemeClr>
                </a:solidFill>
                <a:latin typeface="Arial" pitchFamily="34" charset="0"/>
                <a:cs typeface="Arial" pitchFamily="34" charset="0"/>
              </a:rPr>
              <a:t>SS retirement benefits</a:t>
            </a:r>
          </a:p>
          <a:p>
            <a:pPr marL="574123" lvl="2" indent="-213693" defTabSz="819158">
              <a:lnSpc>
                <a:spcPts val="1705"/>
              </a:lnSpc>
              <a:spcAft>
                <a:spcPct val="30000"/>
              </a:spcAft>
              <a:buFont typeface="Courier New" pitchFamily="49" charset="0"/>
              <a:buChar char="o"/>
              <a:defRPr/>
            </a:pPr>
            <a:r>
              <a:rPr lang="en-US" dirty="0">
                <a:solidFill>
                  <a:schemeClr val="tx2">
                    <a:lumMod val="75000"/>
                  </a:schemeClr>
                </a:solidFill>
                <a:latin typeface="Arial" pitchFamily="34" charset="0"/>
                <a:cs typeface="Arial" pitchFamily="34" charset="0"/>
              </a:rPr>
              <a:t>SS survivor benefits</a:t>
            </a:r>
          </a:p>
          <a:p>
            <a:pPr marL="574123" lvl="2" indent="-213693" defTabSz="819158">
              <a:lnSpc>
                <a:spcPts val="1705"/>
              </a:lnSpc>
              <a:spcAft>
                <a:spcPct val="30000"/>
              </a:spcAft>
              <a:buFont typeface="Courier New" pitchFamily="49" charset="0"/>
              <a:buChar char="o"/>
              <a:defRPr/>
            </a:pPr>
            <a:r>
              <a:rPr lang="en-US" dirty="0">
                <a:solidFill>
                  <a:schemeClr val="tx2">
                    <a:lumMod val="75000"/>
                  </a:schemeClr>
                </a:solidFill>
                <a:latin typeface="Arial" pitchFamily="34" charset="0"/>
                <a:cs typeface="Arial" pitchFamily="34" charset="0"/>
              </a:rPr>
              <a:t>Qualified railroad retirement or spouse of survivor</a:t>
            </a:r>
          </a:p>
          <a:p>
            <a:pPr marL="574123" lvl="2" indent="-213693" defTabSz="819158">
              <a:lnSpc>
                <a:spcPts val="1705"/>
              </a:lnSpc>
              <a:spcAft>
                <a:spcPct val="30000"/>
              </a:spcAft>
              <a:buFont typeface="Courier New" pitchFamily="49" charset="0"/>
              <a:buChar char="o"/>
              <a:defRPr/>
            </a:pPr>
            <a:r>
              <a:rPr lang="en-US" dirty="0">
                <a:solidFill>
                  <a:schemeClr val="tx2">
                    <a:lumMod val="75000"/>
                  </a:schemeClr>
                </a:solidFill>
                <a:latin typeface="Arial" pitchFamily="34" charset="0"/>
                <a:cs typeface="Arial" pitchFamily="34" charset="0"/>
              </a:rPr>
              <a:t>SS disability benefits (coverage begins after 24 months)</a:t>
            </a:r>
          </a:p>
          <a:p>
            <a:pPr marL="574123" lvl="2" indent="-213693" defTabSz="819158">
              <a:lnSpc>
                <a:spcPts val="1705"/>
              </a:lnSpc>
              <a:spcAft>
                <a:spcPct val="30000"/>
              </a:spcAft>
              <a:buFont typeface="Courier New" pitchFamily="49" charset="0"/>
              <a:buChar char="o"/>
              <a:defRPr/>
            </a:pPr>
            <a:r>
              <a:rPr lang="en-US" dirty="0">
                <a:solidFill>
                  <a:schemeClr val="tx2">
                    <a:lumMod val="75000"/>
                  </a:schemeClr>
                </a:solidFill>
                <a:latin typeface="Arial" pitchFamily="34" charset="0"/>
                <a:cs typeface="Arial" pitchFamily="34" charset="0"/>
              </a:rPr>
              <a:t>Qualified ESRD individuals </a:t>
            </a:r>
          </a:p>
          <a:p>
            <a:pPr marL="257857" lvl="1" indent="-155284" defTabSz="819158">
              <a:lnSpc>
                <a:spcPts val="1705"/>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Financed through payroll tax (Federal Insurance Confirmation Act- FICA) that also pays SS</a:t>
            </a:r>
          </a:p>
          <a:p>
            <a:pPr marL="200872" indent="-200872">
              <a:buClr>
                <a:schemeClr val="tx2">
                  <a:lumMod val="75000"/>
                </a:schemeClr>
              </a:buClr>
              <a:defRPr/>
            </a:pPr>
            <a:endParaRPr lang="en-US" dirty="0">
              <a:solidFill>
                <a:schemeClr val="tx2">
                  <a:lumMod val="75000"/>
                </a:schemeClr>
              </a:solidFill>
              <a:latin typeface="Arial" pitchFamily="34" charset="0"/>
              <a:cs typeface="Arial" pitchFamily="34" charset="0"/>
            </a:endParaRPr>
          </a:p>
        </p:txBody>
      </p:sp>
      <p:sp>
        <p:nvSpPr>
          <p:cNvPr id="16" name="Rounded Rectangle 15"/>
          <p:cNvSpPr/>
          <p:nvPr/>
        </p:nvSpPr>
        <p:spPr>
          <a:xfrm>
            <a:off x="4600864" y="2686046"/>
            <a:ext cx="4085648" cy="3943353"/>
          </a:xfrm>
          <a:prstGeom prst="roundRect">
            <a:avLst/>
          </a:prstGeom>
        </p:spPr>
        <p:style>
          <a:lnRef idx="1">
            <a:schemeClr val="accent2"/>
          </a:lnRef>
          <a:fillRef idx="2">
            <a:schemeClr val="accent2"/>
          </a:fillRef>
          <a:effectRef idx="1">
            <a:schemeClr val="accent2"/>
          </a:effectRef>
          <a:fontRef idx="minor">
            <a:schemeClr val="dk1"/>
          </a:fontRef>
        </p:style>
        <p:txBody>
          <a:bodyPr lIns="82058" tIns="41029" rIns="82058" bIns="41029"/>
          <a:lstStyle/>
          <a:p>
            <a:pPr marL="257857" lvl="1" indent="-155284" defTabSz="819158">
              <a:lnSpc>
                <a:spcPct val="80000"/>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Any person qualified for premium free Part A benefits can enroll in the Part B program</a:t>
            </a:r>
          </a:p>
          <a:p>
            <a:pPr marL="257857" lvl="1" indent="-155284" defTabSz="819158">
              <a:lnSpc>
                <a:spcPct val="80000"/>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Monthly premiums are required</a:t>
            </a:r>
          </a:p>
          <a:p>
            <a:pPr marL="257857" lvl="1" indent="-155284" defTabSz="819158">
              <a:lnSpc>
                <a:spcPct val="80000"/>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Most US residents over age 65 can enroll in Part B, even if they do not qualify for Part A</a:t>
            </a:r>
          </a:p>
          <a:p>
            <a:pPr marL="257857" lvl="1" indent="-155284" defTabSz="819158">
              <a:lnSpc>
                <a:spcPct val="80000"/>
              </a:lnSpc>
              <a:spcAft>
                <a:spcPct val="30000"/>
              </a:spcAft>
              <a:buFont typeface="Arial" pitchFamily="34" charset="0"/>
              <a:buChar char="•"/>
              <a:defRPr/>
            </a:pPr>
            <a:r>
              <a:rPr lang="en-US" dirty="0">
                <a:solidFill>
                  <a:schemeClr val="tx2">
                    <a:lumMod val="75000"/>
                  </a:schemeClr>
                </a:solidFill>
                <a:latin typeface="Arial" pitchFamily="34" charset="0"/>
                <a:cs typeface="Arial" pitchFamily="34" charset="0"/>
              </a:rPr>
              <a:t>Financed by monthly premiums paid by individuals and general federal revenues</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58"/>
          <p:cNvSpPr>
            <a:spLocks noGrp="1" noChangeArrowheads="1"/>
          </p:cNvSpPr>
          <p:nvPr>
            <p:ph type="title"/>
          </p:nvPr>
        </p:nvSpPr>
        <p:spPr/>
        <p:txBody>
          <a:bodyPr/>
          <a:lstStyle/>
          <a:p>
            <a:r>
              <a:rPr lang="en-US" dirty="0"/>
              <a:t> Medicare Program Benefit Period</a:t>
            </a:r>
          </a:p>
        </p:txBody>
      </p:sp>
      <p:sp>
        <p:nvSpPr>
          <p:cNvPr id="1695747" name="Rectangle 3"/>
          <p:cNvSpPr>
            <a:spLocks noGrp="1" noChangeArrowheads="1"/>
          </p:cNvSpPr>
          <p:nvPr>
            <p:ph sz="quarter" idx="10"/>
          </p:nvPr>
        </p:nvSpPr>
        <p:spPr/>
        <p:txBody>
          <a:bodyPr/>
          <a:lstStyle/>
          <a:p>
            <a:r>
              <a:rPr lang="en-US" dirty="0"/>
              <a:t>Measures utilization of services under Part A coverage</a:t>
            </a:r>
          </a:p>
          <a:p>
            <a:r>
              <a:rPr lang="en-US" dirty="0"/>
              <a:t>Starts the first time the beneficiary enters the hospital</a:t>
            </a:r>
          </a:p>
          <a:p>
            <a:r>
              <a:rPr lang="en-US" dirty="0"/>
              <a:t>Ends when the beneficiary has been out of the hospital for 60 consecutive days (Reset)</a:t>
            </a:r>
          </a:p>
          <a:p>
            <a:r>
              <a:rPr lang="en-US" dirty="0"/>
              <a:t>There is no limit to the number of benefit periods</a:t>
            </a:r>
          </a:p>
        </p:txBody>
      </p:sp>
      <p:sp>
        <p:nvSpPr>
          <p:cNvPr id="10" name="Rounded Rectangle 9"/>
          <p:cNvSpPr/>
          <p:nvPr/>
        </p:nvSpPr>
        <p:spPr>
          <a:xfrm>
            <a:off x="458787" y="3783261"/>
            <a:ext cx="8229023" cy="2519922"/>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Inpatient  Hospital Coverage :</a:t>
            </a:r>
          </a:p>
          <a:p>
            <a:pPr marL="200872" indent="-200872">
              <a:buFont typeface="Arial" pitchFamily="34" charset="0"/>
              <a:buChar char="•"/>
              <a:defRPr/>
            </a:pPr>
            <a:r>
              <a:rPr lang="en-US" dirty="0">
                <a:latin typeface="Arial" pitchFamily="34" charset="0"/>
                <a:cs typeface="Arial" pitchFamily="34" charset="0"/>
              </a:rPr>
              <a:t>First 60 days, Medicare pays all but inpatient deductible</a:t>
            </a:r>
          </a:p>
          <a:p>
            <a:pPr marL="200872" indent="-200872">
              <a:buFont typeface="Arial" pitchFamily="34" charset="0"/>
              <a:buChar char="•"/>
              <a:defRPr/>
            </a:pPr>
            <a:r>
              <a:rPr lang="en-US" dirty="0">
                <a:latin typeface="Arial" pitchFamily="34" charset="0"/>
                <a:cs typeface="Arial" pitchFamily="34" charset="0"/>
              </a:rPr>
              <a:t>61</a:t>
            </a:r>
            <a:r>
              <a:rPr lang="en-US" baseline="30000" dirty="0">
                <a:latin typeface="Arial" pitchFamily="34" charset="0"/>
                <a:cs typeface="Arial" pitchFamily="34" charset="0"/>
              </a:rPr>
              <a:t>st</a:t>
            </a:r>
            <a:r>
              <a:rPr lang="en-US" dirty="0">
                <a:latin typeface="Arial" pitchFamily="34" charset="0"/>
                <a:cs typeface="Arial" pitchFamily="34" charset="0"/>
              </a:rPr>
              <a:t> day to 90</a:t>
            </a:r>
            <a:r>
              <a:rPr lang="en-US" baseline="30000" dirty="0">
                <a:latin typeface="Arial" pitchFamily="34" charset="0"/>
                <a:cs typeface="Arial" pitchFamily="34" charset="0"/>
              </a:rPr>
              <a:t>th</a:t>
            </a:r>
            <a:r>
              <a:rPr lang="en-US" dirty="0">
                <a:latin typeface="Arial" pitchFamily="34" charset="0"/>
                <a:cs typeface="Arial" pitchFamily="34" charset="0"/>
              </a:rPr>
              <a:t> day, Medicare pays all but daily coinsurance</a:t>
            </a:r>
          </a:p>
          <a:p>
            <a:pPr marL="200872" indent="-200872">
              <a:buFont typeface="Arial" pitchFamily="34" charset="0"/>
              <a:buChar char="•"/>
              <a:defRPr/>
            </a:pPr>
            <a:r>
              <a:rPr lang="en-US" dirty="0">
                <a:latin typeface="Arial" pitchFamily="34" charset="0"/>
                <a:cs typeface="Arial" pitchFamily="34" charset="0"/>
              </a:rPr>
              <a:t>91</a:t>
            </a:r>
            <a:r>
              <a:rPr lang="en-US" baseline="30000" dirty="0">
                <a:latin typeface="Arial" pitchFamily="34" charset="0"/>
                <a:cs typeface="Arial" pitchFamily="34" charset="0"/>
              </a:rPr>
              <a:t>st</a:t>
            </a:r>
            <a:r>
              <a:rPr lang="en-US" dirty="0">
                <a:latin typeface="Arial" pitchFamily="34" charset="0"/>
                <a:cs typeface="Arial" pitchFamily="34" charset="0"/>
              </a:rPr>
              <a:t> day to 150</a:t>
            </a:r>
            <a:r>
              <a:rPr lang="en-US" baseline="30000" dirty="0">
                <a:latin typeface="Arial" pitchFamily="34" charset="0"/>
                <a:cs typeface="Arial" pitchFamily="34" charset="0"/>
              </a:rPr>
              <a:t>th</a:t>
            </a:r>
            <a:r>
              <a:rPr lang="en-US" dirty="0">
                <a:latin typeface="Arial" pitchFamily="34" charset="0"/>
                <a:cs typeface="Arial" pitchFamily="34" charset="0"/>
              </a:rPr>
              <a:t> day, Medicare pays all but lifetime reserve coinsurance </a:t>
            </a:r>
          </a:p>
          <a:p>
            <a:pPr marL="200872" indent="-200872">
              <a:buFont typeface="Arial" pitchFamily="34" charset="0"/>
              <a:buChar char="•"/>
              <a:defRPr/>
            </a:pPr>
            <a:r>
              <a:rPr lang="en-US" dirty="0">
                <a:latin typeface="Arial" pitchFamily="34" charset="0"/>
                <a:cs typeface="Arial" pitchFamily="34" charset="0"/>
              </a:rPr>
              <a:t>Beyond 150 days, Medicare pays nothing (benefits exhausted)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AutoShape 7"/>
          <p:cNvSpPr>
            <a:spLocks noChangeArrowheads="1"/>
          </p:cNvSpPr>
          <p:nvPr/>
        </p:nvSpPr>
        <p:spPr bwMode="auto">
          <a:xfrm>
            <a:off x="2932546" y="3799618"/>
            <a:ext cx="3340966" cy="405968"/>
          </a:xfrm>
          <a:prstGeom prst="downArrow">
            <a:avLst>
              <a:gd name="adj1" fmla="val 50000"/>
              <a:gd name="adj2" fmla="val 25000"/>
            </a:avLst>
          </a:prstGeom>
          <a:solidFill>
            <a:schemeClr val="bg2">
              <a:alpha val="50195"/>
            </a:schemeClr>
          </a:solidFill>
          <a:ln w="12700" algn="ctr">
            <a:solidFill>
              <a:schemeClr val="bg2"/>
            </a:solidFill>
            <a:miter lim="800000"/>
            <a:headEnd/>
            <a:tailEnd/>
          </a:ln>
        </p:spPr>
        <p:txBody>
          <a:bodyPr lIns="0" tIns="39889" rIns="0" bIns="39889" anchor="ctr">
            <a:spAutoFit/>
          </a:bodyPr>
          <a:lstStyle/>
          <a:p>
            <a:endParaRPr lang="en-US"/>
          </a:p>
        </p:txBody>
      </p:sp>
      <p:sp>
        <p:nvSpPr>
          <p:cNvPr id="21507" name="Rectangle 80"/>
          <p:cNvSpPr>
            <a:spLocks noChangeArrowheads="1"/>
          </p:cNvSpPr>
          <p:nvPr/>
        </p:nvSpPr>
        <p:spPr bwMode="auto">
          <a:xfrm>
            <a:off x="1961285" y="4831137"/>
            <a:ext cx="2560205" cy="294154"/>
          </a:xfrm>
          <a:prstGeom prst="rect">
            <a:avLst/>
          </a:prstGeom>
          <a:noFill/>
          <a:ln w="12700" algn="ctr">
            <a:noFill/>
            <a:miter lim="800000"/>
            <a:headEnd/>
            <a:tailEnd/>
          </a:ln>
        </p:spPr>
        <p:txBody>
          <a:bodyPr lIns="0" tIns="39889" rIns="0" bIns="39889">
            <a:spAutoFit/>
          </a:bodyPr>
          <a:lstStyle/>
          <a:p>
            <a:pPr marL="417415" indent="-417415" defTabSz="819158">
              <a:buFontTx/>
              <a:buChar char="•"/>
              <a:tabLst>
                <a:tab pos="975867" algn="l"/>
              </a:tabLst>
            </a:pPr>
            <a:endParaRPr lang="en-US" sz="1400" dirty="0">
              <a:solidFill>
                <a:schemeClr val="accent1"/>
              </a:solidFill>
            </a:endParaRPr>
          </a:p>
        </p:txBody>
      </p:sp>
      <p:sp>
        <p:nvSpPr>
          <p:cNvPr id="28" name="Rounded Rectangle 27"/>
          <p:cNvSpPr/>
          <p:nvPr/>
        </p:nvSpPr>
        <p:spPr>
          <a:xfrm>
            <a:off x="512330" y="1243013"/>
            <a:ext cx="8087591" cy="307619"/>
          </a:xfrm>
          <a:prstGeom prst="roundRect">
            <a:avLst/>
          </a:prstGeom>
        </p:spPr>
        <p:style>
          <a:lnRef idx="2">
            <a:schemeClr val="dk1"/>
          </a:lnRef>
          <a:fillRef idx="1">
            <a:schemeClr val="lt1"/>
          </a:fillRef>
          <a:effectRef idx="0">
            <a:schemeClr val="dk1"/>
          </a:effectRef>
          <a:fontRef idx="minor">
            <a:schemeClr val="dk1"/>
          </a:fontRef>
        </p:style>
        <p:txBody>
          <a:bodyPr lIns="82058" tIns="41029" rIns="82058" bIns="41029" anchor="ctr"/>
          <a:lstStyle/>
          <a:p>
            <a:pPr marL="200872" indent="-200872">
              <a:defRPr/>
            </a:pPr>
            <a:r>
              <a:rPr lang="en-US" b="1" dirty="0">
                <a:latin typeface="Arial" pitchFamily="34" charset="0"/>
                <a:cs typeface="Arial" pitchFamily="34" charset="0"/>
              </a:rPr>
              <a:t>Medicare Deductible (2017)</a:t>
            </a:r>
            <a:endParaRPr lang="en-US" dirty="0">
              <a:latin typeface="Arial" pitchFamily="34" charset="0"/>
              <a:cs typeface="Arial" pitchFamily="34" charset="0"/>
            </a:endParaRPr>
          </a:p>
        </p:txBody>
      </p:sp>
      <p:sp>
        <p:nvSpPr>
          <p:cNvPr id="29" name="Rounded Rectangle 28"/>
          <p:cNvSpPr/>
          <p:nvPr/>
        </p:nvSpPr>
        <p:spPr>
          <a:xfrm>
            <a:off x="512330" y="3795508"/>
            <a:ext cx="8087591" cy="343665"/>
          </a:xfrm>
          <a:prstGeom prst="roundRect">
            <a:avLst/>
          </a:prstGeom>
        </p:spPr>
        <p:style>
          <a:lnRef idx="2">
            <a:schemeClr val="dk1"/>
          </a:lnRef>
          <a:fillRef idx="1">
            <a:schemeClr val="lt1"/>
          </a:fillRef>
          <a:effectRef idx="0">
            <a:schemeClr val="dk1"/>
          </a:effectRef>
          <a:fontRef idx="minor">
            <a:schemeClr val="dk1"/>
          </a:fontRef>
        </p:style>
        <p:txBody>
          <a:bodyPr lIns="82058" tIns="41029" rIns="82058" bIns="41029" anchor="ctr"/>
          <a:lstStyle/>
          <a:p>
            <a:pPr marL="200872" indent="-200872">
              <a:defRPr/>
            </a:pPr>
            <a:r>
              <a:rPr lang="en-US" b="1" dirty="0">
                <a:latin typeface="Arial" pitchFamily="34" charset="0"/>
                <a:cs typeface="Arial" pitchFamily="34" charset="0"/>
              </a:rPr>
              <a:t>Medicare Coinsurance</a:t>
            </a:r>
            <a:endParaRPr lang="en-US" dirty="0">
              <a:latin typeface="Arial" pitchFamily="34" charset="0"/>
              <a:cs typeface="Arial" pitchFamily="34" charset="0"/>
            </a:endParaRPr>
          </a:p>
        </p:txBody>
      </p:sp>
      <p:sp>
        <p:nvSpPr>
          <p:cNvPr id="30" name="Rounded Rectangle 29"/>
          <p:cNvSpPr/>
          <p:nvPr/>
        </p:nvSpPr>
        <p:spPr>
          <a:xfrm>
            <a:off x="516660" y="1617867"/>
            <a:ext cx="4043795" cy="469246"/>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Inpatient</a:t>
            </a:r>
            <a:endParaRPr lang="en-US" dirty="0">
              <a:latin typeface="Arial" pitchFamily="34" charset="0"/>
              <a:cs typeface="Arial" pitchFamily="34" charset="0"/>
            </a:endParaRPr>
          </a:p>
        </p:txBody>
      </p:sp>
      <p:sp>
        <p:nvSpPr>
          <p:cNvPr id="31" name="Rounded Rectangle 30"/>
          <p:cNvSpPr/>
          <p:nvPr/>
        </p:nvSpPr>
        <p:spPr>
          <a:xfrm>
            <a:off x="4605194" y="1617867"/>
            <a:ext cx="4043795" cy="469246"/>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Outpatient</a:t>
            </a:r>
            <a:endParaRPr lang="en-US" dirty="0">
              <a:latin typeface="Arial" pitchFamily="34" charset="0"/>
              <a:cs typeface="Arial" pitchFamily="34" charset="0"/>
            </a:endParaRPr>
          </a:p>
        </p:txBody>
      </p:sp>
      <p:sp>
        <p:nvSpPr>
          <p:cNvPr id="32" name="Rounded Rectangle 31"/>
          <p:cNvSpPr/>
          <p:nvPr/>
        </p:nvSpPr>
        <p:spPr>
          <a:xfrm>
            <a:off x="520990" y="4202206"/>
            <a:ext cx="4043795" cy="469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Inpatient</a:t>
            </a:r>
            <a:endParaRPr lang="en-US" dirty="0">
              <a:latin typeface="Arial" pitchFamily="34" charset="0"/>
              <a:cs typeface="Arial" pitchFamily="34" charset="0"/>
            </a:endParaRPr>
          </a:p>
        </p:txBody>
      </p:sp>
      <p:sp>
        <p:nvSpPr>
          <p:cNvPr id="33" name="Rounded Rectangle 32"/>
          <p:cNvSpPr/>
          <p:nvPr/>
        </p:nvSpPr>
        <p:spPr>
          <a:xfrm>
            <a:off x="4609523" y="4202206"/>
            <a:ext cx="4043795" cy="4692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Outpatient</a:t>
            </a:r>
            <a:endParaRPr lang="en-US" dirty="0">
              <a:latin typeface="Arial" pitchFamily="34" charset="0"/>
              <a:cs typeface="Arial" pitchFamily="34" charset="0"/>
            </a:endParaRPr>
          </a:p>
        </p:txBody>
      </p:sp>
      <p:sp>
        <p:nvSpPr>
          <p:cNvPr id="34" name="Rounded Rectangle 33"/>
          <p:cNvSpPr/>
          <p:nvPr/>
        </p:nvSpPr>
        <p:spPr>
          <a:xfrm>
            <a:off x="509444" y="2144544"/>
            <a:ext cx="4043795" cy="1589256"/>
          </a:xfrm>
          <a:prstGeom prst="roundRect">
            <a:avLst/>
          </a:prstGeom>
        </p:spPr>
        <p:style>
          <a:lnRef idx="1">
            <a:schemeClr val="accent1"/>
          </a:lnRef>
          <a:fillRef idx="2">
            <a:schemeClr val="accent1"/>
          </a:fillRef>
          <a:effectRef idx="1">
            <a:schemeClr val="accent1"/>
          </a:effectRef>
          <a:fontRef idx="minor">
            <a:schemeClr val="dk1"/>
          </a:fontRef>
        </p:style>
        <p:txBody>
          <a:bodyPr lIns="82058" tIns="41029" rIns="82058" bIns="41029"/>
          <a:lstStyle/>
          <a:p>
            <a:pPr marL="158134" lvl="2" indent="-155284"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$1,316 deductible and no coinsurance for days 1-60 each benefit period  </a:t>
            </a:r>
          </a:p>
          <a:p>
            <a:pPr marL="158134" lvl="2" indent="-155284"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Patient pays deductible once each benefit period</a:t>
            </a:r>
          </a:p>
          <a:p>
            <a:pPr marL="200872" indent="-200872">
              <a:buClr>
                <a:schemeClr val="tx2">
                  <a:lumMod val="75000"/>
                </a:schemeClr>
              </a:buClr>
              <a:defRPr/>
            </a:pPr>
            <a:endParaRPr lang="en-US" dirty="0">
              <a:solidFill>
                <a:schemeClr val="tx2">
                  <a:lumMod val="75000"/>
                </a:schemeClr>
              </a:solidFill>
              <a:latin typeface="Arial" pitchFamily="34" charset="0"/>
              <a:cs typeface="Arial" pitchFamily="34" charset="0"/>
            </a:endParaRPr>
          </a:p>
        </p:txBody>
      </p:sp>
      <p:sp>
        <p:nvSpPr>
          <p:cNvPr id="35" name="Rounded Rectangle 34"/>
          <p:cNvSpPr/>
          <p:nvPr/>
        </p:nvSpPr>
        <p:spPr>
          <a:xfrm>
            <a:off x="4600864" y="2144543"/>
            <a:ext cx="4043795" cy="1589257"/>
          </a:xfrm>
          <a:prstGeom prst="roundRect">
            <a:avLst/>
          </a:prstGeom>
        </p:spPr>
        <p:style>
          <a:lnRef idx="1">
            <a:schemeClr val="accent2"/>
          </a:lnRef>
          <a:fillRef idx="2">
            <a:schemeClr val="accent2"/>
          </a:fillRef>
          <a:effectRef idx="1">
            <a:schemeClr val="accent2"/>
          </a:effectRef>
          <a:fontRef idx="minor">
            <a:schemeClr val="dk1"/>
          </a:fontRef>
        </p:style>
        <p:txBody>
          <a:bodyPr lIns="82058" tIns="41029" rIns="82058" bIns="41029" anchor="ctr"/>
          <a:lstStyle/>
          <a:p>
            <a:pPr marL="151010" lvl="2" indent="-151010" defTabSz="819158">
              <a:spcAft>
                <a:spcPct val="50000"/>
              </a:spcAft>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$183 deductible per calendar year</a:t>
            </a:r>
          </a:p>
        </p:txBody>
      </p:sp>
      <p:sp>
        <p:nvSpPr>
          <p:cNvPr id="36" name="Rounded Rectangle 35"/>
          <p:cNvSpPr/>
          <p:nvPr/>
        </p:nvSpPr>
        <p:spPr>
          <a:xfrm>
            <a:off x="520990" y="4727482"/>
            <a:ext cx="4043795" cy="1722082"/>
          </a:xfrm>
          <a:prstGeom prst="roundRect">
            <a:avLst/>
          </a:prstGeom>
        </p:spPr>
        <p:style>
          <a:lnRef idx="1">
            <a:schemeClr val="accent1"/>
          </a:lnRef>
          <a:fillRef idx="2">
            <a:schemeClr val="accent1"/>
          </a:fillRef>
          <a:effectRef idx="1">
            <a:schemeClr val="accent1"/>
          </a:effectRef>
          <a:fontRef idx="minor">
            <a:schemeClr val="dk1"/>
          </a:fontRef>
        </p:style>
        <p:txBody>
          <a:bodyPr lIns="82058" tIns="41029" rIns="82058" bIns="41029"/>
          <a:lstStyle/>
          <a:p>
            <a:pPr marL="158134" lvl="2" indent="-155284" defTabSz="819158">
              <a:lnSpc>
                <a:spcPct val="95000"/>
              </a:lnSpc>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Equal to one-fourth of the inpatient deductible paid only during the 61st to 90th inpatient day</a:t>
            </a:r>
          </a:p>
          <a:p>
            <a:pPr marL="158134" lvl="2" indent="-155284" defTabSz="819158">
              <a:lnSpc>
                <a:spcPct val="95000"/>
              </a:lnSpc>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Lifetime Reserve Coinsurance is one-half of the inpatient deductible per day</a:t>
            </a:r>
          </a:p>
          <a:p>
            <a:pPr marL="200872" indent="-200872">
              <a:buClr>
                <a:schemeClr val="tx2">
                  <a:lumMod val="75000"/>
                </a:schemeClr>
              </a:buClr>
              <a:defRPr/>
            </a:pPr>
            <a:endParaRPr lang="en-US" dirty="0">
              <a:solidFill>
                <a:schemeClr val="tx2">
                  <a:lumMod val="75000"/>
                </a:schemeClr>
              </a:solidFill>
              <a:latin typeface="Arial" pitchFamily="34" charset="0"/>
              <a:cs typeface="Arial" pitchFamily="34" charset="0"/>
            </a:endParaRPr>
          </a:p>
        </p:txBody>
      </p:sp>
      <p:sp>
        <p:nvSpPr>
          <p:cNvPr id="37" name="Rounded Rectangle 36"/>
          <p:cNvSpPr/>
          <p:nvPr/>
        </p:nvSpPr>
        <p:spPr>
          <a:xfrm>
            <a:off x="4612410" y="4727482"/>
            <a:ext cx="4043795" cy="1722082"/>
          </a:xfrm>
          <a:prstGeom prst="roundRect">
            <a:avLst/>
          </a:prstGeom>
        </p:spPr>
        <p:style>
          <a:lnRef idx="1">
            <a:schemeClr val="accent2"/>
          </a:lnRef>
          <a:fillRef idx="2">
            <a:schemeClr val="accent2"/>
          </a:fillRef>
          <a:effectRef idx="1">
            <a:schemeClr val="accent2"/>
          </a:effectRef>
          <a:fontRef idx="minor">
            <a:schemeClr val="dk1"/>
          </a:fontRef>
        </p:style>
        <p:txBody>
          <a:bodyPr lIns="82058" tIns="41029" rIns="82058" bIns="41029" anchor="ctr"/>
          <a:lstStyle/>
          <a:p>
            <a:pPr marL="151010" lvl="2" indent="-151010"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Coinsurance amount is determined at the time of payment (20%)</a:t>
            </a:r>
          </a:p>
          <a:p>
            <a:pPr marL="151010" lvl="2" indent="-151010" defTabSz="819158">
              <a:spcAft>
                <a:spcPct val="50000"/>
              </a:spcAft>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There are no laboratory deductibles or coinsurance</a:t>
            </a:r>
          </a:p>
        </p:txBody>
      </p:sp>
      <p:sp>
        <p:nvSpPr>
          <p:cNvPr id="21518" name="Title 37"/>
          <p:cNvSpPr>
            <a:spLocks noGrp="1"/>
          </p:cNvSpPr>
          <p:nvPr>
            <p:ph type="title"/>
          </p:nvPr>
        </p:nvSpPr>
        <p:spPr/>
        <p:txBody>
          <a:bodyPr/>
          <a:lstStyle/>
          <a:p>
            <a:r>
              <a:rPr lang="en-US"/>
              <a:t>Medicare Out-Of-Pocket Liability</a:t>
            </a:r>
            <a:endParaRPr lang="en-US"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Medicare Insurance Card Guidelines</a:t>
            </a:r>
          </a:p>
        </p:txBody>
      </p:sp>
      <p:sp>
        <p:nvSpPr>
          <p:cNvPr id="10" name="Content Placeholder 9"/>
          <p:cNvSpPr>
            <a:spLocks noGrp="1"/>
          </p:cNvSpPr>
          <p:nvPr>
            <p:ph sz="half" idx="1"/>
          </p:nvPr>
        </p:nvSpPr>
        <p:spPr/>
        <p:txBody>
          <a:bodyPr>
            <a:normAutofit/>
          </a:bodyPr>
          <a:lstStyle/>
          <a:p>
            <a:endParaRPr lang="en-US"/>
          </a:p>
        </p:txBody>
      </p:sp>
      <p:sp>
        <p:nvSpPr>
          <p:cNvPr id="11" name="Content Placeholder 10"/>
          <p:cNvSpPr>
            <a:spLocks noGrp="1"/>
          </p:cNvSpPr>
          <p:nvPr>
            <p:ph sz="half" idx="2"/>
          </p:nvPr>
        </p:nvSpPr>
        <p:spPr/>
        <p:txBody>
          <a:bodyPr>
            <a:normAutofit fontScale="92500" lnSpcReduction="20000"/>
          </a:bodyPr>
          <a:lstStyle/>
          <a:p>
            <a:pPr marL="253583" lvl="1" indent="-239337">
              <a:spcBef>
                <a:spcPct val="0"/>
              </a:spcBef>
              <a:spcAft>
                <a:spcPct val="0"/>
              </a:spcAft>
              <a:buFont typeface="Arial" charset="0"/>
              <a:buChar char="•"/>
            </a:pPr>
            <a:r>
              <a:rPr lang="en-US" sz="1800" b="1" dirty="0">
                <a:latin typeface="Arial" charset="0"/>
                <a:cs typeface="Arial" charset="0"/>
              </a:rPr>
              <a:t>Name of Beneficiary:</a:t>
            </a:r>
            <a:r>
              <a:rPr lang="en-US" sz="1800" dirty="0">
                <a:latin typeface="Arial" charset="0"/>
                <a:cs typeface="Arial" charset="0"/>
              </a:rPr>
              <a:t>  Take only from the Medicare I.D. Card, and make sure that the name correctly matches the patient’s identification. Correctly enter into the subscriber field. </a:t>
            </a:r>
          </a:p>
          <a:p>
            <a:pPr marL="253583" lvl="1" indent="-239337">
              <a:spcBef>
                <a:spcPct val="0"/>
              </a:spcBef>
              <a:spcAft>
                <a:spcPct val="0"/>
              </a:spcAft>
              <a:buFont typeface="Arial" charset="0"/>
              <a:buChar char="•"/>
            </a:pPr>
            <a:r>
              <a:rPr lang="en-US" sz="1800" b="1" dirty="0">
                <a:latin typeface="Arial" charset="0"/>
                <a:cs typeface="Arial" charset="0"/>
              </a:rPr>
              <a:t>Medicare Claim Number:</a:t>
            </a:r>
            <a:r>
              <a:rPr lang="en-US" sz="1800" dirty="0">
                <a:latin typeface="Arial" charset="0"/>
                <a:cs typeface="Arial" charset="0"/>
              </a:rPr>
              <a:t>  Verify that what you enter into Passport matches what is on the Patient’s Medicare card ( never assume this is the patient’s Social Security Number).</a:t>
            </a:r>
          </a:p>
          <a:p>
            <a:pPr marL="253583" lvl="1" indent="-239337">
              <a:spcBef>
                <a:spcPct val="0"/>
              </a:spcBef>
              <a:spcAft>
                <a:spcPct val="0"/>
              </a:spcAft>
              <a:buFont typeface="Arial" charset="0"/>
              <a:buChar char="•"/>
            </a:pPr>
            <a:r>
              <a:rPr lang="en-US" sz="1800" b="1" dirty="0">
                <a:latin typeface="Arial" charset="0"/>
                <a:cs typeface="Arial" charset="0"/>
              </a:rPr>
              <a:t>Entitlement:</a:t>
            </a:r>
            <a:r>
              <a:rPr lang="en-US" sz="1800" dirty="0">
                <a:latin typeface="Arial" charset="0"/>
                <a:cs typeface="Arial" charset="0"/>
              </a:rPr>
              <a:t> Hospital Insurance (Part A), Medical Insurance ( Part B).</a:t>
            </a:r>
          </a:p>
          <a:p>
            <a:pPr marL="253583" lvl="1" indent="-239337">
              <a:spcBef>
                <a:spcPct val="0"/>
              </a:spcBef>
              <a:spcAft>
                <a:spcPct val="0"/>
              </a:spcAft>
              <a:buFont typeface="Arial" charset="0"/>
              <a:buChar char="•"/>
            </a:pPr>
            <a:r>
              <a:rPr lang="en-US" sz="1800" b="1" dirty="0">
                <a:latin typeface="Arial" charset="0"/>
                <a:cs typeface="Arial" charset="0"/>
              </a:rPr>
              <a:t>Effective Date</a:t>
            </a:r>
            <a:r>
              <a:rPr lang="en-US" sz="1800" dirty="0">
                <a:latin typeface="Arial" charset="0"/>
                <a:cs typeface="Arial" charset="0"/>
              </a:rPr>
              <a:t>: Ensure that the effective dates precedes the date of service.</a:t>
            </a:r>
          </a:p>
          <a:p>
            <a:pPr marL="253583" lvl="1" indent="-239337">
              <a:spcBef>
                <a:spcPct val="0"/>
              </a:spcBef>
              <a:spcAft>
                <a:spcPct val="0"/>
              </a:spcAft>
              <a:buFont typeface="Arial" charset="0"/>
              <a:buChar char="•"/>
            </a:pPr>
            <a:r>
              <a:rPr lang="en-US" sz="1800" b="1" dirty="0">
                <a:latin typeface="Arial" charset="0"/>
                <a:cs typeface="Arial" charset="0"/>
              </a:rPr>
              <a:t>Sex:</a:t>
            </a:r>
            <a:r>
              <a:rPr lang="en-US" sz="1800" dirty="0">
                <a:latin typeface="Arial" charset="0"/>
                <a:cs typeface="Arial" charset="0"/>
              </a:rPr>
              <a:t> (Male of Female)</a:t>
            </a:r>
            <a:r>
              <a:rPr lang="en-US" sz="1800" b="1" dirty="0">
                <a:latin typeface="Arial" charset="0"/>
                <a:cs typeface="Arial" charset="0"/>
              </a:rPr>
              <a:t> </a:t>
            </a:r>
            <a:r>
              <a:rPr lang="en-US" sz="1800" dirty="0">
                <a:latin typeface="Arial" charset="0"/>
                <a:cs typeface="Arial" charset="0"/>
              </a:rPr>
              <a:t>Ensure that the patient’s sex is correct and matches the patient’s identification.</a:t>
            </a:r>
          </a:p>
        </p:txBody>
      </p:sp>
      <p:grpSp>
        <p:nvGrpSpPr>
          <p:cNvPr id="6" name="Group 8"/>
          <p:cNvGrpSpPr>
            <a:grpSpLocks noGrp="1"/>
          </p:cNvGrpSpPr>
          <p:nvPr/>
        </p:nvGrpSpPr>
        <p:grpSpPr bwMode="auto">
          <a:xfrm>
            <a:off x="457200" y="1508918"/>
            <a:ext cx="3657600" cy="4708526"/>
            <a:chOff x="449180" y="952500"/>
            <a:chExt cx="4636168" cy="6442077"/>
          </a:xfrm>
        </p:grpSpPr>
        <p:sp>
          <p:nvSpPr>
            <p:cNvPr id="7" name="Rectangle 6"/>
            <p:cNvSpPr/>
            <p:nvPr/>
          </p:nvSpPr>
          <p:spPr>
            <a:xfrm>
              <a:off x="449180" y="952500"/>
              <a:ext cx="4636168" cy="6442077"/>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en-US"/>
            </a:p>
          </p:txBody>
        </p:sp>
        <p:pic>
          <p:nvPicPr>
            <p:cNvPr id="8" name="Picture 200"/>
            <p:cNvPicPr>
              <a:picLocks noChangeAspect="1" noChangeArrowheads="1"/>
            </p:cNvPicPr>
            <p:nvPr/>
          </p:nvPicPr>
          <p:blipFill>
            <a:blip r:embed="rId2" cstate="print"/>
            <a:srcRect/>
            <a:stretch>
              <a:fillRect/>
            </a:stretch>
          </p:blipFill>
          <p:spPr bwMode="auto">
            <a:xfrm>
              <a:off x="609600" y="1064794"/>
              <a:ext cx="4333875" cy="3009900"/>
            </a:xfrm>
            <a:prstGeom prst="rect">
              <a:avLst/>
            </a:prstGeom>
            <a:noFill/>
            <a:ln w="12700" algn="ctr">
              <a:noFill/>
              <a:miter lim="800000"/>
              <a:headEnd/>
              <a:tailEnd/>
            </a:ln>
          </p:spPr>
        </p:pic>
        <p:pic>
          <p:nvPicPr>
            <p:cNvPr id="9" name="Picture 201"/>
            <p:cNvPicPr>
              <a:picLocks noChangeAspect="1" noChangeArrowheads="1"/>
            </p:cNvPicPr>
            <p:nvPr/>
          </p:nvPicPr>
          <p:blipFill>
            <a:blip r:embed="rId3" cstate="print"/>
            <a:srcRect/>
            <a:stretch>
              <a:fillRect/>
            </a:stretch>
          </p:blipFill>
          <p:spPr bwMode="auto">
            <a:xfrm>
              <a:off x="624699" y="4240299"/>
              <a:ext cx="4333875" cy="3009900"/>
            </a:xfrm>
            <a:prstGeom prst="rect">
              <a:avLst/>
            </a:prstGeom>
            <a:noFill/>
            <a:ln w="12700" algn="ctr">
              <a:noFill/>
              <a:miter lim="800000"/>
              <a:headEnd/>
              <a:tailEnd/>
            </a:ln>
          </p:spPr>
        </p:pic>
      </p:gr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56"/>
          <p:cNvSpPr>
            <a:spLocks noGrp="1" noChangeArrowheads="1"/>
          </p:cNvSpPr>
          <p:nvPr>
            <p:ph type="title"/>
          </p:nvPr>
        </p:nvSpPr>
        <p:spPr/>
        <p:txBody>
          <a:bodyPr>
            <a:normAutofit fontScale="90000"/>
          </a:bodyPr>
          <a:lstStyle/>
          <a:p>
            <a:r>
              <a:rPr lang="en-US"/>
              <a:t>General Medicare Registration Guidelines</a:t>
            </a:r>
            <a:endParaRPr lang="en-US" dirty="0"/>
          </a:p>
        </p:txBody>
      </p:sp>
      <p:sp>
        <p:nvSpPr>
          <p:cNvPr id="1701891" name="Rectangle 3"/>
          <p:cNvSpPr>
            <a:spLocks noGrp="1" noChangeArrowheads="1"/>
          </p:cNvSpPr>
          <p:nvPr>
            <p:ph sz="half" idx="1"/>
          </p:nvPr>
        </p:nvSpPr>
        <p:spPr>
          <a:xfrm>
            <a:off x="457200" y="1600201"/>
            <a:ext cx="4038600" cy="2743200"/>
          </a:xfrm>
        </p:spPr>
        <p:txBody>
          <a:bodyPr>
            <a:normAutofit fontScale="77500" lnSpcReduction="20000"/>
          </a:bodyPr>
          <a:lstStyle/>
          <a:p>
            <a:r>
              <a:rPr lang="en-US"/>
              <a:t>Obtain Health Insurance Claim Number (HICN)</a:t>
            </a:r>
          </a:p>
          <a:p>
            <a:r>
              <a:rPr lang="en-US"/>
              <a:t>Three ways to obtain HICN</a:t>
            </a:r>
          </a:p>
          <a:p>
            <a:pPr lvl="1"/>
            <a:r>
              <a:rPr lang="en-US"/>
              <a:t>Health Insurance Card</a:t>
            </a:r>
          </a:p>
          <a:p>
            <a:pPr lvl="1"/>
            <a:r>
              <a:rPr lang="en-US"/>
              <a:t>Social Security Office (SSO) Issued Notice</a:t>
            </a:r>
          </a:p>
          <a:p>
            <a:pPr lvl="1"/>
            <a:r>
              <a:rPr lang="en-US"/>
              <a:t>Social Security Administration (SSA- 30)</a:t>
            </a:r>
            <a:endParaRPr lang="en-US" dirty="0"/>
          </a:p>
        </p:txBody>
      </p:sp>
      <p:sp>
        <p:nvSpPr>
          <p:cNvPr id="6" name="Content Placeholder 5"/>
          <p:cNvSpPr>
            <a:spLocks noGrp="1"/>
          </p:cNvSpPr>
          <p:nvPr>
            <p:ph sz="half" idx="2"/>
          </p:nvPr>
        </p:nvSpPr>
        <p:spPr>
          <a:xfrm>
            <a:off x="4648200" y="1600200"/>
            <a:ext cx="4038600" cy="2743201"/>
          </a:xfrm>
        </p:spPr>
        <p:txBody>
          <a:bodyPr>
            <a:normAutofit fontScale="77500" lnSpcReduction="20000"/>
          </a:bodyPr>
          <a:lstStyle/>
          <a:p>
            <a:r>
              <a:rPr lang="en-US"/>
              <a:t>Accurately record HICN</a:t>
            </a:r>
          </a:p>
          <a:p>
            <a:r>
              <a:rPr lang="en-US"/>
              <a:t>Most numbers are 9 digits with a letter suffix i.e., 123456789-WG, although others may be 6-9 digits with letter prefixes</a:t>
            </a:r>
          </a:p>
          <a:p>
            <a:pPr lvl="1"/>
            <a:r>
              <a:rPr lang="en-US"/>
              <a:t>Railroad Medicare always have letter prefixes, e.g., CA-987654321</a:t>
            </a:r>
          </a:p>
          <a:p>
            <a:endParaRPr lang="en-US" dirty="0"/>
          </a:p>
        </p:txBody>
      </p:sp>
      <p:graphicFrame>
        <p:nvGraphicFramePr>
          <p:cNvPr id="23" name="Content Placeholder 3"/>
          <p:cNvGraphicFramePr>
            <a:graphicFrameLocks/>
          </p:cNvGraphicFramePr>
          <p:nvPr>
            <p:extLst>
              <p:ext uri="{D42A27DB-BD31-4B8C-83A1-F6EECF244321}">
                <p14:modId xmlns:p14="http://schemas.microsoft.com/office/powerpoint/2010/main" val="1804330605"/>
              </p:ext>
            </p:extLst>
          </p:nvPr>
        </p:nvGraphicFramePr>
        <p:xfrm>
          <a:off x="457200" y="4357689"/>
          <a:ext cx="8229601" cy="1951170"/>
        </p:xfrm>
        <a:graphic>
          <a:graphicData uri="http://schemas.openxmlformats.org/drawingml/2006/table">
            <a:tbl>
              <a:tblPr firstRow="1" bandRow="1">
                <a:tableStyleId>{5C22544A-7EE6-4342-B048-85BDC9FD1C3A}</a:tableStyleId>
              </a:tblPr>
              <a:tblGrid>
                <a:gridCol w="4114800">
                  <a:extLst>
                    <a:ext uri="{9D8B030D-6E8A-4147-A177-3AD203B41FA5}">
                      <a16:colId xmlns:a16="http://schemas.microsoft.com/office/drawing/2014/main" val="20000"/>
                    </a:ext>
                  </a:extLst>
                </a:gridCol>
                <a:gridCol w="4114801">
                  <a:extLst>
                    <a:ext uri="{9D8B030D-6E8A-4147-A177-3AD203B41FA5}">
                      <a16:colId xmlns:a16="http://schemas.microsoft.com/office/drawing/2014/main" val="20001"/>
                    </a:ext>
                  </a:extLst>
                </a:gridCol>
              </a:tblGrid>
              <a:tr h="556519">
                <a:tc>
                  <a:txBody>
                    <a:bodyPr/>
                    <a:lstStyle/>
                    <a:p>
                      <a:pPr algn="ctr"/>
                      <a:r>
                        <a:rPr lang="en-US" sz="1800" dirty="0">
                          <a:latin typeface="Arial" pitchFamily="34" charset="0"/>
                          <a:cs typeface="Arial" pitchFamily="34" charset="0"/>
                        </a:rPr>
                        <a:t>Medicare</a:t>
                      </a:r>
                      <a:r>
                        <a:rPr lang="en-US" sz="1800" baseline="0" dirty="0">
                          <a:latin typeface="Arial" pitchFamily="34" charset="0"/>
                          <a:cs typeface="Arial" pitchFamily="34" charset="0"/>
                        </a:rPr>
                        <a:t> (Railroad Retirement) Prefix</a:t>
                      </a:r>
                      <a:endParaRPr lang="en-US" sz="1800" dirty="0">
                        <a:latin typeface="Arial" pitchFamily="34" charset="0"/>
                        <a:cs typeface="Arial" pitchFamily="34" charset="0"/>
                      </a:endParaRPr>
                    </a:p>
                  </a:txBody>
                  <a:tcPr marL="83127" marR="83127" marT="40341" marB="40341"/>
                </a:tc>
                <a:tc>
                  <a:txBody>
                    <a:bodyPr/>
                    <a:lstStyle/>
                    <a:p>
                      <a:pPr algn="ctr"/>
                      <a:r>
                        <a:rPr lang="en-US" sz="1800" dirty="0">
                          <a:latin typeface="Arial" pitchFamily="34" charset="0"/>
                          <a:cs typeface="Arial" pitchFamily="34" charset="0"/>
                        </a:rPr>
                        <a:t>Medicare Suffix</a:t>
                      </a:r>
                    </a:p>
                  </a:txBody>
                  <a:tcPr marL="83127" marR="83127" marT="40341" marB="40341"/>
                </a:tc>
                <a:extLst>
                  <a:ext uri="{0D108BD9-81ED-4DB2-BD59-A6C34878D82A}">
                    <a16:rowId xmlns:a16="http://schemas.microsoft.com/office/drawing/2014/main" val="10000"/>
                  </a:ext>
                </a:extLst>
              </a:tr>
              <a:tr h="616324">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H – </a:t>
                      </a:r>
                      <a:r>
                        <a:rPr lang="en-US" sz="1800" b="0" i="0" u="none" strike="noStrike" kern="1200" baseline="0" dirty="0">
                          <a:solidFill>
                            <a:schemeClr val="tx2">
                              <a:lumMod val="75000"/>
                            </a:schemeClr>
                          </a:solidFill>
                          <a:latin typeface="Arial"/>
                        </a:rPr>
                        <a:t>Railroad pensioner (age/disability)</a:t>
                      </a:r>
                      <a:r>
                        <a:rPr lang="en-US" sz="1800" b="1" i="0" u="none" strike="noStrike" kern="1200" baseline="0" dirty="0">
                          <a:solidFill>
                            <a:schemeClr val="tx2">
                              <a:lumMod val="75000"/>
                            </a:schemeClr>
                          </a:solidFill>
                          <a:latin typeface="Arial"/>
                        </a:rPr>
                        <a:t> </a:t>
                      </a:r>
                      <a:endParaRPr lang="en-US" sz="1800" b="0" i="0" u="none" strike="noStrike" dirty="0">
                        <a:solidFill>
                          <a:schemeClr val="tx2">
                            <a:lumMod val="75000"/>
                          </a:schemeClr>
                        </a:solidFill>
                        <a:latin typeface="Arial"/>
                      </a:endParaRPr>
                    </a:p>
                  </a:txBody>
                  <a:tcPr marL="8659" marR="8659" marT="39221" marB="39221"/>
                </a:tc>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A – </a:t>
                      </a:r>
                      <a:r>
                        <a:rPr lang="en-US" sz="1800" b="0" i="0" u="none" strike="noStrike" kern="1200" baseline="0" dirty="0">
                          <a:solidFill>
                            <a:schemeClr val="tx2">
                              <a:lumMod val="75000"/>
                            </a:schemeClr>
                          </a:solidFill>
                          <a:latin typeface="Arial"/>
                        </a:rPr>
                        <a:t>Primary Beneficiary (wage earner)</a:t>
                      </a:r>
                      <a:endParaRPr lang="en-US" sz="1800" b="0" i="0" u="none" strike="noStrike" dirty="0">
                        <a:solidFill>
                          <a:schemeClr val="tx2">
                            <a:lumMod val="75000"/>
                          </a:schemeClr>
                        </a:solidFill>
                        <a:latin typeface="Arial"/>
                      </a:endParaRPr>
                    </a:p>
                  </a:txBody>
                  <a:tcPr marL="8659" marR="8659" marT="39221" marB="39221"/>
                </a:tc>
                <a:extLst>
                  <a:ext uri="{0D108BD9-81ED-4DB2-BD59-A6C34878D82A}">
                    <a16:rowId xmlns:a16="http://schemas.microsoft.com/office/drawing/2014/main" val="10001"/>
                  </a:ext>
                </a:extLst>
              </a:tr>
              <a:tr h="347382">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MH – </a:t>
                      </a:r>
                      <a:r>
                        <a:rPr lang="en-US" sz="1800" b="0" i="0" u="none" strike="noStrike" kern="1200" baseline="0" dirty="0">
                          <a:solidFill>
                            <a:schemeClr val="tx2">
                              <a:lumMod val="75000"/>
                            </a:schemeClr>
                          </a:solidFill>
                          <a:latin typeface="Arial"/>
                        </a:rPr>
                        <a:t>Spouse of RR pensioner</a:t>
                      </a:r>
                      <a:endParaRPr lang="en-US" sz="1800" b="1" i="0" u="none" strike="noStrike" kern="1200" baseline="0" dirty="0">
                        <a:solidFill>
                          <a:schemeClr val="tx2">
                            <a:lumMod val="75000"/>
                          </a:schemeClr>
                        </a:solidFill>
                        <a:latin typeface="Arial"/>
                      </a:endParaRPr>
                    </a:p>
                  </a:txBody>
                  <a:tcPr marL="8659" marR="8659" marT="39221" marB="39221"/>
                </a:tc>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B9 – </a:t>
                      </a:r>
                      <a:r>
                        <a:rPr lang="en-US" sz="1800" b="0" i="0" u="none" strike="noStrike" kern="1200" baseline="0" dirty="0">
                          <a:solidFill>
                            <a:schemeClr val="tx2">
                              <a:lumMod val="75000"/>
                            </a:schemeClr>
                          </a:solidFill>
                          <a:latin typeface="Arial"/>
                        </a:rPr>
                        <a:t>Divorced wife ( 2</a:t>
                      </a:r>
                      <a:r>
                        <a:rPr lang="en-US" sz="1800" b="0" i="0" u="none" strike="noStrike" kern="1200" baseline="30000" dirty="0">
                          <a:solidFill>
                            <a:schemeClr val="tx2">
                              <a:lumMod val="75000"/>
                            </a:schemeClr>
                          </a:solidFill>
                          <a:latin typeface="Arial"/>
                        </a:rPr>
                        <a:t>nd</a:t>
                      </a:r>
                      <a:r>
                        <a:rPr lang="en-US" sz="1800" b="0" i="0" u="none" strike="noStrike" kern="1200" baseline="0" dirty="0">
                          <a:solidFill>
                            <a:schemeClr val="tx2">
                              <a:lumMod val="75000"/>
                            </a:schemeClr>
                          </a:solidFill>
                          <a:latin typeface="Arial"/>
                        </a:rPr>
                        <a:t> claimant) </a:t>
                      </a:r>
                      <a:endParaRPr lang="en-US" sz="1800" b="1" i="0" u="none" strike="noStrike" kern="1200" baseline="0" dirty="0">
                        <a:solidFill>
                          <a:schemeClr val="tx2">
                            <a:lumMod val="75000"/>
                          </a:schemeClr>
                        </a:solidFill>
                        <a:latin typeface="Arial"/>
                      </a:endParaRPr>
                    </a:p>
                  </a:txBody>
                  <a:tcPr marL="8659" marR="8659" marT="39221" marB="39221"/>
                </a:tc>
                <a:extLst>
                  <a:ext uri="{0D108BD9-81ED-4DB2-BD59-A6C34878D82A}">
                    <a16:rowId xmlns:a16="http://schemas.microsoft.com/office/drawing/2014/main" val="10002"/>
                  </a:ext>
                </a:extLst>
              </a:tr>
              <a:tr h="347382">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PD – </a:t>
                      </a:r>
                      <a:r>
                        <a:rPr lang="en-US" sz="1800" b="0" i="0" u="none" strike="noStrike" kern="1200" baseline="0" dirty="0">
                          <a:solidFill>
                            <a:schemeClr val="tx2">
                              <a:lumMod val="75000"/>
                            </a:schemeClr>
                          </a:solidFill>
                          <a:latin typeface="Arial"/>
                        </a:rPr>
                        <a:t>Parent of RR employee</a:t>
                      </a:r>
                      <a:endParaRPr lang="en-US" sz="1800" b="1" i="0" u="none" strike="noStrike" kern="1200" baseline="0" dirty="0">
                        <a:solidFill>
                          <a:schemeClr val="tx2">
                            <a:lumMod val="75000"/>
                          </a:schemeClr>
                        </a:solidFill>
                        <a:latin typeface="Arial"/>
                      </a:endParaRPr>
                    </a:p>
                  </a:txBody>
                  <a:tcPr marL="8659" marR="8659" marT="39221" marB="39221"/>
                </a:tc>
                <a:tc>
                  <a:txBody>
                    <a:bodyPr/>
                    <a:lstStyle/>
                    <a:p>
                      <a:pPr marL="0" marR="0" indent="0" algn="l" rtl="0" eaLnBrk="1" fontAlgn="base" latinLnBrk="0" hangingPunct="1">
                        <a:spcBef>
                          <a:spcPts val="0"/>
                        </a:spcBef>
                        <a:spcAft>
                          <a:spcPts val="1200"/>
                        </a:spcAft>
                      </a:pPr>
                      <a:r>
                        <a:rPr lang="en-US" sz="1800" b="1" i="0" u="none" strike="noStrike" kern="1200" baseline="0" dirty="0">
                          <a:solidFill>
                            <a:schemeClr val="tx2">
                              <a:lumMod val="75000"/>
                            </a:schemeClr>
                          </a:solidFill>
                          <a:latin typeface="Arial"/>
                        </a:rPr>
                        <a:t>WG – </a:t>
                      </a:r>
                      <a:r>
                        <a:rPr lang="en-US" sz="1800" b="0" i="0" u="none" strike="noStrike" kern="1200" baseline="0" dirty="0">
                          <a:solidFill>
                            <a:schemeClr val="tx2">
                              <a:lumMod val="75000"/>
                            </a:schemeClr>
                          </a:solidFill>
                          <a:latin typeface="Arial"/>
                        </a:rPr>
                        <a:t>Disabled widower (5</a:t>
                      </a:r>
                      <a:r>
                        <a:rPr lang="en-US" sz="1800" b="0" i="0" u="none" strike="noStrike" kern="1200" baseline="30000" dirty="0">
                          <a:solidFill>
                            <a:schemeClr val="tx2">
                              <a:lumMod val="75000"/>
                            </a:schemeClr>
                          </a:solidFill>
                          <a:latin typeface="Arial"/>
                        </a:rPr>
                        <a:t>th</a:t>
                      </a:r>
                      <a:r>
                        <a:rPr lang="en-US" sz="1800" b="0" i="0" u="none" strike="noStrike" kern="1200" baseline="0" dirty="0">
                          <a:solidFill>
                            <a:schemeClr val="tx2">
                              <a:lumMod val="75000"/>
                            </a:schemeClr>
                          </a:solidFill>
                          <a:latin typeface="Arial"/>
                        </a:rPr>
                        <a:t> claimant)</a:t>
                      </a:r>
                      <a:endParaRPr lang="en-US" sz="1800" b="1" i="0" u="none" strike="noStrike" kern="1200" baseline="0" dirty="0">
                        <a:solidFill>
                          <a:schemeClr val="tx2">
                            <a:lumMod val="75000"/>
                          </a:schemeClr>
                        </a:solidFill>
                        <a:latin typeface="Arial"/>
                      </a:endParaRPr>
                    </a:p>
                  </a:txBody>
                  <a:tcPr marL="8659" marR="8659" marT="39221" marB="39221"/>
                </a:tc>
                <a:extLst>
                  <a:ext uri="{0D108BD9-81ED-4DB2-BD59-A6C34878D82A}">
                    <a16:rowId xmlns:a16="http://schemas.microsoft.com/office/drawing/2014/main" val="10003"/>
                  </a:ext>
                </a:extLst>
              </a:tr>
            </a:tbl>
          </a:graphicData>
        </a:graphic>
      </p:graphicFrame>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normAutofit fontScale="90000"/>
          </a:bodyPr>
          <a:lstStyle/>
          <a:p>
            <a:r>
              <a:rPr lang="en-US" dirty="0"/>
              <a:t>Medicare Insurance Coverage Verification</a:t>
            </a:r>
          </a:p>
        </p:txBody>
      </p:sp>
      <p:sp>
        <p:nvSpPr>
          <p:cNvPr id="1733635" name="Rectangle 3"/>
          <p:cNvSpPr>
            <a:spLocks noGrp="1" noChangeArrowheads="1"/>
          </p:cNvSpPr>
          <p:nvPr>
            <p:ph sz="quarter" idx="10"/>
          </p:nvPr>
        </p:nvSpPr>
        <p:spPr/>
        <p:txBody>
          <a:bodyPr/>
          <a:lstStyle/>
          <a:p>
            <a:r>
              <a:rPr lang="en-US" dirty="0"/>
              <a:t>Medicare coverage should be verified using </a:t>
            </a:r>
            <a:r>
              <a:rPr lang="en-US" dirty="0" err="1"/>
              <a:t>HETS</a:t>
            </a:r>
            <a:r>
              <a:rPr lang="en-US" dirty="0"/>
              <a:t> (HIPAA Eligibility Transaction System)/electronic insurance verification bolt-on software/tools.</a:t>
            </a:r>
          </a:p>
          <a:p>
            <a:r>
              <a:rPr lang="en-US" dirty="0"/>
              <a:t>Medicare coverage can also be verified via the Social Security Administration (1-800-772-1213). Note that some Medicare data is restricted under provisions of the Privacy Act of 1974.</a:t>
            </a:r>
          </a:p>
          <a:p>
            <a:r>
              <a:rPr lang="en-US" dirty="0"/>
              <a:t>When verifying Medicare coverage, always check for HMO coverage.</a:t>
            </a:r>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Presenters	</a:t>
            </a:r>
          </a:p>
        </p:txBody>
      </p:sp>
      <p:sp>
        <p:nvSpPr>
          <p:cNvPr id="3" name="Content Placeholder 2"/>
          <p:cNvSpPr>
            <a:spLocks noGrp="1"/>
          </p:cNvSpPr>
          <p:nvPr>
            <p:ph sz="quarter" idx="10"/>
          </p:nvPr>
        </p:nvSpPr>
        <p:spPr/>
        <p:txBody>
          <a:bodyPr/>
          <a:lstStyle/>
          <a:p>
            <a:pPr marL="0" indent="0">
              <a:buNone/>
            </a:pPr>
            <a:r>
              <a:rPr lang="en-US" dirty="0"/>
              <a:t>Kathie Kirkland, MBA</a:t>
            </a:r>
          </a:p>
          <a:p>
            <a:pPr marL="0" indent="0">
              <a:buNone/>
            </a:pPr>
            <a:r>
              <a:rPr lang="en-US" dirty="0"/>
              <a:t>Director Patient Financial Services</a:t>
            </a:r>
          </a:p>
          <a:p>
            <a:pPr marL="0" indent="0">
              <a:buNone/>
            </a:pPr>
            <a:r>
              <a:rPr lang="en-US" dirty="0"/>
              <a:t>Maricopa Integrated Health System</a:t>
            </a:r>
          </a:p>
          <a:p>
            <a:pPr marL="0" indent="0">
              <a:buNone/>
            </a:pPr>
            <a:r>
              <a:rPr lang="en-US" dirty="0">
                <a:hlinkClick r:id="rId2"/>
              </a:rPr>
              <a:t>Kathleen.Kirkland@mihs.org</a:t>
            </a:r>
            <a:endParaRPr lang="en-US" dirty="0"/>
          </a:p>
          <a:p>
            <a:endParaRPr lang="en-US" dirty="0"/>
          </a:p>
          <a:p>
            <a:pPr marL="0" indent="0">
              <a:buNone/>
            </a:pPr>
            <a:r>
              <a:rPr lang="en-US" dirty="0"/>
              <a:t>Nicole Guido</a:t>
            </a:r>
          </a:p>
          <a:p>
            <a:pPr marL="0" indent="0">
              <a:buNone/>
            </a:pPr>
            <a:r>
              <a:rPr lang="en-US" dirty="0"/>
              <a:t>Vice President Revenue Cycle Services</a:t>
            </a:r>
          </a:p>
          <a:p>
            <a:pPr marL="0" indent="0">
              <a:buNone/>
            </a:pPr>
            <a:r>
              <a:rPr lang="en-US" dirty="0"/>
              <a:t>nThrive</a:t>
            </a:r>
          </a:p>
          <a:p>
            <a:pPr marL="0" indent="0">
              <a:buNone/>
            </a:pPr>
            <a:r>
              <a:rPr lang="en-US" dirty="0">
                <a:hlinkClick r:id="rId3"/>
              </a:rPr>
              <a:t>nguido@nthrive.com</a:t>
            </a:r>
            <a:endParaRPr lang="en-US" dirty="0"/>
          </a:p>
          <a:p>
            <a:pPr marL="0" indent="0">
              <a:buNone/>
            </a:pPr>
            <a:endParaRPr lang="en-US" dirty="0"/>
          </a:p>
          <a:p>
            <a:endParaRPr lang="en-US" dirty="0"/>
          </a:p>
        </p:txBody>
      </p:sp>
    </p:spTree>
    <p:extLst>
      <p:ext uri="{BB962C8B-B14F-4D97-AF65-F5344CB8AC3E}">
        <p14:creationId xmlns:p14="http://schemas.microsoft.com/office/powerpoint/2010/main" val="33688175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56"/>
          <p:cNvSpPr>
            <a:spLocks noGrp="1" noChangeArrowheads="1"/>
          </p:cNvSpPr>
          <p:nvPr>
            <p:ph type="title"/>
          </p:nvPr>
        </p:nvSpPr>
        <p:spPr/>
        <p:txBody>
          <a:bodyPr>
            <a:normAutofit/>
          </a:bodyPr>
          <a:lstStyle/>
          <a:p>
            <a:r>
              <a:rPr lang="en-US" dirty="0"/>
              <a:t>Medicare Related Forms</a:t>
            </a:r>
          </a:p>
        </p:txBody>
      </p:sp>
      <p:sp>
        <p:nvSpPr>
          <p:cNvPr id="10" name="Content Placeholder 9"/>
          <p:cNvSpPr>
            <a:spLocks noGrp="1"/>
          </p:cNvSpPr>
          <p:nvPr>
            <p:ph sz="half" idx="1"/>
          </p:nvPr>
        </p:nvSpPr>
        <p:spPr/>
        <p:txBody>
          <a:bodyPr/>
          <a:lstStyle/>
          <a:p>
            <a:pPr marL="342860" indent="-342860">
              <a:defRPr/>
            </a:pPr>
            <a:endParaRPr lang="en-US"/>
          </a:p>
          <a:p>
            <a:pPr marL="342860" indent="-342860">
              <a:defRPr/>
            </a:pPr>
            <a:endParaRPr lang="en-US"/>
          </a:p>
          <a:p>
            <a:pPr marL="342860" indent="-342860">
              <a:defRPr/>
            </a:pPr>
            <a:endParaRPr lang="en-US"/>
          </a:p>
          <a:p>
            <a:pPr marL="342860" indent="-342860">
              <a:defRPr/>
            </a:pPr>
            <a:endParaRPr lang="en-US"/>
          </a:p>
          <a:p>
            <a:pPr marL="342860" indent="-342860">
              <a:defRPr/>
            </a:pPr>
            <a:endParaRPr lang="en-US" dirty="0"/>
          </a:p>
        </p:txBody>
      </p:sp>
      <p:sp>
        <p:nvSpPr>
          <p:cNvPr id="4" name="Content Placeholder 3"/>
          <p:cNvSpPr>
            <a:spLocks noGrp="1"/>
          </p:cNvSpPr>
          <p:nvPr>
            <p:ph sz="half" idx="2"/>
          </p:nvPr>
        </p:nvSpPr>
        <p:spPr>
          <a:xfrm>
            <a:off x="460231" y="5486400"/>
            <a:ext cx="8198715" cy="1066800"/>
          </a:xfrm>
        </p:spPr>
        <p:txBody>
          <a:bodyPr/>
          <a:lstStyle/>
          <a:p>
            <a:pPr marL="342860" indent="-342860">
              <a:defRPr/>
            </a:pPr>
            <a:r>
              <a:rPr lang="en-US" dirty="0"/>
              <a:t>Failure to comply is a violation of the Provider Participation Agreement</a:t>
            </a:r>
          </a:p>
          <a:p>
            <a:pPr marL="0" indent="0">
              <a:buNone/>
            </a:pPr>
            <a:endParaRPr lang="en-US" dirty="0"/>
          </a:p>
        </p:txBody>
      </p:sp>
      <p:sp>
        <p:nvSpPr>
          <p:cNvPr id="6" name="Rounded Rectangle 5"/>
          <p:cNvSpPr/>
          <p:nvPr/>
        </p:nvSpPr>
        <p:spPr>
          <a:xfrm>
            <a:off x="516660" y="1633258"/>
            <a:ext cx="4043795" cy="4692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Inpatient</a:t>
            </a:r>
            <a:endParaRPr lang="en-US" dirty="0">
              <a:latin typeface="Arial" pitchFamily="34" charset="0"/>
              <a:cs typeface="Arial" pitchFamily="34" charset="0"/>
            </a:endParaRPr>
          </a:p>
        </p:txBody>
      </p:sp>
      <p:sp>
        <p:nvSpPr>
          <p:cNvPr id="7" name="Rounded Rectangle 6"/>
          <p:cNvSpPr/>
          <p:nvPr/>
        </p:nvSpPr>
        <p:spPr>
          <a:xfrm>
            <a:off x="4605194" y="1633258"/>
            <a:ext cx="4043795" cy="469247"/>
          </a:xfrm>
          <a:prstGeom prst="roundRect">
            <a:avLst/>
          </a:prstGeom>
        </p:spPr>
        <p:style>
          <a:lnRef idx="2">
            <a:schemeClr val="accent2">
              <a:shade val="50000"/>
            </a:schemeClr>
          </a:lnRef>
          <a:fillRef idx="1">
            <a:schemeClr val="accent2"/>
          </a:fillRef>
          <a:effectRef idx="0">
            <a:schemeClr val="accent2"/>
          </a:effectRef>
          <a:fontRef idx="minor">
            <a:schemeClr val="lt1"/>
          </a:fontRef>
        </p:style>
        <p:txBody>
          <a:bodyPr lIns="82058" tIns="41029" rIns="82058" bIns="41029" anchor="ctr"/>
          <a:lstStyle/>
          <a:p>
            <a:pPr marL="200872" indent="-200872">
              <a:defRPr/>
            </a:pPr>
            <a:r>
              <a:rPr lang="en-US" b="1" dirty="0">
                <a:latin typeface="Arial" pitchFamily="34" charset="0"/>
                <a:cs typeface="Arial" pitchFamily="34" charset="0"/>
              </a:rPr>
              <a:t>Outpatient</a:t>
            </a:r>
            <a:endParaRPr lang="en-US" dirty="0">
              <a:latin typeface="Arial" pitchFamily="34" charset="0"/>
              <a:cs typeface="Arial" pitchFamily="34" charset="0"/>
            </a:endParaRPr>
          </a:p>
        </p:txBody>
      </p:sp>
      <p:sp>
        <p:nvSpPr>
          <p:cNvPr id="8" name="Rounded Rectangle 7"/>
          <p:cNvSpPr/>
          <p:nvPr/>
        </p:nvSpPr>
        <p:spPr>
          <a:xfrm>
            <a:off x="484044" y="2159932"/>
            <a:ext cx="4043795" cy="3326468"/>
          </a:xfrm>
          <a:prstGeom prst="roundRect">
            <a:avLst/>
          </a:prstGeom>
        </p:spPr>
        <p:style>
          <a:lnRef idx="1">
            <a:schemeClr val="accent1"/>
          </a:lnRef>
          <a:fillRef idx="2">
            <a:schemeClr val="accent1"/>
          </a:fillRef>
          <a:effectRef idx="1">
            <a:schemeClr val="accent1"/>
          </a:effectRef>
          <a:fontRef idx="minor">
            <a:schemeClr val="dk1"/>
          </a:fontRef>
        </p:style>
        <p:txBody>
          <a:bodyPr lIns="82058" tIns="41029" rIns="82058" bIns="41029"/>
          <a:lstStyle/>
          <a:p>
            <a:pPr marL="158134" lvl="2" indent="-155284" defTabSz="819158">
              <a:buClr>
                <a:schemeClr val="tx2">
                  <a:lumMod val="75000"/>
                </a:schemeClr>
              </a:buClr>
              <a:buFont typeface="Arial" pitchFamily="34" charset="0"/>
              <a:buChar char="•"/>
              <a:defRPr/>
            </a:pPr>
            <a:r>
              <a:rPr lang="en-US" i="1" dirty="0">
                <a:solidFill>
                  <a:schemeClr val="tx2">
                    <a:lumMod val="75000"/>
                  </a:schemeClr>
                </a:solidFill>
                <a:latin typeface="Arial" pitchFamily="34" charset="0"/>
                <a:cs typeface="Arial" pitchFamily="34" charset="0"/>
              </a:rPr>
              <a:t>Consents, HIPAA, Billing Acknowledgement(s), Patient’s Rights &amp; Grievance Processes,  and Advanced Directives</a:t>
            </a:r>
          </a:p>
          <a:p>
            <a:pPr marL="158134" lvl="2" indent="-155284"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MSP Questionnaire</a:t>
            </a:r>
          </a:p>
          <a:p>
            <a:pPr marL="158134" lvl="2" indent="-155284"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An Important Message from Medicare (IM or </a:t>
            </a:r>
            <a:r>
              <a:rPr lang="en-US" dirty="0" err="1">
                <a:solidFill>
                  <a:schemeClr val="tx2">
                    <a:lumMod val="75000"/>
                  </a:schemeClr>
                </a:solidFill>
                <a:latin typeface="Arial" pitchFamily="34" charset="0"/>
                <a:cs typeface="Arial" pitchFamily="34" charset="0"/>
              </a:rPr>
              <a:t>IMM</a:t>
            </a:r>
            <a:r>
              <a:rPr lang="en-US" dirty="0">
                <a:solidFill>
                  <a:schemeClr val="tx2">
                    <a:lumMod val="75000"/>
                  </a:schemeClr>
                </a:solidFill>
                <a:latin typeface="Arial" pitchFamily="34" charset="0"/>
                <a:cs typeface="Arial" pitchFamily="34" charset="0"/>
              </a:rPr>
              <a:t>)</a:t>
            </a:r>
          </a:p>
          <a:p>
            <a:pPr marL="158134" lvl="2" indent="-155284"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Notice of Non-Coverage, when applicable</a:t>
            </a:r>
          </a:p>
          <a:p>
            <a:pPr marL="158134" lvl="2" indent="-155284" defTabSz="819158">
              <a:buClr>
                <a:schemeClr val="tx2">
                  <a:lumMod val="75000"/>
                </a:schemeClr>
              </a:buClr>
              <a:buFont typeface="Arial" pitchFamily="34" charset="0"/>
              <a:buChar char="•"/>
              <a:defRPr/>
            </a:pPr>
            <a:r>
              <a:rPr lang="en-US" i="1" dirty="0">
                <a:solidFill>
                  <a:schemeClr val="tx2">
                    <a:lumMod val="75000"/>
                  </a:schemeClr>
                </a:solidFill>
                <a:latin typeface="Arial" pitchFamily="34" charset="0"/>
                <a:cs typeface="Arial" pitchFamily="34" charset="0"/>
              </a:rPr>
              <a:t>Confirm election of Lifetime Reserve Days (as applicable)</a:t>
            </a:r>
          </a:p>
          <a:p>
            <a:pPr marL="158134" lvl="2" indent="-155284" defTabSz="819158">
              <a:buClr>
                <a:schemeClr val="tx2">
                  <a:lumMod val="75000"/>
                </a:schemeClr>
              </a:buClr>
              <a:buFont typeface="Arial" pitchFamily="34" charset="0"/>
              <a:buChar char="•"/>
              <a:defRPr/>
            </a:pPr>
            <a:endParaRPr lang="en-US" dirty="0">
              <a:solidFill>
                <a:schemeClr val="tx2">
                  <a:lumMod val="75000"/>
                </a:schemeClr>
              </a:solidFill>
              <a:latin typeface="Arial" pitchFamily="34" charset="0"/>
              <a:cs typeface="Arial" pitchFamily="34" charset="0"/>
            </a:endParaRPr>
          </a:p>
        </p:txBody>
      </p:sp>
      <p:sp>
        <p:nvSpPr>
          <p:cNvPr id="9" name="Rounded Rectangle 8"/>
          <p:cNvSpPr/>
          <p:nvPr/>
        </p:nvSpPr>
        <p:spPr>
          <a:xfrm>
            <a:off x="4605193" y="2159934"/>
            <a:ext cx="4043795" cy="3326466"/>
          </a:xfrm>
          <a:prstGeom prst="roundRect">
            <a:avLst/>
          </a:prstGeom>
        </p:spPr>
        <p:style>
          <a:lnRef idx="1">
            <a:schemeClr val="accent2"/>
          </a:lnRef>
          <a:fillRef idx="2">
            <a:schemeClr val="accent2"/>
          </a:fillRef>
          <a:effectRef idx="1">
            <a:schemeClr val="accent2"/>
          </a:effectRef>
          <a:fontRef idx="minor">
            <a:schemeClr val="dk1"/>
          </a:fontRef>
        </p:style>
        <p:txBody>
          <a:bodyPr lIns="82058" tIns="41029" rIns="82058" bIns="41029" anchor="ctr"/>
          <a:lstStyle/>
          <a:p>
            <a:pPr marL="158134" lvl="2" indent="-155284" defTabSz="819158">
              <a:buClr>
                <a:schemeClr val="tx2">
                  <a:lumMod val="75000"/>
                </a:schemeClr>
              </a:buClr>
              <a:buFont typeface="Arial" pitchFamily="34" charset="0"/>
              <a:buChar char="•"/>
              <a:defRPr/>
            </a:pPr>
            <a:r>
              <a:rPr lang="en-US" i="1" dirty="0">
                <a:solidFill>
                  <a:schemeClr val="tx2">
                    <a:lumMod val="75000"/>
                  </a:schemeClr>
                </a:solidFill>
                <a:latin typeface="Arial" pitchFamily="34" charset="0"/>
                <a:cs typeface="Arial" pitchFamily="34" charset="0"/>
              </a:rPr>
              <a:t>Consents, HIPAA, Billing Acknowledgement(s), Patient’s Rights &amp; Grievance Processes, and Advanced Directives</a:t>
            </a:r>
          </a:p>
          <a:p>
            <a:pPr marL="151010" lvl="2" indent="-151010"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MSP Questionnaire</a:t>
            </a:r>
          </a:p>
          <a:p>
            <a:pPr marL="151010" lvl="2" indent="-151010"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Medicare Outpatient Observation Notice (MOON)</a:t>
            </a:r>
          </a:p>
          <a:p>
            <a:pPr marL="151010" lvl="2" indent="-151010" defTabSz="819158">
              <a:buClr>
                <a:schemeClr val="tx2">
                  <a:lumMod val="75000"/>
                </a:schemeClr>
              </a:buClr>
              <a:buFont typeface="Arial" pitchFamily="34" charset="0"/>
              <a:buChar char="•"/>
              <a:defRPr/>
            </a:pPr>
            <a:r>
              <a:rPr lang="en-US" dirty="0">
                <a:solidFill>
                  <a:schemeClr val="tx2">
                    <a:lumMod val="75000"/>
                  </a:schemeClr>
                </a:solidFill>
                <a:latin typeface="Arial" pitchFamily="34" charset="0"/>
                <a:cs typeface="Arial" pitchFamily="34" charset="0"/>
              </a:rPr>
              <a:t>Notice of Non-Coverage or Advance Beneficiary Notice (ABN), when applicable</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Medicare secondary payer (MSP) questionnaire facts</a:t>
            </a:r>
          </a:p>
        </p:txBody>
      </p:sp>
      <p:sp>
        <p:nvSpPr>
          <p:cNvPr id="3" name="Text Placeholder 2"/>
          <p:cNvSpPr>
            <a:spLocks noGrp="1"/>
          </p:cNvSpPr>
          <p:nvPr>
            <p:ph type="body" idx="1"/>
          </p:nvPr>
        </p:nvSpPr>
        <p:spPr/>
        <p:txBody>
          <a:bodyPr/>
          <a:lstStyle/>
          <a:p>
            <a:endParaRPr lang="en-US"/>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What is Medicare Secondary Payer (MSP)?	</a:t>
            </a:r>
            <a:endParaRPr lang="en-US" dirty="0"/>
          </a:p>
        </p:txBody>
      </p:sp>
      <p:sp>
        <p:nvSpPr>
          <p:cNvPr id="1559559" name="Rectangle 7"/>
          <p:cNvSpPr>
            <a:spLocks noGrp="1" noChangeArrowheads="1"/>
          </p:cNvSpPr>
          <p:nvPr>
            <p:ph sz="quarter" idx="10"/>
          </p:nvPr>
        </p:nvSpPr>
        <p:spPr/>
        <p:txBody>
          <a:bodyPr/>
          <a:lstStyle/>
          <a:p>
            <a:r>
              <a:rPr lang="en-US" dirty="0"/>
              <a:t>Provisions are set to protect Medicare by ensuring that Medicare does not pay for services and items other health insurance companies may have primary responsibility for paying. </a:t>
            </a:r>
          </a:p>
          <a:p>
            <a:r>
              <a:rPr lang="en-US" dirty="0"/>
              <a:t>MSP provisions apply to situations when Medicare is not the primary payer.</a:t>
            </a:r>
          </a:p>
          <a:p>
            <a:r>
              <a:rPr lang="en-US" dirty="0"/>
              <a:t>Staff should receive the details of the Medicare Program to assure a comprehensive Medicare Training program. </a:t>
            </a:r>
          </a:p>
        </p:txBody>
      </p:sp>
      <p:sp>
        <p:nvSpPr>
          <p:cNvPr id="27652" name="Freeform 24"/>
          <p:cNvSpPr>
            <a:spLocks/>
          </p:cNvSpPr>
          <p:nvPr/>
        </p:nvSpPr>
        <p:spPr bwMode="auto">
          <a:xfrm rot="10800000">
            <a:off x="8643216" y="5800260"/>
            <a:ext cx="246784" cy="357556"/>
          </a:xfrm>
          <a:custGeom>
            <a:avLst/>
            <a:gdLst>
              <a:gd name="T0" fmla="*/ 324 w 324"/>
              <a:gd name="T1" fmla="*/ 654 h 654"/>
              <a:gd name="T2" fmla="*/ 0 w 324"/>
              <a:gd name="T3" fmla="*/ 654 h 654"/>
              <a:gd name="T4" fmla="*/ 0 w 324"/>
              <a:gd name="T5" fmla="*/ 0 h 654"/>
              <a:gd name="T6" fmla="*/ 174 w 324"/>
              <a:gd name="T7" fmla="*/ 0 h 654"/>
              <a:gd name="T8" fmla="*/ 0 60000 65536"/>
              <a:gd name="T9" fmla="*/ 0 60000 65536"/>
              <a:gd name="T10" fmla="*/ 0 60000 65536"/>
              <a:gd name="T11" fmla="*/ 0 60000 65536"/>
              <a:gd name="T12" fmla="*/ 0 w 324"/>
              <a:gd name="T13" fmla="*/ 0 h 654"/>
              <a:gd name="T14" fmla="*/ 324 w 324"/>
              <a:gd name="T15" fmla="*/ 654 h 654"/>
            </a:gdLst>
            <a:ahLst/>
            <a:cxnLst>
              <a:cxn ang="T8">
                <a:pos x="T0" y="T1"/>
              </a:cxn>
              <a:cxn ang="T9">
                <a:pos x="T2" y="T3"/>
              </a:cxn>
              <a:cxn ang="T10">
                <a:pos x="T4" y="T5"/>
              </a:cxn>
              <a:cxn ang="T11">
                <a:pos x="T6" y="T7"/>
              </a:cxn>
            </a:cxnLst>
            <a:rect l="T12" t="T13" r="T14" b="T15"/>
            <a:pathLst>
              <a:path w="324" h="654">
                <a:moveTo>
                  <a:pt x="324" y="654"/>
                </a:moveTo>
                <a:lnTo>
                  <a:pt x="0" y="654"/>
                </a:lnTo>
                <a:lnTo>
                  <a:pt x="0" y="0"/>
                </a:lnTo>
                <a:lnTo>
                  <a:pt x="174" y="0"/>
                </a:lnTo>
              </a:path>
            </a:pathLst>
          </a:custGeom>
          <a:noFill/>
          <a:ln w="19050" cap="flat" cmpd="sng">
            <a:solidFill>
              <a:schemeClr val="bg2"/>
            </a:solidFill>
            <a:prstDash val="solid"/>
            <a:round/>
            <a:headEnd type="none" w="med" len="med"/>
            <a:tailEnd type="triangle" w="med" len="med"/>
          </a:ln>
        </p:spPr>
        <p:txBody>
          <a:bodyPr lIns="79779" tIns="39889" rIns="79779" bIns="39889" anchor="ctr">
            <a:spAutoFit/>
          </a:bodyPr>
          <a:lstStyle/>
          <a:p>
            <a:endParaRPr lang="en-US"/>
          </a:p>
        </p:txBody>
      </p:sp>
    </p:spTree>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normAutofit fontScale="90000"/>
          </a:bodyPr>
          <a:lstStyle/>
          <a:p>
            <a:r>
              <a:rPr lang="en-US"/>
              <a:t>What is Medicare Secondary Payer (MSP)?	</a:t>
            </a:r>
            <a:endParaRPr lang="en-US" dirty="0"/>
          </a:p>
        </p:txBody>
      </p:sp>
      <p:sp>
        <p:nvSpPr>
          <p:cNvPr id="3" name="Content Placeholder 2"/>
          <p:cNvSpPr>
            <a:spLocks noGrp="1"/>
          </p:cNvSpPr>
          <p:nvPr>
            <p:ph sz="quarter" idx="10"/>
          </p:nvPr>
        </p:nvSpPr>
        <p:spPr/>
        <p:txBody>
          <a:bodyPr/>
          <a:lstStyle/>
          <a:p>
            <a:endParaRPr lang="en-US"/>
          </a:p>
        </p:txBody>
      </p:sp>
      <p:sp>
        <p:nvSpPr>
          <p:cNvPr id="27652" name="Freeform 24"/>
          <p:cNvSpPr>
            <a:spLocks/>
          </p:cNvSpPr>
          <p:nvPr/>
        </p:nvSpPr>
        <p:spPr bwMode="auto">
          <a:xfrm rot="10800000">
            <a:off x="8643216" y="5800260"/>
            <a:ext cx="246784" cy="357556"/>
          </a:xfrm>
          <a:custGeom>
            <a:avLst/>
            <a:gdLst>
              <a:gd name="T0" fmla="*/ 324 w 324"/>
              <a:gd name="T1" fmla="*/ 654 h 654"/>
              <a:gd name="T2" fmla="*/ 0 w 324"/>
              <a:gd name="T3" fmla="*/ 654 h 654"/>
              <a:gd name="T4" fmla="*/ 0 w 324"/>
              <a:gd name="T5" fmla="*/ 0 h 654"/>
              <a:gd name="T6" fmla="*/ 174 w 324"/>
              <a:gd name="T7" fmla="*/ 0 h 654"/>
              <a:gd name="T8" fmla="*/ 0 60000 65536"/>
              <a:gd name="T9" fmla="*/ 0 60000 65536"/>
              <a:gd name="T10" fmla="*/ 0 60000 65536"/>
              <a:gd name="T11" fmla="*/ 0 60000 65536"/>
              <a:gd name="T12" fmla="*/ 0 w 324"/>
              <a:gd name="T13" fmla="*/ 0 h 654"/>
              <a:gd name="T14" fmla="*/ 324 w 324"/>
              <a:gd name="T15" fmla="*/ 654 h 654"/>
            </a:gdLst>
            <a:ahLst/>
            <a:cxnLst>
              <a:cxn ang="T8">
                <a:pos x="T0" y="T1"/>
              </a:cxn>
              <a:cxn ang="T9">
                <a:pos x="T2" y="T3"/>
              </a:cxn>
              <a:cxn ang="T10">
                <a:pos x="T4" y="T5"/>
              </a:cxn>
              <a:cxn ang="T11">
                <a:pos x="T6" y="T7"/>
              </a:cxn>
            </a:cxnLst>
            <a:rect l="T12" t="T13" r="T14" b="T15"/>
            <a:pathLst>
              <a:path w="324" h="654">
                <a:moveTo>
                  <a:pt x="324" y="654"/>
                </a:moveTo>
                <a:lnTo>
                  <a:pt x="0" y="654"/>
                </a:lnTo>
                <a:lnTo>
                  <a:pt x="0" y="0"/>
                </a:lnTo>
                <a:lnTo>
                  <a:pt x="174" y="0"/>
                </a:lnTo>
              </a:path>
            </a:pathLst>
          </a:custGeom>
          <a:noFill/>
          <a:ln w="19050" cap="flat" cmpd="sng">
            <a:solidFill>
              <a:schemeClr val="bg2"/>
            </a:solidFill>
            <a:prstDash val="solid"/>
            <a:round/>
            <a:headEnd type="none" w="med" len="med"/>
            <a:tailEnd type="triangle" w="med" len="med"/>
          </a:ln>
        </p:spPr>
        <p:txBody>
          <a:bodyPr lIns="79779" tIns="39889" rIns="79779" bIns="39889" anchor="ctr">
            <a:spAutoFit/>
          </a:bodyPr>
          <a:lstStyle/>
          <a:p>
            <a:endParaRPr lang="en-US"/>
          </a:p>
        </p:txBody>
      </p:sp>
      <p:graphicFrame>
        <p:nvGraphicFramePr>
          <p:cNvPr id="15" name="Table 14"/>
          <p:cNvGraphicFramePr>
            <a:graphicFrameLocks noGrp="1"/>
          </p:cNvGraphicFramePr>
          <p:nvPr>
            <p:extLst>
              <p:ext uri="{D42A27DB-BD31-4B8C-83A1-F6EECF244321}">
                <p14:modId xmlns:p14="http://schemas.microsoft.com/office/powerpoint/2010/main" val="3974234079"/>
              </p:ext>
            </p:extLst>
          </p:nvPr>
        </p:nvGraphicFramePr>
        <p:xfrm>
          <a:off x="454025" y="1593569"/>
          <a:ext cx="8229600" cy="3283230"/>
        </p:xfrm>
        <a:graphic>
          <a:graphicData uri="http://schemas.openxmlformats.org/drawingml/2006/table">
            <a:tbl>
              <a:tblPr firstRow="1" bandRow="1">
                <a:tableStyleId>{5C22544A-7EE6-4342-B048-85BDC9FD1C3A}</a:tableStyleId>
              </a:tblPr>
              <a:tblGrid>
                <a:gridCol w="2528642">
                  <a:extLst>
                    <a:ext uri="{9D8B030D-6E8A-4147-A177-3AD203B41FA5}">
                      <a16:colId xmlns:a16="http://schemas.microsoft.com/office/drawing/2014/main" val="20000"/>
                    </a:ext>
                  </a:extLst>
                </a:gridCol>
                <a:gridCol w="3108984">
                  <a:extLst>
                    <a:ext uri="{9D8B030D-6E8A-4147-A177-3AD203B41FA5}">
                      <a16:colId xmlns:a16="http://schemas.microsoft.com/office/drawing/2014/main" val="20001"/>
                    </a:ext>
                  </a:extLst>
                </a:gridCol>
                <a:gridCol w="2591974">
                  <a:extLst>
                    <a:ext uri="{9D8B030D-6E8A-4147-A177-3AD203B41FA5}">
                      <a16:colId xmlns:a16="http://schemas.microsoft.com/office/drawing/2014/main" val="20002"/>
                    </a:ext>
                  </a:extLst>
                </a:gridCol>
              </a:tblGrid>
              <a:tr h="569294">
                <a:tc>
                  <a:txBody>
                    <a:bodyPr/>
                    <a:lstStyle/>
                    <a:p>
                      <a:pPr algn="ctr"/>
                      <a:r>
                        <a:rPr lang="en-US" sz="1600" dirty="0"/>
                        <a:t>National Program Savings</a:t>
                      </a:r>
                    </a:p>
                  </a:txBody>
                  <a:tcPr marL="83127" marR="83127" marT="40341" marB="40341"/>
                </a:tc>
                <a:tc>
                  <a:txBody>
                    <a:bodyPr/>
                    <a:lstStyle/>
                    <a:p>
                      <a:pPr algn="ctr"/>
                      <a:r>
                        <a:rPr lang="en-US" sz="1600" dirty="0"/>
                        <a:t>Increased Revenue</a:t>
                      </a:r>
                    </a:p>
                  </a:txBody>
                  <a:tcPr marL="83127" marR="83127" marT="40341" marB="40341"/>
                </a:tc>
                <a:tc>
                  <a:txBody>
                    <a:bodyPr/>
                    <a:lstStyle/>
                    <a:p>
                      <a:pPr algn="ctr"/>
                      <a:r>
                        <a:rPr lang="en-US" sz="1600" dirty="0"/>
                        <a:t>Avoidance of</a:t>
                      </a:r>
                      <a:r>
                        <a:rPr lang="en-US" sz="1600" baseline="0" dirty="0"/>
                        <a:t> Recovery Efforts</a:t>
                      </a:r>
                      <a:endParaRPr lang="en-US" sz="1600" dirty="0"/>
                    </a:p>
                  </a:txBody>
                  <a:tcPr marL="83127" marR="83127" marT="40341" marB="40341"/>
                </a:tc>
                <a:extLst>
                  <a:ext uri="{0D108BD9-81ED-4DB2-BD59-A6C34878D82A}">
                    <a16:rowId xmlns:a16="http://schemas.microsoft.com/office/drawing/2014/main" val="10000"/>
                  </a:ext>
                </a:extLst>
              </a:tr>
              <a:tr h="2388882">
                <a:tc>
                  <a:txBody>
                    <a:bodyPr/>
                    <a:lstStyle/>
                    <a:p>
                      <a:pPr marL="0" marR="0" indent="0" algn="l" defTabSz="1018824" rtl="0" eaLnBrk="1" fontAlgn="auto" latinLnBrk="0" hangingPunct="1">
                        <a:lnSpc>
                          <a:spcPct val="100000"/>
                        </a:lnSpc>
                        <a:spcBef>
                          <a:spcPts val="0"/>
                        </a:spcBef>
                        <a:spcAft>
                          <a:spcPts val="0"/>
                        </a:spcAft>
                        <a:buClrTx/>
                        <a:buSzTx/>
                        <a:buFontTx/>
                        <a:buNone/>
                        <a:tabLst/>
                        <a:defRPr/>
                      </a:pPr>
                      <a:r>
                        <a:rPr lang="en-US" sz="1800" dirty="0"/>
                        <a:t>MSP provisions save Medicare approximately</a:t>
                      </a:r>
                      <a:r>
                        <a:rPr lang="en-US" sz="1800" baseline="0" dirty="0"/>
                        <a:t> </a:t>
                      </a:r>
                      <a:r>
                        <a:rPr lang="en-US" sz="1800" dirty="0"/>
                        <a:t>$8.5 billion (FY2015) on claims processed by insurers that are primary to Medicare.</a:t>
                      </a:r>
                    </a:p>
                  </a:txBody>
                  <a:tcPr marL="83127" marR="83127" marT="40341" marB="40341"/>
                </a:tc>
                <a:tc>
                  <a:txBody>
                    <a:bodyPr/>
                    <a:lstStyle/>
                    <a:p>
                      <a:pPr algn="l" defTabSz="912813">
                        <a:spcBef>
                          <a:spcPct val="20000"/>
                        </a:spcBef>
                        <a:spcAft>
                          <a:spcPct val="20000"/>
                        </a:spcAft>
                        <a:buFont typeface="Wingdings" pitchFamily="2" charset="2"/>
                        <a:buNone/>
                      </a:pPr>
                      <a:r>
                        <a:rPr lang="en-US" sz="1800" dirty="0"/>
                        <a:t>MSP provisions increase   health care providers revenue:</a:t>
                      </a:r>
                    </a:p>
                    <a:p>
                      <a:pPr algn="l" defTabSz="912813">
                        <a:spcBef>
                          <a:spcPct val="20000"/>
                        </a:spcBef>
                        <a:spcAft>
                          <a:spcPct val="20000"/>
                        </a:spcAft>
                        <a:buFont typeface="Wingdings" pitchFamily="2" charset="2"/>
                        <a:buNone/>
                      </a:pPr>
                      <a:r>
                        <a:rPr lang="en-US" sz="1800" dirty="0"/>
                        <a:t> i.e., when health care providers bill liability insurers before Medicare, they may receive more favorable payment rates.</a:t>
                      </a:r>
                      <a:r>
                        <a:rPr lang="en-US" sz="1600" dirty="0"/>
                        <a:t> </a:t>
                      </a:r>
                    </a:p>
                  </a:txBody>
                  <a:tcPr marL="83127" marR="83127" marT="40341" marB="40341"/>
                </a:tc>
                <a:tc>
                  <a:txBody>
                    <a:bodyPr/>
                    <a:lstStyle/>
                    <a:p>
                      <a:pPr algn="l" defTabSz="912813"/>
                      <a:r>
                        <a:rPr lang="en-US" altLang="zh-CN" sz="1800" dirty="0">
                          <a:ea typeface="宋体" charset="-122"/>
                        </a:rPr>
                        <a:t>MSP provisions prevent Medicare recovery efforts:</a:t>
                      </a:r>
                    </a:p>
                    <a:p>
                      <a:pPr algn="l" defTabSz="912813"/>
                      <a:endParaRPr lang="en-US" altLang="zh-CN" sz="1800" dirty="0">
                        <a:ea typeface="宋体" charset="-122"/>
                      </a:endParaRPr>
                    </a:p>
                    <a:p>
                      <a:pPr algn="l" defTabSz="912813"/>
                      <a:r>
                        <a:rPr lang="en-US" altLang="zh-CN" sz="1800" dirty="0">
                          <a:ea typeface="宋体" charset="-122"/>
                        </a:rPr>
                        <a:t>i.e., healthcare providers will file claims correctly the first time. </a:t>
                      </a:r>
                      <a:endParaRPr lang="en-US" sz="1800" dirty="0"/>
                    </a:p>
                  </a:txBody>
                  <a:tcPr marL="83127" marR="83127" marT="40341" marB="40341"/>
                </a:tc>
                <a:extLst>
                  <a:ext uri="{0D108BD9-81ED-4DB2-BD59-A6C34878D82A}">
                    <a16:rowId xmlns:a16="http://schemas.microsoft.com/office/drawing/2014/main" val="10001"/>
                  </a:ext>
                </a:extLst>
              </a:tr>
              <a:tr h="325054">
                <a:tc gridSpan="3">
                  <a:txBody>
                    <a:bodyPr/>
                    <a:lstStyle/>
                    <a:p>
                      <a:pPr algn="ctr"/>
                      <a:r>
                        <a:rPr lang="en-US" sz="1600" dirty="0"/>
                        <a:t>MSP Provisions</a:t>
                      </a:r>
                    </a:p>
                  </a:txBody>
                  <a:tcPr marL="83127" marR="83127" marT="40341" marB="40341"/>
                </a:tc>
                <a:tc hMerge="1">
                  <a:txBody>
                    <a:bodyPr/>
                    <a:lstStyle/>
                    <a:p>
                      <a:endParaRPr lang="en-US" dirty="0"/>
                    </a:p>
                  </a:txBody>
                  <a:tcPr/>
                </a:tc>
                <a:tc hMerge="1">
                  <a:txBody>
                    <a:bodyPr/>
                    <a:lstStyle/>
                    <a:p>
                      <a:endParaRPr lang="en-US" dirty="0"/>
                    </a:p>
                  </a:txBody>
                  <a:tcPr/>
                </a:tc>
                <a:extLst>
                  <a:ext uri="{0D108BD9-81ED-4DB2-BD59-A6C34878D82A}">
                    <a16:rowId xmlns:a16="http://schemas.microsoft.com/office/drawing/2014/main" val="10002"/>
                  </a:ext>
                </a:extLst>
              </a:tr>
            </a:tbl>
          </a:graphicData>
        </a:graphic>
      </p:graphicFrame>
    </p:spTree>
    <p:extLst>
      <p:ext uri="{BB962C8B-B14F-4D97-AF65-F5344CB8AC3E}">
        <p14:creationId xmlns:p14="http://schemas.microsoft.com/office/powerpoint/2010/main" val="1624644784"/>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24076" name="Rectangle 12"/>
          <p:cNvSpPr>
            <a:spLocks noChangeArrowheads="1"/>
          </p:cNvSpPr>
          <p:nvPr>
            <p:custDataLst>
              <p:tags r:id="rId1"/>
            </p:custDataLst>
          </p:nvPr>
        </p:nvSpPr>
        <p:spPr bwMode="black">
          <a:xfrm>
            <a:off x="569335" y="1167092"/>
            <a:ext cx="8005330" cy="656945"/>
          </a:xfrm>
          <a:prstGeom prst="rect">
            <a:avLst/>
          </a:prstGeom>
          <a:noFill/>
          <a:ln w="9525">
            <a:noFill/>
            <a:miter lim="800000"/>
            <a:headEnd/>
            <a:tailEnd/>
          </a:ln>
          <a:effectLst/>
        </p:spPr>
        <p:txBody>
          <a:bodyPr lIns="0" tIns="0" rIns="0" bIns="0"/>
          <a:lstStyle/>
          <a:p>
            <a:pPr defTabSz="914608">
              <a:defRPr/>
            </a:pPr>
            <a:r>
              <a:rPr lang="en-US" sz="2200" dirty="0">
                <a:ln w="0"/>
                <a:solidFill>
                  <a:schemeClr val="accent1"/>
                </a:solidFill>
                <a:effectLst>
                  <a:outerShdw blurRad="38100" dist="25400" dir="5400000" algn="ctr" rotWithShape="0">
                    <a:srgbClr val="6E747A">
                      <a:alpha val="43000"/>
                    </a:srgbClr>
                  </a:outerShdw>
                </a:effectLst>
                <a:cs typeface="Arial" charset="0"/>
              </a:rPr>
              <a:t>Patient Access/PFS Representative </a:t>
            </a:r>
            <a:br>
              <a:rPr lang="en-US" sz="2200" dirty="0">
                <a:ln w="0"/>
                <a:solidFill>
                  <a:schemeClr val="accent1"/>
                </a:solidFill>
                <a:effectLst>
                  <a:outerShdw blurRad="38100" dist="25400" dir="5400000" algn="ctr" rotWithShape="0">
                    <a:srgbClr val="6E747A">
                      <a:alpha val="43000"/>
                    </a:srgbClr>
                  </a:outerShdw>
                </a:effectLst>
                <a:cs typeface="Arial" charset="0"/>
              </a:rPr>
            </a:br>
            <a:r>
              <a:rPr lang="en-US" sz="2200" dirty="0">
                <a:ln w="0"/>
                <a:solidFill>
                  <a:schemeClr val="accent1"/>
                </a:solidFill>
                <a:effectLst>
                  <a:outerShdw blurRad="38100" dist="25400" dir="5400000" algn="ctr" rotWithShape="0">
                    <a:srgbClr val="6E747A">
                      <a:alpha val="43000"/>
                    </a:srgbClr>
                  </a:outerShdw>
                </a:effectLst>
                <a:cs typeface="Arial" charset="0"/>
              </a:rPr>
              <a:t>MSPQ Roles and Responsibilities </a:t>
            </a:r>
          </a:p>
        </p:txBody>
      </p:sp>
      <p:sp>
        <p:nvSpPr>
          <p:cNvPr id="30723" name="Rectangle 64"/>
          <p:cNvSpPr>
            <a:spLocks noGrp="1" noChangeArrowheads="1"/>
          </p:cNvSpPr>
          <p:nvPr>
            <p:ph type="title"/>
          </p:nvPr>
        </p:nvSpPr>
        <p:spPr/>
        <p:txBody>
          <a:bodyPr/>
          <a:lstStyle/>
          <a:p>
            <a:r>
              <a:rPr lang="en-US" dirty="0"/>
              <a:t> Your Role in Completing the MSPQ</a:t>
            </a:r>
          </a:p>
        </p:txBody>
      </p:sp>
      <p:graphicFrame>
        <p:nvGraphicFramePr>
          <p:cNvPr id="13" name="Content Placeholder 12"/>
          <p:cNvGraphicFramePr>
            <a:graphicFrameLocks noGrp="1"/>
          </p:cNvGraphicFramePr>
          <p:nvPr>
            <p:ph sz="quarter" idx="10"/>
            <p:extLst>
              <p:ext uri="{D42A27DB-BD31-4B8C-83A1-F6EECF244321}">
                <p14:modId xmlns:p14="http://schemas.microsoft.com/office/powerpoint/2010/main" val="4174358910"/>
              </p:ext>
            </p:extLst>
          </p:nvPr>
        </p:nvGraphicFramePr>
        <p:xfrm>
          <a:off x="457200" y="1828800"/>
          <a:ext cx="8229600" cy="4379913"/>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57"/>
          <p:cNvSpPr>
            <a:spLocks noGrp="1" noChangeArrowheads="1"/>
          </p:cNvSpPr>
          <p:nvPr>
            <p:ph type="title"/>
          </p:nvPr>
        </p:nvSpPr>
        <p:spPr/>
        <p:txBody>
          <a:bodyPr/>
          <a:lstStyle/>
          <a:p>
            <a:r>
              <a:rPr lang="en-US"/>
              <a:t> Medicare Coordination of Benefits</a:t>
            </a:r>
            <a:endParaRPr lang="en-US" dirty="0"/>
          </a:p>
        </p:txBody>
      </p:sp>
      <p:sp>
        <p:nvSpPr>
          <p:cNvPr id="31747" name="Text Placeholder 6"/>
          <p:cNvSpPr>
            <a:spLocks noGrp="1"/>
          </p:cNvSpPr>
          <p:nvPr>
            <p:ph type="body" idx="1"/>
          </p:nvPr>
        </p:nvSpPr>
        <p:spPr/>
        <p:txBody>
          <a:bodyPr>
            <a:normAutofit/>
          </a:bodyPr>
          <a:lstStyle/>
          <a:p>
            <a:r>
              <a:rPr lang="en-US" sz="1900" dirty="0"/>
              <a:t>Medicare is Primary Payer to:</a:t>
            </a:r>
          </a:p>
        </p:txBody>
      </p:sp>
      <p:sp>
        <p:nvSpPr>
          <p:cNvPr id="31748" name="Rectangle 3"/>
          <p:cNvSpPr>
            <a:spLocks noGrp="1" noChangeArrowheads="1"/>
          </p:cNvSpPr>
          <p:nvPr>
            <p:ph sz="half" idx="2"/>
          </p:nvPr>
        </p:nvSpPr>
        <p:spPr/>
        <p:txBody>
          <a:bodyPr/>
          <a:lstStyle/>
          <a:p>
            <a:pPr lvl="1"/>
            <a:r>
              <a:rPr lang="en-US"/>
              <a:t>Medicare Supplemental Plan</a:t>
            </a:r>
          </a:p>
          <a:p>
            <a:pPr lvl="2"/>
            <a:r>
              <a:rPr lang="en-US"/>
              <a:t>Gap Plan </a:t>
            </a:r>
          </a:p>
          <a:p>
            <a:pPr lvl="1"/>
            <a:r>
              <a:rPr lang="en-US"/>
              <a:t>TRICARE/TRICARE for Life </a:t>
            </a:r>
          </a:p>
          <a:p>
            <a:pPr lvl="1"/>
            <a:r>
              <a:rPr lang="en-US"/>
              <a:t>Veterans Administration (VA)</a:t>
            </a:r>
          </a:p>
          <a:p>
            <a:pPr lvl="1"/>
            <a:r>
              <a:rPr lang="en-US"/>
              <a:t>Under Consolidated Omnibus Budget Reconciliation Act (COBRA), except for End Stage Renal Disease (ESRD)</a:t>
            </a:r>
          </a:p>
          <a:p>
            <a:pPr lvl="1"/>
            <a:r>
              <a:rPr lang="en-US"/>
              <a:t>Medicaid</a:t>
            </a:r>
          </a:p>
          <a:p>
            <a:pPr lvl="1"/>
            <a:r>
              <a:rPr lang="en-US"/>
              <a:t>Indian Health Service (IHS)</a:t>
            </a:r>
          </a:p>
          <a:p>
            <a:pPr lvl="1"/>
            <a:r>
              <a:rPr lang="en-US"/>
              <a:t>Financial Assistance Programs</a:t>
            </a:r>
            <a:endParaRPr lang="en-US" dirty="0"/>
          </a:p>
        </p:txBody>
      </p:sp>
      <p:sp>
        <p:nvSpPr>
          <p:cNvPr id="31749" name="Text Placeholder 7"/>
          <p:cNvSpPr>
            <a:spLocks noGrp="1"/>
          </p:cNvSpPr>
          <p:nvPr>
            <p:ph type="body" sz="quarter" idx="3"/>
          </p:nvPr>
        </p:nvSpPr>
        <p:spPr/>
        <p:txBody>
          <a:bodyPr>
            <a:normAutofit fontScale="92500"/>
          </a:bodyPr>
          <a:lstStyle/>
          <a:p>
            <a:r>
              <a:rPr lang="en-US"/>
              <a:t>Medicare is Secondary Payer to:</a:t>
            </a:r>
            <a:endParaRPr lang="en-US" dirty="0"/>
          </a:p>
        </p:txBody>
      </p:sp>
      <p:sp>
        <p:nvSpPr>
          <p:cNvPr id="31750" name="Content Placeholder 8"/>
          <p:cNvSpPr>
            <a:spLocks noGrp="1"/>
          </p:cNvSpPr>
          <p:nvPr>
            <p:ph sz="quarter" idx="4"/>
          </p:nvPr>
        </p:nvSpPr>
        <p:spPr/>
        <p:txBody>
          <a:bodyPr/>
          <a:lstStyle/>
          <a:p>
            <a:pPr lvl="1"/>
            <a:r>
              <a:rPr lang="en-US"/>
              <a:t>Worker’s Compensation</a:t>
            </a:r>
          </a:p>
          <a:p>
            <a:pPr lvl="1"/>
            <a:r>
              <a:rPr lang="en-US"/>
              <a:t>Third Party Liability (Auto Insurance)</a:t>
            </a:r>
          </a:p>
          <a:p>
            <a:pPr lvl="1"/>
            <a:r>
              <a:rPr lang="en-US"/>
              <a:t>Veteran’s Administration (with written authorization)</a:t>
            </a:r>
          </a:p>
          <a:p>
            <a:pPr lvl="1"/>
            <a:r>
              <a:rPr lang="en-US"/>
              <a:t>Patient/Spouse with group health insurance with employer of 20+ employees</a:t>
            </a:r>
          </a:p>
          <a:p>
            <a:pPr lvl="1"/>
            <a:r>
              <a:rPr lang="en-US"/>
              <a:t>ESRD patients with group health insurance as long as ESRD diagnosis is less than 30 months</a:t>
            </a:r>
            <a:endParaRPr lang="en-US"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75532" name="Group 268"/>
          <p:cNvGraphicFramePr>
            <a:graphicFrameLocks noGrp="1"/>
          </p:cNvGraphicFramePr>
          <p:nvPr>
            <p:extLst>
              <p:ext uri="{D42A27DB-BD31-4B8C-83A1-F6EECF244321}">
                <p14:modId xmlns:p14="http://schemas.microsoft.com/office/powerpoint/2010/main" val="495104872"/>
              </p:ext>
            </p:extLst>
          </p:nvPr>
        </p:nvGraphicFramePr>
        <p:xfrm>
          <a:off x="457199" y="1066801"/>
          <a:ext cx="8229602" cy="5359073"/>
        </p:xfrm>
        <a:graphic>
          <a:graphicData uri="http://schemas.openxmlformats.org/drawingml/2006/table">
            <a:tbl>
              <a:tblPr>
                <a:tableStyleId>{BC89EF96-8CEA-46FF-86C4-4CE0E7609802}</a:tableStyleId>
              </a:tblPr>
              <a:tblGrid>
                <a:gridCol w="2127652">
                  <a:extLst>
                    <a:ext uri="{9D8B030D-6E8A-4147-A177-3AD203B41FA5}">
                      <a16:colId xmlns:a16="http://schemas.microsoft.com/office/drawing/2014/main" val="20000"/>
                    </a:ext>
                  </a:extLst>
                </a:gridCol>
                <a:gridCol w="2502335">
                  <a:extLst>
                    <a:ext uri="{9D8B030D-6E8A-4147-A177-3AD203B41FA5}">
                      <a16:colId xmlns:a16="http://schemas.microsoft.com/office/drawing/2014/main" val="20001"/>
                    </a:ext>
                  </a:extLst>
                </a:gridCol>
                <a:gridCol w="2207939">
                  <a:extLst>
                    <a:ext uri="{9D8B030D-6E8A-4147-A177-3AD203B41FA5}">
                      <a16:colId xmlns:a16="http://schemas.microsoft.com/office/drawing/2014/main" val="20002"/>
                    </a:ext>
                  </a:extLst>
                </a:gridCol>
                <a:gridCol w="1391676">
                  <a:extLst>
                    <a:ext uri="{9D8B030D-6E8A-4147-A177-3AD203B41FA5}">
                      <a16:colId xmlns:a16="http://schemas.microsoft.com/office/drawing/2014/main" val="20003"/>
                    </a:ext>
                  </a:extLst>
                </a:gridCol>
              </a:tblGrid>
              <a:tr h="404967">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rPr>
                        <a:t>If the patient… </a:t>
                      </a:r>
                      <a:endParaRPr kumimoji="0" lang="en-US" sz="1100" b="1" i="0" u="none" strike="noStrike" cap="none" normalizeH="0" baseline="0" dirty="0">
                        <a:ln>
                          <a:noFill/>
                        </a:ln>
                        <a:solidFill>
                          <a:schemeClr val="bg1"/>
                        </a:solidFill>
                        <a:effectLst/>
                        <a:latin typeface="Arial" charset="0"/>
                        <a:cs typeface="Arial" charset="0"/>
                      </a:endParaRPr>
                    </a:p>
                  </a:txBody>
                  <a:tcPr marL="83127" marR="83127" marT="40341" marB="40341" anchor="ctr" horzOverflow="overflow">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rPr>
                        <a:t>And this condition  exists…</a:t>
                      </a:r>
                      <a:endParaRPr kumimoji="0" lang="en-US" sz="1100" b="1" i="0" u="none" strike="noStrike" cap="none" normalizeH="0" baseline="0" dirty="0">
                        <a:ln>
                          <a:noFill/>
                        </a:ln>
                        <a:solidFill>
                          <a:schemeClr val="bg1"/>
                        </a:solidFill>
                        <a:effectLst/>
                        <a:latin typeface="Arial" charset="0"/>
                        <a:cs typeface="Arial" charset="0"/>
                      </a:endParaRPr>
                    </a:p>
                  </a:txBody>
                  <a:tcPr marL="83127" marR="83127" marT="40341" marB="40341" anchor="ctr" horzOverflow="overflow">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rPr>
                        <a:t>Then this program pays 1st…</a:t>
                      </a:r>
                      <a:endParaRPr kumimoji="0" lang="en-US" sz="1100" b="1" i="0" u="none" strike="noStrike" cap="none" normalizeH="0" baseline="0" dirty="0">
                        <a:ln>
                          <a:noFill/>
                        </a:ln>
                        <a:solidFill>
                          <a:schemeClr val="bg1"/>
                        </a:solidFill>
                        <a:effectLst/>
                        <a:latin typeface="Arial" charset="0"/>
                        <a:cs typeface="Arial" charset="0"/>
                      </a:endParaRPr>
                    </a:p>
                  </a:txBody>
                  <a:tcPr marL="83127" marR="83127" marT="40341" marB="40341" anchor="ctr" horzOverflow="overflow">
                    <a:solidFill>
                      <a:schemeClr val="accent1"/>
                    </a:solidFill>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1100" b="1" u="none" strike="noStrike" cap="none" normalizeH="0" baseline="0" dirty="0">
                          <a:ln>
                            <a:noFill/>
                          </a:ln>
                          <a:solidFill>
                            <a:schemeClr val="bg1"/>
                          </a:solidFill>
                          <a:effectLst/>
                        </a:rPr>
                        <a:t>And this program pays 2nd…</a:t>
                      </a:r>
                      <a:endParaRPr kumimoji="0" lang="en-US" sz="1100" b="1" i="0" u="none" strike="noStrike" cap="none" normalizeH="0" baseline="0" dirty="0">
                        <a:ln>
                          <a:noFill/>
                        </a:ln>
                        <a:solidFill>
                          <a:schemeClr val="bg1"/>
                        </a:solidFill>
                        <a:effectLst/>
                        <a:latin typeface="Arial" charset="0"/>
                        <a:cs typeface="Arial" charset="0"/>
                      </a:endParaRPr>
                    </a:p>
                  </a:txBody>
                  <a:tcPr marL="83127" marR="83127" marT="40341" marB="40341" anchor="ctr" horzOverflow="overflow">
                    <a:solidFill>
                      <a:schemeClr val="accent1"/>
                    </a:solidFill>
                  </a:tcPr>
                </a:tc>
                <a:extLst>
                  <a:ext uri="{0D108BD9-81ED-4DB2-BD59-A6C34878D82A}">
                    <a16:rowId xmlns:a16="http://schemas.microsoft.com/office/drawing/2014/main" val="10000"/>
                  </a:ext>
                </a:extLst>
              </a:tr>
              <a:tr h="327287">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Is age 65 or older, and is covered by a Group Health Plan through current employment or spouse’s current employment…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employer has less than 20 employees…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Group Health Plan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1"/>
                  </a:ext>
                </a:extLst>
              </a:tr>
              <a:tr h="479153">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The employer has 20 or more employees, or at least one employer is a multi-employer group that employs 20 or more individuals…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Group Health Plan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2"/>
                  </a:ext>
                </a:extLst>
              </a:tr>
              <a:tr h="47915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Has an employer retirement plan and is age 65 or older or disabled and age 65 or older…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The patient is entitled to 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Retiree coverage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3"/>
                  </a:ext>
                </a:extLst>
              </a:tr>
              <a:tr h="352270">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Is disabled and covered by a Large Group Health Plan through his or her own current employment or through a family member’s current employment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employer has less than100 employees...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Large Group Health Plan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4"/>
                  </a:ext>
                </a:extLst>
              </a:tr>
              <a:tr h="479153">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employer has 100 or more employees, or at least one employer is a multi-employer group that employs100 or more individuals…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Large Group Health Plan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5"/>
                  </a:ext>
                </a:extLst>
              </a:tr>
              <a:tr h="345619">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Has End Stage Renal Disease and Group Health Plan Coverage…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Is in the first 30 months of eligibility or entitlement to 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Group Health Plan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6"/>
                  </a:ext>
                </a:extLst>
              </a:tr>
              <a:tr h="212084">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After 30 months…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Group Health Plan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horzOverflow="overflow"/>
                </a:tc>
                <a:extLst>
                  <a:ext uri="{0D108BD9-81ED-4DB2-BD59-A6C34878D82A}">
                    <a16:rowId xmlns:a16="http://schemas.microsoft.com/office/drawing/2014/main" val="10007"/>
                  </a:ext>
                </a:extLst>
              </a:tr>
              <a:tr h="349773">
                <a:tc rowSpan="2">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Has End Stage Renal Disease and COBRA coverage…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Is in the first 30 months of eligibility or entitlement to 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COBRA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08"/>
                  </a:ext>
                </a:extLst>
              </a:tr>
              <a:tr h="212084">
                <a:tc vMerge="1">
                  <a:txBody>
                    <a:bodyPr/>
                    <a:lstStyle/>
                    <a:p>
                      <a:endParaRPr lang="en-US"/>
                    </a:p>
                  </a:txBody>
                  <a:tcPr/>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After 30 months…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COBRA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horzOverflow="overflow"/>
                </a:tc>
                <a:extLst>
                  <a:ext uri="{0D108BD9-81ED-4DB2-BD59-A6C34878D82A}">
                    <a16:rowId xmlns:a16="http://schemas.microsoft.com/office/drawing/2014/main" val="10009"/>
                  </a:ext>
                </a:extLst>
              </a:tr>
              <a:tr h="791484">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Is covered under Workers’ Compensation because of a job-related illness or injury…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patient is entitled to 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Workers’ Compensation (for health care items or services related to job-related illness or injury). Payment may be made from a Workers’ Compensation Medicare Set-aside Arrangement.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10"/>
                  </a:ext>
                </a:extLst>
              </a:tr>
              <a:tr h="479153">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Has been in an accident or other situation where no-fault or liability insurance is involved…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patient is entitled to 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No-fault or liability insurance for accident or other situation related health care services claimed or released</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11"/>
                  </a:ext>
                </a:extLst>
              </a:tr>
              <a:tr h="345619">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Is age 65 or older OR is disabled and covered by Medicare and COBRA…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a:ln>
                            <a:noFill/>
                          </a:ln>
                          <a:effectLst/>
                        </a:rPr>
                        <a:t>The patient is entitled to Medicare… </a:t>
                      </a:r>
                      <a:endParaRPr kumimoji="0" lang="en-US" sz="900" b="0" i="0" u="none" strike="noStrike" cap="none" normalizeH="0" baseline="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Medicare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tc>
                  <a:txBody>
                    <a:bodyPr/>
                    <a:lstStyle/>
                    <a:p>
                      <a:pPr marL="0" marR="0" lvl="0" indent="0" algn="l" defTabSz="912813" rtl="0" eaLnBrk="1" fontAlgn="base" latinLnBrk="0" hangingPunct="1">
                        <a:lnSpc>
                          <a:spcPct val="100000"/>
                        </a:lnSpc>
                        <a:spcBef>
                          <a:spcPct val="0"/>
                        </a:spcBef>
                        <a:spcAft>
                          <a:spcPct val="0"/>
                        </a:spcAft>
                        <a:buClrTx/>
                        <a:buSzTx/>
                        <a:buFontTx/>
                        <a:buNone/>
                        <a:tabLst/>
                      </a:pPr>
                      <a:r>
                        <a:rPr kumimoji="0" lang="en-US" sz="900" u="none" strike="noStrike" cap="none" normalizeH="0" baseline="0" dirty="0">
                          <a:ln>
                            <a:noFill/>
                          </a:ln>
                          <a:effectLst/>
                        </a:rPr>
                        <a:t>COBRA </a:t>
                      </a:r>
                      <a:endParaRPr kumimoji="0" lang="en-US" sz="900" b="0" i="0" u="none" strike="noStrike" cap="none" normalizeH="0" baseline="0" dirty="0">
                        <a:ln>
                          <a:noFill/>
                        </a:ln>
                        <a:solidFill>
                          <a:schemeClr val="tx1"/>
                        </a:solidFill>
                        <a:effectLst/>
                        <a:latin typeface="Times New Roman" pitchFamily="18" charset="0"/>
                        <a:cs typeface="Arial" charset="0"/>
                      </a:endParaRPr>
                    </a:p>
                  </a:txBody>
                  <a:tcPr marL="83127" marR="83127" marT="40341" marB="40341" anchor="ctr" horzOverflow="overflow"/>
                </a:tc>
                <a:extLst>
                  <a:ext uri="{0D108BD9-81ED-4DB2-BD59-A6C34878D82A}">
                    <a16:rowId xmlns:a16="http://schemas.microsoft.com/office/drawing/2014/main" val="10012"/>
                  </a:ext>
                </a:extLst>
              </a:tr>
            </a:tbl>
          </a:graphicData>
        </a:graphic>
      </p:graphicFrame>
      <p:sp>
        <p:nvSpPr>
          <p:cNvPr id="1675390" name="Rectangle 126"/>
          <p:cNvSpPr>
            <a:spLocks noGrp="1" noChangeArrowheads="1"/>
          </p:cNvSpPr>
          <p:nvPr>
            <p:ph type="title"/>
          </p:nvPr>
        </p:nvSpPr>
        <p:spPr/>
        <p:txBody>
          <a:bodyPr>
            <a:normAutofit fontScale="90000"/>
          </a:bodyPr>
          <a:lstStyle/>
          <a:p>
            <a:r>
              <a:rPr lang="en-US" dirty="0"/>
              <a:t>Medicare Secondary Payer Fact Sheet</a:t>
            </a:r>
          </a:p>
        </p:txBody>
      </p:sp>
    </p:spTree>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defRPr/>
            </a:pPr>
            <a:r>
              <a:rPr lang="en-US" dirty="0"/>
              <a:t>Completing the Medicare Secondary payer questionnaire (MSPQ)</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MSPQ</a:t>
            </a:r>
            <a:endParaRPr lang="en-US" dirty="0"/>
          </a:p>
        </p:txBody>
      </p:sp>
      <p:pic>
        <p:nvPicPr>
          <p:cNvPr id="5" name="Picture 2"/>
          <p:cNvPicPr>
            <a:picLocks noChangeAspect="1" noChangeArrowheads="1"/>
          </p:cNvPicPr>
          <p:nvPr/>
        </p:nvPicPr>
        <p:blipFill>
          <a:blip r:embed="rId2" cstate="print"/>
          <a:srcRect/>
          <a:stretch>
            <a:fillRect/>
          </a:stretch>
        </p:blipFill>
        <p:spPr bwMode="auto">
          <a:xfrm>
            <a:off x="468923" y="1828800"/>
            <a:ext cx="5608479" cy="304323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6" name="Picture 2"/>
          <p:cNvPicPr>
            <a:picLocks noChangeAspect="1" noChangeArrowheads="1"/>
          </p:cNvPicPr>
          <p:nvPr/>
        </p:nvPicPr>
        <p:blipFill>
          <a:blip r:embed="rId3" cstate="print"/>
          <a:srcRect/>
          <a:stretch>
            <a:fillRect/>
          </a:stretch>
        </p:blipFill>
        <p:spPr bwMode="auto">
          <a:xfrm>
            <a:off x="990600" y="1852246"/>
            <a:ext cx="5653453" cy="3062287"/>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7" name="Picture 2"/>
          <p:cNvPicPr>
            <a:picLocks noChangeAspect="1" noChangeArrowheads="1"/>
          </p:cNvPicPr>
          <p:nvPr/>
        </p:nvPicPr>
        <p:blipFill>
          <a:blip r:embed="rId4" cstate="print"/>
          <a:srcRect/>
          <a:stretch>
            <a:fillRect/>
          </a:stretch>
        </p:blipFill>
        <p:spPr bwMode="auto">
          <a:xfrm>
            <a:off x="1669282" y="1852246"/>
            <a:ext cx="5508171" cy="306705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pic>
        <p:nvPicPr>
          <p:cNvPr id="8" name="Picture 2"/>
          <p:cNvPicPr>
            <a:picLocks noChangeAspect="1" noChangeArrowheads="1"/>
          </p:cNvPicPr>
          <p:nvPr/>
        </p:nvPicPr>
        <p:blipFill>
          <a:blip r:embed="rId5" cstate="print"/>
          <a:srcRect/>
          <a:stretch>
            <a:fillRect/>
          </a:stretch>
        </p:blipFill>
        <p:spPr bwMode="auto">
          <a:xfrm>
            <a:off x="2286000" y="1981201"/>
            <a:ext cx="6652813" cy="3200400"/>
          </a:xfrm>
          <a:prstGeom prst="rect">
            <a:avLst/>
          </a:prstGeom>
          <a:ln>
            <a:noFill/>
          </a:ln>
          <a:effectLst>
            <a:reflection blurRad="12700" stA="30000" endPos="30000" dist="5000" dir="5400000" sy="-100000" algn="bl" rotWithShape="0"/>
          </a:effectLst>
          <a:scene3d>
            <a:camera prst="perspectiveContrastingLeftFacing">
              <a:rot lat="300000" lon="19800000" rev="0"/>
            </a:camera>
            <a:lightRig rig="threePt" dir="t">
              <a:rot lat="0" lon="0" rev="2700000"/>
            </a:lightRig>
          </a:scene3d>
          <a:sp3d>
            <a:bevelT w="63500" h="50800"/>
          </a:sp3d>
        </p:spPr>
      </p:pic>
    </p:spTree>
    <p:extLst>
      <p:ext uri="{BB962C8B-B14F-4D97-AF65-F5344CB8AC3E}">
        <p14:creationId xmlns:p14="http://schemas.microsoft.com/office/powerpoint/2010/main" val="87033212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MSPQ</a:t>
            </a:r>
            <a:endParaRPr lang="en-US" dirty="0"/>
          </a:p>
        </p:txBody>
      </p:sp>
      <p:sp>
        <p:nvSpPr>
          <p:cNvPr id="5" name="Content Placeholder 4"/>
          <p:cNvSpPr>
            <a:spLocks noGrp="1"/>
          </p:cNvSpPr>
          <p:nvPr>
            <p:ph sz="quarter" idx="10"/>
          </p:nvPr>
        </p:nvSpPr>
        <p:spPr/>
        <p:txBody>
          <a:bodyPr>
            <a:normAutofit/>
          </a:bodyPr>
          <a:lstStyle/>
          <a:p>
            <a:r>
              <a:rPr lang="en-US" dirty="0"/>
              <a:t>Assure your Registration (Host) System has an updated </a:t>
            </a:r>
            <a:r>
              <a:rPr lang="en-US" dirty="0" err="1"/>
              <a:t>MSPQ</a:t>
            </a:r>
            <a:r>
              <a:rPr lang="en-US" dirty="0"/>
              <a:t> (latest version on CMS.gov)</a:t>
            </a:r>
          </a:p>
          <a:p>
            <a:pPr lvl="1"/>
            <a:r>
              <a:rPr lang="en-US" dirty="0"/>
              <a:t>Confirm the prompts and answers lead to the next appropriate question based on the Questionnaire requirements or STOPS/completes questionnaire via the appropriate question (which should have resolved “who” pays primary)</a:t>
            </a:r>
          </a:p>
          <a:p>
            <a:pPr lvl="2"/>
            <a:r>
              <a:rPr lang="en-US" dirty="0"/>
              <a:t>See Appendix: Detailed MSP Questionnaire</a:t>
            </a:r>
          </a:p>
          <a:p>
            <a:r>
              <a:rPr lang="en-US" dirty="0" err="1"/>
              <a:t>MSPQ</a:t>
            </a:r>
            <a:r>
              <a:rPr lang="en-US" dirty="0"/>
              <a:t> Language via the form must be specific to “this visit”</a:t>
            </a:r>
          </a:p>
          <a:p>
            <a:pPr lvl="1"/>
            <a:r>
              <a:rPr lang="en-US" dirty="0"/>
              <a:t>The goal is to discover “who” (insurance/payer) is Primary via the </a:t>
            </a:r>
            <a:r>
              <a:rPr lang="en-US" dirty="0" err="1"/>
              <a:t>MSPQ</a:t>
            </a:r>
            <a:r>
              <a:rPr lang="en-US" dirty="0"/>
              <a:t> for this visit/service</a:t>
            </a:r>
          </a:p>
          <a:p>
            <a:endParaRPr lang="en-US" dirty="0"/>
          </a:p>
        </p:txBody>
      </p:sp>
    </p:spTree>
    <p:extLst>
      <p:ext uri="{BB962C8B-B14F-4D97-AF65-F5344CB8AC3E}">
        <p14:creationId xmlns:p14="http://schemas.microsoft.com/office/powerpoint/2010/main" val="3440206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Medicare Secondary Payer</a:t>
            </a:r>
          </a:p>
        </p:txBody>
      </p:sp>
      <p:sp>
        <p:nvSpPr>
          <p:cNvPr id="3" name="Content Placeholder 2"/>
          <p:cNvSpPr>
            <a:spLocks noGrp="1"/>
          </p:cNvSpPr>
          <p:nvPr>
            <p:ph sz="quarter" idx="10"/>
          </p:nvPr>
        </p:nvSpPr>
        <p:spPr>
          <a:xfrm>
            <a:off x="609600" y="1417638"/>
            <a:ext cx="8229600" cy="5019738"/>
          </a:xfrm>
        </p:spPr>
        <p:txBody>
          <a:bodyPr>
            <a:normAutofit/>
          </a:bodyPr>
          <a:lstStyle/>
          <a:p>
            <a:r>
              <a:rPr lang="en-US" dirty="0"/>
              <a:t>What is MSP?</a:t>
            </a:r>
          </a:p>
          <a:p>
            <a:pPr lvl="1"/>
            <a:r>
              <a:rPr lang="en-US" dirty="0"/>
              <a:t>Protects the Medicare Trust Fund</a:t>
            </a:r>
          </a:p>
          <a:p>
            <a:pPr lvl="1"/>
            <a:r>
              <a:rPr lang="en-US" dirty="0"/>
              <a:t>Enforcement saved the Medicare Program $8.5 billion in 2015</a:t>
            </a:r>
          </a:p>
          <a:p>
            <a:pPr lvl="1"/>
            <a:r>
              <a:rPr lang="en-US" dirty="0"/>
              <a:t>Largest growing “insured” population in the U.S.A. and World</a:t>
            </a:r>
          </a:p>
          <a:p>
            <a:pPr lvl="2"/>
            <a:r>
              <a:rPr lang="en-US" dirty="0"/>
              <a:t>In 2015, 55.3M Medicare beneficiaries enrolled; about 10,000 per day qualify for the program</a:t>
            </a:r>
          </a:p>
          <a:p>
            <a:pPr lvl="2"/>
            <a:r>
              <a:rPr lang="en-US" dirty="0"/>
              <a:t>“Congressional Budget Office projects that 80M will be Medicare eligible by 2035”</a:t>
            </a:r>
          </a:p>
          <a:p>
            <a:pPr lvl="1"/>
            <a:r>
              <a:rPr lang="en-US" dirty="0"/>
              <a:t>Accurate billing</a:t>
            </a:r>
          </a:p>
          <a:p>
            <a:pPr lvl="2"/>
            <a:r>
              <a:rPr lang="en-US" dirty="0"/>
              <a:t>Higher reimbursement rates by non Medicare payers</a:t>
            </a:r>
          </a:p>
          <a:p>
            <a:pPr lvl="2"/>
            <a:r>
              <a:rPr lang="en-US" dirty="0"/>
              <a:t>Less re-work</a:t>
            </a:r>
          </a:p>
          <a:p>
            <a:pPr lvl="2"/>
            <a:r>
              <a:rPr lang="en-US" dirty="0"/>
              <a:t>Decreased risk of audit and recovery </a:t>
            </a:r>
          </a:p>
        </p:txBody>
      </p:sp>
    </p:spTree>
    <p:extLst>
      <p:ext uri="{BB962C8B-B14F-4D97-AF65-F5344CB8AC3E}">
        <p14:creationId xmlns:p14="http://schemas.microsoft.com/office/powerpoint/2010/main" val="381336630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err="1"/>
              <a:t>MSPQ</a:t>
            </a:r>
            <a:endParaRPr lang="en-US" dirty="0"/>
          </a:p>
        </p:txBody>
      </p:sp>
      <p:sp>
        <p:nvSpPr>
          <p:cNvPr id="5" name="Content Placeholder 4"/>
          <p:cNvSpPr>
            <a:spLocks noGrp="1"/>
          </p:cNvSpPr>
          <p:nvPr>
            <p:ph sz="quarter" idx="10"/>
          </p:nvPr>
        </p:nvSpPr>
        <p:spPr/>
        <p:txBody>
          <a:bodyPr>
            <a:normAutofit/>
          </a:bodyPr>
          <a:lstStyle/>
          <a:p>
            <a:r>
              <a:rPr lang="en-US" dirty="0" err="1"/>
              <a:t>MSPQ</a:t>
            </a:r>
            <a:r>
              <a:rPr lang="en-US" dirty="0"/>
              <a:t> has 6 Parts (I to VI) of which some may be bypassed depending on answers via a previous Part (except Part I which at a minimum it is always required)</a:t>
            </a:r>
          </a:p>
          <a:p>
            <a:pPr lvl="1"/>
            <a:r>
              <a:rPr lang="en-US" dirty="0"/>
              <a:t>Registration staff must start the form from Part I and proceed to the next question that follows and/or the next Part of the </a:t>
            </a:r>
            <a:r>
              <a:rPr lang="en-US" dirty="0" err="1"/>
              <a:t>MSPQ</a:t>
            </a:r>
            <a:r>
              <a:rPr lang="en-US" dirty="0"/>
              <a:t> according to the patient (their representatives) responses</a:t>
            </a:r>
          </a:p>
          <a:p>
            <a:pPr lvl="1"/>
            <a:r>
              <a:rPr lang="en-US" dirty="0"/>
              <a:t>Registration staff must be knowledgeable regarding all Parts of this Questionnaire</a:t>
            </a:r>
          </a:p>
          <a:p>
            <a:endParaRPr lang="en-US" dirty="0"/>
          </a:p>
        </p:txBody>
      </p:sp>
    </p:spTree>
    <p:extLst>
      <p:ext uri="{BB962C8B-B14F-4D97-AF65-F5344CB8AC3E}">
        <p14:creationId xmlns:p14="http://schemas.microsoft.com/office/powerpoint/2010/main" val="314898846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a:t>MSPQ</a:t>
            </a:r>
            <a:r>
              <a:rPr lang="en-US" dirty="0"/>
              <a:t> Parts</a:t>
            </a:r>
          </a:p>
        </p:txBody>
      </p:sp>
      <p:sp>
        <p:nvSpPr>
          <p:cNvPr id="3" name="Content Placeholder 2"/>
          <p:cNvSpPr>
            <a:spLocks noGrp="1"/>
          </p:cNvSpPr>
          <p:nvPr>
            <p:ph sz="quarter" idx="10"/>
          </p:nvPr>
        </p:nvSpPr>
        <p:spPr/>
        <p:txBody>
          <a:bodyPr/>
          <a:lstStyle/>
          <a:p>
            <a:r>
              <a:rPr lang="en-US" dirty="0"/>
              <a:t>Part I: Black Lung, Research Program/Grant, VA and Worker’s Comp. (4 questions)</a:t>
            </a:r>
          </a:p>
          <a:p>
            <a:r>
              <a:rPr lang="en-US" dirty="0"/>
              <a:t>Part II: Non-Work Related Accident (3 questions)</a:t>
            </a:r>
          </a:p>
          <a:p>
            <a:r>
              <a:rPr lang="en-US" dirty="0"/>
              <a:t>Part III: Medicare Entitlement (1 question)</a:t>
            </a:r>
          </a:p>
          <a:p>
            <a:r>
              <a:rPr lang="en-US" dirty="0"/>
              <a:t>Part IV: Age Entitlement (5 questions)</a:t>
            </a:r>
          </a:p>
          <a:p>
            <a:r>
              <a:rPr lang="en-US" dirty="0"/>
              <a:t>Part V: Disability Entitlement (7 questions)</a:t>
            </a:r>
          </a:p>
          <a:p>
            <a:r>
              <a:rPr lang="en-US" dirty="0"/>
              <a:t>Part VI: </a:t>
            </a:r>
            <a:r>
              <a:rPr lang="en-US" dirty="0" err="1"/>
              <a:t>ESRD</a:t>
            </a:r>
            <a:r>
              <a:rPr lang="en-US" dirty="0"/>
              <a:t> Entitlement (7 questions)</a:t>
            </a:r>
          </a:p>
          <a:p>
            <a:endParaRPr lang="en-US" dirty="0"/>
          </a:p>
          <a:p>
            <a:endParaRPr lang="en-US" dirty="0"/>
          </a:p>
        </p:txBody>
      </p:sp>
    </p:spTree>
    <p:extLst>
      <p:ext uri="{BB962C8B-B14F-4D97-AF65-F5344CB8AC3E}">
        <p14:creationId xmlns:p14="http://schemas.microsoft.com/office/powerpoint/2010/main" val="42037706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An Important Addition to the </a:t>
            </a:r>
            <a:r>
              <a:rPr lang="en-US" dirty="0" err="1"/>
              <a:t>MSPQ</a:t>
            </a:r>
            <a:endParaRPr lang="en-US" dirty="0"/>
          </a:p>
        </p:txBody>
      </p:sp>
      <p:sp>
        <p:nvSpPr>
          <p:cNvPr id="4" name="TextBox 3"/>
          <p:cNvSpPr txBox="1"/>
          <p:nvPr/>
        </p:nvSpPr>
        <p:spPr>
          <a:xfrm>
            <a:off x="1371600" y="1676400"/>
            <a:ext cx="6400800" cy="2246769"/>
          </a:xfrm>
          <a:prstGeom prst="rect">
            <a:avLst/>
          </a:prstGeom>
          <a:noFill/>
        </p:spPr>
        <p:txBody>
          <a:bodyPr wrap="square" rtlCol="0" anchor="ctr">
            <a:spAutoFit/>
          </a:bodyPr>
          <a:lstStyle/>
          <a:p>
            <a:r>
              <a:rPr lang="en-US" sz="1400" dirty="0"/>
              <a:t>Is patient able to answer the Medicare Secondary Payer Questionnaire for this visit?</a:t>
            </a:r>
          </a:p>
          <a:p>
            <a:r>
              <a:rPr lang="en-US" sz="1400" dirty="0"/>
              <a:t>___ No, Why? _______________________________________________</a:t>
            </a:r>
          </a:p>
          <a:p>
            <a:r>
              <a:rPr lang="en-US" sz="1400" dirty="0"/>
              <a:t>___ Yes, Date: ___/___/_____ (MM/DD/</a:t>
            </a:r>
            <a:r>
              <a:rPr lang="en-US" sz="1400" dirty="0" err="1"/>
              <a:t>CCYY</a:t>
            </a:r>
            <a:r>
              <a:rPr lang="en-US" sz="1400" dirty="0"/>
              <a:t>)</a:t>
            </a:r>
          </a:p>
          <a:p>
            <a:endParaRPr lang="en-US" sz="1400" dirty="0"/>
          </a:p>
          <a:p>
            <a:r>
              <a:rPr lang="en-US" sz="1400" dirty="0"/>
              <a:t>Information is provided by: _____________________________________ Date: ___/___/_____ (MM/DD/</a:t>
            </a:r>
            <a:r>
              <a:rPr lang="en-US" sz="1400" dirty="0" err="1"/>
              <a:t>CCYY</a:t>
            </a:r>
            <a:r>
              <a:rPr lang="en-US" sz="1400" dirty="0"/>
              <a:t>)</a:t>
            </a:r>
          </a:p>
          <a:p>
            <a:r>
              <a:rPr lang="en-US" sz="1400" dirty="0"/>
              <a:t>Relationship to Patient: _______________________________________</a:t>
            </a:r>
          </a:p>
          <a:p>
            <a:r>
              <a:rPr lang="en-US" sz="1400" dirty="0"/>
              <a:t>The responses are provided to the best of patient’s (representative’s) abilities.</a:t>
            </a:r>
          </a:p>
          <a:p>
            <a:pPr algn="ctr"/>
            <a:endParaRPr lang="en-US" sz="1400" b="1" dirty="0">
              <a:solidFill>
                <a:schemeClr val="tx1">
                  <a:lumMod val="75000"/>
                  <a:lumOff val="25000"/>
                </a:schemeClr>
              </a:solidFill>
              <a:latin typeface="Arial"/>
              <a:cs typeface="Arial"/>
            </a:endParaRPr>
          </a:p>
        </p:txBody>
      </p:sp>
    </p:spTree>
    <p:extLst>
      <p:ext uri="{BB962C8B-B14F-4D97-AF65-F5344CB8AC3E}">
        <p14:creationId xmlns:p14="http://schemas.microsoft.com/office/powerpoint/2010/main" val="236171343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Retirement Date Policy</a:t>
            </a:r>
          </a:p>
        </p:txBody>
      </p:sp>
      <p:sp>
        <p:nvSpPr>
          <p:cNvPr id="4" name="Content Placeholder 3"/>
          <p:cNvSpPr>
            <a:spLocks noGrp="1"/>
          </p:cNvSpPr>
          <p:nvPr>
            <p:ph sz="quarter" idx="10"/>
          </p:nvPr>
        </p:nvSpPr>
        <p:spPr/>
        <p:txBody>
          <a:bodyPr>
            <a:normAutofit fontScale="92500" lnSpcReduction="10000"/>
          </a:bodyPr>
          <a:lstStyle/>
          <a:p>
            <a:r>
              <a:rPr lang="en-US" dirty="0"/>
              <a:t>Directly from CMS.gov website:</a:t>
            </a:r>
          </a:p>
          <a:p>
            <a:pPr lvl="1"/>
            <a:r>
              <a:rPr lang="en-US" dirty="0"/>
              <a:t>“When a beneficiary cannot recall his/her retirement date but knows it occurred prior to his/her Medicare entitlement date, as shown on his/her Medicare card, hospitals report his/her Medicare Part A entitlement date as the date of retirement.”</a:t>
            </a:r>
          </a:p>
          <a:p>
            <a:pPr lvl="1"/>
            <a:r>
              <a:rPr lang="en-US" dirty="0"/>
              <a:t>“If the beneficiary (spouse) worked beyond his/her Medicare Part A entitlement date, had coverage under a </a:t>
            </a:r>
            <a:r>
              <a:rPr lang="en-US" dirty="0" err="1"/>
              <a:t>GHP</a:t>
            </a:r>
            <a:r>
              <a:rPr lang="en-US" dirty="0"/>
              <a:t> during that time, and cannot recall his/her precise date of retirement but the hospital determines it has been at least 5 years since the beneficiary retired, the hospital enters the retirement date as five years retrospective to the date of admission. (i.e. Hospitals report the retirement date as 01/04/1998, if the date of admission is 01/04/2003.)”</a:t>
            </a:r>
          </a:p>
          <a:p>
            <a:pPr lvl="1"/>
            <a:r>
              <a:rPr lang="en-US" dirty="0"/>
              <a:t>If it is less than 5 years, then the date information must be obtained from the appropriate informational source. (i.e. former employer or supplemental insurer).</a:t>
            </a:r>
          </a:p>
        </p:txBody>
      </p:sp>
    </p:spTree>
    <p:extLst>
      <p:ext uri="{BB962C8B-B14F-4D97-AF65-F5344CB8AC3E}">
        <p14:creationId xmlns:p14="http://schemas.microsoft.com/office/powerpoint/2010/main" val="1110223565"/>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Conditional Payment</a:t>
            </a:r>
          </a:p>
        </p:txBody>
      </p:sp>
      <p:sp>
        <p:nvSpPr>
          <p:cNvPr id="3" name="Content Placeholder 2"/>
          <p:cNvSpPr>
            <a:spLocks noGrp="1"/>
          </p:cNvSpPr>
          <p:nvPr>
            <p:ph sz="quarter" idx="10"/>
          </p:nvPr>
        </p:nvSpPr>
        <p:spPr/>
        <p:txBody>
          <a:bodyPr>
            <a:normAutofit fontScale="92500" lnSpcReduction="20000"/>
          </a:bodyPr>
          <a:lstStyle/>
          <a:p>
            <a:r>
              <a:rPr lang="en-US" dirty="0"/>
              <a:t>“Medicare can make conditional payments on behalf of beneficiaries for Medicare covered services even if it is not the primary payer. Medicare may make conditional payments  for covered services in liability (including self-insurance), no-fault, and WC situations if both the following are true:</a:t>
            </a:r>
          </a:p>
          <a:p>
            <a:pPr lvl="1"/>
            <a:r>
              <a:rPr lang="en-US" dirty="0"/>
              <a:t>Liability (including self insurance), no fault, or WC insurer is responsible for payment</a:t>
            </a:r>
          </a:p>
          <a:p>
            <a:pPr lvl="1"/>
            <a:r>
              <a:rPr lang="en-US" dirty="0"/>
              <a:t>The claim is not expected to be paid promptly” (within 120 days after the claim is received, lien filing or the last service date, whichever is first)</a:t>
            </a:r>
          </a:p>
          <a:p>
            <a:r>
              <a:rPr lang="en-US" dirty="0"/>
              <a:t>“Note: Medicare has the right to recover any conditional payments. The benefits Coordination &amp; Recovery Center (</a:t>
            </a:r>
            <a:r>
              <a:rPr lang="en-US" dirty="0" err="1"/>
              <a:t>BCRC</a:t>
            </a:r>
            <a:r>
              <a:rPr lang="en-US" dirty="0"/>
              <a:t>) recovers conditional payments when the Medicare beneficiary receives a settlement, judgment, award or other payment.”</a:t>
            </a:r>
          </a:p>
        </p:txBody>
      </p:sp>
    </p:spTree>
    <p:extLst>
      <p:ext uri="{BB962C8B-B14F-4D97-AF65-F5344CB8AC3E}">
        <p14:creationId xmlns:p14="http://schemas.microsoft.com/office/powerpoint/2010/main" val="939269169"/>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Appendix</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85757949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Text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9982384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Resources</a:t>
            </a:r>
          </a:p>
        </p:txBody>
      </p:sp>
      <p:sp>
        <p:nvSpPr>
          <p:cNvPr id="3" name="Content Placeholder 2"/>
          <p:cNvSpPr>
            <a:spLocks noGrp="1"/>
          </p:cNvSpPr>
          <p:nvPr>
            <p:ph sz="quarter" idx="10"/>
          </p:nvPr>
        </p:nvSpPr>
        <p:spPr/>
        <p:txBody>
          <a:bodyPr/>
          <a:lstStyle/>
          <a:p>
            <a:r>
              <a:rPr lang="en-US" dirty="0"/>
              <a:t>CMS MSP Website</a:t>
            </a:r>
          </a:p>
          <a:p>
            <a:r>
              <a:rPr lang="en-US" dirty="0"/>
              <a:t>“Medicare &amp; Other Health Benefits: Your Guide to Who Pays First”</a:t>
            </a:r>
          </a:p>
          <a:p>
            <a:r>
              <a:rPr lang="en-US" dirty="0"/>
              <a:t>MLN (Medicare Learning Network) Articles, Guides</a:t>
            </a:r>
          </a:p>
          <a:p>
            <a:r>
              <a:rPr lang="en-US" dirty="0" err="1"/>
              <a:t>BCRC</a:t>
            </a:r>
            <a:endParaRPr lang="en-US" dirty="0"/>
          </a:p>
          <a:p>
            <a:r>
              <a:rPr lang="en-US" dirty="0"/>
              <a:t>Medicare Claims Processing Manual, Chapter 1</a:t>
            </a:r>
          </a:p>
          <a:p>
            <a:r>
              <a:rPr lang="en-US" dirty="0"/>
              <a:t>Medicare Secondary Payer Manual</a:t>
            </a:r>
          </a:p>
          <a:p>
            <a:r>
              <a:rPr lang="en-US" dirty="0"/>
              <a:t>MAC-Medicare Administrative Contractor</a:t>
            </a:r>
          </a:p>
          <a:p>
            <a:r>
              <a:rPr lang="en-US" dirty="0"/>
              <a:t>Section 1862(b)(2)(A)(ii) of the Social Security Act </a:t>
            </a:r>
          </a:p>
        </p:txBody>
      </p:sp>
    </p:spTree>
    <p:extLst>
      <p:ext uri="{BB962C8B-B14F-4D97-AF65-F5344CB8AC3E}">
        <p14:creationId xmlns:p14="http://schemas.microsoft.com/office/powerpoint/2010/main" val="1768953305"/>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Detailed MSP questionnaire</a:t>
            </a:r>
          </a:p>
        </p:txBody>
      </p:sp>
      <p:sp>
        <p:nvSpPr>
          <p:cNvPr id="4" name="Text Placeholder 3"/>
          <p:cNvSpPr>
            <a:spLocks noGrp="1"/>
          </p:cNvSpPr>
          <p:nvPr>
            <p:ph type="body" idx="1"/>
          </p:nvPr>
        </p:nvSpPr>
        <p:spPr/>
        <p:txBody>
          <a:bodyPr/>
          <a:lstStyle/>
          <a:p>
            <a:endParaRPr lang="en-US"/>
          </a:p>
        </p:txBody>
      </p:sp>
    </p:spTree>
    <p:extLst>
      <p:ext uri="{BB962C8B-B14F-4D97-AF65-F5344CB8AC3E}">
        <p14:creationId xmlns:p14="http://schemas.microsoft.com/office/powerpoint/2010/main" val="92973995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err="1"/>
              <a:t>MSPQ</a:t>
            </a:r>
            <a:r>
              <a:rPr lang="en-US" dirty="0"/>
              <a:t> Part I: Black Lung, Research Program/Grant, VA and Worker’s Comp.</a:t>
            </a:r>
          </a:p>
        </p:txBody>
      </p:sp>
      <p:sp>
        <p:nvSpPr>
          <p:cNvPr id="37891" name="Rectangle 3"/>
          <p:cNvSpPr>
            <a:spLocks noChangeArrowheads="1"/>
          </p:cNvSpPr>
          <p:nvPr/>
        </p:nvSpPr>
        <p:spPr bwMode="auto">
          <a:xfrm>
            <a:off x="457200" y="1517665"/>
            <a:ext cx="8224838" cy="4881871"/>
          </a:xfrm>
          <a:prstGeom prst="rect">
            <a:avLst/>
          </a:prstGeom>
          <a:noFill/>
          <a:ln w="12700" algn="ctr">
            <a:noFill/>
            <a:miter lim="800000"/>
            <a:headEnd/>
            <a:tailEnd/>
          </a:ln>
        </p:spPr>
        <p:txBody>
          <a:bodyPr wrap="square" lIns="0" tIns="39889" rIns="0" bIns="39889" anchor="ctr">
            <a:spAutoFit/>
          </a:bodyPr>
          <a:lstStyle/>
          <a:p>
            <a:r>
              <a:rPr lang="en-US" sz="1300" dirty="0"/>
              <a:t>Is patient able to answer the Medicare Secondary Payer Questionnaire for this visit?</a:t>
            </a:r>
          </a:p>
          <a:p>
            <a:r>
              <a:rPr lang="en-US" sz="1300" dirty="0"/>
              <a:t>___ No, Why? _______________________________________________</a:t>
            </a:r>
          </a:p>
          <a:p>
            <a:r>
              <a:rPr lang="en-US" sz="1300" dirty="0"/>
              <a:t>___ Yes, Date: ___/___/_____ (MM/DD/</a:t>
            </a:r>
            <a:r>
              <a:rPr lang="en-US" sz="1300" dirty="0" err="1"/>
              <a:t>CCYY</a:t>
            </a:r>
            <a:r>
              <a:rPr lang="en-US" sz="1300" dirty="0"/>
              <a:t>)</a:t>
            </a:r>
          </a:p>
          <a:p>
            <a:endParaRPr lang="en-US" sz="1300" dirty="0"/>
          </a:p>
          <a:p>
            <a:r>
              <a:rPr lang="en-US" sz="1300" dirty="0"/>
              <a:t>Information is provided by: _____________________________________ Date: ___/___/_____ (MM/DD/</a:t>
            </a:r>
            <a:r>
              <a:rPr lang="en-US" sz="1300" dirty="0" err="1"/>
              <a:t>CCYY</a:t>
            </a:r>
            <a:r>
              <a:rPr lang="en-US" sz="1300" dirty="0"/>
              <a:t>)</a:t>
            </a:r>
          </a:p>
          <a:p>
            <a:r>
              <a:rPr lang="en-US" sz="1300" dirty="0"/>
              <a:t>Relationship to Patient: _______________________________________</a:t>
            </a:r>
          </a:p>
          <a:p>
            <a:r>
              <a:rPr lang="en-US" sz="1300" dirty="0"/>
              <a:t>The responses are provided to the best of patient’s (representative’s) abilities.</a:t>
            </a:r>
          </a:p>
          <a:p>
            <a:endParaRPr lang="en-US" sz="1300" dirty="0"/>
          </a:p>
          <a:p>
            <a:r>
              <a:rPr lang="en-US" sz="1300" dirty="0"/>
              <a:t>1) Are you receiving Black Lung (BL) Benefits?</a:t>
            </a:r>
          </a:p>
          <a:p>
            <a:r>
              <a:rPr lang="en-US" sz="1300" dirty="0"/>
              <a:t>       	___ No; </a:t>
            </a:r>
            <a:r>
              <a:rPr lang="en-US" sz="1300" i="1" dirty="0"/>
              <a:t>continue to question 2.</a:t>
            </a:r>
          </a:p>
          <a:p>
            <a:r>
              <a:rPr lang="en-US" sz="1300" dirty="0"/>
              <a:t>       	___ Yes; Date benefits began? ___/___/_____ (MM/DD/</a:t>
            </a:r>
            <a:r>
              <a:rPr lang="en-US" sz="1300" dirty="0" err="1"/>
              <a:t>CCYY</a:t>
            </a:r>
            <a:r>
              <a:rPr lang="en-US" sz="1300" dirty="0"/>
              <a:t>), </a:t>
            </a:r>
            <a:r>
              <a:rPr lang="en-US" sz="1300" i="1" dirty="0"/>
              <a:t>continue to question 1a.</a:t>
            </a:r>
          </a:p>
          <a:p>
            <a:r>
              <a:rPr lang="en-US" sz="1300" dirty="0"/>
              <a:t>1a) If Yes, is this visit related to BL?</a:t>
            </a:r>
          </a:p>
          <a:p>
            <a:r>
              <a:rPr lang="en-US" sz="1300" dirty="0"/>
              <a:t>       	___ No; </a:t>
            </a:r>
            <a:r>
              <a:rPr lang="en-US" sz="1300" i="1" dirty="0"/>
              <a:t>continue to next question 2.</a:t>
            </a:r>
          </a:p>
          <a:p>
            <a:r>
              <a:rPr lang="en-US" sz="1300" dirty="0"/>
              <a:t>       	___ Yes; </a:t>
            </a:r>
            <a:r>
              <a:rPr lang="en-US" sz="1300" b="1" i="1" dirty="0"/>
              <a:t>if yes, STOP Black Lung Benefits is Primary.</a:t>
            </a:r>
          </a:p>
          <a:p>
            <a:endParaRPr lang="en-US" sz="1300" dirty="0"/>
          </a:p>
          <a:p>
            <a:r>
              <a:rPr lang="en-US" sz="1300" dirty="0"/>
              <a:t>2) Are these services to be paid by a government research program or grant?</a:t>
            </a:r>
          </a:p>
          <a:p>
            <a:r>
              <a:rPr lang="en-US" sz="1300" dirty="0"/>
              <a:t>	___ No; </a:t>
            </a:r>
            <a:r>
              <a:rPr lang="en-US" sz="1300" i="1" dirty="0"/>
              <a:t>continue to question 3.</a:t>
            </a:r>
          </a:p>
          <a:p>
            <a:r>
              <a:rPr lang="en-US" sz="1300" dirty="0"/>
              <a:t>       	___ Yes; Date program/grant began? ___/___/_____ (MM/DD/</a:t>
            </a:r>
            <a:r>
              <a:rPr lang="en-US" sz="1300" dirty="0" err="1"/>
              <a:t>CCYY</a:t>
            </a:r>
            <a:r>
              <a:rPr lang="en-US" sz="1300" dirty="0"/>
              <a:t>), </a:t>
            </a:r>
            <a:r>
              <a:rPr lang="en-US" sz="1300" i="1" dirty="0"/>
              <a:t>continue to question 2a.</a:t>
            </a:r>
          </a:p>
          <a:p>
            <a:pPr>
              <a:tabLst>
                <a:tab pos="176213" algn="l"/>
              </a:tabLst>
            </a:pPr>
            <a:r>
              <a:rPr lang="en-US" sz="1300" dirty="0"/>
              <a:t> 2a) What is the government research program (name, address required including program          	details/documentation and/or authorization number fro the grant/program)?</a:t>
            </a:r>
          </a:p>
          <a:p>
            <a:r>
              <a:rPr lang="en-US" sz="1300" dirty="0"/>
              <a:t>	______________________________________________________</a:t>
            </a:r>
          </a:p>
          <a:p>
            <a:endParaRPr lang="en-US" sz="1300" dirty="0"/>
          </a:p>
          <a:p>
            <a:r>
              <a:rPr lang="en-US" sz="1300" dirty="0"/>
              <a:t>	______________________________________________________</a:t>
            </a:r>
          </a:p>
          <a:p>
            <a:r>
              <a:rPr lang="en-US" sz="1300" dirty="0"/>
              <a:t>	</a:t>
            </a:r>
            <a:r>
              <a:rPr lang="en-US" sz="1300" b="1" i="1" dirty="0"/>
              <a:t>If yes, STOP Government Research Program/Grant will pay Primary.</a:t>
            </a:r>
          </a:p>
        </p:txBody>
      </p:sp>
    </p:spTree>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normAutofit fontScale="90000"/>
          </a:bodyPr>
          <a:lstStyle/>
          <a:p>
            <a:r>
              <a:rPr lang="en-US" dirty="0"/>
              <a:t>Potential Penalties for Inappropriate Medicare Billing	</a:t>
            </a:r>
          </a:p>
        </p:txBody>
      </p:sp>
      <p:graphicFrame>
        <p:nvGraphicFramePr>
          <p:cNvPr id="16" name="Content Placeholder 15"/>
          <p:cNvGraphicFramePr>
            <a:graphicFrameLocks noGrp="1"/>
          </p:cNvGraphicFramePr>
          <p:nvPr>
            <p:ph idx="4294967295"/>
            <p:extLst/>
          </p:nvPr>
        </p:nvGraphicFramePr>
        <p:xfrm>
          <a:off x="0" y="762000"/>
          <a:ext cx="9144000" cy="486251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8" name="Rectangle 17"/>
          <p:cNvSpPr/>
          <p:nvPr/>
        </p:nvSpPr>
        <p:spPr>
          <a:xfrm>
            <a:off x="457200" y="4844023"/>
            <a:ext cx="8229600" cy="1480577"/>
          </a:xfrm>
          <a:prstGeom prst="rect">
            <a:avLst/>
          </a:prstGeom>
        </p:spPr>
        <p:style>
          <a:lnRef idx="3">
            <a:schemeClr val="lt1"/>
          </a:lnRef>
          <a:fillRef idx="1">
            <a:schemeClr val="accent1"/>
          </a:fillRef>
          <a:effectRef idx="1">
            <a:schemeClr val="accent1"/>
          </a:effectRef>
          <a:fontRef idx="minor">
            <a:schemeClr val="lt1"/>
          </a:fontRef>
        </p:style>
        <p:txBody>
          <a:bodyPr lIns="82058" tIns="41029" rIns="82058" bIns="41029" anchor="ctr"/>
          <a:lstStyle/>
          <a:p>
            <a:pPr>
              <a:defRPr/>
            </a:pPr>
            <a:r>
              <a:rPr lang="en-US" dirty="0">
                <a:latin typeface="Arial" pitchFamily="34" charset="0"/>
                <a:cs typeface="Arial" pitchFamily="34" charset="0"/>
              </a:rPr>
              <a:t>The provider’s role in the MSP provision is asking the patient or his/her representative questions concerning their MSP status by completing the Medicare Secondary Payer Questionnaire (</a:t>
            </a:r>
            <a:r>
              <a:rPr lang="en-US" dirty="0" err="1">
                <a:latin typeface="Arial" pitchFamily="34" charset="0"/>
                <a:cs typeface="Arial" pitchFamily="34" charset="0"/>
              </a:rPr>
              <a:t>MSPQ</a:t>
            </a:r>
            <a:r>
              <a:rPr lang="en-US" dirty="0">
                <a:latin typeface="Arial" pitchFamily="34" charset="0"/>
                <a:cs typeface="Arial" pitchFamily="34" charset="0"/>
              </a:rPr>
              <a:t>) per visit.</a:t>
            </a:r>
          </a:p>
        </p:txBody>
      </p:sp>
      <p:sp>
        <p:nvSpPr>
          <p:cNvPr id="5" name="TextBox 4"/>
          <p:cNvSpPr txBox="1"/>
          <p:nvPr/>
        </p:nvSpPr>
        <p:spPr>
          <a:xfrm>
            <a:off x="457200" y="1199066"/>
            <a:ext cx="8229600" cy="923330"/>
          </a:xfrm>
          <a:prstGeom prst="rect">
            <a:avLst/>
          </a:prstGeom>
          <a:noFill/>
        </p:spPr>
        <p:txBody>
          <a:bodyPr wrap="square" rtlCol="0" anchor="ctr">
            <a:spAutoFit/>
          </a:bodyPr>
          <a:lstStyle/>
          <a:p>
            <a:r>
              <a:rPr lang="en-US" dirty="0"/>
              <a:t>Improper billing practices, including submission of a bill to Medicare instead of 3rd party payers, may result in the following (but is not limited to the following):</a:t>
            </a:r>
          </a:p>
          <a:p>
            <a:endParaRPr lang="en-US" b="1" dirty="0">
              <a:solidFill>
                <a:schemeClr val="tx1">
                  <a:lumMod val="75000"/>
                  <a:lumOff val="25000"/>
                </a:schemeClr>
              </a:solidFill>
              <a:latin typeface="Arial"/>
              <a:cs typeface="Arial"/>
            </a:endParaRPr>
          </a:p>
        </p:txBody>
      </p:sp>
      <p:sp>
        <p:nvSpPr>
          <p:cNvPr id="6" name="TextBox 5"/>
          <p:cNvSpPr txBox="1"/>
          <p:nvPr/>
        </p:nvSpPr>
        <p:spPr>
          <a:xfrm>
            <a:off x="1905000" y="2203399"/>
            <a:ext cx="1447800" cy="307777"/>
          </a:xfrm>
          <a:prstGeom prst="rect">
            <a:avLst/>
          </a:prstGeom>
          <a:noFill/>
        </p:spPr>
        <p:txBody>
          <a:bodyPr wrap="square" rtlCol="0" anchor="ctr">
            <a:spAutoFit/>
          </a:bodyPr>
          <a:lstStyle/>
          <a:p>
            <a:pPr algn="ctr"/>
            <a:r>
              <a:rPr lang="en-US" sz="1400" dirty="0">
                <a:solidFill>
                  <a:schemeClr val="tx1">
                    <a:lumMod val="75000"/>
                    <a:lumOff val="25000"/>
                  </a:schemeClr>
                </a:solidFill>
                <a:latin typeface="Arial"/>
                <a:cs typeface="Arial"/>
              </a:rPr>
              <a:t>Misdemeanor</a:t>
            </a:r>
          </a:p>
        </p:txBody>
      </p:sp>
      <p:sp>
        <p:nvSpPr>
          <p:cNvPr id="7" name="TextBox 6"/>
          <p:cNvSpPr txBox="1"/>
          <p:nvPr/>
        </p:nvSpPr>
        <p:spPr>
          <a:xfrm>
            <a:off x="3067050" y="2721468"/>
            <a:ext cx="1524000" cy="738664"/>
          </a:xfrm>
          <a:prstGeom prst="rect">
            <a:avLst/>
          </a:prstGeom>
          <a:noFill/>
        </p:spPr>
        <p:txBody>
          <a:bodyPr wrap="square" rtlCol="0" anchor="ctr">
            <a:spAutoFit/>
          </a:bodyPr>
          <a:lstStyle/>
          <a:p>
            <a:pPr algn="ctr"/>
            <a:r>
              <a:rPr lang="en-US" sz="1400" dirty="0"/>
              <a:t>Fines up to $2,000 per item claimed</a:t>
            </a:r>
          </a:p>
        </p:txBody>
      </p:sp>
    </p:spTree>
    <p:extLst>
      <p:ext uri="{BB962C8B-B14F-4D97-AF65-F5344CB8AC3E}">
        <p14:creationId xmlns:p14="http://schemas.microsoft.com/office/powerpoint/2010/main" val="1828516111"/>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ChangeArrowheads="1"/>
          </p:cNvSpPr>
          <p:nvPr>
            <p:ph type="title"/>
          </p:nvPr>
        </p:nvSpPr>
        <p:spPr/>
        <p:txBody>
          <a:bodyPr>
            <a:normAutofit fontScale="90000"/>
          </a:bodyPr>
          <a:lstStyle/>
          <a:p>
            <a:r>
              <a:rPr lang="en-US" dirty="0" err="1"/>
              <a:t>MSPQ</a:t>
            </a:r>
            <a:r>
              <a:rPr lang="en-US" dirty="0"/>
              <a:t> Part I (continued): Black Lung, Research Program/Grant, VA and Worker’s Comp.</a:t>
            </a:r>
          </a:p>
        </p:txBody>
      </p:sp>
      <p:sp>
        <p:nvSpPr>
          <p:cNvPr id="37891" name="Rectangle 3"/>
          <p:cNvSpPr>
            <a:spLocks noChangeArrowheads="1"/>
          </p:cNvSpPr>
          <p:nvPr/>
        </p:nvSpPr>
        <p:spPr bwMode="auto">
          <a:xfrm>
            <a:off x="457200" y="1524000"/>
            <a:ext cx="8224838" cy="4081652"/>
          </a:xfrm>
          <a:prstGeom prst="rect">
            <a:avLst/>
          </a:prstGeom>
          <a:noFill/>
          <a:ln w="12700" algn="ctr">
            <a:noFill/>
            <a:miter lim="800000"/>
            <a:headEnd/>
            <a:tailEnd/>
          </a:ln>
        </p:spPr>
        <p:txBody>
          <a:bodyPr wrap="square" lIns="0" tIns="39889" rIns="0" bIns="39889" anchor="ctr">
            <a:spAutoFit/>
          </a:bodyPr>
          <a:lstStyle/>
          <a:p>
            <a:pPr>
              <a:tabLst>
                <a:tab pos="176213" algn="l"/>
              </a:tabLst>
            </a:pPr>
            <a:r>
              <a:rPr lang="en-US" sz="1300" dirty="0"/>
              <a:t>3) Has the Department of Veterans Administration (</a:t>
            </a:r>
            <a:r>
              <a:rPr lang="en-US" sz="1300" b="1" dirty="0"/>
              <a:t>VA) authorized and agreed to pay for care for this    	visit </a:t>
            </a:r>
            <a:r>
              <a:rPr lang="en-US" sz="1300" dirty="0"/>
              <a:t>(must have pre-authorization form with her/him/them)?</a:t>
            </a:r>
          </a:p>
          <a:p>
            <a:r>
              <a:rPr lang="en-US" sz="1300" dirty="0"/>
              <a:t>        	___ No; </a:t>
            </a:r>
            <a:r>
              <a:rPr lang="en-US" sz="1300" i="1" dirty="0"/>
              <a:t>continue to question 4.</a:t>
            </a:r>
          </a:p>
          <a:p>
            <a:r>
              <a:rPr lang="en-US" sz="1300" i="1" dirty="0"/>
              <a:t>       </a:t>
            </a:r>
            <a:r>
              <a:rPr lang="en-US" sz="1300" dirty="0"/>
              <a:t> 	___ Yes; </a:t>
            </a:r>
            <a:r>
              <a:rPr lang="en-US" sz="1300" b="1" i="1" dirty="0"/>
              <a:t>if yes, STOP Veterans Administration (VA) Plan is Primary.</a:t>
            </a:r>
            <a:endParaRPr lang="en-US" sz="1300" dirty="0"/>
          </a:p>
          <a:p>
            <a:pPr defTabSz="819158"/>
            <a:endParaRPr lang="en-US" sz="1300" dirty="0"/>
          </a:p>
          <a:p>
            <a:pPr defTabSz="819158"/>
            <a:r>
              <a:rPr lang="en-US" sz="1300" dirty="0"/>
              <a:t>4) Was the illness/injury due to a work-related accident/condition?</a:t>
            </a:r>
          </a:p>
          <a:p>
            <a:pPr defTabSz="819158"/>
            <a:r>
              <a:rPr lang="en-US" sz="1300" dirty="0"/>
              <a:t>       	  ___ No; </a:t>
            </a:r>
            <a:r>
              <a:rPr lang="en-US" sz="1300" b="1" i="1" dirty="0"/>
              <a:t>GO TO PART II.</a:t>
            </a:r>
          </a:p>
          <a:p>
            <a:pPr defTabSz="819158"/>
            <a:r>
              <a:rPr lang="en-US" sz="1300" i="1" dirty="0"/>
              <a:t>      	  ___ </a:t>
            </a:r>
            <a:r>
              <a:rPr lang="en-US" sz="1300" dirty="0"/>
              <a:t>Yes;</a:t>
            </a:r>
            <a:r>
              <a:rPr lang="en-US" sz="1300" i="1" dirty="0"/>
              <a:t> if yes, answer the Worker’s Compensation question 4a-4b; </a:t>
            </a:r>
          </a:p>
          <a:p>
            <a:pPr defTabSz="819158">
              <a:tabLst>
                <a:tab pos="176213" algn="l"/>
              </a:tabLst>
            </a:pPr>
            <a:r>
              <a:rPr lang="en-US" sz="1300" b="1" i="1" dirty="0"/>
              <a:t>	</a:t>
            </a:r>
            <a:endParaRPr lang="en-US" sz="1300" dirty="0"/>
          </a:p>
          <a:p>
            <a:pPr defTabSz="819158"/>
            <a:r>
              <a:rPr lang="en-US" sz="1300" dirty="0"/>
              <a:t>4a) Date of injury/illness: ___/___/_____ (MM/DD/</a:t>
            </a:r>
            <a:r>
              <a:rPr lang="en-US" sz="1300" dirty="0" err="1"/>
              <a:t>CCYY</a:t>
            </a:r>
            <a:r>
              <a:rPr lang="en-US" sz="1300" dirty="0"/>
              <a:t>), </a:t>
            </a:r>
            <a:r>
              <a:rPr lang="en-US" sz="1300" i="1" dirty="0"/>
              <a:t>continue to 4b.</a:t>
            </a:r>
          </a:p>
          <a:p>
            <a:pPr defTabSz="819158"/>
            <a:r>
              <a:rPr lang="en-US" sz="1300" dirty="0"/>
              <a:t>4b) Name and address of workers’ compensation plan (WC) plan:</a:t>
            </a:r>
          </a:p>
          <a:p>
            <a:pPr defTabSz="819158"/>
            <a:r>
              <a:rPr lang="en-US" sz="1300" dirty="0"/>
              <a:t>______________________________________________________</a:t>
            </a:r>
          </a:p>
          <a:p>
            <a:pPr defTabSz="819158"/>
            <a:endParaRPr lang="en-US" sz="1300" dirty="0"/>
          </a:p>
          <a:p>
            <a:pPr defTabSz="819158"/>
            <a:r>
              <a:rPr lang="en-US" sz="1300" dirty="0"/>
              <a:t>______________________________________________________</a:t>
            </a:r>
          </a:p>
          <a:p>
            <a:pPr defTabSz="819158"/>
            <a:r>
              <a:rPr lang="en-US" sz="1300" dirty="0"/>
              <a:t>Policy or identification number: ____________</a:t>
            </a:r>
          </a:p>
          <a:p>
            <a:pPr defTabSz="819158"/>
            <a:r>
              <a:rPr lang="en-US" sz="1300" dirty="0"/>
              <a:t>Name and address of your employer:</a:t>
            </a:r>
          </a:p>
          <a:p>
            <a:pPr defTabSz="819158"/>
            <a:r>
              <a:rPr lang="en-US" sz="1300" dirty="0"/>
              <a:t>______________________________________________________</a:t>
            </a:r>
          </a:p>
          <a:p>
            <a:pPr defTabSz="819158"/>
            <a:endParaRPr lang="en-US" sz="1300" dirty="0"/>
          </a:p>
          <a:p>
            <a:pPr defTabSz="819158"/>
            <a:r>
              <a:rPr lang="en-US" sz="1300" dirty="0"/>
              <a:t>______________________________________________________</a:t>
            </a:r>
          </a:p>
          <a:p>
            <a:pPr defTabSz="819158"/>
            <a:r>
              <a:rPr lang="en-US" sz="1300" b="1" i="1" dirty="0"/>
              <a:t>Worker’s Compensation is Primary; Go to and continue to Part III.</a:t>
            </a:r>
            <a:endParaRPr lang="en-US" sz="1300" b="1" dirty="0"/>
          </a:p>
        </p:txBody>
      </p:sp>
    </p:spTree>
    <p:extLst>
      <p:ext uri="{BB962C8B-B14F-4D97-AF65-F5344CB8AC3E}">
        <p14:creationId xmlns:p14="http://schemas.microsoft.com/office/powerpoint/2010/main" val="83117264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4"/>
          <p:cNvSpPr>
            <a:spLocks noGrp="1" noChangeArrowheads="1"/>
          </p:cNvSpPr>
          <p:nvPr>
            <p:ph type="title"/>
          </p:nvPr>
        </p:nvSpPr>
        <p:spPr/>
        <p:txBody>
          <a:bodyPr>
            <a:normAutofit fontScale="90000"/>
          </a:bodyPr>
          <a:lstStyle/>
          <a:p>
            <a:r>
              <a:rPr lang="en-US" dirty="0" err="1"/>
              <a:t>MSPQ</a:t>
            </a:r>
            <a:r>
              <a:rPr lang="en-US" dirty="0"/>
              <a:t> Part II: Non-Work Related Accident</a:t>
            </a:r>
          </a:p>
        </p:txBody>
      </p:sp>
      <p:sp>
        <p:nvSpPr>
          <p:cNvPr id="1553411" name="Rectangle 3"/>
          <p:cNvSpPr>
            <a:spLocks noGrp="1" noChangeArrowheads="1"/>
          </p:cNvSpPr>
          <p:nvPr>
            <p:ph sz="quarter" idx="4294967295"/>
          </p:nvPr>
        </p:nvSpPr>
        <p:spPr>
          <a:xfrm>
            <a:off x="457200" y="1102167"/>
            <a:ext cx="8229600" cy="4081652"/>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1) Was illness/injury due to a non-work-related accident?</a:t>
            </a:r>
          </a:p>
          <a:p>
            <a:pPr marL="342860" indent="-342860" defTabSz="819158">
              <a:spcBef>
                <a:spcPct val="0"/>
              </a:spcBef>
              <a:buNone/>
              <a:defRPr/>
            </a:pPr>
            <a:r>
              <a:rPr lang="en-US" sz="1300" b="1" dirty="0"/>
              <a:t>     </a:t>
            </a:r>
            <a:r>
              <a:rPr lang="en-US" sz="1200" dirty="0"/>
              <a:t> 		   ___ </a:t>
            </a:r>
            <a:r>
              <a:rPr lang="en-US" sz="1300" dirty="0"/>
              <a:t>No</a:t>
            </a:r>
            <a:r>
              <a:rPr lang="en-US" sz="1300" b="1" dirty="0"/>
              <a:t>. GO TO PART III.</a:t>
            </a:r>
          </a:p>
          <a:p>
            <a:pPr marL="796925" indent="-796925" defTabSz="819158">
              <a:spcBef>
                <a:spcPct val="0"/>
              </a:spcBef>
              <a:buNone/>
              <a:tabLst>
                <a:tab pos="1090613" algn="l"/>
              </a:tabLst>
              <a:defRPr/>
            </a:pPr>
            <a:r>
              <a:rPr lang="en-US" sz="1300" b="1" dirty="0"/>
              <a:t>     	   </a:t>
            </a:r>
            <a:r>
              <a:rPr lang="en-US" sz="1200" dirty="0"/>
              <a:t>___ </a:t>
            </a:r>
            <a:r>
              <a:rPr lang="en-US" sz="1300" dirty="0"/>
              <a:t>Yes; Date of accident: ___/___/_____ (MM/DD/</a:t>
            </a:r>
            <a:r>
              <a:rPr lang="en-US" sz="1300" dirty="0" err="1"/>
              <a:t>CCYY</a:t>
            </a:r>
            <a:r>
              <a:rPr lang="en-US" sz="1300" dirty="0"/>
              <a:t>), </a:t>
            </a:r>
          </a:p>
          <a:p>
            <a:pPr marL="796925" indent="-796925" defTabSz="819158">
              <a:spcBef>
                <a:spcPct val="0"/>
              </a:spcBef>
              <a:buNone/>
              <a:tabLst>
                <a:tab pos="1090613" algn="l"/>
              </a:tabLst>
              <a:defRPr/>
            </a:pPr>
            <a:r>
              <a:rPr lang="en-US" sz="1300" b="1" dirty="0"/>
              <a:t>	</a:t>
            </a:r>
            <a:r>
              <a:rPr lang="en-US" sz="1300" b="1" dirty="0" err="1"/>
              <a:t>MVA</a:t>
            </a:r>
            <a:r>
              <a:rPr lang="en-US" sz="1300" b="1" dirty="0"/>
              <a:t>/Accident Payer/Liability Payer is Primary</a:t>
            </a:r>
            <a:r>
              <a:rPr lang="en-US" sz="1300" dirty="0"/>
              <a:t>, </a:t>
            </a:r>
            <a:r>
              <a:rPr lang="en-US" sz="1300" i="1" dirty="0"/>
              <a:t>continue to question 2.</a:t>
            </a:r>
          </a:p>
          <a:p>
            <a:pPr marL="342860" indent="-342860" defTabSz="819158">
              <a:spcBef>
                <a:spcPct val="0"/>
              </a:spcBef>
              <a:buNone/>
              <a:defRPr/>
            </a:pPr>
            <a:r>
              <a:rPr lang="en-US" sz="1300" dirty="0"/>
              <a:t>2) Is no-fault insurance available? </a:t>
            </a:r>
          </a:p>
          <a:p>
            <a:pPr marL="342860" indent="-342860" defTabSz="819158">
              <a:spcBef>
                <a:spcPct val="0"/>
              </a:spcBef>
              <a:buNone/>
              <a:defRPr/>
            </a:pPr>
            <a:r>
              <a:rPr lang="en-US" sz="1300" dirty="0"/>
              <a:t>		  ___ No. </a:t>
            </a:r>
            <a:r>
              <a:rPr lang="en-US" sz="1300" i="1" dirty="0"/>
              <a:t>Continue to next question 3</a:t>
            </a:r>
            <a:r>
              <a:rPr lang="en-US" sz="1300" dirty="0"/>
              <a:t>.</a:t>
            </a:r>
          </a:p>
          <a:p>
            <a:pPr marL="342860" indent="-342860" defTabSz="819158">
              <a:spcBef>
                <a:spcPct val="0"/>
              </a:spcBef>
              <a:buNone/>
              <a:defRPr/>
            </a:pPr>
            <a:r>
              <a:rPr lang="en-US" sz="1300" dirty="0"/>
              <a:t>		  ___ Yes, </a:t>
            </a:r>
            <a:r>
              <a:rPr lang="en-US" sz="1300" i="1" dirty="0"/>
              <a:t>if yes, continue to question 2a. </a:t>
            </a:r>
          </a:p>
          <a:p>
            <a:pPr marL="342860" indent="-342860" defTabSz="819158">
              <a:spcBef>
                <a:spcPct val="0"/>
              </a:spcBef>
              <a:buNone/>
              <a:defRPr/>
            </a:pPr>
            <a:r>
              <a:rPr lang="en-US" sz="1300" i="1" dirty="0"/>
              <a:t>		</a:t>
            </a:r>
            <a:r>
              <a:rPr lang="en-US" sz="1300" dirty="0"/>
              <a:t>What type of accident caused the accident/injury (No fault insurance pays for health care services 	resulting from injury or damage to your property regardless of  who’s fault cased the accident)?</a:t>
            </a:r>
          </a:p>
          <a:p>
            <a:pPr marL="342860" indent="-342860" defTabSz="819158">
              <a:spcBef>
                <a:spcPct val="0"/>
              </a:spcBef>
              <a:buNone/>
              <a:defRPr/>
            </a:pPr>
            <a:r>
              <a:rPr lang="en-US" sz="1300" dirty="0"/>
              <a:t>      		Automobile? ___   Non-Automobile? ___  Other? ________</a:t>
            </a:r>
          </a:p>
          <a:p>
            <a:pPr marL="342860" indent="-342860" defTabSz="819158">
              <a:spcBef>
                <a:spcPct val="0"/>
              </a:spcBef>
              <a:buNone/>
              <a:defRPr/>
            </a:pPr>
            <a:r>
              <a:rPr lang="en-US" sz="1300" dirty="0"/>
              <a:t>2a) Name and address of no-fault insurer(s) and no-fault insurance policy owner:</a:t>
            </a:r>
          </a:p>
          <a:p>
            <a:pPr marL="342860" indent="-342860" defTabSz="819158">
              <a:spcBef>
                <a:spcPct val="0"/>
              </a:spcBef>
              <a:buNone/>
              <a:defRPr/>
            </a:pPr>
            <a:r>
              <a:rPr lang="en-US" sz="1300" dirty="0"/>
              <a:t>___________________________________________________</a:t>
            </a:r>
          </a:p>
          <a:p>
            <a:pPr marL="342860" indent="-342860" defTabSz="819158">
              <a:spcBef>
                <a:spcPct val="0"/>
              </a:spcBef>
              <a:buNone/>
              <a:defRPr/>
            </a:pPr>
            <a:r>
              <a:rPr lang="en-US" sz="1300" dirty="0"/>
              <a:t>___________________________________________________</a:t>
            </a:r>
          </a:p>
          <a:p>
            <a:pPr marL="342860" indent="-342860" defTabSz="819158">
              <a:spcBef>
                <a:spcPct val="0"/>
              </a:spcBef>
              <a:buNone/>
              <a:defRPr/>
            </a:pPr>
            <a:r>
              <a:rPr lang="en-US" sz="1300" dirty="0"/>
              <a:t>Insurance claim number(s): ________________________</a:t>
            </a:r>
          </a:p>
          <a:p>
            <a:pPr marL="342860" indent="-342860" defTabSz="819158">
              <a:spcBef>
                <a:spcPct val="0"/>
              </a:spcBef>
              <a:buNone/>
              <a:defRPr/>
            </a:pPr>
            <a:r>
              <a:rPr lang="en-US" sz="1300" i="1" dirty="0"/>
              <a:t>Continue to question 3.</a:t>
            </a:r>
          </a:p>
        </p:txBody>
      </p:sp>
    </p:spTree>
  </p:cSld>
  <p:clrMapOvr>
    <a:masterClrMapping/>
  </p:clrMapOvr>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54"/>
          <p:cNvSpPr>
            <a:spLocks noGrp="1" noChangeArrowheads="1"/>
          </p:cNvSpPr>
          <p:nvPr>
            <p:ph type="title"/>
          </p:nvPr>
        </p:nvSpPr>
        <p:spPr/>
        <p:txBody>
          <a:bodyPr>
            <a:normAutofit fontScale="90000"/>
          </a:bodyPr>
          <a:lstStyle/>
          <a:p>
            <a:r>
              <a:rPr lang="en-US" dirty="0" err="1"/>
              <a:t>MSPQ</a:t>
            </a:r>
            <a:r>
              <a:rPr lang="en-US" dirty="0"/>
              <a:t> Part II (continued): Non-Work Related Accident</a:t>
            </a:r>
          </a:p>
        </p:txBody>
      </p:sp>
      <p:sp>
        <p:nvSpPr>
          <p:cNvPr id="1553411" name="Rectangle 3"/>
          <p:cNvSpPr>
            <a:spLocks noGrp="1" noChangeArrowheads="1"/>
          </p:cNvSpPr>
          <p:nvPr>
            <p:ph sz="quarter" idx="4294967295"/>
          </p:nvPr>
        </p:nvSpPr>
        <p:spPr>
          <a:xfrm>
            <a:off x="457200" y="1417638"/>
            <a:ext cx="8229600" cy="2819768"/>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3) Is liability insurance available? (Liability insurance protects against claims based on negligence or inappropriate action/inaction that caused injury or damage to property of which leads to a legal settlement, judgement or award of monies)?</a:t>
            </a:r>
          </a:p>
          <a:p>
            <a:pPr marL="342860" indent="-342860" defTabSz="819158">
              <a:spcBef>
                <a:spcPct val="0"/>
              </a:spcBef>
              <a:buNone/>
              <a:defRPr/>
            </a:pPr>
            <a:r>
              <a:rPr lang="en-US" sz="1300" dirty="0"/>
              <a:t>     </a:t>
            </a:r>
            <a:r>
              <a:rPr lang="en-US" sz="1200" dirty="0"/>
              <a:t> 		___ </a:t>
            </a:r>
            <a:r>
              <a:rPr lang="en-US" sz="1300" dirty="0"/>
              <a:t>No.  </a:t>
            </a:r>
            <a:r>
              <a:rPr lang="en-US" sz="1300" i="1" dirty="0"/>
              <a:t>Reaffirm Part II, question 1 and</a:t>
            </a:r>
            <a:r>
              <a:rPr lang="en-US" sz="1300" dirty="0"/>
              <a:t> then </a:t>
            </a:r>
            <a:r>
              <a:rPr lang="en-US" sz="1300" b="1" dirty="0"/>
              <a:t>GO TO PART III. </a:t>
            </a:r>
          </a:p>
          <a:p>
            <a:pPr marL="342860" indent="-342860" defTabSz="819158">
              <a:spcBef>
                <a:spcPct val="0"/>
              </a:spcBef>
              <a:buNone/>
              <a:defRPr/>
            </a:pPr>
            <a:r>
              <a:rPr lang="en-US" sz="1300" dirty="0"/>
              <a:t>     		</a:t>
            </a:r>
            <a:r>
              <a:rPr lang="en-US" sz="1200" dirty="0"/>
              <a:t>___ </a:t>
            </a:r>
            <a:r>
              <a:rPr lang="en-US" sz="1300" dirty="0"/>
              <a:t>Yes,  </a:t>
            </a:r>
            <a:r>
              <a:rPr lang="en-US" sz="1300" b="1" dirty="0"/>
              <a:t>Liability Payer is Primary </a:t>
            </a:r>
            <a:r>
              <a:rPr lang="en-US" sz="1300" i="1" dirty="0"/>
              <a:t>continue to question 3a.        </a:t>
            </a:r>
          </a:p>
          <a:p>
            <a:pPr marL="342860" indent="-342860" defTabSz="819158">
              <a:spcBef>
                <a:spcPct val="0"/>
              </a:spcBef>
              <a:buNone/>
              <a:defRPr/>
            </a:pPr>
            <a:r>
              <a:rPr lang="en-US" sz="1300" dirty="0"/>
              <a:t>3a) Name and address of liability insurer(s) and responsible party:</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Insurance claim number(s): ________________________</a:t>
            </a:r>
          </a:p>
          <a:p>
            <a:pPr marL="0" indent="0" defTabSz="819158">
              <a:spcBef>
                <a:spcPct val="0"/>
              </a:spcBef>
              <a:spcAft>
                <a:spcPts val="0"/>
              </a:spcAft>
              <a:buNone/>
              <a:defRPr/>
            </a:pPr>
            <a:r>
              <a:rPr lang="en-US" sz="1300" b="1" dirty="0"/>
              <a:t>NO-FAULT INSURER IS PRIMARY PAYER ONLY FOR THOSE SERVICES RELATED TO THE ACCIDENT.</a:t>
            </a:r>
          </a:p>
          <a:p>
            <a:pPr marL="0" indent="0" defTabSz="819158">
              <a:spcBef>
                <a:spcPct val="0"/>
              </a:spcBef>
              <a:spcAft>
                <a:spcPts val="0"/>
              </a:spcAft>
              <a:buNone/>
              <a:defRPr/>
            </a:pPr>
            <a:r>
              <a:rPr lang="en-US" sz="1300" b="1" dirty="0"/>
              <a:t>LIABILITY INSURANCE IS PRIMARY PAYER ONLY FOR THOSE SERVICES RELATED TO THE LIABILITY SETTLEMENT, JUDGMENT, OR AWARD. GO TO PART III.</a:t>
            </a:r>
          </a:p>
        </p:txBody>
      </p:sp>
    </p:spTree>
    <p:extLst>
      <p:ext uri="{BB962C8B-B14F-4D97-AF65-F5344CB8AC3E}">
        <p14:creationId xmlns:p14="http://schemas.microsoft.com/office/powerpoint/2010/main" val="951286341"/>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52"/>
          <p:cNvSpPr>
            <a:spLocks noGrp="1" noChangeArrowheads="1"/>
          </p:cNvSpPr>
          <p:nvPr>
            <p:ph type="title"/>
          </p:nvPr>
        </p:nvSpPr>
        <p:spPr/>
        <p:txBody>
          <a:bodyPr/>
          <a:lstStyle/>
          <a:p>
            <a:r>
              <a:rPr lang="en-US" dirty="0" err="1"/>
              <a:t>MSPQ</a:t>
            </a:r>
            <a:r>
              <a:rPr lang="en-US" dirty="0"/>
              <a:t> Part III: Medicare Entitlement</a:t>
            </a:r>
          </a:p>
        </p:txBody>
      </p:sp>
      <p:sp>
        <p:nvSpPr>
          <p:cNvPr id="1649667" name="Rectangle 3"/>
          <p:cNvSpPr>
            <a:spLocks noGrp="1" noChangeArrowheads="1"/>
          </p:cNvSpPr>
          <p:nvPr>
            <p:ph sz="quarter" idx="4294967295"/>
          </p:nvPr>
        </p:nvSpPr>
        <p:spPr>
          <a:xfrm>
            <a:off x="452437" y="1417638"/>
            <a:ext cx="8229600" cy="2141538"/>
          </a:xfrm>
          <a:ln w="12700" algn="ctr">
            <a:miter lim="800000"/>
            <a:headEnd/>
            <a:tailEnd/>
          </a:ln>
        </p:spPr>
        <p:txBody>
          <a:bodyPr wrap="square" lIns="0" tIns="39889" rIns="0" bIns="39889" anchor="ctr">
            <a:spAutoFit/>
          </a:bodyPr>
          <a:lstStyle/>
          <a:p>
            <a:pPr marL="342860" indent="-342860" defTabSz="819158">
              <a:spcBef>
                <a:spcPct val="0"/>
              </a:spcBef>
              <a:buNone/>
              <a:defRPr/>
            </a:pPr>
            <a:r>
              <a:rPr lang="en-US" sz="1300" dirty="0"/>
              <a:t>1) Are you entitled to Medicare based on:</a:t>
            </a:r>
          </a:p>
          <a:p>
            <a:pPr marL="342860" indent="-342860" defTabSz="819158">
              <a:spcBef>
                <a:spcPct val="0"/>
              </a:spcBef>
              <a:buNone/>
              <a:defRPr/>
            </a:pPr>
            <a:r>
              <a:rPr lang="en-US" sz="1300" dirty="0"/>
              <a:t>		___ Age. </a:t>
            </a:r>
            <a:r>
              <a:rPr lang="en-US" sz="1300" b="1" dirty="0"/>
              <a:t>GO TO PART IV.</a:t>
            </a:r>
          </a:p>
          <a:p>
            <a:pPr marL="342860" indent="-342860" defTabSz="819158">
              <a:spcBef>
                <a:spcPct val="0"/>
              </a:spcBef>
              <a:buNone/>
              <a:defRPr/>
            </a:pPr>
            <a:r>
              <a:rPr lang="en-US" sz="1300" dirty="0"/>
              <a:t>		___ Disability. </a:t>
            </a:r>
            <a:r>
              <a:rPr lang="en-US" sz="1300" b="1" dirty="0"/>
              <a:t>Go TO PART V</a:t>
            </a:r>
            <a:r>
              <a:rPr lang="en-US" sz="1300" dirty="0"/>
              <a:t>.</a:t>
            </a:r>
          </a:p>
          <a:p>
            <a:pPr marL="342860" indent="-342860" defTabSz="819158">
              <a:spcBef>
                <a:spcPct val="0"/>
              </a:spcBef>
              <a:buNone/>
              <a:defRPr/>
            </a:pPr>
            <a:r>
              <a:rPr lang="en-US" sz="1300" dirty="0"/>
              <a:t>		___ End-Stage Renal Disease (</a:t>
            </a:r>
            <a:r>
              <a:rPr lang="en-US" sz="1300" dirty="0" err="1"/>
              <a:t>ESRD</a:t>
            </a:r>
            <a:r>
              <a:rPr lang="en-US" sz="1300" dirty="0"/>
              <a:t>). </a:t>
            </a:r>
            <a:r>
              <a:rPr lang="en-US" sz="1300" b="1" dirty="0"/>
              <a:t>GO TO PART VI</a:t>
            </a:r>
            <a:r>
              <a:rPr lang="en-US" sz="1300" dirty="0"/>
              <a:t>.</a:t>
            </a:r>
          </a:p>
          <a:p>
            <a:pPr marL="342860" indent="-342860" defTabSz="819158">
              <a:spcBef>
                <a:spcPct val="0"/>
              </a:spcBef>
              <a:buNone/>
              <a:defRPr/>
            </a:pPr>
            <a:endParaRPr lang="en-US" sz="1300" dirty="0"/>
          </a:p>
          <a:p>
            <a:pPr marL="342860" indent="-342860" defTabSz="819158">
              <a:spcBef>
                <a:spcPct val="0"/>
              </a:spcBef>
              <a:spcAft>
                <a:spcPts val="0"/>
              </a:spcAft>
              <a:buNone/>
              <a:defRPr/>
            </a:pPr>
            <a:r>
              <a:rPr lang="en-US" sz="1300" b="1" dirty="0"/>
              <a:t>Please note that both “Age” and “</a:t>
            </a:r>
            <a:r>
              <a:rPr lang="en-US" sz="1300" b="1" dirty="0" err="1"/>
              <a:t>ESRD</a:t>
            </a:r>
            <a:r>
              <a:rPr lang="en-US" sz="1300" b="1" dirty="0"/>
              <a:t>” OR “Disability” and “</a:t>
            </a:r>
            <a:r>
              <a:rPr lang="en-US" sz="1300" b="1" dirty="0" err="1"/>
              <a:t>ESRD</a:t>
            </a:r>
            <a:r>
              <a:rPr lang="en-US" sz="1300" b="1" dirty="0"/>
              <a:t>” may be selected simultaneously. </a:t>
            </a:r>
          </a:p>
          <a:p>
            <a:pPr marL="0" indent="0" defTabSz="819158">
              <a:spcBef>
                <a:spcPct val="0"/>
              </a:spcBef>
              <a:spcAft>
                <a:spcPts val="0"/>
              </a:spcAft>
              <a:buNone/>
              <a:defRPr/>
            </a:pPr>
            <a:r>
              <a:rPr lang="en-US" sz="1300" b="1" dirty="0"/>
              <a:t>An individual cannot be entitled to Medicare based on “Age” and “Disability” simultaneously. Please complete  ALL “PARTS” (and questions) associated with the patient’s selections.</a:t>
            </a:r>
          </a:p>
        </p:txBody>
      </p:sp>
    </p:spTree>
  </p:cSld>
  <p:clrMapOvr>
    <a:masterClrMapping/>
  </p:clrMapOvr>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2"/>
          <p:cNvSpPr>
            <a:spLocks noGrp="1" noChangeArrowheads="1"/>
          </p:cNvSpPr>
          <p:nvPr>
            <p:ph type="title"/>
          </p:nvPr>
        </p:nvSpPr>
        <p:spPr/>
        <p:txBody>
          <a:bodyPr/>
          <a:lstStyle/>
          <a:p>
            <a:r>
              <a:rPr lang="en-US" dirty="0" err="1"/>
              <a:t>MSPQ</a:t>
            </a:r>
            <a:r>
              <a:rPr lang="en-US" dirty="0"/>
              <a:t> Part IV: Age Entitlement</a:t>
            </a:r>
          </a:p>
        </p:txBody>
      </p:sp>
      <p:sp>
        <p:nvSpPr>
          <p:cNvPr id="1650691" name="Rectangle 3"/>
          <p:cNvSpPr>
            <a:spLocks noGrp="1" noChangeArrowheads="1"/>
          </p:cNvSpPr>
          <p:nvPr>
            <p:ph idx="4294967295"/>
          </p:nvPr>
        </p:nvSpPr>
        <p:spPr>
          <a:xfrm>
            <a:off x="457200" y="1571526"/>
            <a:ext cx="8229600" cy="4804927"/>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1) Are you currently employed?</a:t>
            </a:r>
          </a:p>
          <a:p>
            <a:pPr marL="342860" indent="-342860" defTabSz="819158">
              <a:spcBef>
                <a:spcPct val="0"/>
              </a:spcBef>
              <a:buNone/>
              <a:defRPr/>
            </a:pPr>
            <a:r>
              <a:rPr lang="en-US" sz="1300" dirty="0"/>
              <a:t>		___ No. If applicable, date of retirement: ___/___/_____ (MM/DD/</a:t>
            </a:r>
            <a:r>
              <a:rPr lang="en-US" sz="1300" dirty="0" err="1"/>
              <a:t>CCYY</a:t>
            </a:r>
            <a:r>
              <a:rPr lang="en-US" sz="1300" dirty="0"/>
              <a:t>), </a:t>
            </a:r>
            <a:r>
              <a:rPr lang="en-US" sz="1300" i="1" dirty="0"/>
              <a:t>continue to question 2.</a:t>
            </a:r>
          </a:p>
          <a:p>
            <a:pPr marL="342860" indent="-342860" defTabSz="819158">
              <a:spcBef>
                <a:spcPct val="0"/>
              </a:spcBef>
              <a:buNone/>
              <a:defRPr/>
            </a:pPr>
            <a:r>
              <a:rPr lang="en-US" sz="1300" dirty="0"/>
              <a:t>		___ No. Never Employed (enter 00/00/0000 in the System </a:t>
            </a:r>
            <a:r>
              <a:rPr lang="en-US" sz="1300" dirty="0" err="1"/>
              <a:t>MSPQ</a:t>
            </a:r>
            <a:r>
              <a:rPr lang="en-US" sz="1300" dirty="0"/>
              <a:t>), </a:t>
            </a:r>
            <a:r>
              <a:rPr lang="en-US" sz="1300" i="1" dirty="0"/>
              <a:t>continue to question 2.</a:t>
            </a:r>
          </a:p>
          <a:p>
            <a:pPr marL="342860" indent="-342860" defTabSz="819158">
              <a:spcBef>
                <a:spcPct val="0"/>
              </a:spcBef>
              <a:buNone/>
              <a:defRPr/>
            </a:pPr>
            <a:r>
              <a:rPr lang="en-US" sz="1300" dirty="0"/>
              <a:t>		___ Yes. </a:t>
            </a:r>
            <a:r>
              <a:rPr lang="en-US" sz="1300" i="1" dirty="0"/>
              <a:t>If yes, answer question 1a; </a:t>
            </a:r>
            <a:endParaRPr lang="en-US" sz="1300" dirty="0"/>
          </a:p>
          <a:p>
            <a:pPr marL="342860" indent="-342860" defTabSz="819158">
              <a:spcBef>
                <a:spcPct val="0"/>
              </a:spcBef>
              <a:buNone/>
              <a:defRPr/>
            </a:pPr>
            <a:r>
              <a:rPr lang="en-US" sz="1300" dirty="0"/>
              <a:t>1a) Name and address of your employer:</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______________________________________________________</a:t>
            </a:r>
          </a:p>
          <a:p>
            <a:pPr marL="342860" indent="-342860" defTabSz="819158">
              <a:spcBef>
                <a:spcPct val="0"/>
              </a:spcBef>
              <a:spcAft>
                <a:spcPts val="0"/>
              </a:spcAft>
              <a:buNone/>
              <a:defRPr/>
            </a:pPr>
            <a:r>
              <a:rPr lang="en-US" sz="1300" i="1" dirty="0"/>
              <a:t>Continue to question 2.</a:t>
            </a:r>
          </a:p>
          <a:p>
            <a:pPr marL="342860" indent="-342860" defTabSz="819158">
              <a:spcBef>
                <a:spcPct val="0"/>
              </a:spcBef>
              <a:spcAft>
                <a:spcPts val="0"/>
              </a:spcAft>
              <a:buNone/>
              <a:defRPr/>
            </a:pPr>
            <a:endParaRPr lang="en-US" sz="1300" dirty="0"/>
          </a:p>
          <a:p>
            <a:pPr marL="342860" indent="-342860" defTabSz="819158">
              <a:spcBef>
                <a:spcPct val="0"/>
              </a:spcBef>
              <a:spcAft>
                <a:spcPts val="0"/>
              </a:spcAft>
              <a:buNone/>
              <a:defRPr/>
            </a:pPr>
            <a:r>
              <a:rPr lang="en-US" sz="1300" dirty="0"/>
              <a:t>2) Do you have a spouse who is currently employed?</a:t>
            </a:r>
          </a:p>
          <a:p>
            <a:pPr marL="342860" indent="-342860" defTabSz="819158">
              <a:spcBef>
                <a:spcPct val="0"/>
              </a:spcBef>
              <a:buNone/>
              <a:defRPr/>
            </a:pPr>
            <a:r>
              <a:rPr lang="en-US" sz="1300" dirty="0"/>
              <a:t>		___ No. If applicable, date of retirement: ___/___/_____ (MM/DD/</a:t>
            </a:r>
            <a:r>
              <a:rPr lang="en-US" sz="1300" dirty="0" err="1"/>
              <a:t>CCYY</a:t>
            </a:r>
            <a:r>
              <a:rPr lang="en-US" sz="1300" dirty="0"/>
              <a:t>), </a:t>
            </a:r>
            <a:r>
              <a:rPr lang="en-US" sz="1300" i="1" dirty="0"/>
              <a:t>continue to question 3.</a:t>
            </a:r>
          </a:p>
          <a:p>
            <a:pPr marL="342860" indent="-342860" defTabSz="819158">
              <a:spcBef>
                <a:spcPct val="0"/>
              </a:spcBef>
              <a:buNone/>
              <a:defRPr/>
            </a:pPr>
            <a:r>
              <a:rPr lang="en-US" sz="1300" dirty="0"/>
              <a:t>		___ No. Never Employed (enter 00/00/000 in the System </a:t>
            </a:r>
            <a:r>
              <a:rPr lang="en-US" sz="1300" dirty="0" err="1"/>
              <a:t>MSPQ</a:t>
            </a:r>
            <a:r>
              <a:rPr lang="en-US" sz="1300" dirty="0"/>
              <a:t>), </a:t>
            </a:r>
            <a:r>
              <a:rPr lang="en-US" sz="1300" i="1" dirty="0"/>
              <a:t>continue to question 3.</a:t>
            </a:r>
          </a:p>
          <a:p>
            <a:pPr marL="342860" indent="-342860" defTabSz="819158">
              <a:spcBef>
                <a:spcPct val="0"/>
              </a:spcBef>
              <a:buNone/>
              <a:defRPr/>
            </a:pPr>
            <a:r>
              <a:rPr lang="en-US" sz="1300" dirty="0"/>
              <a:t>	IF THE PATIENT ANSWERED “NO” TO BOTH PART IV QUESTIONS 1 AND 2, </a:t>
            </a:r>
            <a:r>
              <a:rPr lang="en-US" sz="1300" b="1" i="1" dirty="0"/>
              <a:t>Medicare is Primary</a:t>
            </a:r>
            <a:r>
              <a:rPr lang="en-US" sz="1300" dirty="0"/>
              <a:t> UNLESS THE  PATIENT ANSWERED “YES” TO QUESTIONS 1 OR 2.  If yes, </a:t>
            </a:r>
            <a:r>
              <a:rPr lang="en-US" sz="1300" b="1" dirty="0"/>
              <a:t>STOP, </a:t>
            </a:r>
            <a:r>
              <a:rPr lang="en-US" sz="1300" b="1" i="1" dirty="0"/>
              <a:t>other Insurance is Primary.</a:t>
            </a:r>
          </a:p>
          <a:p>
            <a:pPr marL="342860" indent="-342860" defTabSz="819158">
              <a:spcBef>
                <a:spcPct val="0"/>
              </a:spcBef>
              <a:buNone/>
              <a:defRPr/>
            </a:pPr>
            <a:r>
              <a:rPr lang="en-US" sz="1300" dirty="0"/>
              <a:t>		___ Yes. </a:t>
            </a:r>
            <a:r>
              <a:rPr lang="en-US" sz="1300" i="1" dirty="0"/>
              <a:t>If yes, answer question 2a; </a:t>
            </a:r>
            <a:endParaRPr lang="en-US" sz="1300" dirty="0"/>
          </a:p>
          <a:p>
            <a:pPr marL="342860" indent="-342860" defTabSz="819158">
              <a:spcBef>
                <a:spcPct val="0"/>
              </a:spcBef>
              <a:buNone/>
              <a:defRPr/>
            </a:pPr>
            <a:r>
              <a:rPr lang="en-US" sz="1300" dirty="0"/>
              <a:t>2a) Name and address of your spouse's employer:</a:t>
            </a:r>
          </a:p>
          <a:p>
            <a:pPr marL="342860" indent="-342860" defTabSz="819158">
              <a:spcBef>
                <a:spcPct val="0"/>
              </a:spcBef>
              <a:spcAft>
                <a:spcPts val="0"/>
              </a:spcAft>
              <a:buNone/>
              <a:defRPr/>
            </a:pPr>
            <a:r>
              <a:rPr lang="en-US" sz="1300" dirty="0"/>
              <a:t>______________________________________________________</a:t>
            </a:r>
          </a:p>
          <a:p>
            <a:pPr marL="342860" indent="-342860" defTabSz="819158">
              <a:spcBef>
                <a:spcPct val="0"/>
              </a:spcBef>
              <a:spcAft>
                <a:spcPts val="0"/>
              </a:spcAft>
              <a:buNone/>
              <a:defRPr/>
            </a:pPr>
            <a:r>
              <a:rPr lang="en-US" sz="1300" i="1" dirty="0"/>
              <a:t>Continue to question 3.</a:t>
            </a:r>
          </a:p>
        </p:txBody>
      </p:sp>
    </p:spTree>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52"/>
          <p:cNvSpPr>
            <a:spLocks noGrp="1" noChangeArrowheads="1"/>
          </p:cNvSpPr>
          <p:nvPr>
            <p:ph type="title"/>
          </p:nvPr>
        </p:nvSpPr>
        <p:spPr/>
        <p:txBody>
          <a:bodyPr>
            <a:normAutofit fontScale="90000"/>
          </a:bodyPr>
          <a:lstStyle/>
          <a:p>
            <a:r>
              <a:rPr lang="en-US" dirty="0" err="1"/>
              <a:t>MSPQ</a:t>
            </a:r>
            <a:r>
              <a:rPr lang="en-US" dirty="0"/>
              <a:t> Part IV (continued): Age Entitlement</a:t>
            </a:r>
          </a:p>
        </p:txBody>
      </p:sp>
      <p:sp>
        <p:nvSpPr>
          <p:cNvPr id="1650691" name="Rectangle 3"/>
          <p:cNvSpPr>
            <a:spLocks noGrp="1" noChangeArrowheads="1"/>
          </p:cNvSpPr>
          <p:nvPr>
            <p:ph idx="4294967295"/>
          </p:nvPr>
        </p:nvSpPr>
        <p:spPr>
          <a:xfrm>
            <a:off x="457200" y="1417638"/>
            <a:ext cx="8229600" cy="1865661"/>
          </a:xfrm>
          <a:ln w="12700" algn="ctr">
            <a:miter lim="800000"/>
            <a:headEnd/>
            <a:tailEnd/>
          </a:ln>
        </p:spPr>
        <p:txBody>
          <a:bodyPr lIns="0" tIns="39889" rIns="0" bIns="39889" anchor="ctr">
            <a:spAutoFit/>
          </a:bodyPr>
          <a:lstStyle/>
          <a:p>
            <a:pPr marL="342860" indent="-342860" defTabSz="819158">
              <a:spcBef>
                <a:spcPct val="0"/>
              </a:spcBef>
              <a:buNone/>
              <a:defRPr/>
            </a:pPr>
            <a:endParaRPr lang="en-US" sz="1300" dirty="0"/>
          </a:p>
          <a:p>
            <a:pPr marL="342860" indent="-342860" defTabSz="819158">
              <a:spcBef>
                <a:spcPct val="0"/>
              </a:spcBef>
              <a:buNone/>
              <a:defRPr/>
            </a:pPr>
            <a:r>
              <a:rPr lang="en-US" sz="1300" dirty="0"/>
              <a:t>3) Do you have group health plan (GHP) coverage based on your own or a spouse's current employment?</a:t>
            </a:r>
          </a:p>
          <a:p>
            <a:pPr marL="342860" indent="-342860" defTabSz="819158">
              <a:spcBef>
                <a:spcPct val="0"/>
              </a:spcBef>
              <a:buNone/>
              <a:defRPr/>
            </a:pPr>
            <a:r>
              <a:rPr lang="en-US" sz="1300" dirty="0"/>
              <a:t>		___ </a:t>
            </a:r>
            <a:r>
              <a:rPr lang="en-US" sz="1300" b="1" dirty="0"/>
              <a:t>No</a:t>
            </a:r>
            <a:r>
              <a:rPr lang="en-US" sz="1300" dirty="0"/>
              <a:t>. </a:t>
            </a:r>
            <a:r>
              <a:rPr lang="en-US" sz="1300" b="1" i="1" dirty="0"/>
              <a:t>STOP.  Medicare is Primary </a:t>
            </a:r>
            <a:r>
              <a:rPr lang="en-US" sz="1300" dirty="0"/>
              <a:t> payer UNLESS THE PATIENT ANSWERED YES TO THE QUESTIONS  1 OR 2.</a:t>
            </a:r>
          </a:p>
          <a:p>
            <a:pPr marL="342860" indent="-342860" defTabSz="819158">
              <a:spcBef>
                <a:spcPct val="0"/>
              </a:spcBef>
              <a:buNone/>
              <a:defRPr/>
            </a:pPr>
            <a:r>
              <a:rPr lang="en-US" sz="1300" dirty="0"/>
              <a:t>		___ </a:t>
            </a:r>
            <a:r>
              <a:rPr lang="en-US" sz="1300" b="1" dirty="0"/>
              <a:t>Yes</a:t>
            </a:r>
            <a:r>
              <a:rPr lang="en-US" sz="1300" dirty="0"/>
              <a:t>, both. </a:t>
            </a:r>
            <a:r>
              <a:rPr lang="en-US" sz="1300" i="1" dirty="0"/>
              <a:t>If yes, answer question 4; </a:t>
            </a:r>
            <a:endParaRPr lang="en-US" sz="1300" dirty="0"/>
          </a:p>
          <a:p>
            <a:pPr marL="342860" indent="-342860" defTabSz="819158">
              <a:spcBef>
                <a:spcPct val="0"/>
              </a:spcBef>
              <a:buNone/>
              <a:defRPr/>
            </a:pPr>
            <a:r>
              <a:rPr lang="en-US" sz="1300" dirty="0"/>
              <a:t>		___ </a:t>
            </a:r>
            <a:r>
              <a:rPr lang="en-US" sz="1300" b="1" dirty="0"/>
              <a:t>Yes</a:t>
            </a:r>
            <a:r>
              <a:rPr lang="en-US" sz="1300" dirty="0"/>
              <a:t>, self. </a:t>
            </a:r>
            <a:r>
              <a:rPr lang="en-US" sz="1300" i="1" dirty="0"/>
              <a:t>If yes, answer question 4; </a:t>
            </a:r>
            <a:endParaRPr lang="en-US" sz="1300" dirty="0"/>
          </a:p>
          <a:p>
            <a:pPr marL="342860" indent="-342860" defTabSz="819158">
              <a:spcBef>
                <a:spcPct val="0"/>
              </a:spcBef>
              <a:buNone/>
              <a:defRPr/>
            </a:pPr>
            <a:r>
              <a:rPr lang="en-US" sz="1300" dirty="0"/>
              <a:t>		___ </a:t>
            </a:r>
            <a:r>
              <a:rPr lang="en-US" sz="1300" b="1" dirty="0"/>
              <a:t>Yes</a:t>
            </a:r>
            <a:r>
              <a:rPr lang="en-US" sz="1300" dirty="0"/>
              <a:t>, spouse. </a:t>
            </a:r>
            <a:r>
              <a:rPr lang="en-US" sz="1300" i="1" dirty="0"/>
              <a:t>If yes, answer question 4; </a:t>
            </a:r>
            <a:endParaRPr lang="en-US" sz="1300" dirty="0"/>
          </a:p>
        </p:txBody>
      </p:sp>
    </p:spTree>
    <p:extLst>
      <p:ext uri="{BB962C8B-B14F-4D97-AF65-F5344CB8AC3E}">
        <p14:creationId xmlns:p14="http://schemas.microsoft.com/office/powerpoint/2010/main" val="2509436076"/>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2"/>
          <p:cNvSpPr>
            <a:spLocks noGrp="1" noChangeArrowheads="1"/>
          </p:cNvSpPr>
          <p:nvPr>
            <p:ph type="title"/>
          </p:nvPr>
        </p:nvSpPr>
        <p:spPr/>
        <p:txBody>
          <a:bodyPr>
            <a:normAutofit fontScale="90000"/>
          </a:bodyPr>
          <a:lstStyle/>
          <a:p>
            <a:r>
              <a:rPr lang="en-US" dirty="0" err="1"/>
              <a:t>MSPQ</a:t>
            </a:r>
            <a:r>
              <a:rPr lang="en-US" dirty="0"/>
              <a:t> Part IV (continued): Age Entitlement</a:t>
            </a:r>
          </a:p>
        </p:txBody>
      </p:sp>
      <p:sp>
        <p:nvSpPr>
          <p:cNvPr id="1651715" name="Rectangle 3"/>
          <p:cNvSpPr>
            <a:spLocks noGrp="1" noChangeArrowheads="1"/>
          </p:cNvSpPr>
          <p:nvPr>
            <p:ph idx="4294967295"/>
          </p:nvPr>
        </p:nvSpPr>
        <p:spPr>
          <a:xfrm>
            <a:off x="457200" y="1417638"/>
            <a:ext cx="8231188" cy="5112704"/>
          </a:xfrm>
          <a:ln w="12700" algn="ctr">
            <a:miter lim="800000"/>
            <a:headEnd/>
            <a:tailEnd/>
          </a:ln>
        </p:spPr>
        <p:txBody>
          <a:bodyPr lIns="0" tIns="39889" rIns="0" bIns="39889" anchor="t">
            <a:spAutoFit/>
          </a:bodyPr>
          <a:lstStyle/>
          <a:p>
            <a:pPr marL="176213" indent="-176213" defTabSz="819158">
              <a:spcBef>
                <a:spcPct val="0"/>
              </a:spcBef>
              <a:buNone/>
              <a:defRPr/>
            </a:pPr>
            <a:r>
              <a:rPr lang="en-US" sz="1300" dirty="0"/>
              <a:t>4) If you have GHP coverage based on your own current employment, does your employer that sponsors or contributes to the GHP employ 20 or more employees?</a:t>
            </a:r>
          </a:p>
          <a:p>
            <a:pPr marL="342860" indent="-342860" defTabSz="819158">
              <a:spcBef>
                <a:spcPct val="0"/>
              </a:spcBef>
              <a:buNone/>
              <a:defRPr/>
            </a:pPr>
            <a:r>
              <a:rPr lang="en-US" sz="1300" dirty="0"/>
              <a:t>		___ No, continue to question 5.</a:t>
            </a:r>
          </a:p>
          <a:p>
            <a:pPr marL="342860" indent="-342860" defTabSz="819158">
              <a:spcBef>
                <a:spcPct val="0"/>
              </a:spcBef>
              <a:buNone/>
              <a:defRPr/>
            </a:pPr>
            <a:r>
              <a:rPr lang="en-US" sz="1300" b="1" i="1" dirty="0"/>
              <a:t>		</a:t>
            </a:r>
            <a:r>
              <a:rPr lang="en-US" sz="1300" dirty="0"/>
              <a:t>___ Yes. GHP IS PRIMARY. </a:t>
            </a:r>
            <a:r>
              <a:rPr lang="en-US" sz="1300" i="1" dirty="0"/>
              <a:t>If yes, obtain the following (answer question 4a); </a:t>
            </a:r>
            <a:endParaRPr lang="en-US" sz="1300" dirty="0"/>
          </a:p>
          <a:p>
            <a:pPr marL="342860" indent="-342860" defTabSz="819158">
              <a:spcBef>
                <a:spcPct val="0"/>
              </a:spcBef>
              <a:buNone/>
              <a:defRPr/>
            </a:pPr>
            <a:r>
              <a:rPr lang="en-US" sz="1300" dirty="0"/>
              <a:t>4a) Name and address of GHP:</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Policy identification number (this number is sometimes referred to as the health insurance benefit package</a:t>
            </a:r>
          </a:p>
          <a:p>
            <a:pPr marL="342860" indent="-342860" defTabSz="819158">
              <a:spcBef>
                <a:spcPct val="0"/>
              </a:spcBef>
              <a:buNone/>
              <a:defRPr/>
            </a:pPr>
            <a:r>
              <a:rPr lang="en-US" sz="1300" dirty="0"/>
              <a:t>number): ________________________</a:t>
            </a:r>
          </a:p>
          <a:p>
            <a:pPr marL="342860" indent="-342860" defTabSz="819158">
              <a:spcBef>
                <a:spcPct val="0"/>
              </a:spcBef>
              <a:buNone/>
              <a:defRPr/>
            </a:pPr>
            <a:r>
              <a:rPr lang="en-US" sz="1300" dirty="0"/>
              <a:t>Group identification number: _________________________</a:t>
            </a:r>
          </a:p>
          <a:p>
            <a:pPr marL="342860" indent="-342860" defTabSz="819158">
              <a:spcBef>
                <a:spcPct val="0"/>
              </a:spcBef>
              <a:buNone/>
              <a:defRPr/>
            </a:pPr>
            <a:r>
              <a:rPr lang="en-US" sz="1300" dirty="0"/>
              <a:t>Name of policy holder/named insured:________________________</a:t>
            </a:r>
          </a:p>
          <a:p>
            <a:pPr marL="342860" indent="-342860" defTabSz="819158">
              <a:spcBef>
                <a:spcPct val="0"/>
              </a:spcBef>
              <a:buNone/>
              <a:defRPr/>
            </a:pPr>
            <a:r>
              <a:rPr lang="en-US" sz="1300" dirty="0"/>
              <a:t>Relationship to patient:___________________________________</a:t>
            </a:r>
          </a:p>
          <a:p>
            <a:pPr marL="342860" indent="-342860" defTabSz="819158">
              <a:spcBef>
                <a:spcPct val="0"/>
              </a:spcBef>
              <a:buNone/>
              <a:defRPr/>
            </a:pPr>
            <a:r>
              <a:rPr lang="en-US" sz="1300" dirty="0"/>
              <a:t>Membership number (prior to the Health Insurance Portability and Accountability Act (HIPAA), this number</a:t>
            </a:r>
          </a:p>
          <a:p>
            <a:pPr marL="342860" indent="-342860" defTabSz="819158">
              <a:spcBef>
                <a:spcPct val="0"/>
              </a:spcBef>
              <a:buNone/>
              <a:defRPr/>
            </a:pPr>
            <a:r>
              <a:rPr lang="en-US" sz="1300" dirty="0"/>
              <a:t>was frequently the individual’s Social Security Number (SSN); it is the unique identifier assigned to the</a:t>
            </a:r>
          </a:p>
          <a:p>
            <a:pPr marL="342860" indent="-342860" defTabSz="819158">
              <a:spcBef>
                <a:spcPct val="0"/>
              </a:spcBef>
              <a:buNone/>
              <a:defRPr/>
            </a:pPr>
            <a:r>
              <a:rPr lang="en-US" sz="1300" dirty="0"/>
              <a:t>policyholder/patient): ________________________________</a:t>
            </a:r>
          </a:p>
          <a:p>
            <a:pPr marL="342860" indent="-342860" defTabSz="819158">
              <a:spcBef>
                <a:spcPct val="0"/>
              </a:spcBef>
              <a:buNone/>
              <a:defRPr/>
            </a:pPr>
            <a:r>
              <a:rPr lang="en-US" sz="1300" b="1" dirty="0"/>
              <a:t>	Pause. </a:t>
            </a:r>
            <a:r>
              <a:rPr lang="en-US" sz="1300" b="1" dirty="0" err="1"/>
              <a:t>GHP</a:t>
            </a:r>
            <a:r>
              <a:rPr lang="en-US" sz="1300" b="1" dirty="0"/>
              <a:t> is Primary. (If patient is “Age” and “Disability” entitlement (based on PART III) then continue to PART V, if only “Age” entitlement, STOP, </a:t>
            </a:r>
            <a:r>
              <a:rPr lang="en-US" sz="1300" b="1" dirty="0" err="1"/>
              <a:t>GHP</a:t>
            </a:r>
            <a:r>
              <a:rPr lang="en-US" sz="1300" b="1" dirty="0"/>
              <a:t> is Primary.) </a:t>
            </a:r>
          </a:p>
          <a:p>
            <a:pPr marL="342860" indent="-342860" defTabSz="819158">
              <a:spcBef>
                <a:spcPct val="0"/>
              </a:spcBef>
              <a:buNone/>
              <a:defRPr/>
            </a:pPr>
            <a:endParaRPr lang="en-US" sz="1300" dirty="0"/>
          </a:p>
          <a:p>
            <a:pPr marL="342860" indent="-342860" defTabSz="819158">
              <a:spcBef>
                <a:spcPct val="0"/>
              </a:spcBef>
              <a:buNone/>
              <a:defRPr/>
            </a:pPr>
            <a:endParaRPr lang="en-US" sz="1300" dirty="0"/>
          </a:p>
        </p:txBody>
      </p:sp>
    </p:spTree>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52"/>
          <p:cNvSpPr>
            <a:spLocks noGrp="1" noChangeArrowheads="1"/>
          </p:cNvSpPr>
          <p:nvPr>
            <p:ph type="title"/>
          </p:nvPr>
        </p:nvSpPr>
        <p:spPr/>
        <p:txBody>
          <a:bodyPr>
            <a:normAutofit fontScale="90000"/>
          </a:bodyPr>
          <a:lstStyle/>
          <a:p>
            <a:r>
              <a:rPr lang="en-US" dirty="0" err="1"/>
              <a:t>MSPQ</a:t>
            </a:r>
            <a:r>
              <a:rPr lang="en-US" dirty="0"/>
              <a:t> Part IV (continued): Age Entitlement</a:t>
            </a:r>
          </a:p>
        </p:txBody>
      </p:sp>
      <p:sp>
        <p:nvSpPr>
          <p:cNvPr id="1651715" name="Rectangle 3"/>
          <p:cNvSpPr>
            <a:spLocks noGrp="1" noChangeArrowheads="1"/>
          </p:cNvSpPr>
          <p:nvPr>
            <p:ph idx="4294967295"/>
          </p:nvPr>
        </p:nvSpPr>
        <p:spPr>
          <a:xfrm>
            <a:off x="457200" y="1417638"/>
            <a:ext cx="8231188" cy="5035760"/>
          </a:xfrm>
          <a:ln w="12700" algn="ctr">
            <a:miter lim="800000"/>
            <a:headEnd/>
            <a:tailEnd/>
          </a:ln>
        </p:spPr>
        <p:txBody>
          <a:bodyPr lIns="0" tIns="39889" rIns="0" bIns="39889" anchor="t">
            <a:spAutoFit/>
          </a:bodyPr>
          <a:lstStyle/>
          <a:p>
            <a:pPr marL="342860" indent="-342860" defTabSz="819158">
              <a:spcBef>
                <a:spcPct val="0"/>
              </a:spcBef>
              <a:buNone/>
              <a:defRPr/>
            </a:pPr>
            <a:r>
              <a:rPr lang="en-US" sz="1300" dirty="0"/>
              <a:t>5) If you have GHP coverage based on your spouse’s current employment, does your spouse’s employer that sponsors or contributes to the GHP employ 20 or more employees?</a:t>
            </a:r>
          </a:p>
          <a:p>
            <a:pPr marL="342860" indent="-342860" defTabSz="819158">
              <a:spcBef>
                <a:spcPct val="0"/>
              </a:spcBef>
              <a:buNone/>
              <a:defRPr/>
            </a:pPr>
            <a:r>
              <a:rPr lang="en-US" sz="1300" dirty="0"/>
              <a:t>		___ No</a:t>
            </a:r>
          </a:p>
          <a:p>
            <a:pPr marL="342860" indent="-342860" defTabSz="819158">
              <a:spcBef>
                <a:spcPct val="0"/>
              </a:spcBef>
              <a:buNone/>
              <a:defRPr/>
            </a:pPr>
            <a:r>
              <a:rPr lang="en-US" sz="1300" b="1" i="1" dirty="0"/>
              <a:t>		If the patient answered “No” to both questions 4 and 5, STOP Medicare is Primary unless the 	patient answered “Yes” to questions 1 or 2 in this Part IV-Age Entitlement.</a:t>
            </a:r>
          </a:p>
          <a:p>
            <a:pPr marL="342860" indent="-342860" defTabSz="819158">
              <a:spcBef>
                <a:spcPct val="0"/>
              </a:spcBef>
              <a:buNone/>
              <a:defRPr/>
            </a:pPr>
            <a:r>
              <a:rPr lang="en-US" sz="1300" dirty="0"/>
              <a:t>		___ Yes. GHP IS PRIMARY. </a:t>
            </a:r>
            <a:r>
              <a:rPr lang="en-US" sz="1300" i="1" dirty="0"/>
              <a:t>If yes, obtain the following (answer question 5a); </a:t>
            </a:r>
            <a:endParaRPr lang="en-US" sz="1300" dirty="0"/>
          </a:p>
          <a:p>
            <a:pPr marL="342860" indent="-342860" defTabSz="819158">
              <a:spcBef>
                <a:spcPct val="0"/>
              </a:spcBef>
              <a:buNone/>
              <a:defRPr/>
            </a:pPr>
            <a:r>
              <a:rPr lang="en-US" sz="1300" dirty="0"/>
              <a:t>5a) Name and address of GHP:</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Policy identification number (this number is sometimes referred to as the health insurance benefit package</a:t>
            </a:r>
          </a:p>
          <a:p>
            <a:pPr marL="342860" indent="-342860" defTabSz="819158">
              <a:spcBef>
                <a:spcPct val="0"/>
              </a:spcBef>
              <a:buNone/>
              <a:defRPr/>
            </a:pPr>
            <a:r>
              <a:rPr lang="en-US" sz="1300" dirty="0"/>
              <a:t>number): ________________________</a:t>
            </a:r>
          </a:p>
          <a:p>
            <a:pPr marL="342860" indent="-342860" defTabSz="819158">
              <a:spcBef>
                <a:spcPct val="0"/>
              </a:spcBef>
              <a:buNone/>
              <a:defRPr/>
            </a:pPr>
            <a:r>
              <a:rPr lang="en-US" sz="1300" dirty="0"/>
              <a:t>Group identification number: _________________________</a:t>
            </a:r>
          </a:p>
          <a:p>
            <a:pPr marL="342860" indent="-342860" defTabSz="819158">
              <a:spcBef>
                <a:spcPct val="0"/>
              </a:spcBef>
              <a:buNone/>
              <a:defRPr/>
            </a:pPr>
            <a:r>
              <a:rPr lang="en-US" sz="1300" dirty="0"/>
              <a:t>Membership number (prior to the Health Insurance Portability and Accountability Act (HIPAA), this number</a:t>
            </a:r>
          </a:p>
          <a:p>
            <a:pPr marL="342860" indent="-342860" defTabSz="819158">
              <a:spcBef>
                <a:spcPct val="0"/>
              </a:spcBef>
              <a:buNone/>
              <a:defRPr/>
            </a:pPr>
            <a:r>
              <a:rPr lang="en-US" sz="1300" dirty="0"/>
              <a:t>was frequently the individual’s Social Security Number (SSN); it is the unique identifier assigned to the</a:t>
            </a:r>
          </a:p>
          <a:p>
            <a:pPr marL="342860" indent="-342860" defTabSz="819158">
              <a:spcBef>
                <a:spcPct val="0"/>
              </a:spcBef>
              <a:buNone/>
              <a:defRPr/>
            </a:pPr>
            <a:r>
              <a:rPr lang="en-US" sz="1300" dirty="0"/>
              <a:t>policyholder/patient): ________________________________</a:t>
            </a:r>
          </a:p>
          <a:p>
            <a:pPr marL="342860" indent="-342860" defTabSz="819158">
              <a:spcBef>
                <a:spcPct val="0"/>
              </a:spcBef>
              <a:buNone/>
              <a:defRPr/>
            </a:pPr>
            <a:r>
              <a:rPr lang="en-US" sz="1300" dirty="0"/>
              <a:t>Name of policy holder/named insured:________________________</a:t>
            </a:r>
          </a:p>
          <a:p>
            <a:pPr marL="342860" indent="-342860" defTabSz="819158">
              <a:spcBef>
                <a:spcPct val="0"/>
              </a:spcBef>
              <a:buNone/>
              <a:defRPr/>
            </a:pPr>
            <a:r>
              <a:rPr lang="en-US" sz="1300" dirty="0"/>
              <a:t>Relationship to patient:___________________________________</a:t>
            </a:r>
          </a:p>
          <a:p>
            <a:pPr marL="342860" indent="-342860" defTabSz="819158">
              <a:spcBef>
                <a:spcPct val="0"/>
              </a:spcBef>
              <a:buNone/>
              <a:defRPr/>
            </a:pPr>
            <a:r>
              <a:rPr lang="en-US" sz="1300" b="1" dirty="0"/>
              <a:t>	Pause. </a:t>
            </a:r>
            <a:r>
              <a:rPr lang="en-US" sz="1300" b="1" dirty="0" err="1"/>
              <a:t>GHP</a:t>
            </a:r>
            <a:r>
              <a:rPr lang="en-US" sz="1300" b="1" dirty="0"/>
              <a:t> is Primary. (If patient is “Age” and “Disability” entitlement (based on PART III) then continue to PART V, if only “Age” entitlement, STOP, </a:t>
            </a:r>
            <a:r>
              <a:rPr lang="en-US" sz="1300" b="1" dirty="0" err="1"/>
              <a:t>GHP</a:t>
            </a:r>
            <a:r>
              <a:rPr lang="en-US" sz="1300" b="1" dirty="0"/>
              <a:t> is Primary.) </a:t>
            </a:r>
          </a:p>
        </p:txBody>
      </p:sp>
    </p:spTree>
    <p:extLst>
      <p:ext uri="{BB962C8B-B14F-4D97-AF65-F5344CB8AC3E}">
        <p14:creationId xmlns:p14="http://schemas.microsoft.com/office/powerpoint/2010/main" val="3978933353"/>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2"/>
          <p:cNvSpPr>
            <a:spLocks noGrp="1" noChangeArrowheads="1"/>
          </p:cNvSpPr>
          <p:nvPr>
            <p:ph type="title"/>
          </p:nvPr>
        </p:nvSpPr>
        <p:spPr/>
        <p:txBody>
          <a:bodyPr/>
          <a:lstStyle/>
          <a:p>
            <a:r>
              <a:rPr lang="en-US" dirty="0" err="1"/>
              <a:t>MSPQ</a:t>
            </a:r>
            <a:r>
              <a:rPr lang="en-US" dirty="0"/>
              <a:t> Part V: Disability Entitlement</a:t>
            </a:r>
          </a:p>
        </p:txBody>
      </p:sp>
      <p:sp>
        <p:nvSpPr>
          <p:cNvPr id="1653763" name="Rectangle 3"/>
          <p:cNvSpPr>
            <a:spLocks noGrp="1" noChangeArrowheads="1"/>
          </p:cNvSpPr>
          <p:nvPr>
            <p:ph idx="4294967295"/>
          </p:nvPr>
        </p:nvSpPr>
        <p:spPr>
          <a:xfrm>
            <a:off x="455613" y="1343641"/>
            <a:ext cx="8231187" cy="5281981"/>
          </a:xfrm>
          <a:ln w="12700" algn="ctr">
            <a:miter lim="800000"/>
            <a:headEnd/>
            <a:tailEnd/>
          </a:ln>
        </p:spPr>
        <p:txBody>
          <a:bodyPr lIns="0" tIns="39889" rIns="0" bIns="39889" anchor="ctr">
            <a:spAutoFit/>
          </a:bodyPr>
          <a:lstStyle/>
          <a:p>
            <a:pPr>
              <a:buNone/>
            </a:pPr>
            <a:r>
              <a:rPr lang="en-US" sz="1400" dirty="0"/>
              <a:t>1</a:t>
            </a:r>
            <a:r>
              <a:rPr lang="en-US" sz="1300" dirty="0"/>
              <a:t>) Are you currently employed?</a:t>
            </a:r>
          </a:p>
          <a:p>
            <a:pPr marL="342860" indent="-342860" defTabSz="819158">
              <a:spcBef>
                <a:spcPct val="0"/>
              </a:spcBef>
              <a:buNone/>
              <a:defRPr/>
            </a:pPr>
            <a:r>
              <a:rPr lang="en-US" sz="1300" dirty="0"/>
              <a:t>   		___ No, Employment term date: ___/___/_____ (MM/DD/</a:t>
            </a:r>
            <a:r>
              <a:rPr lang="en-US" sz="1300" dirty="0" err="1"/>
              <a:t>CCYY</a:t>
            </a:r>
            <a:r>
              <a:rPr lang="en-US" sz="1300" dirty="0"/>
              <a:t>); </a:t>
            </a:r>
            <a:r>
              <a:rPr lang="en-US" sz="1300" i="1" dirty="0"/>
              <a:t>continue to question 2</a:t>
            </a:r>
            <a:r>
              <a:rPr lang="en-US" sz="1300" dirty="0"/>
              <a:t>;</a:t>
            </a:r>
          </a:p>
          <a:p>
            <a:pPr marL="342860" indent="-342860" defTabSz="819158">
              <a:spcBef>
                <a:spcPct val="0"/>
              </a:spcBef>
              <a:buNone/>
              <a:defRPr/>
            </a:pPr>
            <a:r>
              <a:rPr lang="en-US" sz="1300" dirty="0"/>
              <a:t>		___ No, Never Employed. </a:t>
            </a:r>
            <a:r>
              <a:rPr lang="en-US" sz="1300" i="1" dirty="0"/>
              <a:t>continue to question 2;</a:t>
            </a:r>
            <a:endParaRPr lang="en-US" sz="1300" dirty="0"/>
          </a:p>
          <a:p>
            <a:pPr>
              <a:buNone/>
            </a:pPr>
            <a:r>
              <a:rPr lang="en-US" sz="1300" dirty="0"/>
              <a:t>  		        ___Yes, </a:t>
            </a:r>
            <a:r>
              <a:rPr lang="en-US" sz="1300" i="1" dirty="0"/>
              <a:t>If yes, continue to question 1a;</a:t>
            </a:r>
          </a:p>
          <a:p>
            <a:pPr>
              <a:buNone/>
            </a:pPr>
            <a:r>
              <a:rPr lang="en-US" sz="1300" dirty="0"/>
              <a:t>1a) Employer Information: (Name) _______________________________</a:t>
            </a:r>
          </a:p>
          <a:p>
            <a:pPr>
              <a:buNone/>
            </a:pPr>
            <a:r>
              <a:rPr lang="en-US" sz="1300" dirty="0"/>
              <a:t>Address ___________________________________________________</a:t>
            </a:r>
          </a:p>
          <a:p>
            <a:pPr>
              <a:buNone/>
            </a:pPr>
            <a:r>
              <a:rPr lang="en-US" sz="1300" dirty="0"/>
              <a:t>Policy Number #_____________________________________________</a:t>
            </a:r>
          </a:p>
          <a:p>
            <a:pPr>
              <a:buNone/>
            </a:pPr>
            <a:r>
              <a:rPr lang="en-US" sz="1300" dirty="0"/>
              <a:t>Group Number # ____________________________________________</a:t>
            </a:r>
          </a:p>
          <a:p>
            <a:pPr>
              <a:buNone/>
            </a:pPr>
            <a:r>
              <a:rPr lang="en-US" sz="1300" i="1" dirty="0"/>
              <a:t>Continue to question 2.</a:t>
            </a:r>
          </a:p>
          <a:p>
            <a:pPr>
              <a:buNone/>
            </a:pPr>
            <a:endParaRPr lang="en-US" sz="1300" dirty="0"/>
          </a:p>
          <a:p>
            <a:pPr>
              <a:buNone/>
            </a:pPr>
            <a:r>
              <a:rPr lang="en-US" sz="1300" dirty="0"/>
              <a:t>2) Is your spouse currently employed?</a:t>
            </a:r>
          </a:p>
          <a:p>
            <a:pPr marL="342860" indent="-342860" defTabSz="819158">
              <a:spcBef>
                <a:spcPct val="0"/>
              </a:spcBef>
              <a:buNone/>
              <a:defRPr/>
            </a:pPr>
            <a:r>
              <a:rPr lang="en-US" sz="1300" dirty="0"/>
              <a:t>		___ No, Employment term date: ___/___/_____ (MM/DD/</a:t>
            </a:r>
            <a:r>
              <a:rPr lang="en-US" sz="1300" dirty="0" err="1"/>
              <a:t>CCYY</a:t>
            </a:r>
            <a:r>
              <a:rPr lang="en-US" sz="1300" dirty="0"/>
              <a:t>); </a:t>
            </a:r>
            <a:r>
              <a:rPr lang="en-US" sz="1300" i="1" dirty="0"/>
              <a:t>continue to question 3</a:t>
            </a:r>
            <a:r>
              <a:rPr lang="en-US" sz="1300" dirty="0"/>
              <a:t>;</a:t>
            </a:r>
          </a:p>
          <a:p>
            <a:pPr marL="342860" indent="-342860" defTabSz="819158">
              <a:spcBef>
                <a:spcPct val="0"/>
              </a:spcBef>
              <a:buNone/>
              <a:defRPr/>
            </a:pPr>
            <a:r>
              <a:rPr lang="en-US" sz="1300" dirty="0"/>
              <a:t>		___ No, Never Employed. </a:t>
            </a:r>
            <a:r>
              <a:rPr lang="en-US" sz="1300" i="1" dirty="0"/>
              <a:t>continue to question 3;</a:t>
            </a:r>
            <a:endParaRPr lang="en-US" sz="1300" dirty="0"/>
          </a:p>
          <a:p>
            <a:pPr>
              <a:buNone/>
            </a:pPr>
            <a:r>
              <a:rPr lang="en-US" sz="1300" dirty="0"/>
              <a:t>		        ___Yes, continue to question 2a.</a:t>
            </a:r>
          </a:p>
          <a:p>
            <a:pPr>
              <a:buNone/>
            </a:pPr>
            <a:r>
              <a:rPr lang="en-US" sz="1300" dirty="0"/>
              <a:t>2a) Spouse Employer Information: (Name) ________________________</a:t>
            </a:r>
          </a:p>
          <a:p>
            <a:pPr>
              <a:buNone/>
            </a:pPr>
            <a:r>
              <a:rPr lang="en-US" sz="1300" dirty="0"/>
              <a:t>Address ___________________________________________________</a:t>
            </a:r>
          </a:p>
          <a:p>
            <a:pPr>
              <a:buNone/>
            </a:pPr>
            <a:r>
              <a:rPr lang="en-US" sz="1300" dirty="0"/>
              <a:t>Policy Number #_____________________________________________</a:t>
            </a:r>
          </a:p>
          <a:p>
            <a:pPr>
              <a:buNone/>
            </a:pPr>
            <a:r>
              <a:rPr lang="en-US" sz="1300" dirty="0"/>
              <a:t>Group Number # ____________________________________________</a:t>
            </a:r>
          </a:p>
          <a:p>
            <a:pPr>
              <a:buNone/>
            </a:pPr>
            <a:r>
              <a:rPr lang="en-US" sz="1300" i="1" dirty="0"/>
              <a:t>Continue to question 3</a:t>
            </a:r>
            <a:r>
              <a:rPr lang="en-US" sz="1300" dirty="0"/>
              <a:t>.</a:t>
            </a:r>
          </a:p>
        </p:txBody>
      </p:sp>
    </p:spTree>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52"/>
          <p:cNvSpPr>
            <a:spLocks noGrp="1" noChangeArrowheads="1"/>
          </p:cNvSpPr>
          <p:nvPr>
            <p:ph type="title"/>
          </p:nvPr>
        </p:nvSpPr>
        <p:spPr/>
        <p:txBody>
          <a:bodyPr>
            <a:normAutofit fontScale="90000"/>
          </a:bodyPr>
          <a:lstStyle/>
          <a:p>
            <a:r>
              <a:rPr lang="en-US" dirty="0" err="1"/>
              <a:t>MSPQ</a:t>
            </a:r>
            <a:r>
              <a:rPr lang="en-US" dirty="0"/>
              <a:t> Part V (continued): Disability Entitlement</a:t>
            </a:r>
          </a:p>
        </p:txBody>
      </p:sp>
      <p:sp>
        <p:nvSpPr>
          <p:cNvPr id="1653763" name="Rectangle 3"/>
          <p:cNvSpPr>
            <a:spLocks noGrp="1" noChangeArrowheads="1"/>
          </p:cNvSpPr>
          <p:nvPr>
            <p:ph idx="4294967295"/>
          </p:nvPr>
        </p:nvSpPr>
        <p:spPr>
          <a:xfrm>
            <a:off x="457200" y="1273277"/>
            <a:ext cx="8231187" cy="3804653"/>
          </a:xfrm>
          <a:ln w="12700" algn="ctr">
            <a:miter lim="800000"/>
            <a:headEnd/>
            <a:tailEnd/>
          </a:ln>
        </p:spPr>
        <p:txBody>
          <a:bodyPr lIns="0" tIns="39889" rIns="0" bIns="39889" anchor="ctr">
            <a:spAutoFit/>
          </a:bodyPr>
          <a:lstStyle/>
          <a:p>
            <a:pPr>
              <a:buNone/>
            </a:pPr>
            <a:r>
              <a:rPr lang="en-US" sz="1300" dirty="0"/>
              <a:t>3) Do you have group health plan (</a:t>
            </a:r>
            <a:r>
              <a:rPr lang="en-US" sz="1300" dirty="0" err="1"/>
              <a:t>GHP</a:t>
            </a:r>
            <a:r>
              <a:rPr lang="en-US" sz="1300" dirty="0"/>
              <a:t>) coverage based on your own or a spouse’s current employment?</a:t>
            </a:r>
          </a:p>
          <a:p>
            <a:pPr marL="342860" indent="-342860" defTabSz="819158">
              <a:spcBef>
                <a:spcPct val="0"/>
              </a:spcBef>
              <a:buNone/>
              <a:defRPr/>
            </a:pPr>
            <a:r>
              <a:rPr lang="en-US" sz="1300" dirty="0"/>
              <a:t>		___ No. continue to question 4.</a:t>
            </a:r>
          </a:p>
          <a:p>
            <a:pPr marL="342860" indent="-342860" defTabSz="819158">
              <a:spcBef>
                <a:spcPct val="0"/>
              </a:spcBef>
              <a:buNone/>
              <a:defRPr/>
            </a:pPr>
            <a:r>
              <a:rPr lang="en-US" sz="1300" dirty="0"/>
              <a:t>		___ Yes, both. </a:t>
            </a:r>
            <a:r>
              <a:rPr lang="en-US" sz="1300" i="1" dirty="0"/>
              <a:t>If yes, answer question 4; </a:t>
            </a:r>
            <a:endParaRPr lang="en-US" sz="1300" dirty="0"/>
          </a:p>
          <a:p>
            <a:pPr marL="342860" indent="-342860" defTabSz="819158">
              <a:spcBef>
                <a:spcPct val="0"/>
              </a:spcBef>
              <a:buNone/>
              <a:defRPr/>
            </a:pPr>
            <a:r>
              <a:rPr lang="en-US" sz="1300" dirty="0"/>
              <a:t>		___ Yes, self. </a:t>
            </a:r>
            <a:r>
              <a:rPr lang="en-US" sz="1300" i="1" dirty="0"/>
              <a:t>If yes, answer question 4; </a:t>
            </a:r>
            <a:endParaRPr lang="en-US" sz="1300" dirty="0"/>
          </a:p>
          <a:p>
            <a:pPr marL="342860" indent="-342860" defTabSz="819158">
              <a:spcBef>
                <a:spcPct val="0"/>
              </a:spcBef>
              <a:buNone/>
              <a:defRPr/>
            </a:pPr>
            <a:r>
              <a:rPr lang="en-US" sz="1300" dirty="0"/>
              <a:t>		___ Yes, spouse. </a:t>
            </a:r>
            <a:r>
              <a:rPr lang="en-US" sz="1300" i="1" dirty="0"/>
              <a:t>If yes, answer question 4; </a:t>
            </a:r>
          </a:p>
          <a:p>
            <a:pPr marL="342860" indent="-342860" defTabSz="819158">
              <a:spcBef>
                <a:spcPct val="0"/>
              </a:spcBef>
              <a:buNone/>
              <a:defRPr/>
            </a:pPr>
            <a:endParaRPr lang="en-US" sz="1300" dirty="0"/>
          </a:p>
          <a:p>
            <a:pPr>
              <a:buNone/>
            </a:pPr>
            <a:r>
              <a:rPr lang="en-US" sz="1300" dirty="0"/>
              <a:t>4) Are you covered under the </a:t>
            </a:r>
            <a:r>
              <a:rPr lang="en-US" sz="1300" dirty="0" err="1"/>
              <a:t>GHP</a:t>
            </a:r>
            <a:r>
              <a:rPr lang="en-US" sz="1300" dirty="0"/>
              <a:t> of a family member other than your spouse?</a:t>
            </a:r>
          </a:p>
          <a:p>
            <a:pPr marL="1254125" indent="-1254125">
              <a:buNone/>
            </a:pPr>
            <a:r>
              <a:rPr lang="en-US" sz="1300" dirty="0"/>
              <a:t>                  ___ No, If the patient answered “No” to Part V, Questions 1,2, 3 and 4, </a:t>
            </a:r>
            <a:r>
              <a:rPr lang="en-US" sz="1300" b="1" i="1" dirty="0"/>
              <a:t>Pause. Medicare is Primary </a:t>
            </a:r>
            <a:r>
              <a:rPr lang="en-US" sz="1300" u="sng" dirty="0"/>
              <a:t>unless</a:t>
            </a:r>
            <a:r>
              <a:rPr lang="en-US" sz="1300" dirty="0"/>
              <a:t> the patient answered “Yes” to questions in Part I or Part II</a:t>
            </a:r>
          </a:p>
          <a:p>
            <a:pPr>
              <a:buNone/>
            </a:pPr>
            <a:r>
              <a:rPr lang="en-US" sz="1300" dirty="0"/>
              <a:t>		        ___ Yes, continue to question 4a; </a:t>
            </a:r>
          </a:p>
          <a:p>
            <a:pPr>
              <a:buNone/>
            </a:pPr>
            <a:r>
              <a:rPr lang="en-US" sz="1300" dirty="0"/>
              <a:t>4a) Name and address of your family member’s employer:</a:t>
            </a:r>
          </a:p>
          <a:p>
            <a:pPr>
              <a:buNone/>
            </a:pPr>
            <a:r>
              <a:rPr lang="en-US" sz="1300" dirty="0"/>
              <a:t>__________________________________________________________</a:t>
            </a:r>
          </a:p>
          <a:p>
            <a:pPr>
              <a:buNone/>
            </a:pPr>
            <a:r>
              <a:rPr lang="en-US" sz="1300" dirty="0"/>
              <a:t>__________________________________________________________</a:t>
            </a:r>
          </a:p>
          <a:p>
            <a:pPr>
              <a:buNone/>
            </a:pPr>
            <a:r>
              <a:rPr lang="en-US" sz="1300" i="1" dirty="0"/>
              <a:t>Continue to question 5.</a:t>
            </a:r>
          </a:p>
        </p:txBody>
      </p:sp>
    </p:spTree>
    <p:extLst>
      <p:ext uri="{BB962C8B-B14F-4D97-AF65-F5344CB8AC3E}">
        <p14:creationId xmlns:p14="http://schemas.microsoft.com/office/powerpoint/2010/main" val="231642424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53"/>
          <p:cNvSpPr>
            <a:spLocks noGrp="1" noChangeArrowheads="1"/>
          </p:cNvSpPr>
          <p:nvPr>
            <p:ph type="title"/>
          </p:nvPr>
        </p:nvSpPr>
        <p:spPr/>
        <p:txBody>
          <a:bodyPr/>
          <a:lstStyle/>
          <a:p>
            <a:r>
              <a:rPr lang="en-US" dirty="0"/>
              <a:t> </a:t>
            </a:r>
            <a:r>
              <a:rPr lang="en-US" dirty="0" err="1"/>
              <a:t>MSPQ</a:t>
            </a:r>
            <a:r>
              <a:rPr lang="en-US" dirty="0"/>
              <a:t> Agenda</a:t>
            </a:r>
          </a:p>
        </p:txBody>
      </p:sp>
      <p:sp>
        <p:nvSpPr>
          <p:cNvPr id="1687555" name="Rectangle 3"/>
          <p:cNvSpPr>
            <a:spLocks noGrp="1" noChangeArrowheads="1"/>
          </p:cNvSpPr>
          <p:nvPr>
            <p:ph type="body" idx="1"/>
          </p:nvPr>
        </p:nvSpPr>
        <p:spPr/>
        <p:txBody>
          <a:bodyPr/>
          <a:lstStyle/>
          <a:p>
            <a:r>
              <a:rPr lang="en-US" dirty="0"/>
              <a:t>Medicare Secondary Payer Case Studies</a:t>
            </a:r>
          </a:p>
          <a:p>
            <a:r>
              <a:rPr lang="en-US" dirty="0"/>
              <a:t>Medicare Training Program Guidance</a:t>
            </a:r>
          </a:p>
          <a:p>
            <a:r>
              <a:rPr lang="en-US" dirty="0"/>
              <a:t>Medicare Secondary Payer (MSP) Questionnaire  Facts</a:t>
            </a:r>
          </a:p>
          <a:p>
            <a:r>
              <a:rPr lang="en-US" dirty="0"/>
              <a:t>Completing the MSP Questionnaire (</a:t>
            </a:r>
            <a:r>
              <a:rPr lang="en-US" dirty="0" err="1"/>
              <a:t>MSPQ</a:t>
            </a:r>
            <a:r>
              <a:rPr lang="en-US" dirty="0"/>
              <a:t>)</a:t>
            </a:r>
          </a:p>
          <a:p>
            <a:r>
              <a:rPr lang="en-US" dirty="0"/>
              <a:t>Appendix</a:t>
            </a:r>
          </a:p>
          <a:p>
            <a:pPr lvl="1"/>
            <a:r>
              <a:rPr lang="en-US" dirty="0"/>
              <a:t>Resources</a:t>
            </a:r>
          </a:p>
          <a:p>
            <a:pPr lvl="1"/>
            <a:r>
              <a:rPr lang="en-US" dirty="0"/>
              <a:t>Detailed MSP Questionnaire</a:t>
            </a:r>
          </a:p>
          <a:p>
            <a:pPr lvl="1"/>
            <a:r>
              <a:rPr lang="en-US" dirty="0"/>
              <a:t>Common Definitions</a:t>
            </a:r>
          </a:p>
          <a:p>
            <a:endParaRPr lang="en-US"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2"/>
          <p:cNvSpPr>
            <a:spLocks noGrp="1" noChangeArrowheads="1"/>
          </p:cNvSpPr>
          <p:nvPr>
            <p:ph type="title"/>
          </p:nvPr>
        </p:nvSpPr>
        <p:spPr/>
        <p:txBody>
          <a:bodyPr>
            <a:normAutofit fontScale="90000"/>
          </a:bodyPr>
          <a:lstStyle/>
          <a:p>
            <a:r>
              <a:rPr lang="en-US" dirty="0" err="1"/>
              <a:t>MSPQ</a:t>
            </a:r>
            <a:r>
              <a:rPr lang="en-US" dirty="0"/>
              <a:t> Part V (continued): Disability Entitlement</a:t>
            </a:r>
          </a:p>
        </p:txBody>
      </p:sp>
      <p:sp>
        <p:nvSpPr>
          <p:cNvPr id="1654787" name="Rectangle 3"/>
          <p:cNvSpPr>
            <a:spLocks noGrp="1" noChangeArrowheads="1"/>
          </p:cNvSpPr>
          <p:nvPr>
            <p:ph idx="4294967295"/>
          </p:nvPr>
        </p:nvSpPr>
        <p:spPr>
          <a:xfrm>
            <a:off x="457200" y="1271444"/>
            <a:ext cx="8229600" cy="4235541"/>
          </a:xfrm>
          <a:ln w="12700" algn="ctr">
            <a:miter lim="800000"/>
            <a:headEnd/>
            <a:tailEnd/>
          </a:ln>
        </p:spPr>
        <p:txBody>
          <a:bodyPr lIns="0" tIns="39889" rIns="0" bIns="39889" anchor="ctr">
            <a:spAutoFit/>
          </a:bodyPr>
          <a:lstStyle/>
          <a:p>
            <a:pPr>
              <a:buNone/>
            </a:pPr>
            <a:r>
              <a:rPr lang="en-US" sz="1400" dirty="0"/>
              <a:t>5) If you have </a:t>
            </a:r>
            <a:r>
              <a:rPr lang="en-US" sz="1400" dirty="0" err="1"/>
              <a:t>GHP</a:t>
            </a:r>
            <a:r>
              <a:rPr lang="en-US" sz="1400" dirty="0"/>
              <a:t> coverage based on your own current employment, does your employer that sponsors or contributes to the </a:t>
            </a:r>
            <a:r>
              <a:rPr lang="en-US" sz="1400" dirty="0" err="1"/>
              <a:t>GHP</a:t>
            </a:r>
            <a:r>
              <a:rPr lang="en-US" sz="1400" dirty="0"/>
              <a:t> employ 100 or more employees?</a:t>
            </a:r>
            <a:r>
              <a:rPr lang="en-US" sz="1400" b="1" i="1" dirty="0"/>
              <a:t>   </a:t>
            </a:r>
          </a:p>
          <a:p>
            <a:pPr>
              <a:buNone/>
            </a:pPr>
            <a:r>
              <a:rPr lang="en-US" sz="1400" b="1" i="1" dirty="0"/>
              <a:t>    			___</a:t>
            </a:r>
            <a:r>
              <a:rPr lang="en-US" sz="1400" dirty="0"/>
              <a:t> No, </a:t>
            </a:r>
            <a:r>
              <a:rPr lang="en-US" sz="1400" i="1" dirty="0"/>
              <a:t>continue to question 6;</a:t>
            </a:r>
            <a:endParaRPr lang="en-US" sz="1400" b="1" i="1" dirty="0"/>
          </a:p>
          <a:p>
            <a:pPr>
              <a:buNone/>
            </a:pPr>
            <a:r>
              <a:rPr lang="en-US" sz="1400" dirty="0"/>
              <a:t>   		         ___ Yes, </a:t>
            </a:r>
            <a:r>
              <a:rPr lang="en-US" sz="1400" b="1" i="1" dirty="0" err="1"/>
              <a:t>GHP</a:t>
            </a:r>
            <a:r>
              <a:rPr lang="en-US" sz="1400" b="1" i="1" dirty="0"/>
              <a:t> is Primary </a:t>
            </a:r>
            <a:r>
              <a:rPr lang="en-US" sz="1400" i="1" dirty="0"/>
              <a:t>but continue to  question 5a.</a:t>
            </a:r>
            <a:endParaRPr lang="en-US" sz="1400" dirty="0"/>
          </a:p>
          <a:p>
            <a:pPr marL="342860" indent="-342860" defTabSz="819158">
              <a:spcBef>
                <a:spcPct val="0"/>
              </a:spcBef>
              <a:buNone/>
              <a:defRPr/>
            </a:pPr>
            <a:r>
              <a:rPr lang="en-US" sz="1400" dirty="0"/>
              <a:t>5a) Name and address of </a:t>
            </a:r>
            <a:r>
              <a:rPr lang="en-US" sz="1400" dirty="0" err="1"/>
              <a:t>GHP</a:t>
            </a:r>
            <a:r>
              <a:rPr lang="en-US" sz="1400" dirty="0"/>
              <a:t>:</a:t>
            </a:r>
          </a:p>
          <a:p>
            <a:pPr marL="342860" indent="-342860" defTabSz="819158">
              <a:spcBef>
                <a:spcPct val="0"/>
              </a:spcBef>
              <a:buNone/>
              <a:defRPr/>
            </a:pPr>
            <a:r>
              <a:rPr lang="en-US" sz="1400" dirty="0"/>
              <a:t>______________________________________________________</a:t>
            </a:r>
          </a:p>
          <a:p>
            <a:pPr marL="342860" indent="-342860" defTabSz="819158">
              <a:spcBef>
                <a:spcPct val="0"/>
              </a:spcBef>
              <a:buNone/>
              <a:defRPr/>
            </a:pPr>
            <a:r>
              <a:rPr lang="en-US" sz="1400" dirty="0"/>
              <a:t>Policy identification number (this number is sometimes referred to as the health insurance benefit package</a:t>
            </a:r>
          </a:p>
          <a:p>
            <a:pPr marL="342860" indent="-342860" defTabSz="819158">
              <a:spcBef>
                <a:spcPct val="0"/>
              </a:spcBef>
              <a:buNone/>
              <a:defRPr/>
            </a:pPr>
            <a:r>
              <a:rPr lang="en-US" sz="1400" dirty="0"/>
              <a:t>number): ________________________</a:t>
            </a:r>
          </a:p>
          <a:p>
            <a:pPr marL="342860" indent="-342860" defTabSz="819158">
              <a:spcBef>
                <a:spcPct val="0"/>
              </a:spcBef>
              <a:buNone/>
              <a:defRPr/>
            </a:pPr>
            <a:r>
              <a:rPr lang="en-US" sz="1400" dirty="0"/>
              <a:t>Group identification number: _________________________</a:t>
            </a:r>
          </a:p>
          <a:p>
            <a:pPr marL="342860" indent="-342860" defTabSz="819158">
              <a:spcBef>
                <a:spcPct val="0"/>
              </a:spcBef>
              <a:buNone/>
              <a:defRPr/>
            </a:pPr>
            <a:r>
              <a:rPr lang="en-US" sz="1400" dirty="0"/>
              <a:t>Membership number (prior to HIPAA, this number was frequently the individual’s SSN; it is the unique</a:t>
            </a:r>
          </a:p>
          <a:p>
            <a:pPr marL="342860" indent="-342860" defTabSz="819158">
              <a:spcBef>
                <a:spcPct val="0"/>
              </a:spcBef>
              <a:buNone/>
              <a:defRPr/>
            </a:pPr>
            <a:r>
              <a:rPr lang="en-US" sz="1400" dirty="0"/>
              <a:t>identifier assigned to the policyholder/patient): ________________________________</a:t>
            </a:r>
          </a:p>
          <a:p>
            <a:pPr marL="342860" indent="-342860" defTabSz="819158">
              <a:spcBef>
                <a:spcPct val="0"/>
              </a:spcBef>
              <a:buNone/>
              <a:defRPr/>
            </a:pPr>
            <a:r>
              <a:rPr lang="en-US" sz="1400" dirty="0"/>
              <a:t>Name of policyholder/named insured: ______________________________</a:t>
            </a:r>
          </a:p>
          <a:p>
            <a:pPr marL="342860" indent="-342860" defTabSz="819158">
              <a:spcBef>
                <a:spcPct val="0"/>
              </a:spcBef>
              <a:buNone/>
              <a:defRPr/>
            </a:pPr>
            <a:r>
              <a:rPr lang="en-US" sz="1400" dirty="0"/>
              <a:t>Relationship to patient: ______________________________</a:t>
            </a:r>
          </a:p>
          <a:p>
            <a:pPr marL="342860" indent="-342860" defTabSz="819158">
              <a:spcBef>
                <a:spcPct val="0"/>
              </a:spcBef>
              <a:buNone/>
              <a:defRPr/>
            </a:pPr>
            <a:r>
              <a:rPr lang="en-US" sz="1400" i="1" dirty="0"/>
              <a:t>Continue to question 6.</a:t>
            </a:r>
          </a:p>
        </p:txBody>
      </p:sp>
    </p:spTree>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2"/>
          <p:cNvSpPr>
            <a:spLocks noGrp="1" noChangeArrowheads="1"/>
          </p:cNvSpPr>
          <p:nvPr>
            <p:ph type="title"/>
          </p:nvPr>
        </p:nvSpPr>
        <p:spPr/>
        <p:txBody>
          <a:bodyPr>
            <a:normAutofit fontScale="90000"/>
          </a:bodyPr>
          <a:lstStyle/>
          <a:p>
            <a:r>
              <a:rPr lang="en-US" dirty="0" err="1"/>
              <a:t>MSPQ</a:t>
            </a:r>
            <a:r>
              <a:rPr lang="en-US" dirty="0"/>
              <a:t> Part V (continued): Disability Entitlement</a:t>
            </a:r>
          </a:p>
        </p:txBody>
      </p:sp>
      <p:sp>
        <p:nvSpPr>
          <p:cNvPr id="1654787" name="Rectangle 3"/>
          <p:cNvSpPr>
            <a:spLocks noGrp="1" noChangeArrowheads="1"/>
          </p:cNvSpPr>
          <p:nvPr>
            <p:ph idx="4294967295"/>
          </p:nvPr>
        </p:nvSpPr>
        <p:spPr>
          <a:xfrm>
            <a:off x="457200" y="1271444"/>
            <a:ext cx="8229600" cy="4235541"/>
          </a:xfrm>
          <a:ln w="12700" algn="ctr">
            <a:miter lim="800000"/>
            <a:headEnd/>
            <a:tailEnd/>
          </a:ln>
        </p:spPr>
        <p:txBody>
          <a:bodyPr lIns="0" tIns="39889" rIns="0" bIns="39889" anchor="ctr">
            <a:spAutoFit/>
          </a:bodyPr>
          <a:lstStyle/>
          <a:p>
            <a:pPr>
              <a:buNone/>
            </a:pPr>
            <a:r>
              <a:rPr lang="en-US" sz="1400" dirty="0"/>
              <a:t>6) If you have </a:t>
            </a:r>
            <a:r>
              <a:rPr lang="en-US" sz="1400" dirty="0" err="1"/>
              <a:t>GHP</a:t>
            </a:r>
            <a:r>
              <a:rPr lang="en-US" sz="1400" dirty="0"/>
              <a:t> coverage based on your spouse’ current employment, does your spouse’s employer,  that sponsors or contributes to the </a:t>
            </a:r>
            <a:r>
              <a:rPr lang="en-US" sz="1400" dirty="0" err="1"/>
              <a:t>GHP</a:t>
            </a:r>
            <a:r>
              <a:rPr lang="en-US" sz="1400" dirty="0"/>
              <a:t>, employ 100 or more employees?</a:t>
            </a:r>
            <a:r>
              <a:rPr lang="en-US" sz="1400" b="1" i="1" dirty="0"/>
              <a:t>   </a:t>
            </a:r>
          </a:p>
          <a:p>
            <a:pPr>
              <a:buNone/>
            </a:pPr>
            <a:r>
              <a:rPr lang="en-US" sz="1400" b="1" i="1" dirty="0"/>
              <a:t>    			___</a:t>
            </a:r>
            <a:r>
              <a:rPr lang="en-US" sz="1400" dirty="0"/>
              <a:t> No, </a:t>
            </a:r>
            <a:r>
              <a:rPr lang="en-US" sz="1400" i="1" dirty="0"/>
              <a:t>continue to question 7;</a:t>
            </a:r>
            <a:endParaRPr lang="en-US" sz="1400" b="1" i="1" dirty="0"/>
          </a:p>
          <a:p>
            <a:pPr>
              <a:buNone/>
            </a:pPr>
            <a:r>
              <a:rPr lang="en-US" sz="1400" dirty="0"/>
              <a:t>    			___ Yes, </a:t>
            </a:r>
            <a:r>
              <a:rPr lang="en-US" sz="1400" b="1" i="1" dirty="0" err="1"/>
              <a:t>GHP</a:t>
            </a:r>
            <a:r>
              <a:rPr lang="en-US" sz="1400" b="1" i="1" dirty="0"/>
              <a:t> is Primary </a:t>
            </a:r>
            <a:r>
              <a:rPr lang="en-US" sz="1400" i="1" dirty="0"/>
              <a:t>but continue to question 6a.</a:t>
            </a:r>
            <a:endParaRPr lang="en-US" sz="1400" dirty="0"/>
          </a:p>
          <a:p>
            <a:pPr marL="342860" indent="-342860" defTabSz="819158">
              <a:spcBef>
                <a:spcPct val="0"/>
              </a:spcBef>
              <a:buNone/>
              <a:defRPr/>
            </a:pPr>
            <a:r>
              <a:rPr lang="en-US" sz="1400" dirty="0"/>
              <a:t>6a) Name and address of </a:t>
            </a:r>
            <a:r>
              <a:rPr lang="en-US" sz="1400" dirty="0" err="1"/>
              <a:t>GHP</a:t>
            </a:r>
            <a:r>
              <a:rPr lang="en-US" sz="1400" dirty="0"/>
              <a:t>:</a:t>
            </a:r>
          </a:p>
          <a:p>
            <a:pPr marL="342860" indent="-342860" defTabSz="819158">
              <a:spcBef>
                <a:spcPct val="0"/>
              </a:spcBef>
              <a:buNone/>
              <a:defRPr/>
            </a:pPr>
            <a:r>
              <a:rPr lang="en-US" sz="1400" dirty="0"/>
              <a:t>______________________________________________________</a:t>
            </a:r>
          </a:p>
          <a:p>
            <a:pPr marL="342860" indent="-342860" defTabSz="819158">
              <a:spcBef>
                <a:spcPct val="0"/>
              </a:spcBef>
              <a:buNone/>
              <a:defRPr/>
            </a:pPr>
            <a:r>
              <a:rPr lang="en-US" sz="1400" dirty="0"/>
              <a:t>Policy identification number (this number is sometimes referred to as the health insurance benefit package</a:t>
            </a:r>
          </a:p>
          <a:p>
            <a:pPr marL="342860" indent="-342860" defTabSz="819158">
              <a:spcBef>
                <a:spcPct val="0"/>
              </a:spcBef>
              <a:buNone/>
              <a:defRPr/>
            </a:pPr>
            <a:r>
              <a:rPr lang="en-US" sz="1400" dirty="0"/>
              <a:t>number): ________________________</a:t>
            </a:r>
          </a:p>
          <a:p>
            <a:pPr marL="342860" indent="-342860" defTabSz="819158">
              <a:spcBef>
                <a:spcPct val="0"/>
              </a:spcBef>
              <a:buNone/>
              <a:defRPr/>
            </a:pPr>
            <a:r>
              <a:rPr lang="en-US" sz="1400" dirty="0"/>
              <a:t>Group identification number: _________________________</a:t>
            </a:r>
          </a:p>
          <a:p>
            <a:pPr marL="342860" indent="-342860" defTabSz="819158">
              <a:spcBef>
                <a:spcPct val="0"/>
              </a:spcBef>
              <a:buNone/>
              <a:defRPr/>
            </a:pPr>
            <a:r>
              <a:rPr lang="en-US" sz="1400" dirty="0"/>
              <a:t>Membership number (prior to HIPAA, this number was frequently the individual’s SSN; it is the unique</a:t>
            </a:r>
          </a:p>
          <a:p>
            <a:pPr marL="342860" indent="-342860" defTabSz="819158">
              <a:spcBef>
                <a:spcPct val="0"/>
              </a:spcBef>
              <a:buNone/>
              <a:defRPr/>
            </a:pPr>
            <a:r>
              <a:rPr lang="en-US" sz="1400" dirty="0"/>
              <a:t>identifier assigned to the policyholder/patient): ________________________________</a:t>
            </a:r>
          </a:p>
          <a:p>
            <a:pPr marL="342860" indent="-342860" defTabSz="819158">
              <a:spcBef>
                <a:spcPct val="0"/>
              </a:spcBef>
              <a:buNone/>
              <a:defRPr/>
            </a:pPr>
            <a:r>
              <a:rPr lang="en-US" sz="1400" dirty="0"/>
              <a:t>Name of policyholder/named insured: ______________________________</a:t>
            </a:r>
          </a:p>
          <a:p>
            <a:pPr marL="342860" indent="-342860" defTabSz="819158">
              <a:spcBef>
                <a:spcPct val="0"/>
              </a:spcBef>
              <a:buNone/>
              <a:defRPr/>
            </a:pPr>
            <a:r>
              <a:rPr lang="en-US" sz="1400" dirty="0"/>
              <a:t>Relationship to patient: ______________________________</a:t>
            </a:r>
          </a:p>
          <a:p>
            <a:pPr marL="342860" indent="-342860" defTabSz="819158">
              <a:spcBef>
                <a:spcPct val="0"/>
              </a:spcBef>
              <a:buNone/>
              <a:defRPr/>
            </a:pPr>
            <a:r>
              <a:rPr lang="en-US" sz="1400" i="1" dirty="0"/>
              <a:t>Continue to question 7.</a:t>
            </a:r>
          </a:p>
        </p:txBody>
      </p:sp>
    </p:spTree>
    <p:extLst>
      <p:ext uri="{BB962C8B-B14F-4D97-AF65-F5344CB8AC3E}">
        <p14:creationId xmlns:p14="http://schemas.microsoft.com/office/powerpoint/2010/main" val="3823488577"/>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52"/>
          <p:cNvSpPr>
            <a:spLocks noGrp="1" noChangeArrowheads="1"/>
          </p:cNvSpPr>
          <p:nvPr>
            <p:ph type="title"/>
          </p:nvPr>
        </p:nvSpPr>
        <p:spPr/>
        <p:txBody>
          <a:bodyPr>
            <a:normAutofit fontScale="90000"/>
          </a:bodyPr>
          <a:lstStyle/>
          <a:p>
            <a:r>
              <a:rPr lang="en-US" dirty="0" err="1"/>
              <a:t>MSPQ</a:t>
            </a:r>
            <a:r>
              <a:rPr lang="en-US" dirty="0"/>
              <a:t> Part V (continued): Disability Entitlement</a:t>
            </a:r>
          </a:p>
        </p:txBody>
      </p:sp>
      <p:sp>
        <p:nvSpPr>
          <p:cNvPr id="1654787" name="Rectangle 3"/>
          <p:cNvSpPr>
            <a:spLocks noGrp="1" noChangeArrowheads="1"/>
          </p:cNvSpPr>
          <p:nvPr>
            <p:ph idx="4294967295"/>
          </p:nvPr>
        </p:nvSpPr>
        <p:spPr>
          <a:xfrm>
            <a:off x="457200" y="1271444"/>
            <a:ext cx="8229600" cy="4743372"/>
          </a:xfrm>
          <a:ln w="12700" algn="ctr">
            <a:miter lim="800000"/>
            <a:headEnd/>
            <a:tailEnd/>
          </a:ln>
        </p:spPr>
        <p:txBody>
          <a:bodyPr lIns="0" tIns="39889" rIns="0" bIns="39889" anchor="ctr">
            <a:spAutoFit/>
          </a:bodyPr>
          <a:lstStyle/>
          <a:p>
            <a:pPr>
              <a:buNone/>
            </a:pPr>
            <a:r>
              <a:rPr lang="en-US" sz="1400" dirty="0"/>
              <a:t>7) If you have </a:t>
            </a:r>
            <a:r>
              <a:rPr lang="en-US" sz="1400" dirty="0" err="1"/>
              <a:t>GHP</a:t>
            </a:r>
            <a:r>
              <a:rPr lang="en-US" sz="1400" dirty="0"/>
              <a:t> coverage based on a family member’s current employment, does your family member’s employer,  that sponsors or contributes to the </a:t>
            </a:r>
            <a:r>
              <a:rPr lang="en-US" sz="1400" dirty="0" err="1"/>
              <a:t>GHP</a:t>
            </a:r>
            <a:r>
              <a:rPr lang="en-US" sz="1400" dirty="0"/>
              <a:t>, employ 100 or more employees?</a:t>
            </a:r>
            <a:r>
              <a:rPr lang="en-US" sz="1400" b="1" i="1" dirty="0"/>
              <a:t>   </a:t>
            </a:r>
          </a:p>
          <a:p>
            <a:pPr>
              <a:buNone/>
            </a:pPr>
            <a:r>
              <a:rPr lang="en-US" sz="1400" b="1" i="1" dirty="0"/>
              <a:t>    			___</a:t>
            </a:r>
            <a:r>
              <a:rPr lang="en-US" sz="1400" dirty="0"/>
              <a:t> No</a:t>
            </a:r>
          </a:p>
          <a:p>
            <a:pPr>
              <a:buNone/>
            </a:pPr>
            <a:r>
              <a:rPr lang="en-US" sz="1400" b="1" i="1" dirty="0"/>
              <a:t>If the patient answered “NO” to questions 5,6, and 7, STOP Medicare is Primary unless the patient answered “Yes” to questions in Part I or Part II. </a:t>
            </a:r>
          </a:p>
          <a:p>
            <a:pPr>
              <a:buNone/>
            </a:pPr>
            <a:r>
              <a:rPr lang="en-US" sz="1400" dirty="0"/>
              <a:t>    			___Yes, </a:t>
            </a:r>
            <a:r>
              <a:rPr lang="en-US" sz="1400" b="1" i="1" dirty="0" err="1"/>
              <a:t>GHP</a:t>
            </a:r>
            <a:r>
              <a:rPr lang="en-US" sz="1400" b="1" i="1" dirty="0"/>
              <a:t> is primary </a:t>
            </a:r>
            <a:r>
              <a:rPr lang="en-US" sz="1400" i="1" dirty="0"/>
              <a:t>but continue to  question 7a.</a:t>
            </a:r>
            <a:endParaRPr lang="en-US" sz="1400" dirty="0"/>
          </a:p>
          <a:p>
            <a:pPr marL="342860" indent="-342860" defTabSz="819158">
              <a:spcBef>
                <a:spcPct val="0"/>
              </a:spcBef>
              <a:buNone/>
              <a:defRPr/>
            </a:pPr>
            <a:r>
              <a:rPr lang="en-US" sz="1400" dirty="0"/>
              <a:t>7a) Name and address of </a:t>
            </a:r>
            <a:r>
              <a:rPr lang="en-US" sz="1400" dirty="0" err="1"/>
              <a:t>GHP</a:t>
            </a:r>
            <a:r>
              <a:rPr lang="en-US" sz="1400" dirty="0"/>
              <a:t>:</a:t>
            </a:r>
          </a:p>
          <a:p>
            <a:pPr marL="342860" indent="-342860" defTabSz="819158">
              <a:spcBef>
                <a:spcPct val="0"/>
              </a:spcBef>
              <a:buNone/>
              <a:defRPr/>
            </a:pPr>
            <a:r>
              <a:rPr lang="en-US" sz="1400" dirty="0"/>
              <a:t>______________________________________________________</a:t>
            </a:r>
          </a:p>
          <a:p>
            <a:pPr marL="342860" indent="-342860" defTabSz="819158">
              <a:spcBef>
                <a:spcPct val="0"/>
              </a:spcBef>
              <a:buNone/>
              <a:defRPr/>
            </a:pPr>
            <a:r>
              <a:rPr lang="en-US" sz="1400" dirty="0"/>
              <a:t>Policy identification number (this number is sometimes referred to as the health insurance benefit package</a:t>
            </a:r>
          </a:p>
          <a:p>
            <a:pPr marL="342860" indent="-342860" defTabSz="819158">
              <a:spcBef>
                <a:spcPct val="0"/>
              </a:spcBef>
              <a:buNone/>
              <a:defRPr/>
            </a:pPr>
            <a:r>
              <a:rPr lang="en-US" sz="1400" dirty="0"/>
              <a:t>number): ________________________</a:t>
            </a:r>
          </a:p>
          <a:p>
            <a:pPr marL="342860" indent="-342860" defTabSz="819158">
              <a:spcBef>
                <a:spcPct val="0"/>
              </a:spcBef>
              <a:buNone/>
              <a:defRPr/>
            </a:pPr>
            <a:r>
              <a:rPr lang="en-US" sz="1400" dirty="0"/>
              <a:t>Group identification number: _________________________</a:t>
            </a:r>
          </a:p>
          <a:p>
            <a:pPr marL="342860" indent="-342860" defTabSz="819158">
              <a:spcBef>
                <a:spcPct val="0"/>
              </a:spcBef>
              <a:buNone/>
              <a:defRPr/>
            </a:pPr>
            <a:r>
              <a:rPr lang="en-US" sz="1400" dirty="0"/>
              <a:t>Membership number (prior to HIPAA, this number was frequently the individual’s SSN; it is the unique</a:t>
            </a:r>
          </a:p>
          <a:p>
            <a:pPr marL="342860" indent="-342860" defTabSz="819158">
              <a:spcBef>
                <a:spcPct val="0"/>
              </a:spcBef>
              <a:buNone/>
              <a:defRPr/>
            </a:pPr>
            <a:r>
              <a:rPr lang="en-US" sz="1400" dirty="0"/>
              <a:t>identifier assigned to the policyholder/patient): ________________________________</a:t>
            </a:r>
          </a:p>
          <a:p>
            <a:pPr marL="342860" indent="-342860" defTabSz="819158">
              <a:spcBef>
                <a:spcPct val="0"/>
              </a:spcBef>
              <a:buNone/>
              <a:defRPr/>
            </a:pPr>
            <a:r>
              <a:rPr lang="en-US" sz="1400" dirty="0"/>
              <a:t>Name of policyholder/named insured: ______________________________</a:t>
            </a:r>
          </a:p>
          <a:p>
            <a:pPr marL="342860" indent="-342860" defTabSz="819158">
              <a:spcBef>
                <a:spcPct val="0"/>
              </a:spcBef>
              <a:buNone/>
              <a:defRPr/>
            </a:pPr>
            <a:r>
              <a:rPr lang="en-US" sz="1400" dirty="0"/>
              <a:t>Relationship to patient: ______________________________</a:t>
            </a:r>
          </a:p>
          <a:p>
            <a:pPr marL="342860" indent="-342860" defTabSz="819158">
              <a:spcBef>
                <a:spcPct val="0"/>
              </a:spcBef>
              <a:buNone/>
              <a:defRPr/>
            </a:pPr>
            <a:r>
              <a:rPr lang="en-US" sz="1400" b="1" i="1" dirty="0"/>
              <a:t>Go to Part VI if the patient indicated </a:t>
            </a:r>
            <a:r>
              <a:rPr lang="en-US" sz="1400" b="1" i="1" dirty="0" err="1"/>
              <a:t>ESRD</a:t>
            </a:r>
            <a:r>
              <a:rPr lang="en-US" sz="1400" b="1" i="1" dirty="0"/>
              <a:t> Entitlement via Part III - Medicare Entitlement</a:t>
            </a:r>
          </a:p>
        </p:txBody>
      </p:sp>
    </p:spTree>
    <p:extLst>
      <p:ext uri="{BB962C8B-B14F-4D97-AF65-F5344CB8AC3E}">
        <p14:creationId xmlns:p14="http://schemas.microsoft.com/office/powerpoint/2010/main" val="1796462289"/>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2"/>
          <p:cNvSpPr>
            <a:spLocks noGrp="1" noChangeArrowheads="1"/>
          </p:cNvSpPr>
          <p:nvPr>
            <p:ph type="title"/>
          </p:nvPr>
        </p:nvSpPr>
        <p:spPr/>
        <p:txBody>
          <a:bodyPr/>
          <a:lstStyle/>
          <a:p>
            <a:r>
              <a:rPr lang="en-US" dirty="0" err="1"/>
              <a:t>MSPQ</a:t>
            </a:r>
            <a:r>
              <a:rPr lang="en-US" dirty="0"/>
              <a:t> Part VI: </a:t>
            </a:r>
            <a:r>
              <a:rPr lang="en-US" dirty="0" err="1"/>
              <a:t>ESRD</a:t>
            </a:r>
            <a:r>
              <a:rPr lang="en-US" dirty="0"/>
              <a:t> Entitlement</a:t>
            </a:r>
          </a:p>
        </p:txBody>
      </p:sp>
      <p:sp>
        <p:nvSpPr>
          <p:cNvPr id="1656835" name="Rectangle 3"/>
          <p:cNvSpPr>
            <a:spLocks noGrp="1" noChangeArrowheads="1"/>
          </p:cNvSpPr>
          <p:nvPr>
            <p:ph idx="4294967295"/>
          </p:nvPr>
        </p:nvSpPr>
        <p:spPr>
          <a:xfrm>
            <a:off x="457200" y="1417638"/>
            <a:ext cx="8229600" cy="4712594"/>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1) Do you have group health plan (GHP) coverage?</a:t>
            </a:r>
          </a:p>
          <a:p>
            <a:pPr marL="342860" indent="-342860" defTabSz="819158">
              <a:spcBef>
                <a:spcPct val="0"/>
              </a:spcBef>
              <a:buNone/>
              <a:defRPr/>
            </a:pPr>
            <a:r>
              <a:rPr lang="en-US" sz="1300" dirty="0"/>
              <a:t>		___ </a:t>
            </a:r>
            <a:r>
              <a:rPr lang="en-US" sz="1300" b="1" dirty="0"/>
              <a:t>No</a:t>
            </a:r>
            <a:r>
              <a:rPr lang="en-US" sz="1300" dirty="0"/>
              <a:t>. Stop. </a:t>
            </a:r>
            <a:r>
              <a:rPr lang="en-US" sz="1300" b="1" i="1" dirty="0"/>
              <a:t>Medicare is Primary.</a:t>
            </a:r>
          </a:p>
          <a:p>
            <a:pPr marL="342860" indent="-342860" defTabSz="819158">
              <a:spcBef>
                <a:spcPct val="0"/>
              </a:spcBef>
              <a:buNone/>
              <a:defRPr/>
            </a:pPr>
            <a:r>
              <a:rPr lang="en-US" sz="1300" dirty="0"/>
              <a:t>		___ Yes, continue 1a;</a:t>
            </a:r>
          </a:p>
          <a:p>
            <a:pPr marL="342860" indent="-342860" defTabSz="819158">
              <a:spcBef>
                <a:spcPct val="0"/>
              </a:spcBef>
              <a:buNone/>
              <a:defRPr/>
            </a:pPr>
            <a:endParaRPr lang="en-US" sz="1300" dirty="0"/>
          </a:p>
          <a:p>
            <a:pPr marL="342860" indent="-342860" defTabSz="819158">
              <a:spcBef>
                <a:spcPct val="0"/>
              </a:spcBef>
              <a:buNone/>
              <a:defRPr/>
            </a:pPr>
            <a:r>
              <a:rPr lang="en-US" sz="1300" dirty="0"/>
              <a:t>1a) IF APPLICABLE, your </a:t>
            </a:r>
            <a:r>
              <a:rPr lang="en-US" sz="1300" dirty="0" err="1"/>
              <a:t>GHP</a:t>
            </a:r>
            <a:r>
              <a:rPr lang="en-US" sz="1300" dirty="0"/>
              <a:t> information, </a:t>
            </a:r>
          </a:p>
          <a:p>
            <a:pPr marL="342860" indent="-342860" defTabSz="819158">
              <a:spcBef>
                <a:spcPct val="0"/>
              </a:spcBef>
              <a:buNone/>
              <a:defRPr/>
            </a:pPr>
            <a:r>
              <a:rPr lang="en-US" sz="1300" dirty="0"/>
              <a:t>Name and address of </a:t>
            </a:r>
            <a:r>
              <a:rPr lang="en-US" sz="1300" dirty="0" err="1"/>
              <a:t>GHP</a:t>
            </a:r>
            <a:r>
              <a:rPr lang="en-US" sz="1300" dirty="0"/>
              <a:t>:</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Policy identification number (this number is sometimes referred to as the health insurance benefit package</a:t>
            </a:r>
          </a:p>
          <a:p>
            <a:pPr marL="342860" indent="-342860" defTabSz="819158">
              <a:spcBef>
                <a:spcPct val="0"/>
              </a:spcBef>
              <a:buNone/>
              <a:defRPr/>
            </a:pPr>
            <a:r>
              <a:rPr lang="en-US" sz="1300" dirty="0"/>
              <a:t>number): ________________________</a:t>
            </a:r>
          </a:p>
          <a:p>
            <a:pPr marL="342860" indent="-342860" defTabSz="819158">
              <a:spcBef>
                <a:spcPct val="0"/>
              </a:spcBef>
              <a:buNone/>
              <a:defRPr/>
            </a:pPr>
            <a:r>
              <a:rPr lang="en-US" sz="1300" dirty="0"/>
              <a:t>Group identification number: _________________________</a:t>
            </a:r>
          </a:p>
          <a:p>
            <a:pPr marL="342860" indent="-342860" defTabSz="819158">
              <a:spcBef>
                <a:spcPct val="0"/>
              </a:spcBef>
              <a:buNone/>
              <a:defRPr/>
            </a:pPr>
            <a:r>
              <a:rPr lang="en-US" sz="1300" dirty="0"/>
              <a:t>Membership number (prior to HIPAA, this number was frequently the individual’s SSN; it is the unique</a:t>
            </a:r>
          </a:p>
          <a:p>
            <a:pPr marL="342860" indent="-342860" defTabSz="819158">
              <a:spcBef>
                <a:spcPct val="0"/>
              </a:spcBef>
              <a:buNone/>
              <a:defRPr/>
            </a:pPr>
            <a:r>
              <a:rPr lang="en-US" sz="1300" dirty="0"/>
              <a:t>identifier assigned to the policyholder/patient): ________________________________</a:t>
            </a:r>
          </a:p>
          <a:p>
            <a:pPr marL="342860" indent="-342860" defTabSz="819158">
              <a:spcBef>
                <a:spcPct val="0"/>
              </a:spcBef>
              <a:buNone/>
              <a:defRPr/>
            </a:pPr>
            <a:r>
              <a:rPr lang="en-US" sz="1300" dirty="0"/>
              <a:t>Name of policyholder/named insured: ______________________________</a:t>
            </a:r>
          </a:p>
          <a:p>
            <a:pPr marL="342860" indent="-342860" defTabSz="819158">
              <a:spcBef>
                <a:spcPct val="0"/>
              </a:spcBef>
              <a:buNone/>
              <a:defRPr/>
            </a:pPr>
            <a:r>
              <a:rPr lang="en-US" sz="1300" dirty="0"/>
              <a:t>Relationship to patient: ______________________________</a:t>
            </a:r>
          </a:p>
          <a:p>
            <a:pPr marL="342860" indent="-342860" defTabSz="819158">
              <a:spcBef>
                <a:spcPct val="0"/>
              </a:spcBef>
              <a:buNone/>
              <a:defRPr/>
            </a:pPr>
            <a:r>
              <a:rPr lang="en-US" sz="1300" dirty="0"/>
              <a:t>Name and address of employer, if any, from which you receive GHP coverage:</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i="1" dirty="0"/>
              <a:t>Continue to question 1b.</a:t>
            </a:r>
          </a:p>
        </p:txBody>
      </p:sp>
    </p:spTree>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2"/>
          <p:cNvSpPr>
            <a:spLocks noGrp="1" noChangeArrowheads="1"/>
          </p:cNvSpPr>
          <p:nvPr>
            <p:ph type="title"/>
          </p:nvPr>
        </p:nvSpPr>
        <p:spPr/>
        <p:txBody>
          <a:bodyPr>
            <a:normAutofit fontScale="90000"/>
          </a:bodyPr>
          <a:lstStyle/>
          <a:p>
            <a:r>
              <a:rPr lang="en-US" dirty="0" err="1"/>
              <a:t>MSPQ</a:t>
            </a:r>
            <a:r>
              <a:rPr lang="en-US" dirty="0"/>
              <a:t> Part VI (continued): </a:t>
            </a:r>
            <a:r>
              <a:rPr lang="en-US" dirty="0" err="1"/>
              <a:t>ESRD</a:t>
            </a:r>
            <a:r>
              <a:rPr lang="en-US" dirty="0"/>
              <a:t> Entitlement</a:t>
            </a:r>
          </a:p>
        </p:txBody>
      </p:sp>
      <p:sp>
        <p:nvSpPr>
          <p:cNvPr id="1656835" name="Rectangle 3"/>
          <p:cNvSpPr>
            <a:spLocks noGrp="1" noChangeArrowheads="1"/>
          </p:cNvSpPr>
          <p:nvPr>
            <p:ph idx="4294967295"/>
          </p:nvPr>
        </p:nvSpPr>
        <p:spPr>
          <a:xfrm>
            <a:off x="457200" y="1417638"/>
            <a:ext cx="8229600" cy="3604599"/>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1b) IF APPLICABLE, your spouse’s </a:t>
            </a:r>
            <a:r>
              <a:rPr lang="en-US" sz="1300" dirty="0" err="1"/>
              <a:t>GHP</a:t>
            </a:r>
            <a:r>
              <a:rPr lang="en-US" sz="1300" dirty="0"/>
              <a:t> information:</a:t>
            </a:r>
          </a:p>
          <a:p>
            <a:pPr marL="342860" indent="-342860" defTabSz="819158">
              <a:spcBef>
                <a:spcPct val="0"/>
              </a:spcBef>
              <a:buNone/>
              <a:defRPr/>
            </a:pPr>
            <a:r>
              <a:rPr lang="en-US" sz="1300" dirty="0"/>
              <a:t>Name and address of </a:t>
            </a:r>
            <a:r>
              <a:rPr lang="en-US" sz="1300" dirty="0" err="1"/>
              <a:t>GHP</a:t>
            </a:r>
            <a:r>
              <a:rPr lang="en-US" sz="1300" dirty="0"/>
              <a:t>:</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Policy identification number (this number is sometimes referred to as the health insurance benefit package</a:t>
            </a:r>
          </a:p>
          <a:p>
            <a:pPr marL="342860" indent="-342860" defTabSz="819158">
              <a:spcBef>
                <a:spcPct val="0"/>
              </a:spcBef>
              <a:buNone/>
              <a:defRPr/>
            </a:pPr>
            <a:r>
              <a:rPr lang="en-US" sz="1300" dirty="0"/>
              <a:t>number): ________________________</a:t>
            </a:r>
          </a:p>
          <a:p>
            <a:pPr marL="342860" indent="-342860" defTabSz="819158">
              <a:spcBef>
                <a:spcPct val="0"/>
              </a:spcBef>
              <a:buNone/>
              <a:defRPr/>
            </a:pPr>
            <a:r>
              <a:rPr lang="en-US" sz="1300" dirty="0"/>
              <a:t>Group identification number: _________________________</a:t>
            </a:r>
          </a:p>
          <a:p>
            <a:pPr marL="342860" indent="-342860" defTabSz="819158">
              <a:spcBef>
                <a:spcPct val="0"/>
              </a:spcBef>
              <a:buNone/>
              <a:defRPr/>
            </a:pPr>
            <a:r>
              <a:rPr lang="en-US" sz="1300" dirty="0"/>
              <a:t>Membership number (prior to HIPAA, this number was frequently the individual’s SSN; it is the unique</a:t>
            </a:r>
          </a:p>
          <a:p>
            <a:pPr marL="342860" indent="-342860" defTabSz="819158">
              <a:spcBef>
                <a:spcPct val="0"/>
              </a:spcBef>
              <a:buNone/>
              <a:defRPr/>
            </a:pPr>
            <a:r>
              <a:rPr lang="en-US" sz="1300" dirty="0"/>
              <a:t>identifier assigned to the policyholder/patient): ________________________________</a:t>
            </a:r>
          </a:p>
          <a:p>
            <a:pPr marL="342860" indent="-342860" defTabSz="819158">
              <a:spcBef>
                <a:spcPct val="0"/>
              </a:spcBef>
              <a:buNone/>
              <a:defRPr/>
            </a:pPr>
            <a:r>
              <a:rPr lang="en-US" sz="1300" dirty="0"/>
              <a:t>Name of policyholder/named insured: ______________________________</a:t>
            </a:r>
          </a:p>
          <a:p>
            <a:pPr marL="342860" indent="-342860" defTabSz="819158">
              <a:spcBef>
                <a:spcPct val="0"/>
              </a:spcBef>
              <a:buNone/>
              <a:defRPr/>
            </a:pPr>
            <a:r>
              <a:rPr lang="en-US" sz="1300" dirty="0"/>
              <a:t>Relationship to patient: ______________________________</a:t>
            </a:r>
          </a:p>
          <a:p>
            <a:pPr marL="342860" indent="-342860" defTabSz="819158">
              <a:spcBef>
                <a:spcPct val="0"/>
              </a:spcBef>
              <a:buNone/>
              <a:defRPr/>
            </a:pPr>
            <a:r>
              <a:rPr lang="en-US" sz="1300" dirty="0"/>
              <a:t>Name and address of employer, if any, from which your spouse receives GHP coverage:</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i="1" dirty="0"/>
              <a:t>Continue to question 1c.</a:t>
            </a:r>
          </a:p>
        </p:txBody>
      </p:sp>
    </p:spTree>
    <p:extLst>
      <p:ext uri="{BB962C8B-B14F-4D97-AF65-F5344CB8AC3E}">
        <p14:creationId xmlns:p14="http://schemas.microsoft.com/office/powerpoint/2010/main" val="253567727"/>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Rectangle 52"/>
          <p:cNvSpPr>
            <a:spLocks noGrp="1" noChangeArrowheads="1"/>
          </p:cNvSpPr>
          <p:nvPr>
            <p:ph type="title"/>
          </p:nvPr>
        </p:nvSpPr>
        <p:spPr/>
        <p:txBody>
          <a:bodyPr>
            <a:normAutofit fontScale="90000"/>
          </a:bodyPr>
          <a:lstStyle/>
          <a:p>
            <a:r>
              <a:rPr lang="en-US" dirty="0" err="1"/>
              <a:t>MSPQ</a:t>
            </a:r>
            <a:r>
              <a:rPr lang="en-US" dirty="0"/>
              <a:t> Part VI (continued): </a:t>
            </a:r>
            <a:r>
              <a:rPr lang="en-US" dirty="0" err="1"/>
              <a:t>ESRD</a:t>
            </a:r>
            <a:r>
              <a:rPr lang="en-US" dirty="0"/>
              <a:t> Entitlement</a:t>
            </a:r>
          </a:p>
        </p:txBody>
      </p:sp>
      <p:sp>
        <p:nvSpPr>
          <p:cNvPr id="1656835" name="Rectangle 3"/>
          <p:cNvSpPr>
            <a:spLocks noGrp="1" noChangeArrowheads="1"/>
          </p:cNvSpPr>
          <p:nvPr>
            <p:ph idx="4294967295"/>
          </p:nvPr>
        </p:nvSpPr>
        <p:spPr>
          <a:xfrm>
            <a:off x="457200" y="1417638"/>
            <a:ext cx="8229600" cy="3604599"/>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1c) IF APPLICABLE, your family member’s </a:t>
            </a:r>
            <a:r>
              <a:rPr lang="en-US" sz="1300" dirty="0" err="1"/>
              <a:t>GHP</a:t>
            </a:r>
            <a:r>
              <a:rPr lang="en-US" sz="1300" dirty="0"/>
              <a:t> information:</a:t>
            </a:r>
          </a:p>
          <a:p>
            <a:pPr marL="342860" indent="-342860" defTabSz="819158">
              <a:spcBef>
                <a:spcPct val="0"/>
              </a:spcBef>
              <a:buNone/>
              <a:defRPr/>
            </a:pPr>
            <a:r>
              <a:rPr lang="en-US" sz="1300" dirty="0"/>
              <a:t>Name and address of </a:t>
            </a:r>
            <a:r>
              <a:rPr lang="en-US" sz="1300" dirty="0" err="1"/>
              <a:t>GHP</a:t>
            </a:r>
            <a:r>
              <a:rPr lang="en-US" sz="1300" dirty="0"/>
              <a:t>:</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dirty="0"/>
              <a:t>Policy identification number (this number is sometimes referred to as the health insurance benefit package</a:t>
            </a:r>
          </a:p>
          <a:p>
            <a:pPr marL="342860" indent="-342860" defTabSz="819158">
              <a:spcBef>
                <a:spcPct val="0"/>
              </a:spcBef>
              <a:buNone/>
              <a:defRPr/>
            </a:pPr>
            <a:r>
              <a:rPr lang="en-US" sz="1300" dirty="0"/>
              <a:t>number): ________________________</a:t>
            </a:r>
          </a:p>
          <a:p>
            <a:pPr marL="342860" indent="-342860" defTabSz="819158">
              <a:spcBef>
                <a:spcPct val="0"/>
              </a:spcBef>
              <a:buNone/>
              <a:defRPr/>
            </a:pPr>
            <a:r>
              <a:rPr lang="en-US" sz="1300" dirty="0"/>
              <a:t>Group identification number: _________________________</a:t>
            </a:r>
          </a:p>
          <a:p>
            <a:pPr marL="342860" indent="-342860" defTabSz="819158">
              <a:spcBef>
                <a:spcPct val="0"/>
              </a:spcBef>
              <a:buNone/>
              <a:defRPr/>
            </a:pPr>
            <a:r>
              <a:rPr lang="en-US" sz="1300" dirty="0"/>
              <a:t>Membership number (prior to HIPAA, this number was frequently the individual’s SSN; it is the unique</a:t>
            </a:r>
          </a:p>
          <a:p>
            <a:pPr marL="342860" indent="-342860" defTabSz="819158">
              <a:spcBef>
                <a:spcPct val="0"/>
              </a:spcBef>
              <a:buNone/>
              <a:defRPr/>
            </a:pPr>
            <a:r>
              <a:rPr lang="en-US" sz="1300" dirty="0"/>
              <a:t>identifier assigned to the policyholder/patient): ________________________________</a:t>
            </a:r>
          </a:p>
          <a:p>
            <a:pPr marL="342860" indent="-342860" defTabSz="819158">
              <a:spcBef>
                <a:spcPct val="0"/>
              </a:spcBef>
              <a:buNone/>
              <a:defRPr/>
            </a:pPr>
            <a:r>
              <a:rPr lang="en-US" sz="1300" dirty="0"/>
              <a:t>Name of policyholder/named insured: ______________________________</a:t>
            </a:r>
          </a:p>
          <a:p>
            <a:pPr marL="342860" indent="-342860" defTabSz="819158">
              <a:spcBef>
                <a:spcPct val="0"/>
              </a:spcBef>
              <a:buNone/>
              <a:defRPr/>
            </a:pPr>
            <a:r>
              <a:rPr lang="en-US" sz="1300" dirty="0"/>
              <a:t>Relationship to patient: ______________________________</a:t>
            </a:r>
          </a:p>
          <a:p>
            <a:pPr marL="342860" indent="-342860" defTabSz="819158">
              <a:spcBef>
                <a:spcPct val="0"/>
              </a:spcBef>
              <a:buNone/>
              <a:defRPr/>
            </a:pPr>
            <a:r>
              <a:rPr lang="en-US" sz="1300" dirty="0"/>
              <a:t>Name and address of employer, if any, from which your family member receives GHP coverage:</a:t>
            </a:r>
          </a:p>
          <a:p>
            <a:pPr marL="342860" indent="-342860" defTabSz="819158">
              <a:spcBef>
                <a:spcPct val="0"/>
              </a:spcBef>
              <a:buNone/>
              <a:defRPr/>
            </a:pPr>
            <a:r>
              <a:rPr lang="en-US" sz="1300" dirty="0"/>
              <a:t>______________________________________________________</a:t>
            </a:r>
          </a:p>
          <a:p>
            <a:pPr marL="342860" indent="-342860" defTabSz="819158">
              <a:spcBef>
                <a:spcPct val="0"/>
              </a:spcBef>
              <a:buNone/>
              <a:defRPr/>
            </a:pPr>
            <a:r>
              <a:rPr lang="en-US" sz="1300" i="1" dirty="0"/>
              <a:t>Continue to question 2.</a:t>
            </a:r>
          </a:p>
        </p:txBody>
      </p:sp>
    </p:spTree>
    <p:extLst>
      <p:ext uri="{BB962C8B-B14F-4D97-AF65-F5344CB8AC3E}">
        <p14:creationId xmlns:p14="http://schemas.microsoft.com/office/powerpoint/2010/main" val="2700277184"/>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52"/>
          <p:cNvSpPr>
            <a:spLocks noGrp="1" noChangeArrowheads="1"/>
          </p:cNvSpPr>
          <p:nvPr>
            <p:ph type="title"/>
          </p:nvPr>
        </p:nvSpPr>
        <p:spPr/>
        <p:txBody>
          <a:bodyPr>
            <a:normAutofit fontScale="90000"/>
          </a:bodyPr>
          <a:lstStyle/>
          <a:p>
            <a:r>
              <a:rPr lang="en-US" dirty="0" err="1"/>
              <a:t>MSPQ</a:t>
            </a:r>
            <a:r>
              <a:rPr lang="en-US" dirty="0"/>
              <a:t>: Part VI: </a:t>
            </a:r>
            <a:r>
              <a:rPr lang="en-US" dirty="0" err="1"/>
              <a:t>ESRD</a:t>
            </a:r>
            <a:r>
              <a:rPr lang="en-US" dirty="0"/>
              <a:t> Entitlement (continued)</a:t>
            </a:r>
          </a:p>
        </p:txBody>
      </p:sp>
      <p:sp>
        <p:nvSpPr>
          <p:cNvPr id="1658883" name="Rectangle 3"/>
          <p:cNvSpPr>
            <a:spLocks noGrp="1" noChangeArrowheads="1"/>
          </p:cNvSpPr>
          <p:nvPr>
            <p:ph idx="4294967295"/>
          </p:nvPr>
        </p:nvSpPr>
        <p:spPr>
          <a:xfrm>
            <a:off x="457200" y="1417638"/>
            <a:ext cx="8229600" cy="4127819"/>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2) Have you received a kidney transplant?</a:t>
            </a:r>
          </a:p>
          <a:p>
            <a:pPr marL="342860" indent="-342860" defTabSz="819158">
              <a:spcBef>
                <a:spcPct val="0"/>
              </a:spcBef>
              <a:buNone/>
              <a:defRPr/>
            </a:pPr>
            <a:r>
              <a:rPr lang="en-US" sz="1300" dirty="0"/>
              <a:t>		___ No, continue to question 3.</a:t>
            </a:r>
          </a:p>
          <a:p>
            <a:pPr marL="342860" indent="-342860" defTabSz="819158">
              <a:spcBef>
                <a:spcPct val="0"/>
              </a:spcBef>
              <a:buNone/>
              <a:defRPr/>
            </a:pPr>
            <a:r>
              <a:rPr lang="en-US" sz="1300" dirty="0"/>
              <a:t>		___ Yes. Date of transplant: ___/___/_____ (MM/DD/</a:t>
            </a:r>
            <a:r>
              <a:rPr lang="en-US" sz="1300" dirty="0" err="1"/>
              <a:t>CCYY</a:t>
            </a:r>
            <a:r>
              <a:rPr lang="en-US" sz="1300" dirty="0"/>
              <a:t>); </a:t>
            </a:r>
            <a:r>
              <a:rPr lang="en-US" sz="1300" i="1" dirty="0"/>
              <a:t>continue to question 3</a:t>
            </a:r>
            <a:r>
              <a:rPr lang="en-US" sz="1300" dirty="0"/>
              <a:t>;</a:t>
            </a:r>
          </a:p>
          <a:p>
            <a:pPr marL="342860" indent="-342860" defTabSz="819158">
              <a:spcBef>
                <a:spcPct val="0"/>
              </a:spcBef>
              <a:buNone/>
              <a:defRPr/>
            </a:pPr>
            <a:endParaRPr lang="en-US" sz="1300" dirty="0"/>
          </a:p>
          <a:p>
            <a:pPr marL="342860" indent="-342860" defTabSz="819158">
              <a:spcBef>
                <a:spcPct val="0"/>
              </a:spcBef>
              <a:buNone/>
              <a:defRPr/>
            </a:pPr>
            <a:r>
              <a:rPr lang="en-US" sz="1300" dirty="0"/>
              <a:t>3) Have you received maintenance dialysis treatments?</a:t>
            </a:r>
          </a:p>
          <a:p>
            <a:pPr marL="342860" indent="-342860" defTabSz="819158">
              <a:spcBef>
                <a:spcPct val="0"/>
              </a:spcBef>
              <a:buNone/>
              <a:defRPr/>
            </a:pPr>
            <a:r>
              <a:rPr lang="en-US" sz="1300" dirty="0"/>
              <a:t>If you participated in a self-dialysis training program, provide date training started: MM/DD/</a:t>
            </a:r>
            <a:r>
              <a:rPr lang="en-US" sz="1300" dirty="0" err="1"/>
              <a:t>CCYY</a:t>
            </a:r>
            <a:endParaRPr lang="en-US" sz="1300" dirty="0"/>
          </a:p>
          <a:p>
            <a:pPr marL="342860" indent="-342860" defTabSz="819158">
              <a:spcBef>
                <a:spcPct val="0"/>
              </a:spcBef>
              <a:buNone/>
              <a:defRPr/>
            </a:pPr>
            <a:r>
              <a:rPr lang="en-US" sz="1300" dirty="0"/>
              <a:t>		___ No, continue to question 4.</a:t>
            </a:r>
          </a:p>
          <a:p>
            <a:pPr marL="342860" indent="-342860" defTabSz="819158">
              <a:spcBef>
                <a:spcPct val="0"/>
              </a:spcBef>
              <a:buNone/>
              <a:defRPr/>
            </a:pPr>
            <a:r>
              <a:rPr lang="en-US" sz="1300" dirty="0"/>
              <a:t>		___ Yes. Date dialysis began: ___/___/_____ (MM/DD/</a:t>
            </a:r>
            <a:r>
              <a:rPr lang="en-US" sz="1300" dirty="0" err="1"/>
              <a:t>CCYY</a:t>
            </a:r>
            <a:r>
              <a:rPr lang="en-US" sz="1300" dirty="0"/>
              <a:t>); </a:t>
            </a:r>
            <a:r>
              <a:rPr lang="en-US" sz="1300" i="1" dirty="0"/>
              <a:t>continue to question 4</a:t>
            </a:r>
            <a:r>
              <a:rPr lang="en-US" sz="1300" dirty="0"/>
              <a:t>;</a:t>
            </a:r>
          </a:p>
          <a:p>
            <a:pPr marL="342860" indent="-342860" defTabSz="819158">
              <a:spcBef>
                <a:spcPct val="0"/>
              </a:spcBef>
              <a:buNone/>
              <a:defRPr/>
            </a:pPr>
            <a:endParaRPr lang="en-US" sz="1300" dirty="0"/>
          </a:p>
          <a:p>
            <a:pPr marL="342860" indent="-342860" defTabSz="819158">
              <a:spcBef>
                <a:spcPct val="0"/>
              </a:spcBef>
              <a:buNone/>
              <a:defRPr/>
            </a:pPr>
            <a:r>
              <a:rPr lang="en-US" sz="1300" dirty="0"/>
              <a:t>4) Are you within the 30-month coordination period that starts MM/DD/</a:t>
            </a:r>
            <a:r>
              <a:rPr lang="en-US" sz="1300" dirty="0" err="1"/>
              <a:t>CCYY</a:t>
            </a:r>
            <a:r>
              <a:rPr lang="en-US" sz="1300" dirty="0"/>
              <a:t>? (The 30-month coordination period starts the first day of the month an individual is eligible for Medicare (even if not yet enrolled in Medicare) because of kidney failure (usually the fourth month of dialysis). If the individual is participating in a self-dialysis training program or has a kidney transplant during the 3-month waiting period, the 30-month coordination period starts with the first day of the month of dialysis or kidney transplant.)</a:t>
            </a:r>
          </a:p>
          <a:p>
            <a:pPr marL="342860" indent="-342860" defTabSz="819158">
              <a:spcBef>
                <a:spcPct val="0"/>
              </a:spcBef>
              <a:buNone/>
              <a:defRPr/>
            </a:pPr>
            <a:r>
              <a:rPr lang="en-US" sz="1300" dirty="0"/>
              <a:t>		___ </a:t>
            </a:r>
            <a:r>
              <a:rPr lang="en-US" sz="1300" b="1" dirty="0"/>
              <a:t>No</a:t>
            </a:r>
            <a:r>
              <a:rPr lang="en-US" sz="1300" dirty="0"/>
              <a:t>. </a:t>
            </a:r>
            <a:r>
              <a:rPr lang="en-US" sz="1300" b="1" dirty="0"/>
              <a:t>STOP. Medicare is Primary.</a:t>
            </a:r>
          </a:p>
          <a:p>
            <a:pPr marL="342860" indent="-342860" defTabSz="819158">
              <a:spcBef>
                <a:spcPct val="0"/>
              </a:spcBef>
              <a:buNone/>
              <a:defRPr/>
            </a:pPr>
            <a:r>
              <a:rPr lang="en-US" sz="1300" dirty="0"/>
              <a:t>		___ Yes, </a:t>
            </a:r>
            <a:r>
              <a:rPr lang="en-US" sz="1300" i="1" dirty="0"/>
              <a:t>continue to question 5.</a:t>
            </a:r>
          </a:p>
        </p:txBody>
      </p:sp>
    </p:spTree>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52"/>
          <p:cNvSpPr>
            <a:spLocks noGrp="1" noChangeArrowheads="1"/>
          </p:cNvSpPr>
          <p:nvPr>
            <p:ph type="title"/>
          </p:nvPr>
        </p:nvSpPr>
        <p:spPr/>
        <p:txBody>
          <a:bodyPr>
            <a:normAutofit fontScale="90000"/>
          </a:bodyPr>
          <a:lstStyle/>
          <a:p>
            <a:r>
              <a:rPr lang="en-US" dirty="0" err="1"/>
              <a:t>MSPQ</a:t>
            </a:r>
            <a:r>
              <a:rPr lang="en-US" dirty="0"/>
              <a:t>: Part VI: </a:t>
            </a:r>
            <a:r>
              <a:rPr lang="en-US" dirty="0" err="1"/>
              <a:t>ESRD</a:t>
            </a:r>
            <a:r>
              <a:rPr lang="en-US" dirty="0"/>
              <a:t> Entitlement (continued)</a:t>
            </a:r>
          </a:p>
        </p:txBody>
      </p:sp>
      <p:sp>
        <p:nvSpPr>
          <p:cNvPr id="1659907" name="Rectangle 3"/>
          <p:cNvSpPr>
            <a:spLocks noGrp="1" noChangeArrowheads="1"/>
          </p:cNvSpPr>
          <p:nvPr>
            <p:ph idx="4294967295"/>
          </p:nvPr>
        </p:nvSpPr>
        <p:spPr>
          <a:xfrm>
            <a:off x="457200" y="1417638"/>
            <a:ext cx="8229600" cy="3250656"/>
          </a:xfrm>
          <a:ln w="12700" algn="ctr">
            <a:miter lim="800000"/>
            <a:headEnd/>
            <a:tailEnd/>
          </a:ln>
        </p:spPr>
        <p:txBody>
          <a:bodyPr lIns="0" tIns="39889" rIns="0" bIns="39889" anchor="ctr">
            <a:spAutoFit/>
          </a:bodyPr>
          <a:lstStyle/>
          <a:p>
            <a:pPr marL="342860" indent="-342860" defTabSz="819158">
              <a:spcBef>
                <a:spcPct val="0"/>
              </a:spcBef>
              <a:buNone/>
              <a:defRPr/>
            </a:pPr>
            <a:r>
              <a:rPr lang="en-US" sz="1300" dirty="0"/>
              <a:t>5) Are you entitled to Medicare on the basis of either ESRD and age or ESRD and disability?</a:t>
            </a:r>
          </a:p>
          <a:p>
            <a:pPr marL="342860" indent="-342860" defTabSz="819158">
              <a:spcBef>
                <a:spcPct val="0"/>
              </a:spcBef>
              <a:buNone/>
              <a:defRPr/>
            </a:pPr>
            <a:r>
              <a:rPr lang="en-US" sz="1300" dirty="0"/>
              <a:t>		___ No, </a:t>
            </a:r>
            <a:r>
              <a:rPr lang="en-US" sz="1300" i="1" dirty="0"/>
              <a:t>continue to question 6.</a:t>
            </a:r>
          </a:p>
          <a:p>
            <a:pPr marL="342860" indent="-342860" defTabSz="819158">
              <a:spcBef>
                <a:spcPct val="0"/>
              </a:spcBef>
              <a:buNone/>
              <a:defRPr/>
            </a:pPr>
            <a:r>
              <a:rPr lang="en-US" sz="1300" dirty="0"/>
              <a:t>		___ Yes, </a:t>
            </a:r>
            <a:r>
              <a:rPr lang="en-US" sz="1300" i="1" dirty="0"/>
              <a:t>continue to question 6.</a:t>
            </a:r>
          </a:p>
          <a:p>
            <a:pPr marL="342860" indent="-342860" defTabSz="819158">
              <a:spcBef>
                <a:spcPct val="0"/>
              </a:spcBef>
              <a:buNone/>
              <a:defRPr/>
            </a:pPr>
            <a:endParaRPr lang="en-US" sz="1300" dirty="0"/>
          </a:p>
          <a:p>
            <a:pPr marL="342860" indent="-342860" defTabSz="819158">
              <a:spcBef>
                <a:spcPct val="0"/>
              </a:spcBef>
              <a:buNone/>
              <a:defRPr/>
            </a:pPr>
            <a:r>
              <a:rPr lang="en-US" sz="1300" dirty="0"/>
              <a:t>6) Was your initial entitlement to Medicare (including simultaneous or dual entitlement) based on ESRD?</a:t>
            </a:r>
          </a:p>
          <a:p>
            <a:pPr marL="342860" indent="-342860" defTabSz="819158">
              <a:spcBef>
                <a:spcPct val="0"/>
              </a:spcBef>
              <a:buNone/>
              <a:defRPr/>
            </a:pPr>
            <a:r>
              <a:rPr lang="en-US" sz="1300" dirty="0"/>
              <a:t>		___ No. Initial Entitlement based on Age </a:t>
            </a:r>
            <a:r>
              <a:rPr lang="en-US" sz="1300" u="sng" dirty="0"/>
              <a:t>or</a:t>
            </a:r>
            <a:r>
              <a:rPr lang="en-US" sz="1300" dirty="0"/>
              <a:t> Disability, </a:t>
            </a:r>
            <a:r>
              <a:rPr lang="en-US" sz="1300" i="1" dirty="0"/>
              <a:t>continue to question 7.</a:t>
            </a:r>
          </a:p>
          <a:p>
            <a:pPr marL="342860" indent="-342860" defTabSz="819158">
              <a:spcBef>
                <a:spcPct val="0"/>
              </a:spcBef>
              <a:buNone/>
              <a:defRPr/>
            </a:pPr>
            <a:r>
              <a:rPr lang="en-US" sz="1300" dirty="0"/>
              <a:t>		___ </a:t>
            </a:r>
            <a:r>
              <a:rPr lang="en-US" sz="1300" b="1" dirty="0"/>
              <a:t>Yes</a:t>
            </a:r>
            <a:r>
              <a:rPr lang="en-US" sz="1300" dirty="0"/>
              <a:t>. </a:t>
            </a:r>
            <a:r>
              <a:rPr lang="en-US" sz="1300" b="1" dirty="0"/>
              <a:t>STOP. </a:t>
            </a:r>
            <a:r>
              <a:rPr lang="en-US" sz="1300" b="1" dirty="0" err="1"/>
              <a:t>GHP</a:t>
            </a:r>
            <a:r>
              <a:rPr lang="en-US" sz="1300" b="1" dirty="0"/>
              <a:t> continues to pay Primary during the 30-Month Coordination Period.</a:t>
            </a:r>
          </a:p>
          <a:p>
            <a:pPr marL="342860" indent="-342860" defTabSz="819158">
              <a:spcBef>
                <a:spcPct val="0"/>
              </a:spcBef>
              <a:buNone/>
              <a:defRPr/>
            </a:pPr>
            <a:endParaRPr lang="en-US" sz="1300" dirty="0"/>
          </a:p>
          <a:p>
            <a:pPr marL="342860" indent="-342860" defTabSz="819158">
              <a:spcBef>
                <a:spcPct val="0"/>
              </a:spcBef>
              <a:buNone/>
              <a:defRPr/>
            </a:pPr>
            <a:r>
              <a:rPr lang="en-US" sz="1300" dirty="0"/>
              <a:t>7) Does the working aged or disability MSP provision apply (i.e., is the GHP already primary based on                                     age or disability entitlement)?</a:t>
            </a:r>
          </a:p>
          <a:p>
            <a:pPr marL="342860" indent="-342860" defTabSz="819158">
              <a:spcBef>
                <a:spcPct val="0"/>
              </a:spcBef>
              <a:buNone/>
              <a:defRPr/>
            </a:pPr>
            <a:r>
              <a:rPr lang="en-US" sz="1300" dirty="0"/>
              <a:t>		___ </a:t>
            </a:r>
            <a:r>
              <a:rPr lang="en-US" sz="1300" b="1" dirty="0"/>
              <a:t>No</a:t>
            </a:r>
            <a:r>
              <a:rPr lang="en-US" sz="1300" dirty="0"/>
              <a:t>. </a:t>
            </a:r>
            <a:r>
              <a:rPr lang="en-US" sz="1300" b="1" dirty="0"/>
              <a:t>STOP,  Medicare continues to pay Primary.</a:t>
            </a:r>
          </a:p>
          <a:p>
            <a:pPr marL="342860" indent="-342860" defTabSz="819158">
              <a:spcBef>
                <a:spcPct val="0"/>
              </a:spcBef>
              <a:buNone/>
              <a:defRPr/>
            </a:pPr>
            <a:r>
              <a:rPr lang="en-US" sz="1300" dirty="0"/>
              <a:t>		___ </a:t>
            </a:r>
            <a:r>
              <a:rPr lang="en-US" sz="1300" b="1" dirty="0"/>
              <a:t>Yes</a:t>
            </a:r>
            <a:r>
              <a:rPr lang="en-US" sz="1300" dirty="0"/>
              <a:t>. </a:t>
            </a:r>
            <a:r>
              <a:rPr lang="en-US" sz="1300" b="1" dirty="0"/>
              <a:t>STOP. </a:t>
            </a:r>
            <a:r>
              <a:rPr lang="en-US" sz="1300" b="1" dirty="0" err="1"/>
              <a:t>GHP</a:t>
            </a:r>
            <a:r>
              <a:rPr lang="en-US" sz="1300" b="1" dirty="0"/>
              <a:t> continues to pay Primary </a:t>
            </a:r>
            <a:r>
              <a:rPr lang="en-US" sz="1300" b="1" u="sng" dirty="0"/>
              <a:t>during</a:t>
            </a:r>
            <a:r>
              <a:rPr lang="en-US" sz="1300" b="1" dirty="0"/>
              <a:t> the 30-Month Coordination Period.</a:t>
            </a:r>
            <a:endParaRPr lang="en-US" sz="1300" dirty="0">
              <a:latin typeface="Arial" charset="0"/>
            </a:endParaRPr>
          </a:p>
        </p:txBody>
      </p:sp>
    </p:spTree>
    <p:extLst>
      <p:ext uri="{BB962C8B-B14F-4D97-AF65-F5344CB8AC3E}">
        <p14:creationId xmlns:p14="http://schemas.microsoft.com/office/powerpoint/2010/main" val="1645880919"/>
      </p:ext>
    </p:extLst>
  </p:cSld>
  <p:clrMapOvr>
    <a:masterClrMapping/>
  </p:clrMapOvr>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defRPr/>
            </a:pPr>
            <a:r>
              <a:rPr lang="en-US" dirty="0"/>
              <a:t>Common definitions</a:t>
            </a:r>
          </a:p>
        </p:txBody>
      </p:sp>
      <p:sp>
        <p:nvSpPr>
          <p:cNvPr id="4" name="Text Placeholder 3"/>
          <p:cNvSpPr>
            <a:spLocks noGrp="1"/>
          </p:cNvSpPr>
          <p:nvPr>
            <p:ph type="body" idx="1"/>
          </p:nvPr>
        </p:nvSpPr>
        <p:spPr/>
        <p:txBody>
          <a:bodyPr/>
          <a:lstStyle/>
          <a:p>
            <a:endParaRPr lang="en-US"/>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Title 3"/>
          <p:cNvSpPr>
            <a:spLocks noGrp="1"/>
          </p:cNvSpPr>
          <p:nvPr>
            <p:ph type="title"/>
          </p:nvPr>
        </p:nvSpPr>
        <p:spPr/>
        <p:txBody>
          <a:bodyPr/>
          <a:lstStyle/>
          <a:p>
            <a:r>
              <a:rPr lang="en-US"/>
              <a:t>Common Definitions</a:t>
            </a:r>
            <a:endParaRPr lang="en-US" dirty="0"/>
          </a:p>
        </p:txBody>
      </p:sp>
      <p:graphicFrame>
        <p:nvGraphicFramePr>
          <p:cNvPr id="5" name="Content Placeholder 4"/>
          <p:cNvGraphicFramePr>
            <a:graphicFrameLocks noGrp="1"/>
          </p:cNvGraphicFramePr>
          <p:nvPr>
            <p:ph idx="4294967295"/>
            <p:extLst>
              <p:ext uri="{D42A27DB-BD31-4B8C-83A1-F6EECF244321}">
                <p14:modId xmlns:p14="http://schemas.microsoft.com/office/powerpoint/2010/main" val="901750231"/>
              </p:ext>
            </p:extLst>
          </p:nvPr>
        </p:nvGraphicFramePr>
        <p:xfrm>
          <a:off x="457777" y="1417638"/>
          <a:ext cx="8229023" cy="5087474"/>
        </p:xfrm>
        <a:graphic>
          <a:graphicData uri="http://schemas.openxmlformats.org/drawingml/2006/table">
            <a:tbl>
              <a:tblPr firstRow="1" bandRow="1">
                <a:tableStyleId>{5C22544A-7EE6-4342-B048-85BDC9FD1C3A}</a:tableStyleId>
              </a:tblPr>
              <a:tblGrid>
                <a:gridCol w="1875908">
                  <a:extLst>
                    <a:ext uri="{9D8B030D-6E8A-4147-A177-3AD203B41FA5}">
                      <a16:colId xmlns:a16="http://schemas.microsoft.com/office/drawing/2014/main" val="20000"/>
                    </a:ext>
                  </a:extLst>
                </a:gridCol>
                <a:gridCol w="6353115">
                  <a:extLst>
                    <a:ext uri="{9D8B030D-6E8A-4147-A177-3AD203B41FA5}">
                      <a16:colId xmlns:a16="http://schemas.microsoft.com/office/drawing/2014/main" val="20001"/>
                    </a:ext>
                  </a:extLst>
                </a:gridCol>
              </a:tblGrid>
              <a:tr h="327212">
                <a:tc>
                  <a:txBody>
                    <a:bodyPr/>
                    <a:lstStyle/>
                    <a:p>
                      <a:r>
                        <a:rPr lang="en-US" sz="1600" b="0" dirty="0"/>
                        <a:t>Acronym</a:t>
                      </a:r>
                    </a:p>
                  </a:txBody>
                  <a:tcPr marL="83127" marR="83127" marT="40341" marB="40341"/>
                </a:tc>
                <a:tc>
                  <a:txBody>
                    <a:bodyPr/>
                    <a:lstStyle/>
                    <a:p>
                      <a:r>
                        <a:rPr lang="en-US" sz="1600" b="0" dirty="0"/>
                        <a:t>Definition</a:t>
                      </a:r>
                    </a:p>
                  </a:txBody>
                  <a:tcPr marL="83127" marR="83127" marT="40341" marB="40341"/>
                </a:tc>
                <a:extLst>
                  <a:ext uri="{0D108BD9-81ED-4DB2-BD59-A6C34878D82A}">
                    <a16:rowId xmlns:a16="http://schemas.microsoft.com/office/drawing/2014/main" val="10000"/>
                  </a:ext>
                </a:extLst>
              </a:tr>
              <a:tr h="349624">
                <a:tc>
                  <a:txBody>
                    <a:bodyPr/>
                    <a:lstStyle/>
                    <a:p>
                      <a:pPr marL="223838" indent="-223838">
                        <a:lnSpc>
                          <a:spcPct val="90000"/>
                        </a:lnSpc>
                        <a:buNone/>
                      </a:pPr>
                      <a:r>
                        <a:rPr lang="en-US" sz="1600" b="0" dirty="0"/>
                        <a:t>MSP</a:t>
                      </a:r>
                    </a:p>
                  </a:txBody>
                  <a:tcPr marL="83127" marR="83127" marT="40341" marB="40341"/>
                </a:tc>
                <a:tc>
                  <a:txBody>
                    <a:bodyPr/>
                    <a:lstStyle/>
                    <a:p>
                      <a:r>
                        <a:rPr lang="en-US" sz="1600" b="0" dirty="0"/>
                        <a:t>Medicare Secondary Payer</a:t>
                      </a:r>
                    </a:p>
                  </a:txBody>
                  <a:tcPr marL="83127" marR="83127" marT="40341" marB="40341"/>
                </a:tc>
                <a:extLst>
                  <a:ext uri="{0D108BD9-81ED-4DB2-BD59-A6C34878D82A}">
                    <a16:rowId xmlns:a16="http://schemas.microsoft.com/office/drawing/2014/main" val="10001"/>
                  </a:ext>
                </a:extLst>
              </a:tr>
              <a:tr h="349624">
                <a:tc>
                  <a:txBody>
                    <a:bodyPr/>
                    <a:lstStyle/>
                    <a:p>
                      <a:r>
                        <a:rPr lang="en-US" sz="1600" b="0" dirty="0"/>
                        <a:t>MSPQ</a:t>
                      </a:r>
                    </a:p>
                  </a:txBody>
                  <a:tcPr marL="83127" marR="83127" marT="40341" marB="40341"/>
                </a:tc>
                <a:tc>
                  <a:txBody>
                    <a:bodyPr/>
                    <a:lstStyle/>
                    <a:p>
                      <a:r>
                        <a:rPr lang="en-US" sz="1600" b="0" dirty="0"/>
                        <a:t>Medicare Secondary Payer Questionnaire </a:t>
                      </a:r>
                    </a:p>
                  </a:txBody>
                  <a:tcPr marL="83127" marR="83127" marT="40341" marB="40341"/>
                </a:tc>
                <a:extLst>
                  <a:ext uri="{0D108BD9-81ED-4DB2-BD59-A6C34878D82A}">
                    <a16:rowId xmlns:a16="http://schemas.microsoft.com/office/drawing/2014/main" val="10002"/>
                  </a:ext>
                </a:extLst>
              </a:tr>
              <a:tr h="618565">
                <a:tc>
                  <a:txBody>
                    <a:bodyPr/>
                    <a:lstStyle/>
                    <a:p>
                      <a:r>
                        <a:rPr lang="en-US" sz="1600" b="0" dirty="0"/>
                        <a:t>CMS</a:t>
                      </a:r>
                    </a:p>
                  </a:txBody>
                  <a:tcPr marL="83127" marR="83127" marT="40341" marB="40341"/>
                </a:tc>
                <a:tc>
                  <a:txBody>
                    <a:bodyPr/>
                    <a:lstStyle/>
                    <a:p>
                      <a:r>
                        <a:rPr lang="en-US" sz="1600" b="0" dirty="0"/>
                        <a:t>Center for Medicaid and Medicare Services (formally Health Care Financing Administration (HCFA)</a:t>
                      </a:r>
                    </a:p>
                  </a:txBody>
                  <a:tcPr marL="83127" marR="83127" marT="40341" marB="40341"/>
                </a:tc>
                <a:extLst>
                  <a:ext uri="{0D108BD9-81ED-4DB2-BD59-A6C34878D82A}">
                    <a16:rowId xmlns:a16="http://schemas.microsoft.com/office/drawing/2014/main" val="10003"/>
                  </a:ext>
                </a:extLst>
              </a:tr>
              <a:tr h="349624">
                <a:tc>
                  <a:txBody>
                    <a:bodyPr/>
                    <a:lstStyle/>
                    <a:p>
                      <a:r>
                        <a:rPr lang="en-US" sz="1600" b="0" dirty="0"/>
                        <a:t>HIC Number</a:t>
                      </a:r>
                    </a:p>
                  </a:txBody>
                  <a:tcPr marL="83127" marR="83127" marT="40341" marB="40341"/>
                </a:tc>
                <a:tc>
                  <a:txBody>
                    <a:bodyPr/>
                    <a:lstStyle/>
                    <a:p>
                      <a:r>
                        <a:rPr lang="en-US" sz="1600" b="0" dirty="0"/>
                        <a:t>Health Insurance Claim Number</a:t>
                      </a:r>
                    </a:p>
                  </a:txBody>
                  <a:tcPr marL="83127" marR="83127" marT="40341" marB="40341"/>
                </a:tc>
                <a:extLst>
                  <a:ext uri="{0D108BD9-81ED-4DB2-BD59-A6C34878D82A}">
                    <a16:rowId xmlns:a16="http://schemas.microsoft.com/office/drawing/2014/main" val="10004"/>
                  </a:ext>
                </a:extLst>
              </a:tr>
              <a:tr h="349624">
                <a:tc>
                  <a:txBody>
                    <a:bodyPr/>
                    <a:lstStyle/>
                    <a:p>
                      <a:r>
                        <a:rPr lang="en-US" sz="1600" b="0" dirty="0"/>
                        <a:t>ESRD </a:t>
                      </a:r>
                    </a:p>
                  </a:txBody>
                  <a:tcPr marL="83127" marR="83127" marT="40341" marB="40341"/>
                </a:tc>
                <a:tc>
                  <a:txBody>
                    <a:bodyPr/>
                    <a:lstStyle/>
                    <a:p>
                      <a:r>
                        <a:rPr lang="en-US" sz="1600" b="0" dirty="0"/>
                        <a:t>End Stage Renal Disease</a:t>
                      </a:r>
                    </a:p>
                  </a:txBody>
                  <a:tcPr marL="83127" marR="83127" marT="40341" marB="40341"/>
                </a:tc>
                <a:extLst>
                  <a:ext uri="{0D108BD9-81ED-4DB2-BD59-A6C34878D82A}">
                    <a16:rowId xmlns:a16="http://schemas.microsoft.com/office/drawing/2014/main" val="10005"/>
                  </a:ext>
                </a:extLst>
              </a:tr>
              <a:tr h="887506">
                <a:tc>
                  <a:txBody>
                    <a:bodyPr/>
                    <a:lstStyle/>
                    <a:p>
                      <a:r>
                        <a:rPr lang="en-US" sz="1600" b="0" dirty="0"/>
                        <a:t>COB Period </a:t>
                      </a:r>
                    </a:p>
                  </a:txBody>
                  <a:tcPr marL="83127" marR="83127" marT="40341" marB="40341"/>
                </a:tc>
                <a:tc>
                  <a:txBody>
                    <a:bodyPr/>
                    <a:lstStyle/>
                    <a:p>
                      <a:r>
                        <a:rPr lang="en-US" sz="1600" b="0" dirty="0"/>
                        <a:t>Coordination of benefits Period - Time span that Medicare benefits reconsidered secondary to a group health plan - at this time the COB period for ESRD is 30 months</a:t>
                      </a:r>
                    </a:p>
                  </a:txBody>
                  <a:tcPr marL="83127" marR="83127" marT="40341" marB="40341"/>
                </a:tc>
                <a:extLst>
                  <a:ext uri="{0D108BD9-81ED-4DB2-BD59-A6C34878D82A}">
                    <a16:rowId xmlns:a16="http://schemas.microsoft.com/office/drawing/2014/main" val="10006"/>
                  </a:ext>
                </a:extLst>
              </a:tr>
              <a:tr h="349624">
                <a:tc>
                  <a:txBody>
                    <a:bodyPr/>
                    <a:lstStyle/>
                    <a:p>
                      <a:r>
                        <a:rPr lang="en-US" sz="1600" b="0" dirty="0"/>
                        <a:t>HEMO </a:t>
                      </a:r>
                    </a:p>
                  </a:txBody>
                  <a:tcPr marL="83127" marR="83127" marT="40341" marB="40341"/>
                </a:tc>
                <a:tc>
                  <a:txBody>
                    <a:bodyPr/>
                    <a:lstStyle/>
                    <a:p>
                      <a:r>
                        <a:rPr lang="en-US" sz="1600" b="0" dirty="0"/>
                        <a:t>Dialysis provided by facility (3 month waiting period)</a:t>
                      </a:r>
                    </a:p>
                  </a:txBody>
                  <a:tcPr marL="83127" marR="83127" marT="40341" marB="40341"/>
                </a:tc>
                <a:extLst>
                  <a:ext uri="{0D108BD9-81ED-4DB2-BD59-A6C34878D82A}">
                    <a16:rowId xmlns:a16="http://schemas.microsoft.com/office/drawing/2014/main" val="10007"/>
                  </a:ext>
                </a:extLst>
              </a:tr>
              <a:tr h="349624">
                <a:tc>
                  <a:txBody>
                    <a:bodyPr/>
                    <a:lstStyle/>
                    <a:p>
                      <a:r>
                        <a:rPr lang="en-US" sz="1600" b="0" dirty="0"/>
                        <a:t>COBRA </a:t>
                      </a:r>
                    </a:p>
                  </a:txBody>
                  <a:tcPr marL="83127" marR="83127" marT="40341" marB="40341"/>
                </a:tc>
                <a:tc>
                  <a:txBody>
                    <a:bodyPr/>
                    <a:lstStyle/>
                    <a:p>
                      <a:r>
                        <a:rPr lang="en-US" sz="1600" b="0" dirty="0"/>
                        <a:t>Consolidated Omnibus Budget Reconciliation Act</a:t>
                      </a:r>
                    </a:p>
                  </a:txBody>
                  <a:tcPr marL="83127" marR="83127" marT="40341" marB="40341"/>
                </a:tc>
                <a:extLst>
                  <a:ext uri="{0D108BD9-81ED-4DB2-BD59-A6C34878D82A}">
                    <a16:rowId xmlns:a16="http://schemas.microsoft.com/office/drawing/2014/main" val="10008"/>
                  </a:ext>
                </a:extLst>
              </a:tr>
              <a:tr h="1156447">
                <a:tc>
                  <a:txBody>
                    <a:bodyPr/>
                    <a:lstStyle/>
                    <a:p>
                      <a:pPr marL="223838" indent="-223838">
                        <a:lnSpc>
                          <a:spcPct val="90000"/>
                        </a:lnSpc>
                        <a:buNone/>
                      </a:pPr>
                      <a:r>
                        <a:rPr lang="en-US" sz="1600" b="0" dirty="0"/>
                        <a:t>IEQ </a:t>
                      </a:r>
                    </a:p>
                  </a:txBody>
                  <a:tcPr marL="83127" marR="83127" marT="40341" marB="40341"/>
                </a:tc>
                <a:tc>
                  <a:txBody>
                    <a:bodyPr/>
                    <a:lstStyle/>
                    <a:p>
                      <a:r>
                        <a:rPr lang="en-US" sz="1600" b="0" dirty="0"/>
                        <a:t>Initial enrollment questionnaire - a questionnaire issued to all beneficiaries six months prior to eligibility  to Medicare by the SSA.  The questionnaire is an attempt to determine if Medicare is primary or secondary.</a:t>
                      </a:r>
                    </a:p>
                  </a:txBody>
                  <a:tcPr marL="83127" marR="83127" marT="40341" marB="40341"/>
                </a:tc>
                <a:extLst>
                  <a:ext uri="{0D108BD9-81ED-4DB2-BD59-A6C34878D82A}">
                    <a16:rowId xmlns:a16="http://schemas.microsoft.com/office/drawing/2014/main" val="10009"/>
                  </a:ext>
                </a:extLst>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Medicare Secondary Payer Case Study 1</a:t>
            </a:r>
          </a:p>
        </p:txBody>
      </p:sp>
      <p:sp>
        <p:nvSpPr>
          <p:cNvPr id="5" name="Content Placeholder 4"/>
          <p:cNvSpPr>
            <a:spLocks noGrp="1"/>
          </p:cNvSpPr>
          <p:nvPr>
            <p:ph sz="quarter" idx="10"/>
          </p:nvPr>
        </p:nvSpPr>
        <p:spPr>
          <a:xfrm>
            <a:off x="454025" y="1593272"/>
            <a:ext cx="8229600" cy="5036127"/>
          </a:xfrm>
        </p:spPr>
        <p:txBody>
          <a:bodyPr>
            <a:normAutofit/>
          </a:bodyPr>
          <a:lstStyle/>
          <a:p>
            <a:r>
              <a:rPr lang="en-US" dirty="0"/>
              <a:t>A Medicare Secondary Payer Audit was performed for a small SW-hospital</a:t>
            </a:r>
          </a:p>
          <a:p>
            <a:pPr lvl="1"/>
            <a:r>
              <a:rPr lang="en-US" dirty="0"/>
              <a:t>26 Inpatient/IP, High Dollar Claims spanning approximately 3 years</a:t>
            </a:r>
          </a:p>
          <a:p>
            <a:pPr lvl="1"/>
            <a:r>
              <a:rPr lang="en-US" dirty="0"/>
              <a:t>Response required within 30 days (may vary by Contractor or Audit)</a:t>
            </a:r>
          </a:p>
          <a:p>
            <a:pPr lvl="1"/>
            <a:r>
              <a:rPr lang="en-US" dirty="0"/>
              <a:t>Complex Review: </a:t>
            </a:r>
          </a:p>
          <a:p>
            <a:pPr lvl="2"/>
            <a:r>
              <a:rPr lang="en-US" dirty="0"/>
              <a:t>Itemized Bills</a:t>
            </a:r>
          </a:p>
          <a:p>
            <a:pPr lvl="2"/>
            <a:r>
              <a:rPr lang="en-US" dirty="0"/>
              <a:t>Account Notes</a:t>
            </a:r>
          </a:p>
          <a:p>
            <a:pPr lvl="2"/>
            <a:r>
              <a:rPr lang="en-US" dirty="0"/>
              <a:t>MSPQ forms</a:t>
            </a:r>
          </a:p>
          <a:p>
            <a:pPr lvl="2"/>
            <a:r>
              <a:rPr lang="en-US" dirty="0"/>
              <a:t>Staff Interviews</a:t>
            </a:r>
          </a:p>
          <a:p>
            <a:pPr lvl="2"/>
            <a:endParaRPr lang="en-US" dirty="0"/>
          </a:p>
          <a:p>
            <a:pPr lvl="3"/>
            <a:endParaRPr lang="en-US" dirty="0"/>
          </a:p>
        </p:txBody>
      </p:sp>
    </p:spTree>
    <p:extLst>
      <p:ext uri="{BB962C8B-B14F-4D97-AF65-F5344CB8AC3E}">
        <p14:creationId xmlns:p14="http://schemas.microsoft.com/office/powerpoint/2010/main" val="17404186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Title 3"/>
          <p:cNvSpPr>
            <a:spLocks noGrp="1"/>
          </p:cNvSpPr>
          <p:nvPr>
            <p:ph type="title"/>
          </p:nvPr>
        </p:nvSpPr>
        <p:spPr/>
        <p:txBody>
          <a:bodyPr/>
          <a:lstStyle/>
          <a:p>
            <a:r>
              <a:rPr lang="en-US"/>
              <a:t>Common Definitions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2442345146"/>
              </p:ext>
            </p:extLst>
          </p:nvPr>
        </p:nvGraphicFramePr>
        <p:xfrm>
          <a:off x="457777" y="1417638"/>
          <a:ext cx="8229023" cy="4226860"/>
        </p:xfrm>
        <a:graphic>
          <a:graphicData uri="http://schemas.openxmlformats.org/drawingml/2006/table">
            <a:tbl>
              <a:tblPr firstRow="1" bandRow="1">
                <a:tableStyleId>{5C22544A-7EE6-4342-B048-85BDC9FD1C3A}</a:tableStyleId>
              </a:tblPr>
              <a:tblGrid>
                <a:gridCol w="1876197">
                  <a:extLst>
                    <a:ext uri="{9D8B030D-6E8A-4147-A177-3AD203B41FA5}">
                      <a16:colId xmlns:a16="http://schemas.microsoft.com/office/drawing/2014/main" val="20000"/>
                    </a:ext>
                  </a:extLst>
                </a:gridCol>
                <a:gridCol w="6352826">
                  <a:extLst>
                    <a:ext uri="{9D8B030D-6E8A-4147-A177-3AD203B41FA5}">
                      <a16:colId xmlns:a16="http://schemas.microsoft.com/office/drawing/2014/main" val="20001"/>
                    </a:ext>
                  </a:extLst>
                </a:gridCol>
              </a:tblGrid>
              <a:tr h="327212">
                <a:tc>
                  <a:txBody>
                    <a:bodyPr/>
                    <a:lstStyle/>
                    <a:p>
                      <a:r>
                        <a:rPr lang="en-US" sz="1600" dirty="0"/>
                        <a:t>Acronym</a:t>
                      </a:r>
                    </a:p>
                  </a:txBody>
                  <a:tcPr marL="83127" marR="83127" marT="40341" marB="40341"/>
                </a:tc>
                <a:tc>
                  <a:txBody>
                    <a:bodyPr/>
                    <a:lstStyle/>
                    <a:p>
                      <a:r>
                        <a:rPr lang="en-US" sz="1600" dirty="0"/>
                        <a:t>Definition</a:t>
                      </a:r>
                    </a:p>
                  </a:txBody>
                  <a:tcPr marL="83127" marR="83127" marT="40341" marB="40341"/>
                </a:tc>
                <a:extLst>
                  <a:ext uri="{0D108BD9-81ED-4DB2-BD59-A6C34878D82A}">
                    <a16:rowId xmlns:a16="http://schemas.microsoft.com/office/drawing/2014/main" val="10000"/>
                  </a:ext>
                </a:extLst>
              </a:tr>
              <a:tr h="618565">
                <a:tc>
                  <a:txBody>
                    <a:bodyPr/>
                    <a:lstStyle/>
                    <a:p>
                      <a:r>
                        <a:rPr lang="en-US" sz="1600" dirty="0"/>
                        <a:t>EOB </a:t>
                      </a:r>
                    </a:p>
                  </a:txBody>
                  <a:tcPr marL="83127" marR="83127" marT="40341" marB="40341"/>
                </a:tc>
                <a:tc>
                  <a:txBody>
                    <a:bodyPr/>
                    <a:lstStyle/>
                    <a:p>
                      <a:r>
                        <a:rPr lang="en-US" sz="1600" dirty="0"/>
                        <a:t>Explanation of Benefits </a:t>
                      </a:r>
                    </a:p>
                  </a:txBody>
                  <a:tcPr marL="83127" marR="83127" marT="40341" marB="40341"/>
                </a:tc>
                <a:extLst>
                  <a:ext uri="{0D108BD9-81ED-4DB2-BD59-A6C34878D82A}">
                    <a16:rowId xmlns:a16="http://schemas.microsoft.com/office/drawing/2014/main" val="10001"/>
                  </a:ext>
                </a:extLst>
              </a:tr>
              <a:tr h="887506">
                <a:tc>
                  <a:txBody>
                    <a:bodyPr/>
                    <a:lstStyle/>
                    <a:p>
                      <a:r>
                        <a:rPr lang="en-US" sz="1600" dirty="0"/>
                        <a:t>Explanation of Benefits Entitlement Date </a:t>
                      </a:r>
                    </a:p>
                  </a:txBody>
                  <a:tcPr marL="83127" marR="83127" marT="40341" marB="40341"/>
                </a:tc>
                <a:tc>
                  <a:txBody>
                    <a:bodyPr/>
                    <a:lstStyle/>
                    <a:p>
                      <a:r>
                        <a:rPr lang="en-US" sz="1600" dirty="0"/>
                        <a:t>Date a person has Medicare as one of their insurances</a:t>
                      </a:r>
                    </a:p>
                  </a:txBody>
                  <a:tcPr marL="83127" marR="83127" marT="40341" marB="40341"/>
                </a:tc>
                <a:extLst>
                  <a:ext uri="{0D108BD9-81ED-4DB2-BD59-A6C34878D82A}">
                    <a16:rowId xmlns:a16="http://schemas.microsoft.com/office/drawing/2014/main" val="10002"/>
                  </a:ext>
                </a:extLst>
              </a:tr>
              <a:tr h="618565">
                <a:tc>
                  <a:txBody>
                    <a:bodyPr/>
                    <a:lstStyle/>
                    <a:p>
                      <a:r>
                        <a:rPr lang="en-US" sz="1600" dirty="0"/>
                        <a:t>Eligibility Date </a:t>
                      </a:r>
                    </a:p>
                  </a:txBody>
                  <a:tcPr marL="83127" marR="83127" marT="40341" marB="40341"/>
                </a:tc>
                <a:tc>
                  <a:txBody>
                    <a:bodyPr/>
                    <a:lstStyle/>
                    <a:p>
                      <a:r>
                        <a:rPr lang="en-US" sz="1600" dirty="0"/>
                        <a:t>Date a person could apply for Medicare based on his/her medical condition or age</a:t>
                      </a:r>
                    </a:p>
                  </a:txBody>
                  <a:tcPr marL="83127" marR="83127" marT="40341" marB="40341"/>
                </a:tc>
                <a:extLst>
                  <a:ext uri="{0D108BD9-81ED-4DB2-BD59-A6C34878D82A}">
                    <a16:rowId xmlns:a16="http://schemas.microsoft.com/office/drawing/2014/main" val="10003"/>
                  </a:ext>
                </a:extLst>
              </a:tr>
              <a:tr h="887506">
                <a:tc>
                  <a:txBody>
                    <a:bodyPr/>
                    <a:lstStyle/>
                    <a:p>
                      <a:r>
                        <a:rPr lang="en-US" sz="1600" dirty="0"/>
                        <a:t>EGHP </a:t>
                      </a:r>
                    </a:p>
                  </a:txBody>
                  <a:tcPr marL="83127" marR="83127" marT="40341" marB="40341"/>
                </a:tc>
                <a:tc>
                  <a:txBody>
                    <a:bodyPr/>
                    <a:lstStyle/>
                    <a:p>
                      <a:r>
                        <a:rPr lang="en-US" sz="1600" dirty="0"/>
                        <a:t>Employer group health Plan - an insurance plan for 20 or more employees offered to individuals 65 or older through their employer or through a spouse’s employer</a:t>
                      </a:r>
                    </a:p>
                  </a:txBody>
                  <a:tcPr marL="83127" marR="83127" marT="40341" marB="40341"/>
                </a:tc>
                <a:extLst>
                  <a:ext uri="{0D108BD9-81ED-4DB2-BD59-A6C34878D82A}">
                    <a16:rowId xmlns:a16="http://schemas.microsoft.com/office/drawing/2014/main" val="10004"/>
                  </a:ext>
                </a:extLst>
              </a:tr>
              <a:tr h="887506">
                <a:tc>
                  <a:txBody>
                    <a:bodyPr/>
                    <a:lstStyle/>
                    <a:p>
                      <a:r>
                        <a:rPr lang="en-US" sz="1600" dirty="0"/>
                        <a:t>LGHP </a:t>
                      </a:r>
                    </a:p>
                  </a:txBody>
                  <a:tcPr marL="83127" marR="83127" marT="40341" marB="40341"/>
                </a:tc>
                <a:tc>
                  <a:txBody>
                    <a:bodyPr/>
                    <a:lstStyle/>
                    <a:p>
                      <a:r>
                        <a:rPr lang="en-US" sz="1600" dirty="0"/>
                        <a:t>Large Group Health Plan - An insurance plan offered to individuals through their employer or through a spouse or family member’s employer that employees 100 or more full and/or part-time </a:t>
                      </a:r>
                    </a:p>
                  </a:txBody>
                  <a:tcPr marL="83127" marR="83127" marT="40341" marB="40341"/>
                </a:tc>
                <a:extLst>
                  <a:ext uri="{0D108BD9-81ED-4DB2-BD59-A6C34878D82A}">
                    <a16:rowId xmlns:a16="http://schemas.microsoft.com/office/drawing/2014/main" val="10005"/>
                  </a:ext>
                </a:extLst>
              </a:tr>
            </a:tbl>
          </a:graphicData>
        </a:graphic>
      </p:graphicFrame>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Title 3"/>
          <p:cNvSpPr>
            <a:spLocks noGrp="1"/>
          </p:cNvSpPr>
          <p:nvPr>
            <p:ph type="title"/>
          </p:nvPr>
        </p:nvSpPr>
        <p:spPr/>
        <p:txBody>
          <a:bodyPr/>
          <a:lstStyle/>
          <a:p>
            <a:r>
              <a:rPr lang="en-US"/>
              <a:t>Common Definitions</a:t>
            </a:r>
            <a:endParaRPr lang="en-US" dirty="0"/>
          </a:p>
        </p:txBody>
      </p:sp>
      <p:graphicFrame>
        <p:nvGraphicFramePr>
          <p:cNvPr id="5" name="Content Placeholder 4"/>
          <p:cNvGraphicFramePr>
            <a:graphicFrameLocks/>
          </p:cNvGraphicFramePr>
          <p:nvPr>
            <p:extLst>
              <p:ext uri="{D42A27DB-BD31-4B8C-83A1-F6EECF244321}">
                <p14:modId xmlns:p14="http://schemas.microsoft.com/office/powerpoint/2010/main" val="4088358289"/>
              </p:ext>
            </p:extLst>
          </p:nvPr>
        </p:nvGraphicFramePr>
        <p:xfrm>
          <a:off x="457777" y="1417638"/>
          <a:ext cx="8229023" cy="4603376"/>
        </p:xfrm>
        <a:graphic>
          <a:graphicData uri="http://schemas.openxmlformats.org/drawingml/2006/table">
            <a:tbl>
              <a:tblPr firstRow="1" bandRow="1">
                <a:tableStyleId>{5C22544A-7EE6-4342-B048-85BDC9FD1C3A}</a:tableStyleId>
              </a:tblPr>
              <a:tblGrid>
                <a:gridCol w="1876197">
                  <a:extLst>
                    <a:ext uri="{9D8B030D-6E8A-4147-A177-3AD203B41FA5}">
                      <a16:colId xmlns:a16="http://schemas.microsoft.com/office/drawing/2014/main" val="20000"/>
                    </a:ext>
                  </a:extLst>
                </a:gridCol>
                <a:gridCol w="6352826">
                  <a:extLst>
                    <a:ext uri="{9D8B030D-6E8A-4147-A177-3AD203B41FA5}">
                      <a16:colId xmlns:a16="http://schemas.microsoft.com/office/drawing/2014/main" val="20001"/>
                    </a:ext>
                  </a:extLst>
                </a:gridCol>
              </a:tblGrid>
              <a:tr h="327212">
                <a:tc>
                  <a:txBody>
                    <a:bodyPr/>
                    <a:lstStyle/>
                    <a:p>
                      <a:r>
                        <a:rPr lang="en-US" sz="1600" dirty="0"/>
                        <a:t>Acronym</a:t>
                      </a:r>
                    </a:p>
                  </a:txBody>
                  <a:tcPr marL="83127" marR="83127" marT="40341" marB="40341"/>
                </a:tc>
                <a:tc>
                  <a:txBody>
                    <a:bodyPr/>
                    <a:lstStyle/>
                    <a:p>
                      <a:r>
                        <a:rPr lang="en-US" sz="1600" dirty="0"/>
                        <a:t>Definition</a:t>
                      </a:r>
                    </a:p>
                  </a:txBody>
                  <a:tcPr marL="83127" marR="83127" marT="40341" marB="40341"/>
                </a:tc>
                <a:extLst>
                  <a:ext uri="{0D108BD9-81ED-4DB2-BD59-A6C34878D82A}">
                    <a16:rowId xmlns:a16="http://schemas.microsoft.com/office/drawing/2014/main" val="10000"/>
                  </a:ext>
                </a:extLst>
              </a:tr>
              <a:tr h="1156447">
                <a:tc>
                  <a:txBody>
                    <a:bodyPr/>
                    <a:lstStyle/>
                    <a:p>
                      <a:r>
                        <a:rPr lang="en-US" sz="1600" dirty="0"/>
                        <a:t>Liability Insurance </a:t>
                      </a:r>
                    </a:p>
                  </a:txBody>
                  <a:tcPr marL="83127" marR="83127" marT="40341" marB="40341"/>
                </a:tc>
                <a:tc>
                  <a:txBody>
                    <a:bodyPr/>
                    <a:lstStyle/>
                    <a:p>
                      <a:r>
                        <a:rPr lang="en-US" sz="1600" dirty="0"/>
                        <a:t>Insurance that providers payment based on legal liability for injuries or illness.  It includes but is not limited to auto liability, uninsured and underinsured motorist, malpractice, homeowners liability, product liability and general liability</a:t>
                      </a:r>
                    </a:p>
                  </a:txBody>
                  <a:tcPr marL="83127" marR="83127" marT="40341" marB="40341"/>
                </a:tc>
                <a:extLst>
                  <a:ext uri="{0D108BD9-81ED-4DB2-BD59-A6C34878D82A}">
                    <a16:rowId xmlns:a16="http://schemas.microsoft.com/office/drawing/2014/main" val="10001"/>
                  </a:ext>
                </a:extLst>
              </a:tr>
              <a:tr h="1694329">
                <a:tc>
                  <a:txBody>
                    <a:bodyPr/>
                    <a:lstStyle/>
                    <a:p>
                      <a:r>
                        <a:rPr lang="en-US" sz="1600" dirty="0"/>
                        <a:t>Medical Payment Insurance </a:t>
                      </a:r>
                    </a:p>
                  </a:txBody>
                  <a:tcPr marL="83127" marR="83127" marT="40341" marB="40341"/>
                </a:tc>
                <a:tc>
                  <a:txBody>
                    <a:bodyPr/>
                    <a:lstStyle/>
                    <a:p>
                      <a:r>
                        <a:rPr lang="en-US" sz="1600" dirty="0"/>
                        <a:t>Insurance that pays for medical expense for injuries sustained on the property or premises of the insured, or in the use, occupancy, or operation of an automobile, regardless of who may have been responsible for causing the accident.  It is sometimes called medical payment coverage, personal injury  protection (PIP), medical coverage, medical payment, or medical expense coverage</a:t>
                      </a:r>
                    </a:p>
                  </a:txBody>
                  <a:tcPr marL="83127" marR="83127" marT="40341" marB="40341"/>
                </a:tc>
                <a:extLst>
                  <a:ext uri="{0D108BD9-81ED-4DB2-BD59-A6C34878D82A}">
                    <a16:rowId xmlns:a16="http://schemas.microsoft.com/office/drawing/2014/main" val="10002"/>
                  </a:ext>
                </a:extLst>
              </a:tr>
              <a:tr h="1425388">
                <a:tc>
                  <a:txBody>
                    <a:bodyPr/>
                    <a:lstStyle/>
                    <a:p>
                      <a:r>
                        <a:rPr lang="en-US" sz="1600" dirty="0"/>
                        <a:t>Conditional Payment </a:t>
                      </a:r>
                    </a:p>
                  </a:txBody>
                  <a:tcPr marL="83127" marR="83127" marT="40341" marB="40341"/>
                </a:tc>
                <a:tc>
                  <a:txBody>
                    <a:bodyPr/>
                    <a:lstStyle/>
                    <a:p>
                      <a:r>
                        <a:rPr lang="en-US" sz="1600" dirty="0"/>
                        <a:t>Made when Medicare has knowledge that another insurer is, or may be , primary to Medicare the primary payer will not make prompt payment within 120 days, only applicable for Black Lung, Workers’ Comp or Accidents, or has denied the claim for an acceptable reason. </a:t>
                      </a:r>
                    </a:p>
                  </a:txBody>
                  <a:tcPr marL="83127" marR="83127" marT="40341" marB="40341"/>
                </a:tc>
                <a:extLst>
                  <a:ext uri="{0D108BD9-81ED-4DB2-BD59-A6C34878D82A}">
                    <a16:rowId xmlns:a16="http://schemas.microsoft.com/office/drawing/2014/main" val="10003"/>
                  </a:ext>
                </a:extLst>
              </a:tr>
            </a:tbl>
          </a:graphicData>
        </a:graphic>
      </p:graphicFrame>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3778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Medicare Secondary Payer Case Study 1</a:t>
            </a:r>
          </a:p>
        </p:txBody>
      </p:sp>
      <p:sp>
        <p:nvSpPr>
          <p:cNvPr id="5" name="Content Placeholder 4"/>
          <p:cNvSpPr>
            <a:spLocks noGrp="1"/>
          </p:cNvSpPr>
          <p:nvPr>
            <p:ph sz="quarter" idx="10"/>
          </p:nvPr>
        </p:nvSpPr>
        <p:spPr/>
        <p:txBody>
          <a:bodyPr>
            <a:normAutofit/>
          </a:bodyPr>
          <a:lstStyle/>
          <a:p>
            <a:r>
              <a:rPr lang="en-US" dirty="0"/>
              <a:t>Results of the MSP Audit</a:t>
            </a:r>
          </a:p>
          <a:p>
            <a:endParaRPr lang="en-US" dirty="0"/>
          </a:p>
          <a:p>
            <a:pPr lvl="1"/>
            <a:r>
              <a:rPr lang="en-US" dirty="0"/>
              <a:t>While all but 1 </a:t>
            </a:r>
            <a:r>
              <a:rPr lang="en-US" dirty="0" err="1"/>
              <a:t>MSPQs</a:t>
            </a:r>
            <a:r>
              <a:rPr lang="en-US" dirty="0"/>
              <a:t> were located, 22 were not current with the account/claim</a:t>
            </a:r>
          </a:p>
          <a:p>
            <a:pPr lvl="2"/>
            <a:r>
              <a:rPr lang="en-US" dirty="0"/>
              <a:t>Appeal and discussion period (approximately 30 days) with the results</a:t>
            </a:r>
          </a:p>
          <a:p>
            <a:pPr lvl="1"/>
            <a:r>
              <a:rPr lang="en-US" dirty="0"/>
              <a:t>Facility “fined” over $2M, including repayment of the IP claims (Total Monthly Net Claim Receipts $11M)</a:t>
            </a:r>
          </a:p>
          <a:p>
            <a:pPr lvl="1"/>
            <a:r>
              <a:rPr lang="en-US" dirty="0"/>
              <a:t>Action Plan for correction within 30 days</a:t>
            </a:r>
          </a:p>
          <a:p>
            <a:pPr lvl="2"/>
            <a:r>
              <a:rPr lang="en-US" dirty="0"/>
              <a:t>Comprehensive Training Program</a:t>
            </a:r>
          </a:p>
          <a:p>
            <a:pPr lvl="2"/>
            <a:endParaRPr lang="en-US" dirty="0"/>
          </a:p>
        </p:txBody>
      </p:sp>
    </p:spTree>
    <p:extLst>
      <p:ext uri="{BB962C8B-B14F-4D97-AF65-F5344CB8AC3E}">
        <p14:creationId xmlns:p14="http://schemas.microsoft.com/office/powerpoint/2010/main" val="403702785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Secondary Payer Case Study 2</a:t>
            </a:r>
          </a:p>
        </p:txBody>
      </p:sp>
      <p:sp>
        <p:nvSpPr>
          <p:cNvPr id="3" name="Content Placeholder 2"/>
          <p:cNvSpPr>
            <a:spLocks noGrp="1"/>
          </p:cNvSpPr>
          <p:nvPr>
            <p:ph sz="quarter" idx="10"/>
          </p:nvPr>
        </p:nvSpPr>
        <p:spPr/>
        <p:txBody>
          <a:bodyPr/>
          <a:lstStyle/>
          <a:p>
            <a:r>
              <a:rPr lang="en-US" dirty="0"/>
              <a:t>A Medicare Secondary Payer Audit was performed for a 455 bed Urban Medical Center</a:t>
            </a:r>
          </a:p>
          <a:p>
            <a:pPr lvl="1"/>
            <a:r>
              <a:rPr lang="en-US" dirty="0"/>
              <a:t>60 Accounts</a:t>
            </a:r>
          </a:p>
          <a:p>
            <a:pPr lvl="1"/>
            <a:r>
              <a:rPr lang="en-US" dirty="0"/>
              <a:t>Response required in 30 days</a:t>
            </a:r>
          </a:p>
          <a:p>
            <a:pPr lvl="1"/>
            <a:r>
              <a:rPr lang="en-US" dirty="0"/>
              <a:t>Complex Review</a:t>
            </a:r>
          </a:p>
          <a:p>
            <a:pPr lvl="2"/>
            <a:r>
              <a:rPr lang="en-US" dirty="0"/>
              <a:t>Itemized Bill</a:t>
            </a:r>
          </a:p>
          <a:p>
            <a:pPr lvl="2"/>
            <a:r>
              <a:rPr lang="en-US" dirty="0"/>
              <a:t>Account Notes</a:t>
            </a:r>
          </a:p>
          <a:p>
            <a:pPr lvl="2"/>
            <a:r>
              <a:rPr lang="en-US" dirty="0"/>
              <a:t>MSPQ forms</a:t>
            </a:r>
          </a:p>
          <a:p>
            <a:pPr lvl="2"/>
            <a:r>
              <a:rPr lang="en-US" dirty="0"/>
              <a:t>Staff Interviews</a:t>
            </a:r>
          </a:p>
          <a:p>
            <a:pPr lvl="2"/>
            <a:endParaRPr lang="en-US" dirty="0"/>
          </a:p>
          <a:p>
            <a:pPr lvl="1"/>
            <a:endParaRPr lang="en-US" dirty="0"/>
          </a:p>
        </p:txBody>
      </p:sp>
    </p:spTree>
    <p:extLst>
      <p:ext uri="{BB962C8B-B14F-4D97-AF65-F5344CB8AC3E}">
        <p14:creationId xmlns:p14="http://schemas.microsoft.com/office/powerpoint/2010/main" val="36156903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Medicare Secondary Payer Case Study 2</a:t>
            </a:r>
          </a:p>
        </p:txBody>
      </p:sp>
      <p:sp>
        <p:nvSpPr>
          <p:cNvPr id="3" name="Content Placeholder 2"/>
          <p:cNvSpPr>
            <a:spLocks noGrp="1"/>
          </p:cNvSpPr>
          <p:nvPr>
            <p:ph sz="quarter" idx="10"/>
          </p:nvPr>
        </p:nvSpPr>
        <p:spPr/>
        <p:txBody>
          <a:bodyPr/>
          <a:lstStyle/>
          <a:p>
            <a:endParaRPr lang="en-US" dirty="0"/>
          </a:p>
          <a:p>
            <a:r>
              <a:rPr lang="en-US" dirty="0"/>
              <a:t>Results of the MSP Audit</a:t>
            </a:r>
          </a:p>
          <a:p>
            <a:pPr lvl="1"/>
            <a:r>
              <a:rPr lang="en-US" dirty="0"/>
              <a:t>11 of 60 were missing patient or spouse retirement date</a:t>
            </a:r>
          </a:p>
          <a:p>
            <a:pPr lvl="1"/>
            <a:r>
              <a:rPr lang="en-US" dirty="0"/>
              <a:t>1 of 60 was incomplete (blank)</a:t>
            </a:r>
          </a:p>
          <a:p>
            <a:pPr lvl="1"/>
            <a:r>
              <a:rPr lang="en-US" dirty="0"/>
              <a:t>1 of 60 indicated patient was Medicare but patient was not over 65, disabled, or ESRD</a:t>
            </a:r>
          </a:p>
          <a:p>
            <a:pPr lvl="1"/>
            <a:r>
              <a:rPr lang="en-US" dirty="0"/>
              <a:t>2 0f 60 didn’t include marital status</a:t>
            </a:r>
          </a:p>
          <a:p>
            <a:pPr lvl="1"/>
            <a:r>
              <a:rPr lang="en-US" dirty="0"/>
              <a:t>No fine</a:t>
            </a:r>
          </a:p>
          <a:p>
            <a:pPr lvl="1"/>
            <a:r>
              <a:rPr lang="en-US" dirty="0"/>
              <a:t>Action plan for correction within 30 days</a:t>
            </a:r>
          </a:p>
          <a:p>
            <a:pPr lvl="2"/>
            <a:r>
              <a:rPr lang="en-US" dirty="0"/>
              <a:t>Comprehensive Training Program</a:t>
            </a:r>
          </a:p>
          <a:p>
            <a:pPr lvl="1"/>
            <a:endParaRPr lang="en-US" dirty="0"/>
          </a:p>
          <a:p>
            <a:pPr lvl="1"/>
            <a:endParaRPr lang="en-US" dirty="0"/>
          </a:p>
          <a:p>
            <a:pPr lvl="1"/>
            <a:endParaRPr lang="en-US" dirty="0"/>
          </a:p>
        </p:txBody>
      </p:sp>
    </p:spTree>
    <p:extLst>
      <p:ext uri="{BB962C8B-B14F-4D97-AF65-F5344CB8AC3E}">
        <p14:creationId xmlns:p14="http://schemas.microsoft.com/office/powerpoint/2010/main" val="3960413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SLIDETYPE" val="1"/>
  <p:tag name="FRONTCOVERPICEXISTS" val="False"/>
  <p:tag name="LANGUAGE" val="1033"/>
  <p:tag name="SLIDECOLORNAME" val="Color Palette1"/>
</p:tagLst>
</file>

<file path=ppt/tags/tag2.xml><?xml version="1.0" encoding="utf-8"?>
<p:tagLst xmlns:a="http://schemas.openxmlformats.org/drawingml/2006/main" xmlns:r="http://schemas.openxmlformats.org/officeDocument/2006/relationships" xmlns:p="http://schemas.openxmlformats.org/presentationml/2006/main">
  <p:tag name="DEFAULTWIDTH" val="693.375"/>
  <p:tag name="DEFAULTHEIGHT" val="58.625"/>
  <p:tag name="DEFAULTTOP" val="217.25"/>
  <p:tag name="DEFAULTLEFT" val="45.25"/>
</p:tagLst>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nThrive-PPT-Template-V2-Aug2016">
  <a:themeElements>
    <a:clrScheme name="Custom 110">
      <a:dk1>
        <a:sysClr val="windowText" lastClr="000000"/>
      </a:dk1>
      <a:lt1>
        <a:sysClr val="window" lastClr="FFFFFF"/>
      </a:lt1>
      <a:dk2>
        <a:srgbClr val="006FB9"/>
      </a:dk2>
      <a:lt2>
        <a:srgbClr val="FFFFFF"/>
      </a:lt2>
      <a:accent1>
        <a:srgbClr val="9E1F63"/>
      </a:accent1>
      <a:accent2>
        <a:srgbClr val="662D91"/>
      </a:accent2>
      <a:accent3>
        <a:srgbClr val="DA1C51"/>
      </a:accent3>
      <a:accent4>
        <a:srgbClr val="FFD53C"/>
      </a:accent4>
      <a:accent5>
        <a:srgbClr val="00A5DE"/>
      </a:accent5>
      <a:accent6>
        <a:srgbClr val="26AB9A"/>
      </a:accent6>
      <a:hlink>
        <a:srgbClr val="126F72"/>
      </a:hlink>
      <a:folHlink>
        <a:srgbClr val="6D6E5E"/>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ln w="38100" cmpd="sng">
          <a:solidFill>
            <a:schemeClr val="tx1">
              <a:lumMod val="50000"/>
              <a:lumOff val="50000"/>
            </a:schemeClr>
          </a:solidFill>
        </a:ln>
        <a:effectLst/>
      </a:spPr>
      <a:bodyPr/>
      <a:lstStyle/>
      <a:style>
        <a:lnRef idx="2">
          <a:schemeClr val="accent1"/>
        </a:lnRef>
        <a:fillRef idx="0">
          <a:schemeClr val="accent1"/>
        </a:fillRef>
        <a:effectRef idx="1">
          <a:schemeClr val="accent1"/>
        </a:effectRef>
        <a:fontRef idx="minor">
          <a:schemeClr val="tx1"/>
        </a:fontRef>
      </a:style>
    </a:lnDef>
    <a:txDef>
      <a:spPr>
        <a:noFill/>
      </a:spPr>
      <a:bodyPr wrap="square" rtlCol="0" anchor="ctr">
        <a:spAutoFit/>
      </a:bodyPr>
      <a:lstStyle>
        <a:defPPr algn="ctr">
          <a:defRPr sz="1400" b="1" dirty="0">
            <a:solidFill>
              <a:schemeClr val="tx1">
                <a:lumMod val="75000"/>
                <a:lumOff val="25000"/>
              </a:schemeClr>
            </a:solidFill>
            <a:latin typeface="Arial"/>
            <a:cs typeface="Arial"/>
          </a:defRPr>
        </a:defPPr>
      </a:lstStyle>
    </a:txDef>
  </a:objectDefaults>
  <a:extraClrSchemeLst/>
  <a:extLst>
    <a:ext uri="{05A4C25C-085E-4340-85A3-A5531E510DB2}">
      <thm15:themeFamily xmlns:thm15="http://schemas.microsoft.com/office/thememl/2012/main" name="nThrive-PPT-Template-V2-Aug2016.pptx" id="{EB8D98FB-CF60-41E8-902A-5BBAF1AB9CC2}" vid="{14D70CDD-C965-4EFA-A166-0E144679E89F}"/>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4537</Words>
  <Application>Microsoft Office PowerPoint</Application>
  <PresentationFormat>On-screen Show (4:3)</PresentationFormat>
  <Paragraphs>719</Paragraphs>
  <Slides>63</Slides>
  <Notes>28</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63</vt:i4>
      </vt:variant>
    </vt:vector>
  </HeadingPairs>
  <TitlesOfParts>
    <vt:vector size="71" baseType="lpstr">
      <vt:lpstr>宋体</vt:lpstr>
      <vt:lpstr>Arial</vt:lpstr>
      <vt:lpstr>Calibri</vt:lpstr>
      <vt:lpstr>Courier New</vt:lpstr>
      <vt:lpstr>Times New Roman</vt:lpstr>
      <vt:lpstr>Wingdings</vt:lpstr>
      <vt:lpstr>Custom Design</vt:lpstr>
      <vt:lpstr>nThrive-PPT-Template-V2-Aug2016</vt:lpstr>
      <vt:lpstr> Effectively Navigating the MSP Rules and Regulations</vt:lpstr>
      <vt:lpstr>Presenters </vt:lpstr>
      <vt:lpstr>Medicare Secondary Payer</vt:lpstr>
      <vt:lpstr>Potential Penalties for Inappropriate Medicare Billing </vt:lpstr>
      <vt:lpstr> MSPQ Agenda</vt:lpstr>
      <vt:lpstr>Medicare Secondary Payer Case Study 1</vt:lpstr>
      <vt:lpstr>Medicare Secondary Payer Case Study 1</vt:lpstr>
      <vt:lpstr>Medicare Secondary Payer Case Study 2</vt:lpstr>
      <vt:lpstr>Medicare Secondary Payer Case Study 2</vt:lpstr>
      <vt:lpstr>MSP Action Plan</vt:lpstr>
      <vt:lpstr>Medicare Secondary payer training program</vt:lpstr>
      <vt:lpstr>Medicare Training Elements</vt:lpstr>
      <vt:lpstr>Medicare Background and Coverage</vt:lpstr>
      <vt:lpstr> Medicare Program Eligibility &amp; Benefits</vt:lpstr>
      <vt:lpstr> Medicare Program Benefit Period</vt:lpstr>
      <vt:lpstr>Medicare Out-Of-Pocket Liability</vt:lpstr>
      <vt:lpstr>Medicare Insurance Card Guidelines</vt:lpstr>
      <vt:lpstr>General Medicare Registration Guidelines</vt:lpstr>
      <vt:lpstr>Medicare Insurance Coverage Verification</vt:lpstr>
      <vt:lpstr>Medicare Related Forms</vt:lpstr>
      <vt:lpstr>Medicare secondary payer (MSP) questionnaire facts</vt:lpstr>
      <vt:lpstr>What is Medicare Secondary Payer (MSP)? </vt:lpstr>
      <vt:lpstr>What is Medicare Secondary Payer (MSP)? </vt:lpstr>
      <vt:lpstr> Your Role in Completing the MSPQ</vt:lpstr>
      <vt:lpstr> Medicare Coordination of Benefits</vt:lpstr>
      <vt:lpstr>Medicare Secondary Payer Fact Sheet</vt:lpstr>
      <vt:lpstr>Completing the Medicare Secondary payer questionnaire (MSPQ)</vt:lpstr>
      <vt:lpstr>MSPQ</vt:lpstr>
      <vt:lpstr>MSPQ</vt:lpstr>
      <vt:lpstr>MSPQ</vt:lpstr>
      <vt:lpstr>MSPQ Parts</vt:lpstr>
      <vt:lpstr>An Important Addition to the MSPQ</vt:lpstr>
      <vt:lpstr>Retirement Date Policy</vt:lpstr>
      <vt:lpstr>Conditional Payment</vt:lpstr>
      <vt:lpstr>Appendix</vt:lpstr>
      <vt:lpstr>Resources</vt:lpstr>
      <vt:lpstr>Resources</vt:lpstr>
      <vt:lpstr>Detailed MSP questionnaire</vt:lpstr>
      <vt:lpstr>MSPQ Part I: Black Lung, Research Program/Grant, VA and Worker’s Comp.</vt:lpstr>
      <vt:lpstr>MSPQ Part I (continued): Black Lung, Research Program/Grant, VA and Worker’s Comp.</vt:lpstr>
      <vt:lpstr>MSPQ Part II: Non-Work Related Accident</vt:lpstr>
      <vt:lpstr>MSPQ Part II (continued): Non-Work Related Accident</vt:lpstr>
      <vt:lpstr>MSPQ Part III: Medicare Entitlement</vt:lpstr>
      <vt:lpstr>MSPQ Part IV: Age Entitlement</vt:lpstr>
      <vt:lpstr>MSPQ Part IV (continued): Age Entitlement</vt:lpstr>
      <vt:lpstr>MSPQ Part IV (continued): Age Entitlement</vt:lpstr>
      <vt:lpstr>MSPQ Part IV (continued): Age Entitlement</vt:lpstr>
      <vt:lpstr>MSPQ Part V: Disability Entitlement</vt:lpstr>
      <vt:lpstr>MSPQ Part V (continued): Disability Entitlement</vt:lpstr>
      <vt:lpstr>MSPQ Part V (continued): Disability Entitlement</vt:lpstr>
      <vt:lpstr>MSPQ Part V (continued): Disability Entitlement</vt:lpstr>
      <vt:lpstr>MSPQ Part V (continued): Disability Entitlement</vt:lpstr>
      <vt:lpstr>MSPQ Part VI: ESRD Entitlement</vt:lpstr>
      <vt:lpstr>MSPQ Part VI (continued): ESRD Entitlement</vt:lpstr>
      <vt:lpstr>MSPQ Part VI (continued): ESRD Entitlement</vt:lpstr>
      <vt:lpstr>MSPQ: Part VI: ESRD Entitlement (continued)</vt:lpstr>
      <vt:lpstr>MSPQ: Part VI: ESRD Entitlement (continued)</vt:lpstr>
      <vt:lpstr>Common definitions</vt:lpstr>
      <vt:lpstr>Common Definitions</vt:lpstr>
      <vt:lpstr>Common Definitions</vt:lpstr>
      <vt:lpstr>Common Definitions</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2017-05-23T20:12:58Z</dcterms:created>
  <dcterms:modified xsi:type="dcterms:W3CDTF">2017-09-05T13:17:20Z</dcterms:modified>
</cp:coreProperties>
</file>