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81" r:id="rId5"/>
    <p:sldId id="285" r:id="rId6"/>
    <p:sldId id="260" r:id="rId7"/>
    <p:sldId id="262" r:id="rId8"/>
    <p:sldId id="263" r:id="rId9"/>
    <p:sldId id="268" r:id="rId10"/>
    <p:sldId id="275" r:id="rId11"/>
    <p:sldId id="269" r:id="rId12"/>
    <p:sldId id="272" r:id="rId13"/>
    <p:sldId id="277" r:id="rId14"/>
    <p:sldId id="280" r:id="rId15"/>
    <p:sldId id="264" r:id="rId16"/>
    <p:sldId id="279" r:id="rId17"/>
    <p:sldId id="286" r:id="rId18"/>
    <p:sldId id="283" r:id="rId19"/>
    <p:sldId id="282" r:id="rId20"/>
    <p:sldId id="284" r:id="rId21"/>
  </p:sldIdLst>
  <p:sldSz cx="9144000" cy="6858000" type="screen4x3"/>
  <p:notesSz cx="7010400" cy="9296400"/>
  <p:embeddedFontLst>
    <p:embeddedFont>
      <p:font typeface="Perpetua" panose="02020502060401020303" pitchFamily="18" charset="0"/>
      <p:regular r:id="rId24"/>
      <p:bold r:id="rId25"/>
      <p:italic r:id="rId26"/>
      <p:boldItalic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  <p:embeddedFont>
      <p:font typeface="MS PGothic" panose="020B0600070205080204" pitchFamily="34" charset="-128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rial Black" panose="020B0A04020102020204" pitchFamily="34" charset="0"/>
      <p:bold r:id="rId37"/>
    </p:embeddedFont>
    <p:embeddedFont>
      <p:font typeface="Arial Bold" panose="020B0704020202020204" pitchFamily="34" charset="0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0" autoAdjust="0"/>
  </p:normalViewPr>
  <p:slideViewPr>
    <p:cSldViewPr>
      <p:cViewPr varScale="1">
        <p:scale>
          <a:sx n="69" d="100"/>
          <a:sy n="69" d="100"/>
        </p:scale>
        <p:origin x="13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-0.18012378861296185"/>
                  <c:y val="5.55190932262329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557376842317788"/>
                  <c:y val="-0.149079000854435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564102564102564"/>
                  <c:y val="-0.1021865863160300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590324046032706"/>
                  <c:y val="3.868154583207061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523458005249344"/>
                  <c:y val="0.117984513692449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0221510772691875E-3"/>
                  <c:y val="5.74504228638086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10000"/>
                        <a:lumOff val="90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Medi-Cal</c:v>
                </c:pt>
                <c:pt idx="1">
                  <c:v>Covered Cal</c:v>
                </c:pt>
                <c:pt idx="2">
                  <c:v>Remain Eligible Uninsured</c:v>
                </c:pt>
                <c:pt idx="3">
                  <c:v>Remaining Undoc Uninsured</c:v>
                </c:pt>
                <c:pt idx="4">
                  <c:v>Employer-Sponsored Insurance</c:v>
                </c:pt>
                <c:pt idx="5">
                  <c:v>Other - Non-Group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0.25</c:v>
                </c:pt>
                <c:pt idx="1">
                  <c:v>0.09</c:v>
                </c:pt>
                <c:pt idx="2">
                  <c:v>0.3</c:v>
                </c:pt>
                <c:pt idx="3">
                  <c:v>0.13</c:v>
                </c:pt>
                <c:pt idx="4">
                  <c:v>0.12</c:v>
                </c:pt>
                <c:pt idx="5">
                  <c:v>0.11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2"/>
      </c:pieChart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369376793017152"/>
          <c:y val="0.16047662401574803"/>
          <c:w val="0.76303088567417443"/>
          <c:h val="0.714830708661417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 Q4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Self Pays-All</c:v>
                </c:pt>
                <c:pt idx="1">
                  <c:v>ER</c:v>
                </c:pt>
                <c:pt idx="2">
                  <c:v>IP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11471</c:v>
                </c:pt>
                <c:pt idx="1">
                  <c:v>4613</c:v>
                </c:pt>
                <c:pt idx="2">
                  <c:v>6858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Q1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Self Pays-All</c:v>
                </c:pt>
                <c:pt idx="1">
                  <c:v>ER</c:v>
                </c:pt>
                <c:pt idx="2">
                  <c:v>IP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15775</c:v>
                </c:pt>
                <c:pt idx="1">
                  <c:v>8767</c:v>
                </c:pt>
                <c:pt idx="2">
                  <c:v>7008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Q2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Self Pays-All</c:v>
                </c:pt>
                <c:pt idx="1">
                  <c:v>ER</c:v>
                </c:pt>
                <c:pt idx="2">
                  <c:v>IP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16124</c:v>
                </c:pt>
                <c:pt idx="1">
                  <c:v>10020</c:v>
                </c:pt>
                <c:pt idx="2">
                  <c:v>6104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Q3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Self Pays-All</c:v>
                </c:pt>
                <c:pt idx="1">
                  <c:v>ER</c:v>
                </c:pt>
                <c:pt idx="2">
                  <c:v>IP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16911</c:v>
                </c:pt>
                <c:pt idx="1">
                  <c:v>11318</c:v>
                </c:pt>
                <c:pt idx="2">
                  <c:v>5593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436056"/>
        <c:axId val="162436440"/>
      </c:lineChart>
      <c:catAx>
        <c:axId val="162436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2436440"/>
        <c:crosses val="autoZero"/>
        <c:auto val="1"/>
        <c:lblAlgn val="ctr"/>
        <c:lblOffset val="100"/>
        <c:noMultiLvlLbl val="0"/>
      </c:catAx>
      <c:valAx>
        <c:axId val="16243644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62436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process4" loCatId="list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/>
      <dgm:t>
        <a:bodyPr/>
        <a:lstStyle/>
        <a:p>
          <a:r>
            <a:rPr lang="en-US" sz="1800" b="1" baseline="0" dirty="0" smtClean="0"/>
            <a:t>Challenge #1 – Covered California </a:t>
          </a:r>
          <a:r>
            <a:rPr lang="en-US" sz="1800" b="1" baseline="0" dirty="0" err="1" smtClean="0"/>
            <a:t>CalHeers</a:t>
          </a:r>
          <a:r>
            <a:rPr lang="en-US" sz="1800" b="1" baseline="0" dirty="0" smtClean="0"/>
            <a:t> Website and county backlogs</a:t>
          </a:r>
          <a:endParaRPr lang="en-US" sz="1800" b="1" baseline="0" dirty="0"/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/>
        </a:p>
      </dgm:t>
    </dgm:pt>
    <dgm:pt modelId="{B4159C30-DBE3-473F-B6E7-4D39883C930F}" type="sibTrans" cxnId="{58B63ADD-6CB4-4181-ADBB-3F961B5EAB75}">
      <dgm:prSet/>
      <dgm:spPr/>
      <dgm:t>
        <a:bodyPr/>
        <a:lstStyle/>
        <a:p>
          <a:endParaRPr lang="en-US"/>
        </a:p>
      </dgm:t>
    </dgm:pt>
    <dgm:pt modelId="{258A9A00-1735-4AD7-91CD-4219E128385D}">
      <dgm:prSet phldrT="[Text]" custT="1"/>
      <dgm:spPr/>
      <dgm:t>
        <a:bodyPr/>
        <a:lstStyle/>
        <a:p>
          <a:r>
            <a:rPr lang="en-US" sz="1800" b="1" baseline="0" dirty="0" smtClean="0"/>
            <a:t>Challenge #3 – HPE Misunderstandings</a:t>
          </a:r>
          <a:endParaRPr lang="en-US" sz="1800" b="1" baseline="0" dirty="0"/>
        </a:p>
      </dgm:t>
    </dgm:pt>
    <dgm:pt modelId="{164E3571-578C-4D09-802D-DA7CA8523DFE}" type="parTrans" cxnId="{6A09AE4A-BF3B-4923-9211-7002CECB24DF}">
      <dgm:prSet/>
      <dgm:spPr/>
      <dgm:t>
        <a:bodyPr/>
        <a:lstStyle/>
        <a:p>
          <a:endParaRPr lang="en-US"/>
        </a:p>
      </dgm:t>
    </dgm:pt>
    <dgm:pt modelId="{79213DFF-C503-48D3-89F4-E8701BA849D7}" type="sibTrans" cxnId="{6A09AE4A-BF3B-4923-9211-7002CECB24DF}">
      <dgm:prSet/>
      <dgm:spPr/>
      <dgm:t>
        <a:bodyPr/>
        <a:lstStyle/>
        <a:p>
          <a:endParaRPr lang="en-US"/>
        </a:p>
      </dgm:t>
    </dgm:pt>
    <dgm:pt modelId="{3BB4AA56-4C80-400F-B429-56540F0D2A30}">
      <dgm:prSet phldrT="[Text]" custT="1"/>
      <dgm:spPr/>
      <dgm:t>
        <a:bodyPr/>
        <a:lstStyle/>
        <a:p>
          <a:r>
            <a:rPr lang="en-US" sz="1100" baseline="0" dirty="0" smtClean="0"/>
            <a:t>Temporary 2-month benefit period – need to apply for ongoing permanent benefits separately</a:t>
          </a:r>
          <a:endParaRPr lang="en-US" sz="1100" baseline="0" dirty="0"/>
        </a:p>
      </dgm:t>
    </dgm:pt>
    <dgm:pt modelId="{FFD28052-AA56-4A5C-87FA-2E255A443C85}" type="parTrans" cxnId="{CBE0FA2F-21DD-42AA-9B29-8EF4C4EE6435}">
      <dgm:prSet/>
      <dgm:spPr/>
      <dgm:t>
        <a:bodyPr/>
        <a:lstStyle/>
        <a:p>
          <a:endParaRPr lang="en-US"/>
        </a:p>
      </dgm:t>
    </dgm:pt>
    <dgm:pt modelId="{32170DE0-6553-4C68-AF8D-1E4C3613735A}" type="sibTrans" cxnId="{CBE0FA2F-21DD-42AA-9B29-8EF4C4EE6435}">
      <dgm:prSet/>
      <dgm:spPr/>
      <dgm:t>
        <a:bodyPr/>
        <a:lstStyle/>
        <a:p>
          <a:endParaRPr lang="en-US"/>
        </a:p>
      </dgm:t>
    </dgm:pt>
    <dgm:pt modelId="{78ABDCB0-CF42-45F9-9CA3-F7C9B369C2B1}">
      <dgm:prSet phldrT="[Text]" custT="1"/>
      <dgm:spPr/>
      <dgm:t>
        <a:bodyPr/>
        <a:lstStyle/>
        <a:p>
          <a:r>
            <a:rPr lang="en-US" sz="1100" baseline="0" dirty="0" err="1" smtClean="0">
              <a:latin typeface="+mn-lt"/>
            </a:rPr>
            <a:t>CalHeers</a:t>
          </a:r>
          <a:r>
            <a:rPr lang="en-US" sz="1100" baseline="0" dirty="0" smtClean="0">
              <a:latin typeface="+mn-lt"/>
            </a:rPr>
            <a:t> errors ~ Lost applications ~ High backlog  still existing</a:t>
          </a:r>
          <a:endParaRPr lang="en-US" sz="1100" baseline="0" dirty="0">
            <a:latin typeface="+mn-lt"/>
          </a:endParaRPr>
        </a:p>
      </dgm:t>
    </dgm:pt>
    <dgm:pt modelId="{AA812F48-B691-4B49-87E8-F387B986ACCF}" type="parTrans" cxnId="{7D07B33D-1FAC-4B89-A625-FB771262D833}">
      <dgm:prSet/>
      <dgm:spPr/>
      <dgm:t>
        <a:bodyPr/>
        <a:lstStyle/>
        <a:p>
          <a:endParaRPr lang="en-US"/>
        </a:p>
      </dgm:t>
    </dgm:pt>
    <dgm:pt modelId="{FE834C35-5701-43BA-9F89-C1E5F60B625D}" type="sibTrans" cxnId="{7D07B33D-1FAC-4B89-A625-FB771262D833}">
      <dgm:prSet/>
      <dgm:spPr/>
      <dgm:t>
        <a:bodyPr/>
        <a:lstStyle/>
        <a:p>
          <a:endParaRPr lang="en-US"/>
        </a:p>
      </dgm:t>
    </dgm:pt>
    <dgm:pt modelId="{0ECC1261-DE37-471A-BBAF-8A9EF0832DD1}">
      <dgm:prSet custT="1"/>
      <dgm:spPr/>
      <dgm:t>
        <a:bodyPr/>
        <a:lstStyle/>
        <a:p>
          <a:r>
            <a:rPr lang="en-US" sz="1100" baseline="0" dirty="0" smtClean="0"/>
            <a:t>14 digit  Temp ID # must be used for billings made under this temporary period</a:t>
          </a:r>
          <a:endParaRPr lang="en-US" sz="1100" dirty="0"/>
        </a:p>
      </dgm:t>
    </dgm:pt>
    <dgm:pt modelId="{C76AE7F9-B4A4-4E85-9F94-8CDA0562A38A}" type="parTrans" cxnId="{E16113F5-885F-4AC6-9D45-E3460FB99C4B}">
      <dgm:prSet/>
      <dgm:spPr/>
      <dgm:t>
        <a:bodyPr/>
        <a:lstStyle/>
        <a:p>
          <a:endParaRPr lang="en-US"/>
        </a:p>
      </dgm:t>
    </dgm:pt>
    <dgm:pt modelId="{6310B39F-30C8-4E7D-B755-2FB2A918A234}" type="sibTrans" cxnId="{E16113F5-885F-4AC6-9D45-E3460FB99C4B}">
      <dgm:prSet/>
      <dgm:spPr/>
      <dgm:t>
        <a:bodyPr/>
        <a:lstStyle/>
        <a:p>
          <a:endParaRPr lang="en-US"/>
        </a:p>
      </dgm:t>
    </dgm:pt>
    <dgm:pt modelId="{7FAFB634-251A-4848-AAB7-F00631CE8988}">
      <dgm:prSet phldrT="[Text]" custT="1"/>
      <dgm:spPr/>
      <dgm:t>
        <a:bodyPr/>
        <a:lstStyle/>
        <a:p>
          <a:r>
            <a:rPr lang="en-US" sz="1800" b="1" baseline="0" dirty="0" smtClean="0"/>
            <a:t>Challenge #2 – County’s Lack of Training</a:t>
          </a:r>
          <a:endParaRPr lang="en-US" sz="1800" b="1" baseline="0" dirty="0"/>
        </a:p>
      </dgm:t>
    </dgm:pt>
    <dgm:pt modelId="{4E13A412-D9FF-46D1-9700-F747772784B6}" type="parTrans" cxnId="{8BF8ADB4-4110-4C2B-B922-E4824BEBB1B5}">
      <dgm:prSet/>
      <dgm:spPr/>
      <dgm:t>
        <a:bodyPr/>
        <a:lstStyle/>
        <a:p>
          <a:endParaRPr lang="en-US"/>
        </a:p>
      </dgm:t>
    </dgm:pt>
    <dgm:pt modelId="{C754D603-64FC-4522-AEDC-7F283226C209}" type="sibTrans" cxnId="{8BF8ADB4-4110-4C2B-B922-E4824BEBB1B5}">
      <dgm:prSet/>
      <dgm:spPr/>
      <dgm:t>
        <a:bodyPr/>
        <a:lstStyle/>
        <a:p>
          <a:endParaRPr lang="en-US"/>
        </a:p>
      </dgm:t>
    </dgm:pt>
    <dgm:pt modelId="{F302DEA5-3367-4DDE-89C6-81838E3B1573}">
      <dgm:prSet phldrT="[Text]" custT="1"/>
      <dgm:spPr/>
      <dgm:t>
        <a:bodyPr/>
        <a:lstStyle/>
        <a:p>
          <a:r>
            <a:rPr lang="en-US" sz="1100" baseline="0" dirty="0" smtClean="0"/>
            <a:t>Delayed applications ~ </a:t>
          </a:r>
          <a:r>
            <a:rPr lang="en-US" sz="1100" baseline="0" dirty="0" err="1" smtClean="0"/>
            <a:t>CalHeers</a:t>
          </a:r>
          <a:r>
            <a:rPr lang="en-US" sz="1100" baseline="0" dirty="0" smtClean="0"/>
            <a:t> and Meds interface issues ~ deprivation ~ retroactive coverage to cover month of application</a:t>
          </a:r>
          <a:endParaRPr lang="en-US" sz="1100" baseline="0" dirty="0"/>
        </a:p>
      </dgm:t>
    </dgm:pt>
    <dgm:pt modelId="{15488A3F-5BE5-4CB2-8775-C94149545F91}" type="parTrans" cxnId="{81566281-9091-4A2B-B596-D2DA5526137F}">
      <dgm:prSet/>
      <dgm:spPr/>
      <dgm:t>
        <a:bodyPr/>
        <a:lstStyle/>
        <a:p>
          <a:endParaRPr lang="en-US"/>
        </a:p>
      </dgm:t>
    </dgm:pt>
    <dgm:pt modelId="{39154500-6670-424E-825E-40A6D3C6E953}" type="sibTrans" cxnId="{81566281-9091-4A2B-B596-D2DA5526137F}">
      <dgm:prSet/>
      <dgm:spPr/>
      <dgm:t>
        <a:bodyPr/>
        <a:lstStyle/>
        <a:p>
          <a:endParaRPr lang="en-US"/>
        </a:p>
      </dgm:t>
    </dgm:pt>
    <dgm:pt modelId="{A18023CA-2975-49EA-B3DB-6EDFC08CB170}">
      <dgm:prSet custT="1"/>
      <dgm:spPr/>
      <dgm:t>
        <a:bodyPr/>
        <a:lstStyle/>
        <a:p>
          <a:r>
            <a:rPr lang="en-US" sz="1100" baseline="0" dirty="0" smtClean="0"/>
            <a:t>Doctors, clinics and pharmacies are unaware of HPE  (must use temp 14 digit number until permanent BIC# is issued)</a:t>
          </a:r>
          <a:endParaRPr lang="en-US" sz="1100" dirty="0"/>
        </a:p>
      </dgm:t>
    </dgm:pt>
    <dgm:pt modelId="{6540194E-7067-4949-97B4-F61CF45B27DE}" type="parTrans" cxnId="{0C0F526B-92D9-4A12-8EA2-18D599AC66D4}">
      <dgm:prSet/>
      <dgm:spPr/>
      <dgm:t>
        <a:bodyPr/>
        <a:lstStyle/>
        <a:p>
          <a:endParaRPr lang="en-US"/>
        </a:p>
      </dgm:t>
    </dgm:pt>
    <dgm:pt modelId="{61234A8A-C3EA-4E19-B9F9-FCCC4B9ED51E}" type="sibTrans" cxnId="{0C0F526B-92D9-4A12-8EA2-18D599AC66D4}">
      <dgm:prSet/>
      <dgm:spPr/>
      <dgm:t>
        <a:bodyPr/>
        <a:lstStyle/>
        <a:p>
          <a:endParaRPr lang="en-US"/>
        </a:p>
      </dgm:t>
    </dgm:pt>
    <dgm:pt modelId="{DCF12638-A759-4B2D-89FB-D0A81B6C5C29}">
      <dgm:prSet custT="1"/>
      <dgm:spPr/>
      <dgm:t>
        <a:bodyPr/>
        <a:lstStyle/>
        <a:p>
          <a:r>
            <a:rPr lang="en-US" sz="1100" baseline="0" dirty="0" smtClean="0"/>
            <a:t>Full scope benefits for 2-months only  (do not prolong the work of the county workers for extended temp benefits, do it right!)	</a:t>
          </a:r>
          <a:endParaRPr lang="en-US" sz="1100" dirty="0"/>
        </a:p>
      </dgm:t>
    </dgm:pt>
    <dgm:pt modelId="{FCAACAC7-1D91-4A52-A030-12D720229F74}" type="parTrans" cxnId="{8ED46585-3BBA-4146-BF94-2105FA98D323}">
      <dgm:prSet/>
      <dgm:spPr/>
      <dgm:t>
        <a:bodyPr/>
        <a:lstStyle/>
        <a:p>
          <a:endParaRPr lang="en-US"/>
        </a:p>
      </dgm:t>
    </dgm:pt>
    <dgm:pt modelId="{76740A39-C76A-441C-A42E-102D6357B2FB}" type="sibTrans" cxnId="{8ED46585-3BBA-4146-BF94-2105FA98D323}">
      <dgm:prSet/>
      <dgm:spPr/>
      <dgm:t>
        <a:bodyPr/>
        <a:lstStyle/>
        <a:p>
          <a:endParaRPr lang="en-US"/>
        </a:p>
      </dgm:t>
    </dgm:pt>
    <dgm:pt modelId="{CAA7E34F-8C71-4DE1-A3B3-FD4407265503}" type="pres">
      <dgm:prSet presAssocID="{1BAD8522-E1D8-4100-9F9C-B922C6893C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E06AF1-7488-4F28-807C-361EE95BDA3D}" type="pres">
      <dgm:prSet presAssocID="{258A9A00-1735-4AD7-91CD-4219E128385D}" presName="boxAndChildren" presStyleCnt="0"/>
      <dgm:spPr/>
      <dgm:t>
        <a:bodyPr/>
        <a:lstStyle/>
        <a:p>
          <a:endParaRPr lang="en-US"/>
        </a:p>
      </dgm:t>
    </dgm:pt>
    <dgm:pt modelId="{16918DE3-171C-4565-8A88-BAA4543A7ED9}" type="pres">
      <dgm:prSet presAssocID="{258A9A00-1735-4AD7-91CD-4219E128385D}" presName="parentTextBox" presStyleLbl="node1" presStyleIdx="0" presStyleCnt="3"/>
      <dgm:spPr/>
      <dgm:t>
        <a:bodyPr/>
        <a:lstStyle/>
        <a:p>
          <a:endParaRPr lang="en-US"/>
        </a:p>
      </dgm:t>
    </dgm:pt>
    <dgm:pt modelId="{608AA97B-C9D5-479D-8AB9-1007ACE692F2}" type="pres">
      <dgm:prSet presAssocID="{258A9A00-1735-4AD7-91CD-4219E128385D}" presName="entireBox" presStyleLbl="node1" presStyleIdx="0" presStyleCnt="3"/>
      <dgm:spPr/>
      <dgm:t>
        <a:bodyPr/>
        <a:lstStyle/>
        <a:p>
          <a:endParaRPr lang="en-US"/>
        </a:p>
      </dgm:t>
    </dgm:pt>
    <dgm:pt modelId="{4BDF15E5-4338-443E-B0CA-5F7E6DEEB2F2}" type="pres">
      <dgm:prSet presAssocID="{258A9A00-1735-4AD7-91CD-4219E128385D}" presName="descendantBox" presStyleCnt="0"/>
      <dgm:spPr/>
      <dgm:t>
        <a:bodyPr/>
        <a:lstStyle/>
        <a:p>
          <a:endParaRPr lang="en-US"/>
        </a:p>
      </dgm:t>
    </dgm:pt>
    <dgm:pt modelId="{7E5E9594-0B80-4B46-86A8-359CE57E1EFA}" type="pres">
      <dgm:prSet presAssocID="{3BB4AA56-4C80-400F-B429-56540F0D2A30}" presName="childTextBox" presStyleLbl="fgAccFollowNode1" presStyleIdx="0" presStyleCnt="3" custScaleY="150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14698-5ADC-4F4F-A143-C095A146703B}" type="pres">
      <dgm:prSet presAssocID="{C754D603-64FC-4522-AEDC-7F283226C209}" presName="sp" presStyleCnt="0"/>
      <dgm:spPr/>
      <dgm:t>
        <a:bodyPr/>
        <a:lstStyle/>
        <a:p>
          <a:endParaRPr lang="en-US"/>
        </a:p>
      </dgm:t>
    </dgm:pt>
    <dgm:pt modelId="{F37CE54D-BA66-40ED-9E36-4EBB9EFC0C97}" type="pres">
      <dgm:prSet presAssocID="{7FAFB634-251A-4848-AAB7-F00631CE8988}" presName="arrowAndChildren" presStyleCnt="0"/>
      <dgm:spPr/>
      <dgm:t>
        <a:bodyPr/>
        <a:lstStyle/>
        <a:p>
          <a:endParaRPr lang="en-US"/>
        </a:p>
      </dgm:t>
    </dgm:pt>
    <dgm:pt modelId="{E18D7DFF-4177-447A-A0FB-2B61A8F35F27}" type="pres">
      <dgm:prSet presAssocID="{7FAFB634-251A-4848-AAB7-F00631CE8988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08ED68D9-0D63-45EB-9BCB-5F8C37FB07EF}" type="pres">
      <dgm:prSet presAssocID="{7FAFB634-251A-4848-AAB7-F00631CE8988}" presName="arrow" presStyleLbl="node1" presStyleIdx="1" presStyleCnt="3"/>
      <dgm:spPr/>
      <dgm:t>
        <a:bodyPr/>
        <a:lstStyle/>
        <a:p>
          <a:endParaRPr lang="en-US"/>
        </a:p>
      </dgm:t>
    </dgm:pt>
    <dgm:pt modelId="{6910E812-CF88-4EF1-864A-07C33CB93517}" type="pres">
      <dgm:prSet presAssocID="{7FAFB634-251A-4848-AAB7-F00631CE8988}" presName="descendantArrow" presStyleCnt="0"/>
      <dgm:spPr/>
      <dgm:t>
        <a:bodyPr/>
        <a:lstStyle/>
        <a:p>
          <a:endParaRPr lang="en-US"/>
        </a:p>
      </dgm:t>
    </dgm:pt>
    <dgm:pt modelId="{0C49F5A0-0299-45F0-AB09-5ECEBC566C0A}" type="pres">
      <dgm:prSet presAssocID="{F302DEA5-3367-4DDE-89C6-81838E3B157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2C1D2-999E-41C1-B3F7-475CBF1A6CA8}" type="pres">
      <dgm:prSet presAssocID="{B4159C30-DBE3-473F-B6E7-4D39883C930F}" presName="sp" presStyleCnt="0"/>
      <dgm:spPr/>
      <dgm:t>
        <a:bodyPr/>
        <a:lstStyle/>
        <a:p>
          <a:endParaRPr lang="en-US"/>
        </a:p>
      </dgm:t>
    </dgm:pt>
    <dgm:pt modelId="{9EEDDE3D-6DE8-4C1E-8347-280A6D188679}" type="pres">
      <dgm:prSet presAssocID="{EC912083-46BA-47EC-834F-B53C28E6D0BD}" presName="arrowAndChildren" presStyleCnt="0"/>
      <dgm:spPr/>
      <dgm:t>
        <a:bodyPr/>
        <a:lstStyle/>
        <a:p>
          <a:endParaRPr lang="en-US"/>
        </a:p>
      </dgm:t>
    </dgm:pt>
    <dgm:pt modelId="{C1FBA8DE-0B5B-4A5B-AC98-39ED79D2E6D4}" type="pres">
      <dgm:prSet presAssocID="{EC912083-46BA-47EC-834F-B53C28E6D0B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40F38335-1374-46D1-8D77-4437F94E133C}" type="pres">
      <dgm:prSet presAssocID="{EC912083-46BA-47EC-834F-B53C28E6D0BD}" presName="arrow" presStyleLbl="node1" presStyleIdx="2" presStyleCnt="3" custLinFactNeighborY="-5529"/>
      <dgm:spPr/>
      <dgm:t>
        <a:bodyPr/>
        <a:lstStyle/>
        <a:p>
          <a:endParaRPr lang="en-US"/>
        </a:p>
      </dgm:t>
    </dgm:pt>
    <dgm:pt modelId="{DD9FE203-98C5-4E18-ADD4-93E2F196ECD3}" type="pres">
      <dgm:prSet presAssocID="{EC912083-46BA-47EC-834F-B53C28E6D0BD}" presName="descendantArrow" presStyleCnt="0"/>
      <dgm:spPr/>
      <dgm:t>
        <a:bodyPr/>
        <a:lstStyle/>
        <a:p>
          <a:endParaRPr lang="en-US"/>
        </a:p>
      </dgm:t>
    </dgm:pt>
    <dgm:pt modelId="{2A1659E9-E6E1-49F9-8040-B60BBC6AEAA8}" type="pres">
      <dgm:prSet presAssocID="{78ABDCB0-CF42-45F9-9CA3-F7C9B369C2B1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976AA352-3665-45BB-B83B-1468E6AF24E9}" type="presOf" srcId="{EC912083-46BA-47EC-834F-B53C28E6D0BD}" destId="{C1FBA8DE-0B5B-4A5B-AC98-39ED79D2E6D4}" srcOrd="0" destOrd="0" presId="urn:microsoft.com/office/officeart/2005/8/layout/process4"/>
    <dgm:cxn modelId="{F12958BB-96AB-4A3A-9F12-F15949722DD6}" type="presOf" srcId="{78ABDCB0-CF42-45F9-9CA3-F7C9B369C2B1}" destId="{2A1659E9-E6E1-49F9-8040-B60BBC6AEAA8}" srcOrd="0" destOrd="0" presId="urn:microsoft.com/office/officeart/2005/8/layout/process4"/>
    <dgm:cxn modelId="{1996FBF2-F88B-41ED-A2D7-C48D1E694603}" type="presOf" srcId="{7FAFB634-251A-4848-AAB7-F00631CE8988}" destId="{08ED68D9-0D63-45EB-9BCB-5F8C37FB07EF}" srcOrd="1" destOrd="0" presId="urn:microsoft.com/office/officeart/2005/8/layout/process4"/>
    <dgm:cxn modelId="{8BF8ADB4-4110-4C2B-B922-E4824BEBB1B5}" srcId="{1BAD8522-E1D8-4100-9F9C-B922C6893C90}" destId="{7FAFB634-251A-4848-AAB7-F00631CE8988}" srcOrd="1" destOrd="0" parTransId="{4E13A412-D9FF-46D1-9700-F747772784B6}" sibTransId="{C754D603-64FC-4522-AEDC-7F283226C209}"/>
    <dgm:cxn modelId="{41ACA3B1-0E8D-4544-8EAD-D25D4E5EA3ED}" type="presOf" srcId="{EC912083-46BA-47EC-834F-B53C28E6D0BD}" destId="{40F38335-1374-46D1-8D77-4437F94E133C}" srcOrd="1" destOrd="0" presId="urn:microsoft.com/office/officeart/2005/8/layout/process4"/>
    <dgm:cxn modelId="{81566281-9091-4A2B-B596-D2DA5526137F}" srcId="{7FAFB634-251A-4848-AAB7-F00631CE8988}" destId="{F302DEA5-3367-4DDE-89C6-81838E3B1573}" srcOrd="0" destOrd="0" parTransId="{15488A3F-5BE5-4CB2-8775-C94149545F91}" sibTransId="{39154500-6670-424E-825E-40A6D3C6E953}"/>
    <dgm:cxn modelId="{7D07B33D-1FAC-4B89-A625-FB771262D833}" srcId="{EC912083-46BA-47EC-834F-B53C28E6D0BD}" destId="{78ABDCB0-CF42-45F9-9CA3-F7C9B369C2B1}" srcOrd="0" destOrd="0" parTransId="{AA812F48-B691-4B49-87E8-F387B986ACCF}" sibTransId="{FE834C35-5701-43BA-9F89-C1E5F60B625D}"/>
    <dgm:cxn modelId="{CBE0FA2F-21DD-42AA-9B29-8EF4C4EE6435}" srcId="{258A9A00-1735-4AD7-91CD-4219E128385D}" destId="{3BB4AA56-4C80-400F-B429-56540F0D2A30}" srcOrd="0" destOrd="0" parTransId="{FFD28052-AA56-4A5C-87FA-2E255A443C85}" sibTransId="{32170DE0-6553-4C68-AF8D-1E4C3613735A}"/>
    <dgm:cxn modelId="{8A36BD81-2AE8-4CF8-8231-B3B639FF1802}" type="presOf" srcId="{3BB4AA56-4C80-400F-B429-56540F0D2A30}" destId="{7E5E9594-0B80-4B46-86A8-359CE57E1EFA}" srcOrd="0" destOrd="0" presId="urn:microsoft.com/office/officeart/2005/8/layout/process4"/>
    <dgm:cxn modelId="{4C7EB8C9-FEC2-445E-9343-68773647F044}" type="presOf" srcId="{1BAD8522-E1D8-4100-9F9C-B922C6893C90}" destId="{CAA7E34F-8C71-4DE1-A3B3-FD4407265503}" srcOrd="0" destOrd="0" presId="urn:microsoft.com/office/officeart/2005/8/layout/process4"/>
    <dgm:cxn modelId="{8ED46585-3BBA-4146-BF94-2105FA98D323}" srcId="{3BB4AA56-4C80-400F-B429-56540F0D2A30}" destId="{DCF12638-A759-4B2D-89FB-D0A81B6C5C29}" srcOrd="2" destOrd="0" parTransId="{FCAACAC7-1D91-4A52-A030-12D720229F74}" sibTransId="{76740A39-C76A-441C-A42E-102D6357B2FB}"/>
    <dgm:cxn modelId="{3E357953-CA52-4F95-92B1-E76159AE3C52}" type="presOf" srcId="{0ECC1261-DE37-471A-BBAF-8A9EF0832DD1}" destId="{7E5E9594-0B80-4B46-86A8-359CE57E1EFA}" srcOrd="0" destOrd="1" presId="urn:microsoft.com/office/officeart/2005/8/layout/process4"/>
    <dgm:cxn modelId="{6A09AE4A-BF3B-4923-9211-7002CECB24DF}" srcId="{1BAD8522-E1D8-4100-9F9C-B922C6893C90}" destId="{258A9A00-1735-4AD7-91CD-4219E128385D}" srcOrd="2" destOrd="0" parTransId="{164E3571-578C-4D09-802D-DA7CA8523DFE}" sibTransId="{79213DFF-C503-48D3-89F4-E8701BA849D7}"/>
    <dgm:cxn modelId="{0A0A9548-5DE6-4EE5-83BD-CB8590203793}" type="presOf" srcId="{258A9A00-1735-4AD7-91CD-4219E128385D}" destId="{16918DE3-171C-4565-8A88-BAA4543A7ED9}" srcOrd="0" destOrd="0" presId="urn:microsoft.com/office/officeart/2005/8/layout/process4"/>
    <dgm:cxn modelId="{0C0F526B-92D9-4A12-8EA2-18D599AC66D4}" srcId="{3BB4AA56-4C80-400F-B429-56540F0D2A30}" destId="{A18023CA-2975-49EA-B3DB-6EDFC08CB170}" srcOrd="1" destOrd="0" parTransId="{6540194E-7067-4949-97B4-F61CF45B27DE}" sibTransId="{61234A8A-C3EA-4E19-B9F9-FCCC4B9ED51E}"/>
    <dgm:cxn modelId="{AC9EAA2E-3ED5-4ADC-B998-CA3CB4DF420B}" type="presOf" srcId="{DCF12638-A759-4B2D-89FB-D0A81B6C5C29}" destId="{7E5E9594-0B80-4B46-86A8-359CE57E1EFA}" srcOrd="0" destOrd="3" presId="urn:microsoft.com/office/officeart/2005/8/layout/process4"/>
    <dgm:cxn modelId="{9C0895B0-79E4-483F-B342-4D9DA2F71EF1}" type="presOf" srcId="{A18023CA-2975-49EA-B3DB-6EDFC08CB170}" destId="{7E5E9594-0B80-4B46-86A8-359CE57E1EFA}" srcOrd="0" destOrd="2" presId="urn:microsoft.com/office/officeart/2005/8/layout/process4"/>
    <dgm:cxn modelId="{19ECF75C-BAC5-4E15-B412-BA5AD4BC2F20}" type="presOf" srcId="{F302DEA5-3367-4DDE-89C6-81838E3B1573}" destId="{0C49F5A0-0299-45F0-AB09-5ECEBC566C0A}" srcOrd="0" destOrd="0" presId="urn:microsoft.com/office/officeart/2005/8/layout/process4"/>
    <dgm:cxn modelId="{BD0BA521-C8D0-4CF3-9F04-4A65B1EB696D}" type="presOf" srcId="{7FAFB634-251A-4848-AAB7-F00631CE8988}" destId="{E18D7DFF-4177-447A-A0FB-2B61A8F35F27}" srcOrd="0" destOrd="0" presId="urn:microsoft.com/office/officeart/2005/8/layout/process4"/>
    <dgm:cxn modelId="{460305AA-734E-4934-8F1E-64B948ABEF46}" type="presOf" srcId="{258A9A00-1735-4AD7-91CD-4219E128385D}" destId="{608AA97B-C9D5-479D-8AB9-1007ACE692F2}" srcOrd="1" destOrd="0" presId="urn:microsoft.com/office/officeart/2005/8/layout/process4"/>
    <dgm:cxn modelId="{E16113F5-885F-4AC6-9D45-E3460FB99C4B}" srcId="{3BB4AA56-4C80-400F-B429-56540F0D2A30}" destId="{0ECC1261-DE37-471A-BBAF-8A9EF0832DD1}" srcOrd="0" destOrd="0" parTransId="{C76AE7F9-B4A4-4E85-9F94-8CDA0562A38A}" sibTransId="{6310B39F-30C8-4E7D-B755-2FB2A918A234}"/>
    <dgm:cxn modelId="{856CC64F-4814-462E-B2CE-855C2260BF62}" type="presParOf" srcId="{CAA7E34F-8C71-4DE1-A3B3-FD4407265503}" destId="{26E06AF1-7488-4F28-807C-361EE95BDA3D}" srcOrd="0" destOrd="0" presId="urn:microsoft.com/office/officeart/2005/8/layout/process4"/>
    <dgm:cxn modelId="{72000D95-2506-4A39-8743-9FC45155AFF3}" type="presParOf" srcId="{26E06AF1-7488-4F28-807C-361EE95BDA3D}" destId="{16918DE3-171C-4565-8A88-BAA4543A7ED9}" srcOrd="0" destOrd="0" presId="urn:microsoft.com/office/officeart/2005/8/layout/process4"/>
    <dgm:cxn modelId="{A966E76F-36C9-400F-9961-E46EB54C40CB}" type="presParOf" srcId="{26E06AF1-7488-4F28-807C-361EE95BDA3D}" destId="{608AA97B-C9D5-479D-8AB9-1007ACE692F2}" srcOrd="1" destOrd="0" presId="urn:microsoft.com/office/officeart/2005/8/layout/process4"/>
    <dgm:cxn modelId="{B6E3AC6E-E316-444F-A8B8-6E98BB4FA989}" type="presParOf" srcId="{26E06AF1-7488-4F28-807C-361EE95BDA3D}" destId="{4BDF15E5-4338-443E-B0CA-5F7E6DEEB2F2}" srcOrd="2" destOrd="0" presId="urn:microsoft.com/office/officeart/2005/8/layout/process4"/>
    <dgm:cxn modelId="{4B9EB976-9443-40EB-989F-39FD1BBA804D}" type="presParOf" srcId="{4BDF15E5-4338-443E-B0CA-5F7E6DEEB2F2}" destId="{7E5E9594-0B80-4B46-86A8-359CE57E1EFA}" srcOrd="0" destOrd="0" presId="urn:microsoft.com/office/officeart/2005/8/layout/process4"/>
    <dgm:cxn modelId="{34B11B3A-0FC9-41AA-913B-564A2B96C575}" type="presParOf" srcId="{CAA7E34F-8C71-4DE1-A3B3-FD4407265503}" destId="{AFF14698-5ADC-4F4F-A143-C095A146703B}" srcOrd="1" destOrd="0" presId="urn:microsoft.com/office/officeart/2005/8/layout/process4"/>
    <dgm:cxn modelId="{9F750932-B44D-4944-86F7-BE1DC2EEE3FC}" type="presParOf" srcId="{CAA7E34F-8C71-4DE1-A3B3-FD4407265503}" destId="{F37CE54D-BA66-40ED-9E36-4EBB9EFC0C97}" srcOrd="2" destOrd="0" presId="urn:microsoft.com/office/officeart/2005/8/layout/process4"/>
    <dgm:cxn modelId="{AD5B1CB6-58BF-47F2-950F-4688075D5758}" type="presParOf" srcId="{F37CE54D-BA66-40ED-9E36-4EBB9EFC0C97}" destId="{E18D7DFF-4177-447A-A0FB-2B61A8F35F27}" srcOrd="0" destOrd="0" presId="urn:microsoft.com/office/officeart/2005/8/layout/process4"/>
    <dgm:cxn modelId="{5C4A59A5-D5C0-43BA-A690-2EA02CE5BA7C}" type="presParOf" srcId="{F37CE54D-BA66-40ED-9E36-4EBB9EFC0C97}" destId="{08ED68D9-0D63-45EB-9BCB-5F8C37FB07EF}" srcOrd="1" destOrd="0" presId="urn:microsoft.com/office/officeart/2005/8/layout/process4"/>
    <dgm:cxn modelId="{EFC4E849-93CC-44A6-A5FB-22E6F2282B61}" type="presParOf" srcId="{F37CE54D-BA66-40ED-9E36-4EBB9EFC0C97}" destId="{6910E812-CF88-4EF1-864A-07C33CB93517}" srcOrd="2" destOrd="0" presId="urn:microsoft.com/office/officeart/2005/8/layout/process4"/>
    <dgm:cxn modelId="{1A3E24AB-A7A7-4986-A033-C70CB3156161}" type="presParOf" srcId="{6910E812-CF88-4EF1-864A-07C33CB93517}" destId="{0C49F5A0-0299-45F0-AB09-5ECEBC566C0A}" srcOrd="0" destOrd="0" presId="urn:microsoft.com/office/officeart/2005/8/layout/process4"/>
    <dgm:cxn modelId="{3979E128-C0AC-42F8-A82F-4B477468F780}" type="presParOf" srcId="{CAA7E34F-8C71-4DE1-A3B3-FD4407265503}" destId="{5562C1D2-999E-41C1-B3F7-475CBF1A6CA8}" srcOrd="3" destOrd="0" presId="urn:microsoft.com/office/officeart/2005/8/layout/process4"/>
    <dgm:cxn modelId="{7535BD90-B79B-4495-9687-2DCDE79BD42F}" type="presParOf" srcId="{CAA7E34F-8C71-4DE1-A3B3-FD4407265503}" destId="{9EEDDE3D-6DE8-4C1E-8347-280A6D188679}" srcOrd="4" destOrd="0" presId="urn:microsoft.com/office/officeart/2005/8/layout/process4"/>
    <dgm:cxn modelId="{9D5296EE-A014-4AD9-ADCB-C93A25621665}" type="presParOf" srcId="{9EEDDE3D-6DE8-4C1E-8347-280A6D188679}" destId="{C1FBA8DE-0B5B-4A5B-AC98-39ED79D2E6D4}" srcOrd="0" destOrd="0" presId="urn:microsoft.com/office/officeart/2005/8/layout/process4"/>
    <dgm:cxn modelId="{6E281053-962C-4705-8EF7-655F3206970E}" type="presParOf" srcId="{9EEDDE3D-6DE8-4C1E-8347-280A6D188679}" destId="{40F38335-1374-46D1-8D77-4437F94E133C}" srcOrd="1" destOrd="0" presId="urn:microsoft.com/office/officeart/2005/8/layout/process4"/>
    <dgm:cxn modelId="{1C30600A-BC46-4E9E-8D55-3B2A17A1294A}" type="presParOf" srcId="{9EEDDE3D-6DE8-4C1E-8347-280A6D188679}" destId="{DD9FE203-98C5-4E18-ADD4-93E2F196ECD3}" srcOrd="2" destOrd="0" presId="urn:microsoft.com/office/officeart/2005/8/layout/process4"/>
    <dgm:cxn modelId="{BF7CAF58-2B1B-4799-ADB2-F73003042493}" type="presParOf" srcId="{DD9FE203-98C5-4E18-ADD4-93E2F196ECD3}" destId="{2A1659E9-E6E1-49F9-8040-B60BBC6AEAA8}" srcOrd="0" destOrd="0" presId="urn:microsoft.com/office/officeart/2005/8/layout/process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355DBC-0910-4E92-B118-F6DA60C0F792}" type="doc">
      <dgm:prSet loTypeId="urn:microsoft.com/office/officeart/2005/8/layout/bList2#1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8C44737D-7C89-484B-99F7-723ABB126806}">
      <dgm:prSet phldrT="[Text]" custT="1"/>
      <dgm:spPr/>
      <dgm:t>
        <a:bodyPr/>
        <a:lstStyle/>
        <a:p>
          <a:pPr algn="ctr"/>
          <a:r>
            <a:rPr lang="en-US" sz="2000" b="1" dirty="0" smtClean="0"/>
            <a:t>Income 0-138%  FPL</a:t>
          </a:r>
          <a:endParaRPr lang="en-US" sz="2000" dirty="0">
            <a:latin typeface="+mn-lt"/>
          </a:endParaRPr>
        </a:p>
      </dgm:t>
    </dgm:pt>
    <dgm:pt modelId="{7F2AA70F-07F2-44CE-8DF6-4315B1BE784A}" type="parTrans" cxnId="{314DF246-5FB0-4C0A-8F89-51C3AA349791}">
      <dgm:prSet/>
      <dgm:spPr/>
      <dgm:t>
        <a:bodyPr/>
        <a:lstStyle/>
        <a:p>
          <a:endParaRPr lang="en-US"/>
        </a:p>
      </dgm:t>
    </dgm:pt>
    <dgm:pt modelId="{527EBBDF-5C5E-4D1A-A241-C63EBDB6BFC2}" type="sibTrans" cxnId="{314DF246-5FB0-4C0A-8F89-51C3AA349791}">
      <dgm:prSet/>
      <dgm:spPr/>
      <dgm:t>
        <a:bodyPr/>
        <a:lstStyle/>
        <a:p>
          <a:endParaRPr lang="en-US"/>
        </a:p>
      </dgm:t>
    </dgm:pt>
    <dgm:pt modelId="{C592B503-4712-49ED-8888-B433D6CEE9DE}">
      <dgm:prSet phldrT="[Text]" custT="1"/>
      <dgm:spPr/>
      <dgm:t>
        <a:bodyPr/>
        <a:lstStyle/>
        <a:p>
          <a:pPr algn="ctr"/>
          <a:r>
            <a:rPr lang="en-US" sz="2000" b="1" dirty="0" smtClean="0"/>
            <a:t>Income above 138%  FPL</a:t>
          </a:r>
          <a:endParaRPr lang="en-US" sz="2000" dirty="0"/>
        </a:p>
      </dgm:t>
    </dgm:pt>
    <dgm:pt modelId="{100D6B2D-0EF7-4E03-8E09-DA47F271BE5B}" type="parTrans" cxnId="{8AA65C55-54C6-45C5-8F48-6A5A9350A275}">
      <dgm:prSet/>
      <dgm:spPr/>
      <dgm:t>
        <a:bodyPr/>
        <a:lstStyle/>
        <a:p>
          <a:endParaRPr lang="en-US"/>
        </a:p>
      </dgm:t>
    </dgm:pt>
    <dgm:pt modelId="{9EC9805F-28C4-47DC-8DA8-3BAF38C6727B}" type="sibTrans" cxnId="{8AA65C55-54C6-45C5-8F48-6A5A9350A275}">
      <dgm:prSet/>
      <dgm:spPr/>
      <dgm:t>
        <a:bodyPr/>
        <a:lstStyle/>
        <a:p>
          <a:endParaRPr lang="en-US"/>
        </a:p>
      </dgm:t>
    </dgm:pt>
    <dgm:pt modelId="{BB14E29C-3294-4FE4-8D36-FE05C789B0F5}">
      <dgm:prSet phldrT="[Text]" custT="1"/>
      <dgm:spPr/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/>
            <a:t>Under 21</a:t>
          </a:r>
          <a:endParaRPr lang="en-US" sz="1600" dirty="0"/>
        </a:p>
      </dgm:t>
    </dgm:pt>
    <dgm:pt modelId="{B6AFFB4A-5AFA-4130-AA1D-D861D2E237DB}" type="parTrans" cxnId="{3C9B112B-9187-462F-94CE-9FDF9DFF2391}">
      <dgm:prSet/>
      <dgm:spPr/>
      <dgm:t>
        <a:bodyPr/>
        <a:lstStyle/>
        <a:p>
          <a:endParaRPr lang="en-US"/>
        </a:p>
      </dgm:t>
    </dgm:pt>
    <dgm:pt modelId="{567746E6-7F43-4A0C-A030-99D22213A9DA}" type="sibTrans" cxnId="{3C9B112B-9187-462F-94CE-9FDF9DFF2391}">
      <dgm:prSet/>
      <dgm:spPr/>
      <dgm:t>
        <a:bodyPr/>
        <a:lstStyle/>
        <a:p>
          <a:endParaRPr lang="en-US"/>
        </a:p>
      </dgm:t>
    </dgm:pt>
    <dgm:pt modelId="{4E012FD7-A7D9-4ABC-92BD-098B1666039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0" cmpd="dbl">
          <a:noFill/>
        </a:ln>
      </dgm:spPr>
      <dgm:t>
        <a:bodyPr/>
        <a:lstStyle/>
        <a:p>
          <a:endParaRPr lang="en-US" dirty="0"/>
        </a:p>
      </dgm:t>
    </dgm:pt>
    <dgm:pt modelId="{A9FF8A56-7A7D-4ECF-BDC1-969D7A7A1614}" type="parTrans" cxnId="{B7BD33FD-406A-489E-A649-035F1412BB52}">
      <dgm:prSet/>
      <dgm:spPr/>
      <dgm:t>
        <a:bodyPr/>
        <a:lstStyle/>
        <a:p>
          <a:endParaRPr lang="en-US"/>
        </a:p>
      </dgm:t>
    </dgm:pt>
    <dgm:pt modelId="{F661A209-CC1D-461D-A33E-4BE2F7A98DE5}" type="sibTrans" cxnId="{B7BD33FD-406A-489E-A649-035F1412BB52}">
      <dgm:prSet/>
      <dgm:spPr/>
      <dgm:t>
        <a:bodyPr/>
        <a:lstStyle/>
        <a:p>
          <a:endParaRPr lang="en-US"/>
        </a:p>
      </dgm:t>
    </dgm:pt>
    <dgm:pt modelId="{BA8CDF2A-B8C2-48E1-B50E-6F3E19CCC8E1}">
      <dgm:prSet phldrT="[Text]" custT="1"/>
      <dgm:spPr/>
      <dgm:t>
        <a:bodyPr/>
        <a:lstStyle/>
        <a:p>
          <a:pPr algn="ctr"/>
          <a:r>
            <a:rPr lang="en-US" sz="1400" b="1" dirty="0" smtClean="0">
              <a:solidFill>
                <a:srgbClr val="C00000"/>
              </a:solidFill>
            </a:rPr>
            <a:t>Uninsured</a:t>
          </a:r>
          <a:endParaRPr lang="en-US" sz="1400" dirty="0">
            <a:solidFill>
              <a:srgbClr val="C00000"/>
            </a:solidFill>
          </a:endParaRPr>
        </a:p>
      </dgm:t>
    </dgm:pt>
    <dgm:pt modelId="{C3D05DA7-3FAD-4AF3-B06F-22F3AAF4883A}" type="sibTrans" cxnId="{A1A5AC90-1A45-4FFF-9FF1-B2984A605643}">
      <dgm:prSet/>
      <dgm:spPr/>
      <dgm:t>
        <a:bodyPr/>
        <a:lstStyle/>
        <a:p>
          <a:endParaRPr lang="en-US"/>
        </a:p>
      </dgm:t>
    </dgm:pt>
    <dgm:pt modelId="{93EDB3B8-887E-4BF6-BF3F-53FA9A6687FD}" type="parTrans" cxnId="{A1A5AC90-1A45-4FFF-9FF1-B2984A605643}">
      <dgm:prSet/>
      <dgm:spPr/>
      <dgm:t>
        <a:bodyPr/>
        <a:lstStyle/>
        <a:p>
          <a:endParaRPr lang="en-US"/>
        </a:p>
      </dgm:t>
    </dgm:pt>
    <dgm:pt modelId="{BB6F5BE1-AED6-422E-842F-BA95D97C793B}">
      <dgm:prSet phldrT="[Text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dirty="0" smtClean="0">
              <a:latin typeface="+mn-lt"/>
            </a:rPr>
            <a:t>MAGI</a:t>
          </a:r>
          <a:endParaRPr lang="en-US" sz="1800" b="1" dirty="0">
            <a:latin typeface="+mn-lt"/>
          </a:endParaRPr>
        </a:p>
      </dgm:t>
    </dgm:pt>
    <dgm:pt modelId="{585A4481-C04E-4317-AF52-E2025D5B2A7E}" type="parTrans" cxnId="{D5BF1DF3-BF3A-4A9A-A212-E5875FEE0A2C}">
      <dgm:prSet/>
      <dgm:spPr/>
      <dgm:t>
        <a:bodyPr/>
        <a:lstStyle/>
        <a:p>
          <a:endParaRPr lang="en-US"/>
        </a:p>
      </dgm:t>
    </dgm:pt>
    <dgm:pt modelId="{F8D2C7FD-40D1-4DBA-9941-984C6EA3AE9F}" type="sibTrans" cxnId="{D5BF1DF3-BF3A-4A9A-A212-E5875FEE0A2C}">
      <dgm:prSet/>
      <dgm:spPr/>
      <dgm:t>
        <a:bodyPr/>
        <a:lstStyle/>
        <a:p>
          <a:endParaRPr lang="en-US"/>
        </a:p>
      </dgm:t>
    </dgm:pt>
    <dgm:pt modelId="{CCC19993-18DF-4C30-A398-44F2452E0603}">
      <dgm:prSet phldrT="[Text]" custT="1"/>
      <dgm:spPr/>
      <dgm:t>
        <a:bodyPr/>
        <a:lstStyle/>
        <a:p>
          <a:pPr marL="171450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dirty="0" smtClean="0">
              <a:latin typeface="+mn-lt"/>
            </a:rPr>
            <a:t>Non-MAGI</a:t>
          </a:r>
          <a:endParaRPr lang="en-US" sz="1800" b="1" dirty="0"/>
        </a:p>
      </dgm:t>
    </dgm:pt>
    <dgm:pt modelId="{96E7A5F2-2CE8-478C-AF17-0D8A3430E303}" type="parTrans" cxnId="{A89C1898-CDD9-4183-AB00-FEB7A643149A}">
      <dgm:prSet/>
      <dgm:spPr/>
      <dgm:t>
        <a:bodyPr/>
        <a:lstStyle/>
        <a:p>
          <a:endParaRPr lang="en-US"/>
        </a:p>
      </dgm:t>
    </dgm:pt>
    <dgm:pt modelId="{311FC938-47F2-42C3-B54A-58FF99312393}" type="sibTrans" cxnId="{A89C1898-CDD9-4183-AB00-FEB7A643149A}">
      <dgm:prSet/>
      <dgm:spPr/>
      <dgm:t>
        <a:bodyPr/>
        <a:lstStyle/>
        <a:p>
          <a:endParaRPr lang="en-US"/>
        </a:p>
      </dgm:t>
    </dgm:pt>
    <dgm:pt modelId="{0857A287-3DE8-49F1-A6CA-E198F40AC4A2}">
      <dgm:prSet phldrT="[Text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>
              <a:latin typeface="+mn-lt"/>
            </a:rPr>
            <a:t>Adults   0-138% FPL</a:t>
          </a:r>
          <a:endParaRPr lang="en-US" sz="1600" dirty="0">
            <a:latin typeface="+mn-lt"/>
          </a:endParaRPr>
        </a:p>
      </dgm:t>
    </dgm:pt>
    <dgm:pt modelId="{DA233300-4F64-450B-90E6-81B9D93A0A62}" type="parTrans" cxnId="{01864128-00E8-44EC-93CA-8BD1FB4CC19D}">
      <dgm:prSet/>
      <dgm:spPr/>
      <dgm:t>
        <a:bodyPr/>
        <a:lstStyle/>
        <a:p>
          <a:endParaRPr lang="en-US"/>
        </a:p>
      </dgm:t>
    </dgm:pt>
    <dgm:pt modelId="{2B4C9C32-8985-421D-AEC6-4DFDCF3F4E1F}" type="sibTrans" cxnId="{01864128-00E8-44EC-93CA-8BD1FB4CC19D}">
      <dgm:prSet/>
      <dgm:spPr/>
      <dgm:t>
        <a:bodyPr/>
        <a:lstStyle/>
        <a:p>
          <a:endParaRPr lang="en-US"/>
        </a:p>
      </dgm:t>
    </dgm:pt>
    <dgm:pt modelId="{CEA1F2F8-B33D-4CA5-B01B-7125600A5006}">
      <dgm:prSet phldrT="[Text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>
              <a:latin typeface="+mn-lt"/>
            </a:rPr>
            <a:t>Children   0-266% FPL</a:t>
          </a:r>
          <a:endParaRPr lang="en-US" sz="1600" dirty="0">
            <a:latin typeface="+mn-lt"/>
          </a:endParaRPr>
        </a:p>
      </dgm:t>
    </dgm:pt>
    <dgm:pt modelId="{649991BA-F384-44B6-8668-A52C39A99AE7}" type="parTrans" cxnId="{58A92B61-F22F-488C-97C9-F70297924775}">
      <dgm:prSet/>
      <dgm:spPr/>
      <dgm:t>
        <a:bodyPr/>
        <a:lstStyle/>
        <a:p>
          <a:endParaRPr lang="en-US"/>
        </a:p>
      </dgm:t>
    </dgm:pt>
    <dgm:pt modelId="{8486E71E-ACE1-4D2D-B35E-B7DBC26AEBEF}" type="sibTrans" cxnId="{58A92B61-F22F-488C-97C9-F70297924775}">
      <dgm:prSet/>
      <dgm:spPr/>
      <dgm:t>
        <a:bodyPr/>
        <a:lstStyle/>
        <a:p>
          <a:endParaRPr lang="en-US"/>
        </a:p>
      </dgm:t>
    </dgm:pt>
    <dgm:pt modelId="{C6FFDFCD-A513-4B43-8D24-4E48B9E1327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latin typeface="+mn-lt"/>
            </a:rPr>
            <a:t>Exempts all assets</a:t>
          </a:r>
          <a:endParaRPr lang="en-US" sz="1600" dirty="0">
            <a:latin typeface="+mn-lt"/>
          </a:endParaRPr>
        </a:p>
      </dgm:t>
    </dgm:pt>
    <dgm:pt modelId="{1AFD328F-F29E-4E0B-9453-A985FAD498B5}" type="parTrans" cxnId="{B899F212-51B5-42C2-B4C7-8E293A9B0A2E}">
      <dgm:prSet/>
      <dgm:spPr/>
      <dgm:t>
        <a:bodyPr/>
        <a:lstStyle/>
        <a:p>
          <a:endParaRPr lang="en-US"/>
        </a:p>
      </dgm:t>
    </dgm:pt>
    <dgm:pt modelId="{3C4D3544-43D9-464F-B9F3-46867C00CC77}" type="sibTrans" cxnId="{B899F212-51B5-42C2-B4C7-8E293A9B0A2E}">
      <dgm:prSet/>
      <dgm:spPr/>
      <dgm:t>
        <a:bodyPr/>
        <a:lstStyle/>
        <a:p>
          <a:endParaRPr lang="en-US"/>
        </a:p>
      </dgm:t>
    </dgm:pt>
    <dgm:pt modelId="{A08668BA-26D2-4C70-AB6F-B3B48CF1C1AA}">
      <dgm:prSet phldrT="[Text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dirty="0">
            <a:latin typeface="+mn-lt"/>
          </a:endParaRPr>
        </a:p>
      </dgm:t>
    </dgm:pt>
    <dgm:pt modelId="{EFE93A31-791E-4486-9B55-1DAF046596E2}" type="parTrans" cxnId="{B1F28E17-3543-49CF-AE6E-5B68D61B1CD5}">
      <dgm:prSet/>
      <dgm:spPr/>
      <dgm:t>
        <a:bodyPr/>
        <a:lstStyle/>
        <a:p>
          <a:endParaRPr lang="en-US"/>
        </a:p>
      </dgm:t>
    </dgm:pt>
    <dgm:pt modelId="{2A3A8F52-1FC5-4EF5-B850-1FDAC3A977B8}" type="sibTrans" cxnId="{B1F28E17-3543-49CF-AE6E-5B68D61B1CD5}">
      <dgm:prSet/>
      <dgm:spPr/>
      <dgm:t>
        <a:bodyPr/>
        <a:lstStyle/>
        <a:p>
          <a:endParaRPr lang="en-US"/>
        </a:p>
      </dgm:t>
    </dgm:pt>
    <dgm:pt modelId="{255325B3-37F9-4163-BB90-AEF93C206F0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latin typeface="+mn-lt"/>
            </a:rPr>
            <a:t>Ages must be  0-64 </a:t>
          </a:r>
          <a:r>
            <a:rPr lang="en-US" sz="1600" dirty="0" err="1" smtClean="0">
              <a:latin typeface="+mn-lt"/>
            </a:rPr>
            <a:t>yrs</a:t>
          </a:r>
          <a:endParaRPr lang="en-US" sz="1600" dirty="0">
            <a:latin typeface="+mn-lt"/>
          </a:endParaRPr>
        </a:p>
      </dgm:t>
    </dgm:pt>
    <dgm:pt modelId="{D3DA1E2B-23B8-40B2-87BD-F8C81644D40A}" type="parTrans" cxnId="{9A9FCBFC-5381-4630-A3DC-21354AB8A229}">
      <dgm:prSet/>
      <dgm:spPr/>
      <dgm:t>
        <a:bodyPr/>
        <a:lstStyle/>
        <a:p>
          <a:endParaRPr lang="en-US"/>
        </a:p>
      </dgm:t>
    </dgm:pt>
    <dgm:pt modelId="{DFBAEFC1-07A4-4AAE-967D-7BC4350EA0CC}" type="sibTrans" cxnId="{9A9FCBFC-5381-4630-A3DC-21354AB8A229}">
      <dgm:prSet/>
      <dgm:spPr/>
      <dgm:t>
        <a:bodyPr/>
        <a:lstStyle/>
        <a:p>
          <a:endParaRPr lang="en-US"/>
        </a:p>
      </dgm:t>
    </dgm:pt>
    <dgm:pt modelId="{14348ED0-29E1-46E9-BB70-8F67C7FB7236}">
      <dgm:prSet phldrT="[Text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dirty="0">
            <a:latin typeface="+mn-lt"/>
          </a:endParaRPr>
        </a:p>
      </dgm:t>
    </dgm:pt>
    <dgm:pt modelId="{B3569C55-3EE3-4BA6-AD9B-E47E4A7CF060}" type="parTrans" cxnId="{DC6E5650-A8B2-41F8-83B1-3704D7E80AC8}">
      <dgm:prSet/>
      <dgm:spPr/>
      <dgm:t>
        <a:bodyPr/>
        <a:lstStyle/>
        <a:p>
          <a:endParaRPr lang="en-US"/>
        </a:p>
      </dgm:t>
    </dgm:pt>
    <dgm:pt modelId="{5AA3AA0F-CFEE-481E-A9B8-B720A11B3F0E}" type="sibTrans" cxnId="{DC6E5650-A8B2-41F8-83B1-3704D7E80AC8}">
      <dgm:prSet/>
      <dgm:spPr/>
      <dgm:t>
        <a:bodyPr/>
        <a:lstStyle/>
        <a:p>
          <a:endParaRPr lang="en-US"/>
        </a:p>
      </dgm:t>
    </dgm:pt>
    <dgm:pt modelId="{B3F6D3F7-B3EE-4BF0-A502-DA484F42DEF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latin typeface="+mn-lt"/>
            </a:rPr>
            <a:t>Not enrolled in Medicare</a:t>
          </a:r>
          <a:endParaRPr lang="en-US" sz="1600" dirty="0">
            <a:latin typeface="+mn-lt"/>
          </a:endParaRPr>
        </a:p>
      </dgm:t>
    </dgm:pt>
    <dgm:pt modelId="{6E6EB896-351D-41FC-9970-EB370E653AE8}" type="parTrans" cxnId="{9EFBC4ED-515B-4F38-95E4-206AA718ED40}">
      <dgm:prSet/>
      <dgm:spPr/>
      <dgm:t>
        <a:bodyPr/>
        <a:lstStyle/>
        <a:p>
          <a:endParaRPr lang="en-US"/>
        </a:p>
      </dgm:t>
    </dgm:pt>
    <dgm:pt modelId="{F4FF8DA7-41E8-4FBC-A9A0-EF6EB613A921}" type="sibTrans" cxnId="{9EFBC4ED-515B-4F38-95E4-206AA718ED40}">
      <dgm:prSet/>
      <dgm:spPr/>
      <dgm:t>
        <a:bodyPr/>
        <a:lstStyle/>
        <a:p>
          <a:endParaRPr lang="en-US"/>
        </a:p>
      </dgm:t>
    </dgm:pt>
    <dgm:pt modelId="{FBB829A6-EAF6-4E7D-B27D-784011CA87F5}">
      <dgm:prSet phldrT="[Text]" custT="1"/>
      <dgm:spPr/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/>
            <a:t>Disabled</a:t>
          </a:r>
          <a:endParaRPr lang="en-US" sz="1600" dirty="0"/>
        </a:p>
      </dgm:t>
    </dgm:pt>
    <dgm:pt modelId="{CBFB43A8-E8BC-47D9-A30B-86804A265941}" type="parTrans" cxnId="{6BDC7994-6E2A-4F6D-AB05-EB2119BC9C6B}">
      <dgm:prSet/>
      <dgm:spPr/>
      <dgm:t>
        <a:bodyPr/>
        <a:lstStyle/>
        <a:p>
          <a:endParaRPr lang="en-US"/>
        </a:p>
      </dgm:t>
    </dgm:pt>
    <dgm:pt modelId="{185C24FD-4092-43F9-A29E-0BADF41C24BB}" type="sibTrans" cxnId="{6BDC7994-6E2A-4F6D-AB05-EB2119BC9C6B}">
      <dgm:prSet/>
      <dgm:spPr/>
      <dgm:t>
        <a:bodyPr/>
        <a:lstStyle/>
        <a:p>
          <a:endParaRPr lang="en-US"/>
        </a:p>
      </dgm:t>
    </dgm:pt>
    <dgm:pt modelId="{92615100-ED4A-4DED-94CD-298880CCA66D}">
      <dgm:prSet phldrT="[Text]" custT="1"/>
      <dgm:spPr/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/>
            <a:t>Families w/children in the home</a:t>
          </a:r>
          <a:endParaRPr lang="en-US" sz="1600" dirty="0"/>
        </a:p>
      </dgm:t>
    </dgm:pt>
    <dgm:pt modelId="{9C30BD4C-2303-404B-85FB-CEE86172E50B}" type="parTrans" cxnId="{736D63B3-0104-45F4-A9F2-098FC5FFF7C7}">
      <dgm:prSet/>
      <dgm:spPr/>
      <dgm:t>
        <a:bodyPr/>
        <a:lstStyle/>
        <a:p>
          <a:endParaRPr lang="en-US"/>
        </a:p>
      </dgm:t>
    </dgm:pt>
    <dgm:pt modelId="{F20EC3AC-8BC2-4337-B519-27C6371EBC20}" type="sibTrans" cxnId="{736D63B3-0104-45F4-A9F2-098FC5FFF7C7}">
      <dgm:prSet/>
      <dgm:spPr/>
      <dgm:t>
        <a:bodyPr/>
        <a:lstStyle/>
        <a:p>
          <a:endParaRPr lang="en-US"/>
        </a:p>
      </dgm:t>
    </dgm:pt>
    <dgm:pt modelId="{EF2CF5E0-D8DC-449E-AF12-4C803206B58B}">
      <dgm:prSet phldrT="[Text]" custT="1"/>
      <dgm:spPr/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/>
            <a:t>Pregnant</a:t>
          </a:r>
          <a:endParaRPr lang="en-US" sz="1600" dirty="0"/>
        </a:p>
      </dgm:t>
    </dgm:pt>
    <dgm:pt modelId="{DE53E81B-FB93-4213-B67D-98147CB5B337}" type="parTrans" cxnId="{E53EF27A-91EC-46EF-9F3D-17CCE1F22639}">
      <dgm:prSet/>
      <dgm:spPr/>
      <dgm:t>
        <a:bodyPr/>
        <a:lstStyle/>
        <a:p>
          <a:endParaRPr lang="en-US"/>
        </a:p>
      </dgm:t>
    </dgm:pt>
    <dgm:pt modelId="{590106FA-772F-4CD2-BBF2-9B38069E72AF}" type="sibTrans" cxnId="{E53EF27A-91EC-46EF-9F3D-17CCE1F22639}">
      <dgm:prSet/>
      <dgm:spPr/>
      <dgm:t>
        <a:bodyPr/>
        <a:lstStyle/>
        <a:p>
          <a:endParaRPr lang="en-US"/>
        </a:p>
      </dgm:t>
    </dgm:pt>
    <dgm:pt modelId="{560B4D0E-F69D-4CA6-B1E8-A07610F9719D}">
      <dgm:prSet phldrT="[Text]" custT="1"/>
      <dgm:spPr/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/>
            <a:t>Confined to Skilled Nursing </a:t>
          </a:r>
          <a:endParaRPr lang="en-US" sz="1600" dirty="0"/>
        </a:p>
      </dgm:t>
    </dgm:pt>
    <dgm:pt modelId="{A785A707-4977-4C31-89FC-4C164D2DA0D0}" type="parTrans" cxnId="{91F0294C-6C60-4CA7-9976-393CF975E1CC}">
      <dgm:prSet/>
      <dgm:spPr/>
      <dgm:t>
        <a:bodyPr/>
        <a:lstStyle/>
        <a:p>
          <a:endParaRPr lang="en-US"/>
        </a:p>
      </dgm:t>
    </dgm:pt>
    <dgm:pt modelId="{F7E938BC-924E-40D5-B2B0-6604396D8036}" type="sibTrans" cxnId="{91F0294C-6C60-4CA7-9976-393CF975E1CC}">
      <dgm:prSet/>
      <dgm:spPr/>
      <dgm:t>
        <a:bodyPr/>
        <a:lstStyle/>
        <a:p>
          <a:endParaRPr lang="en-US"/>
        </a:p>
      </dgm:t>
    </dgm:pt>
    <dgm:pt modelId="{C2297AAF-045C-44FA-BB8E-9428E3E838C8}">
      <dgm:prSet phldrT="[Text]" custT="1"/>
      <dgm:spPr/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/>
            <a:t>Medicare </a:t>
          </a:r>
          <a:endParaRPr lang="en-US" sz="1600" dirty="0"/>
        </a:p>
      </dgm:t>
    </dgm:pt>
    <dgm:pt modelId="{54748210-CFCF-4D50-8649-50C2A3C7485A}" type="parTrans" cxnId="{7611C6E8-0AFF-4D2A-A3B0-C79C6EEAFD5E}">
      <dgm:prSet/>
      <dgm:spPr/>
      <dgm:t>
        <a:bodyPr/>
        <a:lstStyle/>
        <a:p>
          <a:endParaRPr lang="en-US"/>
        </a:p>
      </dgm:t>
    </dgm:pt>
    <dgm:pt modelId="{BE76FB40-392E-4D17-B8FF-DF5DF85B957D}" type="sibTrans" cxnId="{7611C6E8-0AFF-4D2A-A3B0-C79C6EEAFD5E}">
      <dgm:prSet/>
      <dgm:spPr/>
      <dgm:t>
        <a:bodyPr/>
        <a:lstStyle/>
        <a:p>
          <a:endParaRPr lang="en-US"/>
        </a:p>
      </dgm:t>
    </dgm:pt>
    <dgm:pt modelId="{6B8C77D5-5CA9-4A20-9424-B5F08ACC6865}">
      <dgm:prSet phldrT="[Text]" custT="1"/>
      <dgm:spPr/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000" dirty="0"/>
        </a:p>
      </dgm:t>
    </dgm:pt>
    <dgm:pt modelId="{174BBAAB-B81F-4F7C-9C95-A72B152258E0}" type="parTrans" cxnId="{6D6DFC85-CE66-41B2-ADBF-8B0B378CC230}">
      <dgm:prSet/>
      <dgm:spPr/>
      <dgm:t>
        <a:bodyPr/>
        <a:lstStyle/>
        <a:p>
          <a:endParaRPr lang="en-US"/>
        </a:p>
      </dgm:t>
    </dgm:pt>
    <dgm:pt modelId="{91D80EF5-81E9-4B73-836E-F3DB6E853ABF}" type="sibTrans" cxnId="{6D6DFC85-CE66-41B2-ADBF-8B0B378CC230}">
      <dgm:prSet/>
      <dgm:spPr/>
      <dgm:t>
        <a:bodyPr/>
        <a:lstStyle/>
        <a:p>
          <a:endParaRPr lang="en-US"/>
        </a:p>
      </dgm:t>
    </dgm:pt>
    <dgm:pt modelId="{4A393749-4376-476E-AF11-BDE8A7633A27}">
      <dgm:prSet phldrT="[Text]" custT="1"/>
      <dgm:spPr/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/>
            <a:t>Asset limits</a:t>
          </a:r>
          <a:endParaRPr lang="en-US" sz="1600" dirty="0"/>
        </a:p>
      </dgm:t>
    </dgm:pt>
    <dgm:pt modelId="{FB47D8D6-1962-4DFD-840E-E9D6305A825B}" type="parTrans" cxnId="{F160FE03-C1A5-4847-A325-C3FCE2A0524B}">
      <dgm:prSet/>
      <dgm:spPr/>
      <dgm:t>
        <a:bodyPr/>
        <a:lstStyle/>
        <a:p>
          <a:endParaRPr lang="en-US"/>
        </a:p>
      </dgm:t>
    </dgm:pt>
    <dgm:pt modelId="{9804B508-EB43-4920-97BC-FAC89837A5E1}" type="sibTrans" cxnId="{F160FE03-C1A5-4847-A325-C3FCE2A0524B}">
      <dgm:prSet/>
      <dgm:spPr/>
      <dgm:t>
        <a:bodyPr/>
        <a:lstStyle/>
        <a:p>
          <a:endParaRPr lang="en-US"/>
        </a:p>
      </dgm:t>
    </dgm:pt>
    <dgm:pt modelId="{F4FD1B37-ECFF-41CA-83F2-CB5BBDE8A5A6}">
      <dgm:prSet phldrT="[Text]" custT="1"/>
      <dgm:spPr/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/>
            <a:t>No income limit</a:t>
          </a:r>
          <a:endParaRPr lang="en-US" sz="1600" dirty="0"/>
        </a:p>
      </dgm:t>
    </dgm:pt>
    <dgm:pt modelId="{4FCC67A6-92D2-444A-B017-7E4473EB190B}" type="parTrans" cxnId="{1A77F12F-A35F-4EB2-BD7B-219460C91C59}">
      <dgm:prSet/>
      <dgm:spPr/>
      <dgm:t>
        <a:bodyPr/>
        <a:lstStyle/>
        <a:p>
          <a:endParaRPr lang="en-US"/>
        </a:p>
      </dgm:t>
    </dgm:pt>
    <dgm:pt modelId="{D9BB4372-C23E-4E0D-9ED9-6460D9B48B38}" type="sibTrans" cxnId="{1A77F12F-A35F-4EB2-BD7B-219460C91C59}">
      <dgm:prSet/>
      <dgm:spPr/>
      <dgm:t>
        <a:bodyPr/>
        <a:lstStyle/>
        <a:p>
          <a:endParaRPr lang="en-US"/>
        </a:p>
      </dgm:t>
    </dgm:pt>
    <dgm:pt modelId="{A147FF49-067A-485A-AFF2-923B54734AC2}">
      <dgm:prSet phldrT="[Text]" custT="1"/>
      <dgm:spPr/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dirty="0"/>
        </a:p>
      </dgm:t>
    </dgm:pt>
    <dgm:pt modelId="{2CA9FD47-AABB-4A42-928D-562FD0863739}" type="parTrans" cxnId="{F273F511-78CA-415C-B0B8-155B4730206B}">
      <dgm:prSet/>
      <dgm:spPr/>
      <dgm:t>
        <a:bodyPr/>
        <a:lstStyle/>
        <a:p>
          <a:endParaRPr lang="en-US"/>
        </a:p>
      </dgm:t>
    </dgm:pt>
    <dgm:pt modelId="{FD0698FA-5F5B-48F3-B09C-9A485CA48045}" type="sibTrans" cxnId="{F273F511-78CA-415C-B0B8-155B4730206B}">
      <dgm:prSet/>
      <dgm:spPr/>
      <dgm:t>
        <a:bodyPr/>
        <a:lstStyle/>
        <a:p>
          <a:endParaRPr lang="en-US"/>
        </a:p>
      </dgm:t>
    </dgm:pt>
    <dgm:pt modelId="{8803F380-39D6-48AC-9800-FF108266044A}">
      <dgm:prSet phldrT="[Text]" custT="1"/>
      <dgm:spPr/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dirty="0"/>
        </a:p>
      </dgm:t>
    </dgm:pt>
    <dgm:pt modelId="{7A298E86-5686-4981-A9CC-2096DCE8BAC0}" type="parTrans" cxnId="{C1E57563-0554-496F-9932-D6B4CB309264}">
      <dgm:prSet/>
      <dgm:spPr/>
      <dgm:t>
        <a:bodyPr/>
        <a:lstStyle/>
        <a:p>
          <a:endParaRPr lang="en-US"/>
        </a:p>
      </dgm:t>
    </dgm:pt>
    <dgm:pt modelId="{1F5E0980-C6E0-42B4-9575-1CDA2F899EF9}" type="sibTrans" cxnId="{C1E57563-0554-496F-9932-D6B4CB309264}">
      <dgm:prSet/>
      <dgm:spPr/>
      <dgm:t>
        <a:bodyPr/>
        <a:lstStyle/>
        <a:p>
          <a:endParaRPr lang="en-US"/>
        </a:p>
      </dgm:t>
    </dgm:pt>
    <dgm:pt modelId="{03E09024-1D0B-46AA-B7E0-1853219C095F}">
      <dgm:prSet phldrT="[Text]" custT="1"/>
      <dgm:spPr/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/>
            <a:t>Over 65</a:t>
          </a:r>
          <a:endParaRPr lang="en-US" sz="1600" dirty="0"/>
        </a:p>
      </dgm:t>
    </dgm:pt>
    <dgm:pt modelId="{7F740476-6579-48C2-B148-DB1775F796DC}" type="parTrans" cxnId="{90AD1EE0-A58D-43AA-8699-661E17FA4FED}">
      <dgm:prSet/>
      <dgm:spPr/>
      <dgm:t>
        <a:bodyPr/>
        <a:lstStyle/>
        <a:p>
          <a:endParaRPr lang="en-US"/>
        </a:p>
      </dgm:t>
    </dgm:pt>
    <dgm:pt modelId="{D3CF0A3B-B7B9-4FBF-B0C6-C2C9D9AE4AC1}" type="sibTrans" cxnId="{90AD1EE0-A58D-43AA-8699-661E17FA4FED}">
      <dgm:prSet/>
      <dgm:spPr/>
      <dgm:t>
        <a:bodyPr/>
        <a:lstStyle/>
        <a:p>
          <a:endParaRPr lang="en-US"/>
        </a:p>
      </dgm:t>
    </dgm:pt>
    <dgm:pt modelId="{1FE82E3F-A40A-46F8-8DAD-316F6AA69F6A}">
      <dgm:prSet phldrT="[Text]" custT="1"/>
      <dgm:spPr/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/>
            <a:t>Certain cancers</a:t>
          </a:r>
          <a:endParaRPr lang="en-US" sz="1600" dirty="0"/>
        </a:p>
      </dgm:t>
    </dgm:pt>
    <dgm:pt modelId="{4F858E9A-3E08-4B96-8FA8-91A84FBB5CF8}" type="parTrans" cxnId="{DF4BAF0D-4243-478C-A54A-764261EFC5BC}">
      <dgm:prSet/>
      <dgm:spPr/>
      <dgm:t>
        <a:bodyPr/>
        <a:lstStyle/>
        <a:p>
          <a:endParaRPr lang="en-US"/>
        </a:p>
      </dgm:t>
    </dgm:pt>
    <dgm:pt modelId="{8103483D-3D42-4FF9-B634-A24E4E1B9859}" type="sibTrans" cxnId="{DF4BAF0D-4243-478C-A54A-764261EFC5BC}">
      <dgm:prSet/>
      <dgm:spPr/>
      <dgm:t>
        <a:bodyPr/>
        <a:lstStyle/>
        <a:p>
          <a:endParaRPr lang="en-US"/>
        </a:p>
      </dgm:t>
    </dgm:pt>
    <dgm:pt modelId="{A95A5AFF-631B-4646-BA01-06A09F3EFAB7}">
      <dgm:prSet phldrT="[Text]" custT="1"/>
      <dgm:spPr/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/>
            <a:t>Blind</a:t>
          </a:r>
          <a:endParaRPr lang="en-US" sz="1600" dirty="0"/>
        </a:p>
      </dgm:t>
    </dgm:pt>
    <dgm:pt modelId="{62DCB9C2-30EE-46A0-B6DC-AEB3A3417FBA}" type="parTrans" cxnId="{833E92C9-180D-4A6C-A1EF-11027CA46A10}">
      <dgm:prSet/>
      <dgm:spPr/>
      <dgm:t>
        <a:bodyPr/>
        <a:lstStyle/>
        <a:p>
          <a:endParaRPr lang="en-US"/>
        </a:p>
      </dgm:t>
    </dgm:pt>
    <dgm:pt modelId="{46E530BC-5131-4285-894B-0F174ACB583A}" type="sibTrans" cxnId="{833E92C9-180D-4A6C-A1EF-11027CA46A10}">
      <dgm:prSet/>
      <dgm:spPr/>
      <dgm:t>
        <a:bodyPr/>
        <a:lstStyle/>
        <a:p>
          <a:endParaRPr lang="en-US"/>
        </a:p>
      </dgm:t>
    </dgm:pt>
    <dgm:pt modelId="{8EEDDF3F-0D63-4A0F-A4E6-C90F7E86DD69}">
      <dgm:prSet phldrT="[Text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>
              <a:latin typeface="+mn-lt"/>
            </a:rPr>
            <a:t>Pregnant   0-213% FPL</a:t>
          </a:r>
          <a:endParaRPr lang="en-US" sz="1600" dirty="0">
            <a:latin typeface="+mn-lt"/>
          </a:endParaRPr>
        </a:p>
      </dgm:t>
    </dgm:pt>
    <dgm:pt modelId="{91D2CCB4-EDDB-4301-AB3C-E7F69FD88538}" type="parTrans" cxnId="{A6CDD332-6F8F-400C-A1FD-535563AD5950}">
      <dgm:prSet/>
      <dgm:spPr/>
      <dgm:t>
        <a:bodyPr/>
        <a:lstStyle/>
        <a:p>
          <a:endParaRPr lang="en-US"/>
        </a:p>
      </dgm:t>
    </dgm:pt>
    <dgm:pt modelId="{501D7FB7-BDA7-4A66-8E71-29C714F75EB6}" type="sibTrans" cxnId="{A6CDD332-6F8F-400C-A1FD-535563AD5950}">
      <dgm:prSet/>
      <dgm:spPr/>
      <dgm:t>
        <a:bodyPr/>
        <a:lstStyle/>
        <a:p>
          <a:endParaRPr lang="en-US"/>
        </a:p>
      </dgm:t>
    </dgm:pt>
    <dgm:pt modelId="{D5EEBE15-A86F-4D1E-AD9F-460463014CF6}">
      <dgm:prSet phldrT="[Text]" custT="1"/>
      <dgm:spPr/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/>
            <a:t>Income by family unit</a:t>
          </a:r>
          <a:endParaRPr lang="en-US" sz="1600" dirty="0"/>
        </a:p>
      </dgm:t>
    </dgm:pt>
    <dgm:pt modelId="{A7AFD8EC-4861-4A96-95EF-3AAD3F9FEB8F}" type="parTrans" cxnId="{2417499E-9AB0-4B4A-B38D-7501570A3372}">
      <dgm:prSet/>
      <dgm:spPr/>
      <dgm:t>
        <a:bodyPr/>
        <a:lstStyle/>
        <a:p>
          <a:endParaRPr lang="en-US"/>
        </a:p>
      </dgm:t>
    </dgm:pt>
    <dgm:pt modelId="{C3A19EAE-6B36-474D-9476-54362742E6A9}" type="sibTrans" cxnId="{2417499E-9AB0-4B4A-B38D-7501570A3372}">
      <dgm:prSet/>
      <dgm:spPr/>
      <dgm:t>
        <a:bodyPr/>
        <a:lstStyle/>
        <a:p>
          <a:endParaRPr lang="en-US"/>
        </a:p>
      </dgm:t>
    </dgm:pt>
    <dgm:pt modelId="{994AEEDD-1594-471F-B545-2A40A8C35F4F}">
      <dgm:prSet phldrT="[Text]" custT="1"/>
      <dgm:spPr/>
      <dgm:t>
        <a:bodyPr/>
        <a:lstStyle/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dirty="0"/>
        </a:p>
      </dgm:t>
    </dgm:pt>
    <dgm:pt modelId="{19EAC7E7-E3AA-47D9-875B-FF351F7A7E0A}" type="parTrans" cxnId="{191E4334-C823-4094-BFF1-CA98F0DC2839}">
      <dgm:prSet/>
      <dgm:spPr/>
      <dgm:t>
        <a:bodyPr/>
        <a:lstStyle/>
        <a:p>
          <a:endParaRPr lang="en-US"/>
        </a:p>
      </dgm:t>
    </dgm:pt>
    <dgm:pt modelId="{823CF0AC-C821-44F9-929B-1D72C7EFCCD6}" type="sibTrans" cxnId="{191E4334-C823-4094-BFF1-CA98F0DC2839}">
      <dgm:prSet/>
      <dgm:spPr/>
      <dgm:t>
        <a:bodyPr/>
        <a:lstStyle/>
        <a:p>
          <a:endParaRPr lang="en-US"/>
        </a:p>
      </dgm:t>
    </dgm:pt>
    <dgm:pt modelId="{E73C0334-81C0-4C37-9FBC-2C319796CCD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latin typeface="+mn-lt"/>
            </a:rPr>
            <a:t>Income based on Tax Return</a:t>
          </a:r>
        </a:p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dirty="0">
            <a:latin typeface="+mn-lt"/>
          </a:endParaRPr>
        </a:p>
      </dgm:t>
    </dgm:pt>
    <dgm:pt modelId="{9BE6B24B-4FB0-4505-A190-B33F05B81B1A}" type="parTrans" cxnId="{E6E1B855-6CF1-411C-A604-3462EA9342D4}">
      <dgm:prSet/>
      <dgm:spPr/>
      <dgm:t>
        <a:bodyPr/>
        <a:lstStyle/>
        <a:p>
          <a:endParaRPr lang="en-US"/>
        </a:p>
      </dgm:t>
    </dgm:pt>
    <dgm:pt modelId="{B95162AD-4122-4461-8BCB-9102BC5ADCB4}" type="sibTrans" cxnId="{E6E1B855-6CF1-411C-A604-3462EA9342D4}">
      <dgm:prSet/>
      <dgm:spPr/>
      <dgm:t>
        <a:bodyPr/>
        <a:lstStyle/>
        <a:p>
          <a:endParaRPr lang="en-US"/>
        </a:p>
      </dgm:t>
    </dgm:pt>
    <dgm:pt modelId="{09E9DFCD-5CF4-425B-95FC-3614917EBF3F}">
      <dgm:prSet phldrT="[Text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dirty="0">
            <a:latin typeface="+mn-lt"/>
          </a:endParaRPr>
        </a:p>
      </dgm:t>
    </dgm:pt>
    <dgm:pt modelId="{F33129E4-91BE-4657-B1DA-A5650AC1DAE0}" type="parTrans" cxnId="{B99A893E-7D7D-47EF-A66C-41A68ECE3292}">
      <dgm:prSet/>
      <dgm:spPr/>
      <dgm:t>
        <a:bodyPr/>
        <a:lstStyle/>
        <a:p>
          <a:endParaRPr lang="en-US"/>
        </a:p>
      </dgm:t>
    </dgm:pt>
    <dgm:pt modelId="{85751FDA-0A2E-4BA9-ACAC-398AF59C2C45}" type="sibTrans" cxnId="{B99A893E-7D7D-47EF-A66C-41A68ECE3292}">
      <dgm:prSet/>
      <dgm:spPr/>
      <dgm:t>
        <a:bodyPr/>
        <a:lstStyle/>
        <a:p>
          <a:endParaRPr lang="en-US"/>
        </a:p>
      </dgm:t>
    </dgm:pt>
    <dgm:pt modelId="{73F16EB0-103D-4901-8ED8-45C1AB3DCFC0}" type="pres">
      <dgm:prSet presAssocID="{DD355DBC-0910-4E92-B118-F6DA60C0F79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B0BE1A-6A91-4BA4-A015-FE1EEC229F72}" type="pres">
      <dgm:prSet presAssocID="{8C44737D-7C89-484B-99F7-723ABB126806}" presName="compNode" presStyleCnt="0"/>
      <dgm:spPr/>
      <dgm:t>
        <a:bodyPr/>
        <a:lstStyle/>
        <a:p>
          <a:endParaRPr lang="en-US"/>
        </a:p>
      </dgm:t>
    </dgm:pt>
    <dgm:pt modelId="{CEA7FB4A-7FDB-44FC-B467-0AB3B73AE1C0}" type="pres">
      <dgm:prSet presAssocID="{8C44737D-7C89-484B-99F7-723ABB126806}" presName="childRect" presStyleLbl="bgAcc1" presStyleIdx="0" presStyleCnt="3" custScaleX="147117" custScaleY="215308" custLinFactNeighborX="-390" custLinFactNeighborY="14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ABC8E-1393-445E-83F6-FE2AD6227FBF}" type="pres">
      <dgm:prSet presAssocID="{8C44737D-7C89-484B-99F7-723ABB12680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76E5F-F919-44F3-96B4-E09F941BB0F8}" type="pres">
      <dgm:prSet presAssocID="{8C44737D-7C89-484B-99F7-723ABB126806}" presName="parentRect" presStyleLbl="alignNode1" presStyleIdx="0" presStyleCnt="3" custScaleX="152657" custScaleY="143119" custLinFactY="97398" custLinFactNeighborX="-4448" custLinFactNeighborY="100000"/>
      <dgm:spPr/>
      <dgm:t>
        <a:bodyPr/>
        <a:lstStyle/>
        <a:p>
          <a:endParaRPr lang="en-US"/>
        </a:p>
      </dgm:t>
    </dgm:pt>
    <dgm:pt modelId="{5C37CCC1-950E-4997-8405-275D4180B8F5}" type="pres">
      <dgm:prSet presAssocID="{8C44737D-7C89-484B-99F7-723ABB126806}" presName="adorn" presStyleLbl="fgAccFollowNode1" presStyleIdx="0" presStyleCnt="3" custFlipVert="1" custFlipHor="1" custScaleX="39294" custScaleY="65173" custLinFactX="100000" custLinFactNeighborX="195295" custLinFactNeighborY="649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17CD596-9855-4529-8367-75F19E3E3358}" type="pres">
      <dgm:prSet presAssocID="{527EBBDF-5C5E-4D1A-A241-C63EBDB6BFC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6CFF108-639F-498E-8C81-C9BB50461D2F}" type="pres">
      <dgm:prSet presAssocID="{C592B503-4712-49ED-8888-B433D6CEE9DE}" presName="compNode" presStyleCnt="0"/>
      <dgm:spPr/>
      <dgm:t>
        <a:bodyPr/>
        <a:lstStyle/>
        <a:p>
          <a:endParaRPr lang="en-US"/>
        </a:p>
      </dgm:t>
    </dgm:pt>
    <dgm:pt modelId="{D9CC0653-B014-46B3-8634-BA2A0583A583}" type="pres">
      <dgm:prSet presAssocID="{C592B503-4712-49ED-8888-B433D6CEE9DE}" presName="childRect" presStyleLbl="bgAcc1" presStyleIdx="1" presStyleCnt="3" custScaleX="160276" custScaleY="360954" custLinFactX="22071" custLinFactNeighborX="100000" custLinFactNeighborY="59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42627-BFBD-4F7D-AFA8-3D1E16297B95}" type="pres">
      <dgm:prSet presAssocID="{C592B503-4712-49ED-8888-B433D6CEE9D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0961B-E4CC-4B52-AAE5-23016F41F794}" type="pres">
      <dgm:prSet presAssocID="{C592B503-4712-49ED-8888-B433D6CEE9DE}" presName="parentRect" presStyleLbl="alignNode1" presStyleIdx="1" presStyleCnt="3" custScaleX="158149" custScaleY="133038" custLinFactX="15883" custLinFactY="100000" custLinFactNeighborX="100000" custLinFactNeighborY="112057"/>
      <dgm:spPr/>
      <dgm:t>
        <a:bodyPr/>
        <a:lstStyle/>
        <a:p>
          <a:endParaRPr lang="en-US"/>
        </a:p>
      </dgm:t>
    </dgm:pt>
    <dgm:pt modelId="{C876CB59-9172-4A23-8DE0-29AE171F00CC}" type="pres">
      <dgm:prSet presAssocID="{C592B503-4712-49ED-8888-B433D6CEE9DE}" presName="adorn" presStyleLbl="fgAccFollowNode1" presStyleIdx="1" presStyleCnt="3" custLinFactX="-164924" custLinFactNeighborX="-200000" custLinFactNeighborY="93715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E8C7CD73-F8DE-40E1-8997-067100022DCE}" type="pres">
      <dgm:prSet presAssocID="{9EC9805F-28C4-47DC-8DA8-3BAF38C6727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7DD6F3-2CC7-4399-87E1-735754A4EF47}" type="pres">
      <dgm:prSet presAssocID="{BA8CDF2A-B8C2-48E1-B50E-6F3E19CCC8E1}" presName="compNode" presStyleCnt="0"/>
      <dgm:spPr/>
      <dgm:t>
        <a:bodyPr/>
        <a:lstStyle/>
        <a:p>
          <a:endParaRPr lang="en-US"/>
        </a:p>
      </dgm:t>
    </dgm:pt>
    <dgm:pt modelId="{01BD04E6-0F07-469B-9392-250FF7E2BD5A}" type="pres">
      <dgm:prSet presAssocID="{BA8CDF2A-B8C2-48E1-B50E-6F3E19CCC8E1}" presName="childRect" presStyleLbl="bgAcc1" presStyleIdx="2" presStyleCnt="3" custScaleX="80628" custScaleY="318244" custLinFactX="-64915" custLinFactNeighborX="-100000" custLinFactNeighborY="-22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5761A-4B2B-4F73-B924-B93AB295C383}" type="pres">
      <dgm:prSet presAssocID="{BA8CDF2A-B8C2-48E1-B50E-6F3E19CCC8E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363DB-2CC8-4D8B-B412-FE89D0B10597}" type="pres">
      <dgm:prSet presAssocID="{BA8CDF2A-B8C2-48E1-B50E-6F3E19CCC8E1}" presName="parentRect" presStyleLbl="alignNode1" presStyleIdx="2" presStyleCnt="3" custAng="10800000" custFlipVert="1" custScaleX="84703" custScaleY="40417" custLinFactX="-65151" custLinFactNeighborX="-100000" custLinFactNeighborY="-59909"/>
      <dgm:spPr/>
      <dgm:t>
        <a:bodyPr/>
        <a:lstStyle/>
        <a:p>
          <a:endParaRPr lang="en-US"/>
        </a:p>
      </dgm:t>
    </dgm:pt>
    <dgm:pt modelId="{910ACDB8-5CB3-491C-8EC0-E329E41A250B}" type="pres">
      <dgm:prSet presAssocID="{BA8CDF2A-B8C2-48E1-B50E-6F3E19CCC8E1}" presName="adorn" presStyleLbl="fgAccFollowNode1" presStyleIdx="2" presStyleCnt="3" custAng="20345944" custScaleX="130609" custLinFactX="-300000" custLinFactY="-109990" custLinFactNeighborX="-309526" custLinFactNeighborY="-200000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B99A893E-7D7D-47EF-A66C-41A68ECE3292}" srcId="{8C44737D-7C89-484B-99F7-723ABB126806}" destId="{09E9DFCD-5CF4-425B-95FC-3614917EBF3F}" srcOrd="9" destOrd="0" parTransId="{F33129E4-91BE-4657-B1DA-A5650AC1DAE0}" sibTransId="{85751FDA-0A2E-4BA9-ACAC-398AF59C2C45}"/>
    <dgm:cxn modelId="{6BDC7994-6E2A-4F6D-AB05-EB2119BC9C6B}" srcId="{C592B503-4712-49ED-8888-B433D6CEE9DE}" destId="{FBB829A6-EAF6-4E7D-B27D-784011CA87F5}" srcOrd="3" destOrd="0" parTransId="{CBFB43A8-E8BC-47D9-A30B-86804A265941}" sibTransId="{185C24FD-4092-43F9-A29E-0BADF41C24BB}"/>
    <dgm:cxn modelId="{DC6E5650-A8B2-41F8-83B1-3704D7E80AC8}" srcId="{8C44737D-7C89-484B-99F7-723ABB126806}" destId="{14348ED0-29E1-46E9-BB70-8F67C7FB7236}" srcOrd="6" destOrd="0" parTransId="{B3569C55-3EE3-4BA6-AD9B-E47E4A7CF060}" sibTransId="{5AA3AA0F-CFEE-481E-A9B8-B720A11B3F0E}"/>
    <dgm:cxn modelId="{829BACD9-03A6-4C23-B5E8-08E87A73FB14}" type="presOf" srcId="{BB14E29C-3294-4FE4-8D36-FE05C789B0F5}" destId="{D9CC0653-B014-46B3-8634-BA2A0583A583}" srcOrd="0" destOrd="1" presId="urn:microsoft.com/office/officeart/2005/8/layout/bList2#1"/>
    <dgm:cxn modelId="{76E6018D-5FF0-43B6-8718-ABEF7DA28B75}" type="presOf" srcId="{1FE82E3F-A40A-46F8-8DAD-316F6AA69F6A}" destId="{D9CC0653-B014-46B3-8634-BA2A0583A583}" srcOrd="0" destOrd="4" presId="urn:microsoft.com/office/officeart/2005/8/layout/bList2#1"/>
    <dgm:cxn modelId="{A6A09A0E-9594-4B85-8EEC-5F885A9961D8}" type="presOf" srcId="{6B8C77D5-5CA9-4A20-9424-B5F08ACC6865}" destId="{D9CC0653-B014-46B3-8634-BA2A0583A583}" srcOrd="0" destOrd="16" presId="urn:microsoft.com/office/officeart/2005/8/layout/bList2#1"/>
    <dgm:cxn modelId="{91F0294C-6C60-4CA7-9976-393CF975E1CC}" srcId="{C592B503-4712-49ED-8888-B433D6CEE9DE}" destId="{560B4D0E-F69D-4CA6-B1E8-A07610F9719D}" srcOrd="8" destOrd="0" parTransId="{A785A707-4977-4C31-89FC-4C164D2DA0D0}" sibTransId="{F7E938BC-924E-40D5-B2B0-6604396D8036}"/>
    <dgm:cxn modelId="{7BF858F0-F18D-4BFA-B4B9-9D7BF430B20E}" type="presOf" srcId="{255325B3-37F9-4163-BB90-AEF93C206F04}" destId="{CEA7FB4A-7FDB-44FC-B467-0AB3B73AE1C0}" srcOrd="0" destOrd="7" presId="urn:microsoft.com/office/officeart/2005/8/layout/bList2#1"/>
    <dgm:cxn modelId="{314DF246-5FB0-4C0A-8F89-51C3AA349791}" srcId="{DD355DBC-0910-4E92-B118-F6DA60C0F792}" destId="{8C44737D-7C89-484B-99F7-723ABB126806}" srcOrd="0" destOrd="0" parTransId="{7F2AA70F-07F2-44CE-8DF6-4315B1BE784A}" sibTransId="{527EBBDF-5C5E-4D1A-A241-C63EBDB6BFC2}"/>
    <dgm:cxn modelId="{DF4BAF0D-4243-478C-A54A-764261EFC5BC}" srcId="{C592B503-4712-49ED-8888-B433D6CEE9DE}" destId="{1FE82E3F-A40A-46F8-8DAD-316F6AA69F6A}" srcOrd="4" destOrd="0" parTransId="{4F858E9A-3E08-4B96-8FA8-91A84FBB5CF8}" sibTransId="{8103483D-3D42-4FF9-B634-A24E4E1B9859}"/>
    <dgm:cxn modelId="{A1A5AC90-1A45-4FFF-9FF1-B2984A605643}" srcId="{DD355DBC-0910-4E92-B118-F6DA60C0F792}" destId="{BA8CDF2A-B8C2-48E1-B50E-6F3E19CCC8E1}" srcOrd="2" destOrd="0" parTransId="{93EDB3B8-887E-4BF6-BF3F-53FA9A6687FD}" sibTransId="{C3D05DA7-3FAD-4AF3-B06F-22F3AAF4883A}"/>
    <dgm:cxn modelId="{F160FE03-C1A5-4847-A325-C3FCE2A0524B}" srcId="{C592B503-4712-49ED-8888-B433D6CEE9DE}" destId="{4A393749-4376-476E-AF11-BDE8A7633A27}" srcOrd="11" destOrd="0" parTransId="{FB47D8D6-1962-4DFD-840E-E9D6305A825B}" sibTransId="{9804B508-EB43-4920-97BC-FAC89837A5E1}"/>
    <dgm:cxn modelId="{F273F511-78CA-415C-B0B8-155B4730206B}" srcId="{C592B503-4712-49ED-8888-B433D6CEE9DE}" destId="{A147FF49-067A-485A-AFF2-923B54734AC2}" srcOrd="12" destOrd="0" parTransId="{2CA9FD47-AABB-4A42-928D-562FD0863739}" sibTransId="{FD0698FA-5F5B-48F3-B09C-9A485CA48045}"/>
    <dgm:cxn modelId="{61E06DF8-01AC-4E04-94AA-4E3FA139DE2A}" type="presOf" srcId="{A08668BA-26D2-4C70-AB6F-B3B48CF1C1AA}" destId="{CEA7FB4A-7FDB-44FC-B467-0AB3B73AE1C0}" srcOrd="0" destOrd="4" presId="urn:microsoft.com/office/officeart/2005/8/layout/bList2#1"/>
    <dgm:cxn modelId="{833E92C9-180D-4A6C-A1EF-11027CA46A10}" srcId="{C592B503-4712-49ED-8888-B433D6CEE9DE}" destId="{A95A5AFF-631B-4646-BA01-06A09F3EFAB7}" srcOrd="5" destOrd="0" parTransId="{62DCB9C2-30EE-46A0-B6DC-AEB3A3417FBA}" sibTransId="{46E530BC-5131-4285-894B-0F174ACB583A}"/>
    <dgm:cxn modelId="{47B32E58-2107-49AB-8B85-1079BF32E7DC}" type="presOf" srcId="{8803F380-39D6-48AC-9800-FF108266044A}" destId="{D9CC0653-B014-46B3-8634-BA2A0583A583}" srcOrd="0" destOrd="10" presId="urn:microsoft.com/office/officeart/2005/8/layout/bList2#1"/>
    <dgm:cxn modelId="{380F1865-4FA1-4E4A-87F1-10362F769EFA}" type="presOf" srcId="{09E9DFCD-5CF4-425B-95FC-3614917EBF3F}" destId="{CEA7FB4A-7FDB-44FC-B467-0AB3B73AE1C0}" srcOrd="0" destOrd="9" presId="urn:microsoft.com/office/officeart/2005/8/layout/bList2#1"/>
    <dgm:cxn modelId="{B1F28E17-3543-49CF-AE6E-5B68D61B1CD5}" srcId="{8C44737D-7C89-484B-99F7-723ABB126806}" destId="{A08668BA-26D2-4C70-AB6F-B3B48CF1C1AA}" srcOrd="4" destOrd="0" parTransId="{EFE93A31-791E-4486-9B55-1DAF046596E2}" sibTransId="{2A3A8F52-1FC5-4EF5-B850-1FDAC3A977B8}"/>
    <dgm:cxn modelId="{835893B4-DEC6-4C18-8268-AD2EDF924BF1}" type="presOf" srcId="{560B4D0E-F69D-4CA6-B1E8-A07610F9719D}" destId="{D9CC0653-B014-46B3-8634-BA2A0583A583}" srcOrd="0" destOrd="8" presId="urn:microsoft.com/office/officeart/2005/8/layout/bList2#1"/>
    <dgm:cxn modelId="{E6E1B855-6CF1-411C-A604-3462EA9342D4}" srcId="{8C44737D-7C89-484B-99F7-723ABB126806}" destId="{E73C0334-81C0-4C37-9FBC-2C319796CCDF}" srcOrd="10" destOrd="0" parTransId="{9BE6B24B-4FB0-4505-A190-B33F05B81B1A}" sibTransId="{B95162AD-4122-4461-8BCB-9102BC5ADCB4}"/>
    <dgm:cxn modelId="{172BDA3A-9709-4994-BC83-14481639BDE1}" type="presOf" srcId="{994AEEDD-1594-471F-B545-2A40A8C35F4F}" destId="{D9CC0653-B014-46B3-8634-BA2A0583A583}" srcOrd="0" destOrd="14" presId="urn:microsoft.com/office/officeart/2005/8/layout/bList2#1"/>
    <dgm:cxn modelId="{8E37334A-2E61-42FE-8EE4-B04B45F8139B}" type="presOf" srcId="{BA8CDF2A-B8C2-48E1-B50E-6F3E19CCC8E1}" destId="{641363DB-2CC8-4D8B-B412-FE89D0B10597}" srcOrd="1" destOrd="0" presId="urn:microsoft.com/office/officeart/2005/8/layout/bList2#1"/>
    <dgm:cxn modelId="{AE645517-EB41-4F5B-BBDB-48C8471DBFBE}" type="presOf" srcId="{EF2CF5E0-D8DC-449E-AF12-4C803206B58B}" destId="{D9CC0653-B014-46B3-8634-BA2A0583A583}" srcOrd="0" destOrd="7" presId="urn:microsoft.com/office/officeart/2005/8/layout/bList2#1"/>
    <dgm:cxn modelId="{0D9B3A27-DAFF-4716-9DE0-41CD0D16EF2E}" type="presOf" srcId="{CCC19993-18DF-4C30-A398-44F2452E0603}" destId="{D9CC0653-B014-46B3-8634-BA2A0583A583}" srcOrd="0" destOrd="0" presId="urn:microsoft.com/office/officeart/2005/8/layout/bList2#1"/>
    <dgm:cxn modelId="{9EFBC4ED-515B-4F38-95E4-206AA718ED40}" srcId="{8C44737D-7C89-484B-99F7-723ABB126806}" destId="{B3F6D3F7-B3EE-4BF0-A502-DA484F42DEF1}" srcOrd="8" destOrd="0" parTransId="{6E6EB896-351D-41FC-9970-EB370E653AE8}" sibTransId="{F4FF8DA7-41E8-4FBC-A9A0-EF6EB613A921}"/>
    <dgm:cxn modelId="{6D6DFC85-CE66-41B2-ADBF-8B0B378CC230}" srcId="{C592B503-4712-49ED-8888-B433D6CEE9DE}" destId="{6B8C77D5-5CA9-4A20-9424-B5F08ACC6865}" srcOrd="16" destOrd="0" parTransId="{174BBAAB-B81F-4F7C-9C95-A72B152258E0}" sibTransId="{91D80EF5-81E9-4B73-836E-F3DB6E853ABF}"/>
    <dgm:cxn modelId="{2F1DC42A-9B13-4761-9816-A030483EF494}" type="presOf" srcId="{C592B503-4712-49ED-8888-B433D6CEE9DE}" destId="{77442627-BFBD-4F7D-AFA8-3D1E16297B95}" srcOrd="0" destOrd="0" presId="urn:microsoft.com/office/officeart/2005/8/layout/bList2#1"/>
    <dgm:cxn modelId="{A578DC42-E7CE-453E-8DC1-64A4C53AA82F}" type="presOf" srcId="{14348ED0-29E1-46E9-BB70-8F67C7FB7236}" destId="{CEA7FB4A-7FDB-44FC-B467-0AB3B73AE1C0}" srcOrd="0" destOrd="6" presId="urn:microsoft.com/office/officeart/2005/8/layout/bList2#1"/>
    <dgm:cxn modelId="{4A6095DF-67AE-46C7-9469-09F4A0BB6D3F}" type="presOf" srcId="{BA8CDF2A-B8C2-48E1-B50E-6F3E19CCC8E1}" destId="{7235761A-4B2B-4F73-B924-B93AB295C383}" srcOrd="0" destOrd="0" presId="urn:microsoft.com/office/officeart/2005/8/layout/bList2#1"/>
    <dgm:cxn modelId="{1A77F12F-A35F-4EB2-BD7B-219460C91C59}" srcId="{C592B503-4712-49ED-8888-B433D6CEE9DE}" destId="{F4FD1B37-ECFF-41CA-83F2-CB5BBDE8A5A6}" srcOrd="13" destOrd="0" parTransId="{4FCC67A6-92D2-444A-B017-7E4473EB190B}" sibTransId="{D9BB4372-C23E-4E0D-9ED9-6460D9B48B38}"/>
    <dgm:cxn modelId="{B899F212-51B5-42C2-B4C7-8E293A9B0A2E}" srcId="{8C44737D-7C89-484B-99F7-723ABB126806}" destId="{C6FFDFCD-A513-4B43-8D24-4E48B9E1327F}" srcOrd="5" destOrd="0" parTransId="{1AFD328F-F29E-4E0B-9453-A985FAD498B5}" sibTransId="{3C4D3544-43D9-464F-B9F3-46867C00CC77}"/>
    <dgm:cxn modelId="{E65D8FF8-614C-4E46-B68D-7C61DF5A5F09}" type="presOf" srcId="{8EEDDF3F-0D63-4A0F-A4E6-C90F7E86DD69}" destId="{CEA7FB4A-7FDB-44FC-B467-0AB3B73AE1C0}" srcOrd="0" destOrd="3" presId="urn:microsoft.com/office/officeart/2005/8/layout/bList2#1"/>
    <dgm:cxn modelId="{DCB9B5C6-B9A2-4083-A4DA-457A27938E8C}" type="presOf" srcId="{03E09024-1D0B-46AA-B7E0-1853219C095F}" destId="{D9CC0653-B014-46B3-8634-BA2A0583A583}" srcOrd="0" destOrd="2" presId="urn:microsoft.com/office/officeart/2005/8/layout/bList2#1"/>
    <dgm:cxn modelId="{191E4334-C823-4094-BFF1-CA98F0DC2839}" srcId="{C592B503-4712-49ED-8888-B433D6CEE9DE}" destId="{994AEEDD-1594-471F-B545-2A40A8C35F4F}" srcOrd="14" destOrd="0" parTransId="{19EAC7E7-E3AA-47D9-875B-FF351F7A7E0A}" sibTransId="{823CF0AC-C821-44F9-929B-1D72C7EFCCD6}"/>
    <dgm:cxn modelId="{173CE997-E9C5-4575-A4B0-16B88B640112}" type="presOf" srcId="{C6FFDFCD-A513-4B43-8D24-4E48B9E1327F}" destId="{CEA7FB4A-7FDB-44FC-B467-0AB3B73AE1C0}" srcOrd="0" destOrd="5" presId="urn:microsoft.com/office/officeart/2005/8/layout/bList2#1"/>
    <dgm:cxn modelId="{B9DC7248-180B-4520-AA5C-374A91152855}" type="presOf" srcId="{A147FF49-067A-485A-AFF2-923B54734AC2}" destId="{D9CC0653-B014-46B3-8634-BA2A0583A583}" srcOrd="0" destOrd="12" presId="urn:microsoft.com/office/officeart/2005/8/layout/bList2#1"/>
    <dgm:cxn modelId="{03731280-F52E-48EC-9411-6A6619CBFC24}" type="presOf" srcId="{9EC9805F-28C4-47DC-8DA8-3BAF38C6727B}" destId="{E8C7CD73-F8DE-40E1-8997-067100022DCE}" srcOrd="0" destOrd="0" presId="urn:microsoft.com/office/officeart/2005/8/layout/bList2#1"/>
    <dgm:cxn modelId="{3C9B112B-9187-462F-94CE-9FDF9DFF2391}" srcId="{C592B503-4712-49ED-8888-B433D6CEE9DE}" destId="{BB14E29C-3294-4FE4-8D36-FE05C789B0F5}" srcOrd="1" destOrd="0" parTransId="{B6AFFB4A-5AFA-4130-AA1D-D861D2E237DB}" sibTransId="{567746E6-7F43-4A0C-A030-99D22213A9DA}"/>
    <dgm:cxn modelId="{1A1E5B17-C7DD-40AC-825F-9289DAECD32C}" type="presOf" srcId="{4A393749-4376-476E-AF11-BDE8A7633A27}" destId="{D9CC0653-B014-46B3-8634-BA2A0583A583}" srcOrd="0" destOrd="11" presId="urn:microsoft.com/office/officeart/2005/8/layout/bList2#1"/>
    <dgm:cxn modelId="{26721851-1E83-48EF-91AD-874B5EF4B6A8}" type="presOf" srcId="{C592B503-4712-49ED-8888-B433D6CEE9DE}" destId="{B170961B-E4CC-4B52-AAE5-23016F41F794}" srcOrd="1" destOrd="0" presId="urn:microsoft.com/office/officeart/2005/8/layout/bList2#1"/>
    <dgm:cxn modelId="{33ABAF33-10A3-4EC4-AB1B-82F3B3CCDAE2}" type="presOf" srcId="{A95A5AFF-631B-4646-BA01-06A09F3EFAB7}" destId="{D9CC0653-B014-46B3-8634-BA2A0583A583}" srcOrd="0" destOrd="5" presId="urn:microsoft.com/office/officeart/2005/8/layout/bList2#1"/>
    <dgm:cxn modelId="{3D0326AA-499B-4EBE-BA66-E922173B99F2}" type="presOf" srcId="{0857A287-3DE8-49F1-A6CA-E198F40AC4A2}" destId="{CEA7FB4A-7FDB-44FC-B467-0AB3B73AE1C0}" srcOrd="0" destOrd="1" presId="urn:microsoft.com/office/officeart/2005/8/layout/bList2#1"/>
    <dgm:cxn modelId="{7611C6E8-0AFF-4D2A-A3B0-C79C6EEAFD5E}" srcId="{C592B503-4712-49ED-8888-B433D6CEE9DE}" destId="{C2297AAF-045C-44FA-BB8E-9428E3E838C8}" srcOrd="9" destOrd="0" parTransId="{54748210-CFCF-4D50-8649-50C2A3C7485A}" sibTransId="{BE76FB40-392E-4D17-B8FF-DF5DF85B957D}"/>
    <dgm:cxn modelId="{2417499E-9AB0-4B4A-B38D-7501570A3372}" srcId="{C592B503-4712-49ED-8888-B433D6CEE9DE}" destId="{D5EEBE15-A86F-4D1E-AD9F-460463014CF6}" srcOrd="15" destOrd="0" parTransId="{A7AFD8EC-4861-4A96-95EF-3AAD3F9FEB8F}" sibTransId="{C3A19EAE-6B36-474D-9476-54362742E6A9}"/>
    <dgm:cxn modelId="{8AA65C55-54C6-45C5-8F48-6A5A9350A275}" srcId="{DD355DBC-0910-4E92-B118-F6DA60C0F792}" destId="{C592B503-4712-49ED-8888-B433D6CEE9DE}" srcOrd="1" destOrd="0" parTransId="{100D6B2D-0EF7-4E03-8E09-DA47F271BE5B}" sibTransId="{9EC9805F-28C4-47DC-8DA8-3BAF38C6727B}"/>
    <dgm:cxn modelId="{B7BD33FD-406A-489E-A649-035F1412BB52}" srcId="{BA8CDF2A-B8C2-48E1-B50E-6F3E19CCC8E1}" destId="{4E012FD7-A7D9-4ABC-92BD-098B1666039A}" srcOrd="0" destOrd="0" parTransId="{A9FF8A56-7A7D-4ECF-BDC1-969D7A7A1614}" sibTransId="{F661A209-CC1D-461D-A33E-4BE2F7A98DE5}"/>
    <dgm:cxn modelId="{9814430B-F6F6-4A9B-A695-76770782C128}" type="presOf" srcId="{FBB829A6-EAF6-4E7D-B27D-784011CA87F5}" destId="{D9CC0653-B014-46B3-8634-BA2A0583A583}" srcOrd="0" destOrd="3" presId="urn:microsoft.com/office/officeart/2005/8/layout/bList2#1"/>
    <dgm:cxn modelId="{3D5F422C-DDBC-4151-8071-25308B0E0A69}" type="presOf" srcId="{8C44737D-7C89-484B-99F7-723ABB126806}" destId="{1E8ABC8E-1393-445E-83F6-FE2AD6227FBF}" srcOrd="0" destOrd="0" presId="urn:microsoft.com/office/officeart/2005/8/layout/bList2#1"/>
    <dgm:cxn modelId="{A89C1898-CDD9-4183-AB00-FEB7A643149A}" srcId="{C592B503-4712-49ED-8888-B433D6CEE9DE}" destId="{CCC19993-18DF-4C30-A398-44F2452E0603}" srcOrd="0" destOrd="0" parTransId="{96E7A5F2-2CE8-478C-AF17-0D8A3430E303}" sibTransId="{311FC938-47F2-42C3-B54A-58FF99312393}"/>
    <dgm:cxn modelId="{01864128-00E8-44EC-93CA-8BD1FB4CC19D}" srcId="{8C44737D-7C89-484B-99F7-723ABB126806}" destId="{0857A287-3DE8-49F1-A6CA-E198F40AC4A2}" srcOrd="1" destOrd="0" parTransId="{DA233300-4F64-450B-90E6-81B9D93A0A62}" sibTransId="{2B4C9C32-8985-421D-AEC6-4DFDCF3F4E1F}"/>
    <dgm:cxn modelId="{12303B6C-A81C-4964-B073-E8B2EC422A72}" type="presOf" srcId="{D5EEBE15-A86F-4D1E-AD9F-460463014CF6}" destId="{D9CC0653-B014-46B3-8634-BA2A0583A583}" srcOrd="0" destOrd="15" presId="urn:microsoft.com/office/officeart/2005/8/layout/bList2#1"/>
    <dgm:cxn modelId="{EC5B12D5-012F-4D7A-8003-C624004A35F2}" type="presOf" srcId="{E73C0334-81C0-4C37-9FBC-2C319796CCDF}" destId="{CEA7FB4A-7FDB-44FC-B467-0AB3B73AE1C0}" srcOrd="0" destOrd="10" presId="urn:microsoft.com/office/officeart/2005/8/layout/bList2#1"/>
    <dgm:cxn modelId="{317EA76F-CECE-413F-85F6-A410F414329C}" type="presOf" srcId="{8C44737D-7C89-484B-99F7-723ABB126806}" destId="{E7E76E5F-F919-44F3-96B4-E09F941BB0F8}" srcOrd="1" destOrd="0" presId="urn:microsoft.com/office/officeart/2005/8/layout/bList2#1"/>
    <dgm:cxn modelId="{B6655349-1C3A-4567-8940-8DA5FB3D5AFD}" type="presOf" srcId="{DD355DBC-0910-4E92-B118-F6DA60C0F792}" destId="{73F16EB0-103D-4901-8ED8-45C1AB3DCFC0}" srcOrd="0" destOrd="0" presId="urn:microsoft.com/office/officeart/2005/8/layout/bList2#1"/>
    <dgm:cxn modelId="{58A92B61-F22F-488C-97C9-F70297924775}" srcId="{8C44737D-7C89-484B-99F7-723ABB126806}" destId="{CEA1F2F8-B33D-4CA5-B01B-7125600A5006}" srcOrd="2" destOrd="0" parTransId="{649991BA-F384-44B6-8668-A52C39A99AE7}" sibTransId="{8486E71E-ACE1-4D2D-B35E-B7DBC26AEBEF}"/>
    <dgm:cxn modelId="{E2A5B384-6860-406E-A634-8AD3B8DC64AD}" type="presOf" srcId="{B3F6D3F7-B3EE-4BF0-A502-DA484F42DEF1}" destId="{CEA7FB4A-7FDB-44FC-B467-0AB3B73AE1C0}" srcOrd="0" destOrd="8" presId="urn:microsoft.com/office/officeart/2005/8/layout/bList2#1"/>
    <dgm:cxn modelId="{F636FA48-12AC-43E4-B17B-1338A71C1EE2}" type="presOf" srcId="{CEA1F2F8-B33D-4CA5-B01B-7125600A5006}" destId="{CEA7FB4A-7FDB-44FC-B467-0AB3B73AE1C0}" srcOrd="0" destOrd="2" presId="urn:microsoft.com/office/officeart/2005/8/layout/bList2#1"/>
    <dgm:cxn modelId="{2BE8272B-22CB-43AF-8436-BEBC630769E6}" type="presOf" srcId="{92615100-ED4A-4DED-94CD-298880CCA66D}" destId="{D9CC0653-B014-46B3-8634-BA2A0583A583}" srcOrd="0" destOrd="6" presId="urn:microsoft.com/office/officeart/2005/8/layout/bList2#1"/>
    <dgm:cxn modelId="{C1E57563-0554-496F-9932-D6B4CB309264}" srcId="{C592B503-4712-49ED-8888-B433D6CEE9DE}" destId="{8803F380-39D6-48AC-9800-FF108266044A}" srcOrd="10" destOrd="0" parTransId="{7A298E86-5686-4981-A9CC-2096DCE8BAC0}" sibTransId="{1F5E0980-C6E0-42B4-9575-1CDA2F899EF9}"/>
    <dgm:cxn modelId="{736D63B3-0104-45F4-A9F2-098FC5FFF7C7}" srcId="{C592B503-4712-49ED-8888-B433D6CEE9DE}" destId="{92615100-ED4A-4DED-94CD-298880CCA66D}" srcOrd="6" destOrd="0" parTransId="{9C30BD4C-2303-404B-85FB-CEE86172E50B}" sibTransId="{F20EC3AC-8BC2-4337-B519-27C6371EBC20}"/>
    <dgm:cxn modelId="{D5BF1DF3-BF3A-4A9A-A212-E5875FEE0A2C}" srcId="{8C44737D-7C89-484B-99F7-723ABB126806}" destId="{BB6F5BE1-AED6-422E-842F-BA95D97C793B}" srcOrd="0" destOrd="0" parTransId="{585A4481-C04E-4317-AF52-E2025D5B2A7E}" sibTransId="{F8D2C7FD-40D1-4DBA-9941-984C6EA3AE9F}"/>
    <dgm:cxn modelId="{0FD6B75C-4B0C-4E93-8F7F-B6F57411AFFB}" type="presOf" srcId="{F4FD1B37-ECFF-41CA-83F2-CB5BBDE8A5A6}" destId="{D9CC0653-B014-46B3-8634-BA2A0583A583}" srcOrd="0" destOrd="13" presId="urn:microsoft.com/office/officeart/2005/8/layout/bList2#1"/>
    <dgm:cxn modelId="{90AD1EE0-A58D-43AA-8699-661E17FA4FED}" srcId="{C592B503-4712-49ED-8888-B433D6CEE9DE}" destId="{03E09024-1D0B-46AA-B7E0-1853219C095F}" srcOrd="2" destOrd="0" parTransId="{7F740476-6579-48C2-B148-DB1775F796DC}" sibTransId="{D3CF0A3B-B7B9-4FBF-B0C6-C2C9D9AE4AC1}"/>
    <dgm:cxn modelId="{88317889-05B0-49F0-99B7-DA8E40ECF7D5}" type="presOf" srcId="{4E012FD7-A7D9-4ABC-92BD-098B1666039A}" destId="{01BD04E6-0F07-469B-9392-250FF7E2BD5A}" srcOrd="0" destOrd="0" presId="urn:microsoft.com/office/officeart/2005/8/layout/bList2#1"/>
    <dgm:cxn modelId="{A6CDD332-6F8F-400C-A1FD-535563AD5950}" srcId="{8C44737D-7C89-484B-99F7-723ABB126806}" destId="{8EEDDF3F-0D63-4A0F-A4E6-C90F7E86DD69}" srcOrd="3" destOrd="0" parTransId="{91D2CCB4-EDDB-4301-AB3C-E7F69FD88538}" sibTransId="{501D7FB7-BDA7-4A66-8E71-29C714F75EB6}"/>
    <dgm:cxn modelId="{EE286836-0444-4B90-84B0-8CDEBF5F1F4A}" type="presOf" srcId="{527EBBDF-5C5E-4D1A-A241-C63EBDB6BFC2}" destId="{A17CD596-9855-4529-8367-75F19E3E3358}" srcOrd="0" destOrd="0" presId="urn:microsoft.com/office/officeart/2005/8/layout/bList2#1"/>
    <dgm:cxn modelId="{E53EF27A-91EC-46EF-9F3D-17CCE1F22639}" srcId="{C592B503-4712-49ED-8888-B433D6CEE9DE}" destId="{EF2CF5E0-D8DC-449E-AF12-4C803206B58B}" srcOrd="7" destOrd="0" parTransId="{DE53E81B-FB93-4213-B67D-98147CB5B337}" sibTransId="{590106FA-772F-4CD2-BBF2-9B38069E72AF}"/>
    <dgm:cxn modelId="{9A9FCBFC-5381-4630-A3DC-21354AB8A229}" srcId="{8C44737D-7C89-484B-99F7-723ABB126806}" destId="{255325B3-37F9-4163-BB90-AEF93C206F04}" srcOrd="7" destOrd="0" parTransId="{D3DA1E2B-23B8-40B2-87BD-F8C81644D40A}" sibTransId="{DFBAEFC1-07A4-4AAE-967D-7BC4350EA0CC}"/>
    <dgm:cxn modelId="{42A92AD4-CFA3-48C7-BF60-30530F2268FB}" type="presOf" srcId="{BB6F5BE1-AED6-422E-842F-BA95D97C793B}" destId="{CEA7FB4A-7FDB-44FC-B467-0AB3B73AE1C0}" srcOrd="0" destOrd="0" presId="urn:microsoft.com/office/officeart/2005/8/layout/bList2#1"/>
    <dgm:cxn modelId="{FB1209C8-9687-4BF9-A629-F2942A57E8E2}" type="presOf" srcId="{C2297AAF-045C-44FA-BB8E-9428E3E838C8}" destId="{D9CC0653-B014-46B3-8634-BA2A0583A583}" srcOrd="0" destOrd="9" presId="urn:microsoft.com/office/officeart/2005/8/layout/bList2#1"/>
    <dgm:cxn modelId="{8353D566-4531-4BD3-8C15-428244D35B67}" type="presParOf" srcId="{73F16EB0-103D-4901-8ED8-45C1AB3DCFC0}" destId="{60B0BE1A-6A91-4BA4-A015-FE1EEC229F72}" srcOrd="0" destOrd="0" presId="urn:microsoft.com/office/officeart/2005/8/layout/bList2#1"/>
    <dgm:cxn modelId="{E7DD27EA-4237-4AAE-BB3D-3E898D6B42DC}" type="presParOf" srcId="{60B0BE1A-6A91-4BA4-A015-FE1EEC229F72}" destId="{CEA7FB4A-7FDB-44FC-B467-0AB3B73AE1C0}" srcOrd="0" destOrd="0" presId="urn:microsoft.com/office/officeart/2005/8/layout/bList2#1"/>
    <dgm:cxn modelId="{51438ED6-FE26-4B0A-9F41-C462C10DC3A6}" type="presParOf" srcId="{60B0BE1A-6A91-4BA4-A015-FE1EEC229F72}" destId="{1E8ABC8E-1393-445E-83F6-FE2AD6227FBF}" srcOrd="1" destOrd="0" presId="urn:microsoft.com/office/officeart/2005/8/layout/bList2#1"/>
    <dgm:cxn modelId="{79EB6D3C-85E4-4102-893A-01F2C43E52ED}" type="presParOf" srcId="{60B0BE1A-6A91-4BA4-A015-FE1EEC229F72}" destId="{E7E76E5F-F919-44F3-96B4-E09F941BB0F8}" srcOrd="2" destOrd="0" presId="urn:microsoft.com/office/officeart/2005/8/layout/bList2#1"/>
    <dgm:cxn modelId="{42BAAB83-4A8D-4241-8067-BBD93E94F45A}" type="presParOf" srcId="{60B0BE1A-6A91-4BA4-A015-FE1EEC229F72}" destId="{5C37CCC1-950E-4997-8405-275D4180B8F5}" srcOrd="3" destOrd="0" presId="urn:microsoft.com/office/officeart/2005/8/layout/bList2#1"/>
    <dgm:cxn modelId="{3EDDCB19-DFC1-4507-AE35-6BAD0B10FC8F}" type="presParOf" srcId="{73F16EB0-103D-4901-8ED8-45C1AB3DCFC0}" destId="{A17CD596-9855-4529-8367-75F19E3E3358}" srcOrd="1" destOrd="0" presId="urn:microsoft.com/office/officeart/2005/8/layout/bList2#1"/>
    <dgm:cxn modelId="{8EDEF483-8F19-49E8-A640-27D8BE8E6C39}" type="presParOf" srcId="{73F16EB0-103D-4901-8ED8-45C1AB3DCFC0}" destId="{66CFF108-639F-498E-8C81-C9BB50461D2F}" srcOrd="2" destOrd="0" presId="urn:microsoft.com/office/officeart/2005/8/layout/bList2#1"/>
    <dgm:cxn modelId="{ED526554-742C-4F25-BCA7-AF4637C09484}" type="presParOf" srcId="{66CFF108-639F-498E-8C81-C9BB50461D2F}" destId="{D9CC0653-B014-46B3-8634-BA2A0583A583}" srcOrd="0" destOrd="0" presId="urn:microsoft.com/office/officeart/2005/8/layout/bList2#1"/>
    <dgm:cxn modelId="{2C1CEFDB-E185-47C4-872C-C2656D2AC240}" type="presParOf" srcId="{66CFF108-639F-498E-8C81-C9BB50461D2F}" destId="{77442627-BFBD-4F7D-AFA8-3D1E16297B95}" srcOrd="1" destOrd="0" presId="urn:microsoft.com/office/officeart/2005/8/layout/bList2#1"/>
    <dgm:cxn modelId="{0B019FC8-843A-44AB-AD69-45D96CF05B17}" type="presParOf" srcId="{66CFF108-639F-498E-8C81-C9BB50461D2F}" destId="{B170961B-E4CC-4B52-AAE5-23016F41F794}" srcOrd="2" destOrd="0" presId="urn:microsoft.com/office/officeart/2005/8/layout/bList2#1"/>
    <dgm:cxn modelId="{7E97ECB0-D469-436A-AB98-99237F1B3D77}" type="presParOf" srcId="{66CFF108-639F-498E-8C81-C9BB50461D2F}" destId="{C876CB59-9172-4A23-8DE0-29AE171F00CC}" srcOrd="3" destOrd="0" presId="urn:microsoft.com/office/officeart/2005/8/layout/bList2#1"/>
    <dgm:cxn modelId="{17B4F565-9F1C-4E52-9C2B-817EB40465C9}" type="presParOf" srcId="{73F16EB0-103D-4901-8ED8-45C1AB3DCFC0}" destId="{E8C7CD73-F8DE-40E1-8997-067100022DCE}" srcOrd="3" destOrd="0" presId="urn:microsoft.com/office/officeart/2005/8/layout/bList2#1"/>
    <dgm:cxn modelId="{06B89DF9-501D-4CDA-91F4-7A57BC07CD1B}" type="presParOf" srcId="{73F16EB0-103D-4901-8ED8-45C1AB3DCFC0}" destId="{957DD6F3-2CC7-4399-87E1-735754A4EF47}" srcOrd="4" destOrd="0" presId="urn:microsoft.com/office/officeart/2005/8/layout/bList2#1"/>
    <dgm:cxn modelId="{9C3975E1-D2D2-47DE-94B1-666F54C912AC}" type="presParOf" srcId="{957DD6F3-2CC7-4399-87E1-735754A4EF47}" destId="{01BD04E6-0F07-469B-9392-250FF7E2BD5A}" srcOrd="0" destOrd="0" presId="urn:microsoft.com/office/officeart/2005/8/layout/bList2#1"/>
    <dgm:cxn modelId="{15C4B3E6-0510-47BB-9F7C-30A72B1073F1}" type="presParOf" srcId="{957DD6F3-2CC7-4399-87E1-735754A4EF47}" destId="{7235761A-4B2B-4F73-B924-B93AB295C383}" srcOrd="1" destOrd="0" presId="urn:microsoft.com/office/officeart/2005/8/layout/bList2#1"/>
    <dgm:cxn modelId="{C407986B-3CB6-442F-997B-4D1E18038D26}" type="presParOf" srcId="{957DD6F3-2CC7-4399-87E1-735754A4EF47}" destId="{641363DB-2CC8-4D8B-B412-FE89D0B10597}" srcOrd="2" destOrd="0" presId="urn:microsoft.com/office/officeart/2005/8/layout/bList2#1"/>
    <dgm:cxn modelId="{EF8B1C77-EFEF-48FA-A982-9AABC95AF875}" type="presParOf" srcId="{957DD6F3-2CC7-4399-87E1-735754A4EF47}" destId="{910ACDB8-5CB3-491C-8EC0-E329E41A250B}" srcOrd="3" destOrd="0" presId="urn:microsoft.com/office/officeart/2005/8/layout/bList2#1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AA97B-C9D5-479D-8AB9-1007ACE692F2}">
      <dsp:nvSpPr>
        <dsp:cNvPr id="0" name=""/>
        <dsp:cNvSpPr/>
      </dsp:nvSpPr>
      <dsp:spPr>
        <a:xfrm>
          <a:off x="0" y="3809279"/>
          <a:ext cx="7924800" cy="1249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Challenge #3 – HPE Misunderstandings</a:t>
          </a:r>
          <a:endParaRPr lang="en-US" sz="1800" b="1" kern="1200" baseline="0" dirty="0"/>
        </a:p>
      </dsp:txBody>
      <dsp:txXfrm>
        <a:off x="0" y="3809279"/>
        <a:ext cx="7924800" cy="674923"/>
      </dsp:txXfrm>
    </dsp:sp>
    <dsp:sp modelId="{7E5E9594-0B80-4B46-86A8-359CE57E1EFA}">
      <dsp:nvSpPr>
        <dsp:cNvPr id="0" name=""/>
        <dsp:cNvSpPr/>
      </dsp:nvSpPr>
      <dsp:spPr>
        <a:xfrm>
          <a:off x="0" y="4313957"/>
          <a:ext cx="7924800" cy="86543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/>
            <a:t>Temporary 2-month benefit period – need to apply for ongoing permanent benefits separately</a:t>
          </a:r>
          <a:endParaRPr lang="en-US" sz="1100" kern="1200" baseline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14 digit  Temp ID # must be used for billings made under this temporary period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Doctors, clinics and pharmacies are unaware of HPE  (must use temp 14 digit number until permanent BIC# is issued)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baseline="0" dirty="0" smtClean="0"/>
            <a:t>Full scope benefits for 2-months only  (do not prolong the work of the county workers for extended temp benefits, do it right!)	</a:t>
          </a:r>
          <a:endParaRPr lang="en-US" sz="1100" kern="1200" dirty="0"/>
        </a:p>
      </dsp:txBody>
      <dsp:txXfrm>
        <a:off x="0" y="4313957"/>
        <a:ext cx="7924800" cy="865432"/>
      </dsp:txXfrm>
    </dsp:sp>
    <dsp:sp modelId="{08ED68D9-0D63-45EB-9BCB-5F8C37FB07EF}">
      <dsp:nvSpPr>
        <dsp:cNvPr id="0" name=""/>
        <dsp:cNvSpPr/>
      </dsp:nvSpPr>
      <dsp:spPr>
        <a:xfrm rot="10800000">
          <a:off x="0" y="1905744"/>
          <a:ext cx="7924800" cy="192228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Challenge #2 – County’s Lack of Training</a:t>
          </a:r>
          <a:endParaRPr lang="en-US" sz="1800" b="1" kern="1200" baseline="0" dirty="0"/>
        </a:p>
      </dsp:txBody>
      <dsp:txXfrm rot="-10800000">
        <a:off x="0" y="1905744"/>
        <a:ext cx="7924800" cy="674721"/>
      </dsp:txXfrm>
    </dsp:sp>
    <dsp:sp modelId="{0C49F5A0-0299-45F0-AB09-5ECEBC566C0A}">
      <dsp:nvSpPr>
        <dsp:cNvPr id="0" name=""/>
        <dsp:cNvSpPr/>
      </dsp:nvSpPr>
      <dsp:spPr>
        <a:xfrm>
          <a:off x="0" y="2580466"/>
          <a:ext cx="7924800" cy="57476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/>
            <a:t>Delayed applications ~ </a:t>
          </a:r>
          <a:r>
            <a:rPr lang="en-US" sz="1100" kern="1200" baseline="0" dirty="0" err="1" smtClean="0"/>
            <a:t>CalHeers</a:t>
          </a:r>
          <a:r>
            <a:rPr lang="en-US" sz="1100" kern="1200" baseline="0" dirty="0" smtClean="0"/>
            <a:t> and Meds interface issues ~ deprivation ~ retroactive coverage to cover month of application</a:t>
          </a:r>
          <a:endParaRPr lang="en-US" sz="1100" kern="1200" baseline="0" dirty="0"/>
        </a:p>
      </dsp:txBody>
      <dsp:txXfrm>
        <a:off x="0" y="2580466"/>
        <a:ext cx="7924800" cy="574762"/>
      </dsp:txXfrm>
    </dsp:sp>
    <dsp:sp modelId="{40F38335-1374-46D1-8D77-4437F94E133C}">
      <dsp:nvSpPr>
        <dsp:cNvPr id="0" name=""/>
        <dsp:cNvSpPr/>
      </dsp:nvSpPr>
      <dsp:spPr>
        <a:xfrm rot="10800000">
          <a:off x="0" y="0"/>
          <a:ext cx="7924800" cy="192228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Challenge #1 – Covered California </a:t>
          </a:r>
          <a:r>
            <a:rPr lang="en-US" sz="1800" b="1" kern="1200" baseline="0" dirty="0" err="1" smtClean="0"/>
            <a:t>CalHeers</a:t>
          </a:r>
          <a:r>
            <a:rPr lang="en-US" sz="1800" b="1" kern="1200" baseline="0" dirty="0" smtClean="0"/>
            <a:t> Website and county backlogs</a:t>
          </a:r>
          <a:endParaRPr lang="en-US" sz="1800" b="1" kern="1200" baseline="0" dirty="0"/>
        </a:p>
      </dsp:txBody>
      <dsp:txXfrm rot="-10800000">
        <a:off x="0" y="0"/>
        <a:ext cx="7924800" cy="674721"/>
      </dsp:txXfrm>
    </dsp:sp>
    <dsp:sp modelId="{2A1659E9-E6E1-49F9-8040-B60BBC6AEAA8}">
      <dsp:nvSpPr>
        <dsp:cNvPr id="0" name=""/>
        <dsp:cNvSpPr/>
      </dsp:nvSpPr>
      <dsp:spPr>
        <a:xfrm>
          <a:off x="0" y="676931"/>
          <a:ext cx="7924800" cy="57476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err="1" smtClean="0">
              <a:latin typeface="+mn-lt"/>
            </a:rPr>
            <a:t>CalHeers</a:t>
          </a:r>
          <a:r>
            <a:rPr lang="en-US" sz="1100" kern="1200" baseline="0" dirty="0" smtClean="0">
              <a:latin typeface="+mn-lt"/>
            </a:rPr>
            <a:t> errors ~ Lost applications ~ High backlog  still existing</a:t>
          </a:r>
          <a:endParaRPr lang="en-US" sz="1100" kern="1200" baseline="0" dirty="0">
            <a:latin typeface="+mn-lt"/>
          </a:endParaRPr>
        </a:p>
      </dsp:txBody>
      <dsp:txXfrm>
        <a:off x="0" y="676931"/>
        <a:ext cx="7924800" cy="574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7FB4A-7FDB-44FC-B467-0AB3B73AE1C0}">
      <dsp:nvSpPr>
        <dsp:cNvPr id="0" name=""/>
        <dsp:cNvSpPr/>
      </dsp:nvSpPr>
      <dsp:spPr>
        <a:xfrm>
          <a:off x="47264" y="1295679"/>
          <a:ext cx="2747779" cy="30019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+mn-lt"/>
            </a:rPr>
            <a:t>MAGI</a:t>
          </a:r>
          <a:endParaRPr lang="en-US" sz="1800" b="1" kern="1200" dirty="0">
            <a:latin typeface="+mn-lt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Adults   0-138% FPL</a:t>
          </a:r>
          <a:endParaRPr lang="en-US" sz="1600" kern="1200" dirty="0">
            <a:latin typeface="+mn-lt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Children   0-266% FPL</a:t>
          </a:r>
          <a:endParaRPr lang="en-US" sz="1600" kern="1200" dirty="0">
            <a:latin typeface="+mn-lt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Pregnant   0-213% FPL</a:t>
          </a:r>
          <a:endParaRPr lang="en-US" sz="1600" kern="1200" dirty="0">
            <a:latin typeface="+mn-lt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kern="1200" dirty="0" smtClean="0">
              <a:latin typeface="+mn-lt"/>
            </a:rPr>
            <a:t>Exempts all assets</a:t>
          </a:r>
          <a:endParaRPr lang="en-US" sz="1600" kern="1200" dirty="0">
            <a:latin typeface="+mn-lt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kern="1200" dirty="0" smtClean="0">
              <a:latin typeface="+mn-lt"/>
            </a:rPr>
            <a:t>Ages must be  0-64 </a:t>
          </a:r>
          <a:r>
            <a:rPr lang="en-US" sz="1600" kern="1200" dirty="0" err="1" smtClean="0">
              <a:latin typeface="+mn-lt"/>
            </a:rPr>
            <a:t>yrs</a:t>
          </a:r>
          <a:endParaRPr lang="en-US" sz="1600" kern="1200" dirty="0"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kern="1200" dirty="0" smtClean="0">
              <a:latin typeface="+mn-lt"/>
            </a:rPr>
            <a:t>Not enrolled in Medicare</a:t>
          </a:r>
          <a:endParaRPr lang="en-US" sz="1600" kern="1200" dirty="0">
            <a:latin typeface="+mn-lt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kern="1200" dirty="0" smtClean="0">
              <a:latin typeface="+mn-lt"/>
            </a:rPr>
            <a:t>Income based on Tax Return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+mn-lt"/>
          </a:endParaRPr>
        </a:p>
      </dsp:txBody>
      <dsp:txXfrm>
        <a:off x="111648" y="1360063"/>
        <a:ext cx="2619011" cy="2937519"/>
      </dsp:txXfrm>
    </dsp:sp>
    <dsp:sp modelId="{E7E76E5F-F919-44F3-96B4-E09F941BB0F8}">
      <dsp:nvSpPr>
        <dsp:cNvPr id="0" name=""/>
        <dsp:cNvSpPr/>
      </dsp:nvSpPr>
      <dsp:spPr>
        <a:xfrm>
          <a:off x="0" y="4323570"/>
          <a:ext cx="2851252" cy="858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Income 0-138%  FPL</a:t>
          </a:r>
          <a:endParaRPr lang="en-US" sz="2000" kern="1200" dirty="0">
            <a:latin typeface="+mn-lt"/>
          </a:endParaRPr>
        </a:p>
      </dsp:txBody>
      <dsp:txXfrm>
        <a:off x="0" y="4323570"/>
        <a:ext cx="2007924" cy="858029"/>
      </dsp:txXfrm>
    </dsp:sp>
    <dsp:sp modelId="{5C37CCC1-950E-4997-8405-275D4180B8F5}">
      <dsp:nvSpPr>
        <dsp:cNvPr id="0" name=""/>
        <dsp:cNvSpPr/>
      </dsp:nvSpPr>
      <dsp:spPr>
        <a:xfrm flipH="1" flipV="1">
          <a:off x="3991519" y="3539426"/>
          <a:ext cx="256869" cy="4260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425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C0653-B014-46B3-8634-BA2A0583A583}">
      <dsp:nvSpPr>
        <dsp:cNvPr id="0" name=""/>
        <dsp:cNvSpPr/>
      </dsp:nvSpPr>
      <dsp:spPr>
        <a:xfrm>
          <a:off x="5159843" y="149046"/>
          <a:ext cx="2993556" cy="50325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+mn-lt"/>
            </a:rPr>
            <a:t>Non-MAGI</a:t>
          </a:r>
          <a:endParaRPr lang="en-US" sz="1800" b="1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Under 21</a:t>
          </a:r>
          <a:endParaRPr lang="en-US" sz="16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Over 65</a:t>
          </a:r>
          <a:endParaRPr lang="en-US" sz="16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Disabled</a:t>
          </a:r>
          <a:endParaRPr lang="en-US" sz="16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Certain cancers</a:t>
          </a:r>
          <a:endParaRPr lang="en-US" sz="16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Blind</a:t>
          </a:r>
          <a:endParaRPr lang="en-US" sz="16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Families w/children in the home</a:t>
          </a:r>
          <a:endParaRPr lang="en-US" sz="16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Pregnant</a:t>
          </a:r>
          <a:endParaRPr lang="en-US" sz="16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Confined to Skilled Nursing </a:t>
          </a:r>
          <a:endParaRPr lang="en-US" sz="16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Medicare </a:t>
          </a:r>
          <a:endParaRPr lang="en-US" sz="16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Asset limits</a:t>
          </a:r>
          <a:endParaRPr lang="en-US" sz="16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 income limit</a:t>
          </a:r>
          <a:endParaRPr lang="en-US" sz="16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Income by family unit</a:t>
          </a:r>
          <a:endParaRPr lang="en-US" sz="16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5229986" y="219189"/>
        <a:ext cx="2853270" cy="4962410"/>
      </dsp:txXfrm>
    </dsp:sp>
    <dsp:sp modelId="{B170961B-E4CC-4B52-AAE5-23016F41F794}">
      <dsp:nvSpPr>
        <dsp:cNvPr id="0" name=""/>
        <dsp:cNvSpPr/>
      </dsp:nvSpPr>
      <dsp:spPr>
        <a:xfrm>
          <a:off x="5199570" y="4384008"/>
          <a:ext cx="2953829" cy="7975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Income above 138%  FPL</a:t>
          </a:r>
          <a:endParaRPr lang="en-US" sz="2000" kern="1200" dirty="0"/>
        </a:p>
      </dsp:txBody>
      <dsp:txXfrm>
        <a:off x="5199570" y="4384008"/>
        <a:ext cx="2080161" cy="797591"/>
      </dsp:txXfrm>
    </dsp:sp>
    <dsp:sp modelId="{C876CB59-9172-4A23-8DE0-29AE171F00CC}">
      <dsp:nvSpPr>
        <dsp:cNvPr id="0" name=""/>
        <dsp:cNvSpPr/>
      </dsp:nvSpPr>
      <dsp:spPr>
        <a:xfrm>
          <a:off x="2561519" y="3995774"/>
          <a:ext cx="653712" cy="6537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D04E6-0F07-469B-9392-250FF7E2BD5A}">
      <dsp:nvSpPr>
        <dsp:cNvPr id="0" name=""/>
        <dsp:cNvSpPr/>
      </dsp:nvSpPr>
      <dsp:spPr>
        <a:xfrm>
          <a:off x="3129382" y="52564"/>
          <a:ext cx="1505930" cy="443707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0" cap="flat" cmpd="dbl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>
        <a:off x="3164668" y="87850"/>
        <a:ext cx="1435358" cy="4401788"/>
      </dsp:txXfrm>
    </dsp:sp>
    <dsp:sp modelId="{641363DB-2CC8-4D8B-B412-FE89D0B10597}">
      <dsp:nvSpPr>
        <dsp:cNvPr id="0" name=""/>
        <dsp:cNvSpPr/>
      </dsp:nvSpPr>
      <dsp:spPr>
        <a:xfrm rot="10800000" flipV="1">
          <a:off x="3086919" y="3107357"/>
          <a:ext cx="1582041" cy="242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Uninsured</a:t>
          </a:r>
          <a:endParaRPr lang="en-US" sz="1400" kern="1200" dirty="0">
            <a:solidFill>
              <a:srgbClr val="C00000"/>
            </a:solidFill>
          </a:endParaRPr>
        </a:p>
      </dsp:txBody>
      <dsp:txXfrm rot="-10800000">
        <a:off x="3554847" y="3107357"/>
        <a:ext cx="1114113" cy="242308"/>
      </dsp:txXfrm>
    </dsp:sp>
    <dsp:sp modelId="{910ACDB8-5CB3-491C-8EC0-E329E41A250B}">
      <dsp:nvSpPr>
        <dsp:cNvPr id="0" name=""/>
        <dsp:cNvSpPr/>
      </dsp:nvSpPr>
      <dsp:spPr>
        <a:xfrm rot="20345944">
          <a:off x="3312229" y="1356702"/>
          <a:ext cx="853807" cy="65371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Diversified Healthcare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Diversified Healthcare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Diversified Healthcare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3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90000"/>
                <a:lumOff val="10000"/>
              </a:schemeClr>
            </a:gs>
            <a:gs pos="100000">
              <a:srgbClr val="CCCCFF"/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CAHAM Eligibility Boot Camp - 2014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 Gonzalez, CEO and Advocate</a:t>
            </a:r>
          </a:p>
          <a:p>
            <a:r>
              <a:rPr lang="en-US" dirty="0" smtClean="0"/>
              <a:t>Diversified Healthcare Resources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6477000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n-US" sz="1400" dirty="0">
                <a:solidFill>
                  <a:schemeClr val="bg1"/>
                </a:solidFill>
              </a:rPr>
              <a:t>By </a:t>
            </a:r>
            <a:r>
              <a:rPr lang="en-US" sz="1400" b="1" dirty="0" smtClean="0">
                <a:solidFill>
                  <a:schemeClr val="bg1"/>
                </a:solidFill>
              </a:rPr>
              <a:t>diversifiedhealthcare.org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5135" name="Picture 15" descr="C:\Users\ana\AppData\Local\Microsoft\Windows\Temporary Internet Files\Content.IE5\SDS5CO8N\MC900318996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7" y="291306"/>
            <a:ext cx="1901825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C:\Users\ana\AppData\Local\Microsoft\Windows\Temporary Internet Files\Content.IE5\UM61SZS4\MC90043485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74" y="1233714"/>
            <a:ext cx="2830512" cy="283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Newly Insured</a:t>
            </a:r>
            <a:endParaRPr lang="en-US" dirty="0"/>
          </a:p>
        </p:txBody>
      </p:sp>
      <p:grpSp>
        <p:nvGrpSpPr>
          <p:cNvPr id="12" name="Group 159"/>
          <p:cNvGrpSpPr>
            <a:grpSpLocks/>
          </p:cNvGrpSpPr>
          <p:nvPr/>
        </p:nvGrpSpPr>
        <p:grpSpPr bwMode="auto">
          <a:xfrm>
            <a:off x="1371600" y="1392238"/>
            <a:ext cx="1890712" cy="3771900"/>
            <a:chOff x="0" y="-1"/>
            <a:chExt cx="1890480" cy="3771902"/>
          </a:xfrm>
        </p:grpSpPr>
        <p:sp>
          <p:nvSpPr>
            <p:cNvPr id="13" name="Shape 147"/>
            <p:cNvSpPr/>
            <p:nvPr/>
          </p:nvSpPr>
          <p:spPr>
            <a:xfrm>
              <a:off x="0" y="2592388"/>
              <a:ext cx="1890480" cy="1179513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 scaled="0"/>
            </a:gradFill>
            <a:ln w="9525" cap="flat">
              <a:solidFill>
                <a:srgbClr val="227088"/>
              </a:solidFill>
              <a:prstDash val="solid"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pPr>
              <a:endParaRPr sz="1400" ker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  <p:grpSp>
          <p:nvGrpSpPr>
            <p:cNvPr id="14" name="Group 150"/>
            <p:cNvGrpSpPr>
              <a:grpSpLocks/>
            </p:cNvGrpSpPr>
            <p:nvPr/>
          </p:nvGrpSpPr>
          <p:grpSpPr bwMode="auto">
            <a:xfrm>
              <a:off x="752544" y="2439587"/>
              <a:ext cx="354012" cy="485776"/>
              <a:chOff x="0" y="0"/>
              <a:chExt cx="354011" cy="485775"/>
            </a:xfrm>
          </p:grpSpPr>
          <p:sp>
            <p:nvSpPr>
              <p:cNvPr id="23" name="Shape 148"/>
              <p:cNvSpPr>
                <a:spLocks noChangeArrowheads="1"/>
              </p:cNvSpPr>
              <p:nvPr/>
            </p:nvSpPr>
            <p:spPr bwMode="auto">
              <a:xfrm rot="5400000">
                <a:off x="-66064" y="66304"/>
                <a:ext cx="485774" cy="353968"/>
              </a:xfrm>
              <a:prstGeom prst="rightArrow">
                <a:avLst>
                  <a:gd name="adj1" fmla="val 50000"/>
                  <a:gd name="adj2" fmla="val 82469"/>
                </a:avLst>
              </a:prstGeom>
              <a:gradFill rotWithShape="1">
                <a:gsLst>
                  <a:gs pos="0">
                    <a:srgbClr val="7DC8DF"/>
                  </a:gs>
                  <a:gs pos="21001">
                    <a:srgbClr val="7DC8DF"/>
                  </a:gs>
                  <a:gs pos="100000">
                    <a:srgbClr val="6699FF"/>
                  </a:gs>
                </a:gsLst>
                <a:lin ang="5400000"/>
              </a:gradFill>
              <a:ln w="9525">
                <a:solidFill>
                  <a:srgbClr val="3FC1FF"/>
                </a:solidFill>
                <a:miter lim="800000"/>
                <a:headEnd/>
                <a:tailEnd/>
              </a:ln>
              <a:effectLst>
                <a:outerShdw blurRad="50800" dist="38100" dir="2700000" rotWithShape="0">
                  <a:srgbClr val="80808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8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Shape 149"/>
              <p:cNvSpPr>
                <a:spLocks noChangeArrowheads="1"/>
              </p:cNvSpPr>
              <p:nvPr/>
            </p:nvSpPr>
            <p:spPr bwMode="auto">
              <a:xfrm rot="5400000">
                <a:off x="7105" y="13203"/>
                <a:ext cx="339801" cy="313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marL="342900" indent="-685800" eaLnBrk="0" hangingPunct="0"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600">
                    <a:solidFill>
                      <a:srgbClr val="FFFFFF"/>
                    </a:solidFill>
                    <a:latin typeface="Arial Bold" pitchFamily="2" charset="0"/>
                    <a:sym typeface="Arial Bold" pitchFamily="2" charset="0"/>
                  </a:rPr>
                  <a:t> </a:t>
                </a:r>
              </a:p>
            </p:txBody>
          </p:sp>
        </p:grpSp>
        <p:sp>
          <p:nvSpPr>
            <p:cNvPr id="15" name="Shape 151"/>
            <p:cNvSpPr>
              <a:spLocks noChangeArrowheads="1"/>
            </p:cNvSpPr>
            <p:nvPr/>
          </p:nvSpPr>
          <p:spPr bwMode="auto">
            <a:xfrm>
              <a:off x="0" y="1295400"/>
              <a:ext cx="1890480" cy="1179514"/>
            </a:xfrm>
            <a:prstGeom prst="rect">
              <a:avLst/>
            </a:prstGeom>
            <a:gradFill rotWithShape="1">
              <a:gsLst>
                <a:gs pos="0">
                  <a:srgbClr val="7DC8DF"/>
                </a:gs>
                <a:gs pos="21001">
                  <a:srgbClr val="7DC8DF"/>
                </a:gs>
                <a:gs pos="100000">
                  <a:srgbClr val="6699FF"/>
                </a:gs>
              </a:gsLst>
              <a:lin ang="5400000"/>
            </a:gradFill>
            <a:ln w="9525">
              <a:solidFill>
                <a:srgbClr val="3FC1FF"/>
              </a:solidFill>
              <a:miter lim="800000"/>
              <a:headEnd/>
              <a:tailEnd/>
            </a:ln>
            <a:effectLst>
              <a:outerShdw blurRad="50800" dist="38100" dir="2700000" rotWithShape="0">
                <a:srgbClr val="80808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 sz="16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pPr>
              <a:endParaRPr sz="1600" ker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  <p:grpSp>
          <p:nvGrpSpPr>
            <p:cNvPr id="16" name="Group 154"/>
            <p:cNvGrpSpPr>
              <a:grpSpLocks/>
            </p:cNvGrpSpPr>
            <p:nvPr/>
          </p:nvGrpSpPr>
          <p:grpSpPr bwMode="auto">
            <a:xfrm>
              <a:off x="768233" y="1168022"/>
              <a:ext cx="354013" cy="485776"/>
              <a:chOff x="0" y="0"/>
              <a:chExt cx="354012" cy="485775"/>
            </a:xfrm>
          </p:grpSpPr>
          <p:sp>
            <p:nvSpPr>
              <p:cNvPr id="21" name="Shape 152"/>
              <p:cNvSpPr/>
              <p:nvPr/>
            </p:nvSpPr>
            <p:spPr>
              <a:xfrm rot="5400000">
                <a:off x="-65881" y="66281"/>
                <a:ext cx="485774" cy="353968"/>
              </a:xfrm>
              <a:prstGeom prst="rightArrow">
                <a:avLst>
                  <a:gd name="adj1" fmla="val 50000"/>
                  <a:gd name="adj2" fmla="val 82469"/>
                </a:avLst>
              </a:prstGeom>
              <a:gradFill flip="none"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 scaled="0"/>
              </a:gradFill>
              <a:ln w="9525" cap="flat">
                <a:solidFill>
                  <a:srgbClr val="227088"/>
                </a:solidFill>
                <a:prstDash val="solid"/>
                <a:miter lim="800000"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marL="342900"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8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Shape 153"/>
              <p:cNvSpPr>
                <a:spLocks noChangeArrowheads="1"/>
              </p:cNvSpPr>
              <p:nvPr/>
            </p:nvSpPr>
            <p:spPr bwMode="auto">
              <a:xfrm rot="5400000">
                <a:off x="7106" y="25488"/>
                <a:ext cx="339801" cy="288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marL="342900" indent="-685800" eaLnBrk="0" hangingPunct="0"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CF9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defRPr>
                </a:lvl9pPr>
              </a:lstStyle>
              <a:p>
                <a:pPr algn="ctr" defTabSz="914400" eaLnBrk="1" hangingPunct="1"/>
                <a:r>
                  <a:rPr lang="en-US" altLang="en-US" sz="1400">
                    <a:solidFill>
                      <a:srgbClr val="FFFFFF"/>
                    </a:solidFill>
                    <a:latin typeface="Arial Bold" pitchFamily="2" charset="0"/>
                    <a:sym typeface="Arial Bold" pitchFamily="2" charset="0"/>
                  </a:rPr>
                  <a:t> </a:t>
                </a:r>
              </a:p>
            </p:txBody>
          </p:sp>
        </p:grpSp>
        <p:sp>
          <p:nvSpPr>
            <p:cNvPr id="17" name="Shape 155"/>
            <p:cNvSpPr/>
            <p:nvPr/>
          </p:nvSpPr>
          <p:spPr>
            <a:xfrm>
              <a:off x="0" y="-1"/>
              <a:ext cx="1890480" cy="1179514"/>
            </a:xfrm>
            <a:prstGeom prst="rect">
              <a:avLst/>
            </a:prstGeom>
            <a:gradFill flip="none"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16200000" scaled="0"/>
            </a:gradFill>
            <a:ln w="9525" cap="flat">
              <a:solidFill>
                <a:srgbClr val="E1E1E1"/>
              </a:solidFill>
              <a:prstDash val="solid"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56"/>
            <p:cNvSpPr>
              <a:spLocks noChangeArrowheads="1"/>
            </p:cNvSpPr>
            <p:nvPr/>
          </p:nvSpPr>
          <p:spPr bwMode="auto">
            <a:xfrm>
              <a:off x="272140" y="405089"/>
              <a:ext cx="1346200" cy="36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>
              <a:lvl1pPr defTabSz="800100" eaLnBrk="0" hangingPunct="0"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1pPr>
              <a:lvl2pPr marL="742950" indent="-285750" defTabSz="800100" eaLnBrk="0" hangingPunct="0"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2pPr>
              <a:lvl3pPr marL="1143000" indent="-228600" defTabSz="800100" eaLnBrk="0" hangingPunct="0"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3pPr>
              <a:lvl4pPr marL="1600200" indent="-228600" defTabSz="800100" eaLnBrk="0" hangingPunct="0"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4pPr>
              <a:lvl5pPr marL="2057400" indent="-228600" defTabSz="800100" eaLnBrk="0" hangingPunct="0"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ts val="400"/>
                </a:spcBef>
              </a:pPr>
              <a:r>
                <a:rPr lang="en-US" altLang="en-US" sz="1800" b="1">
                  <a:solidFill>
                    <a:srgbClr val="171717"/>
                  </a:solidFill>
                  <a:latin typeface="Arial Bold" pitchFamily="2" charset="0"/>
                  <a:sym typeface="Arial Bold" pitchFamily="2" charset="0"/>
                </a:rPr>
                <a:t>HAPPY</a:t>
              </a:r>
            </a:p>
          </p:txBody>
        </p:sp>
        <p:sp>
          <p:nvSpPr>
            <p:cNvPr id="19" name="Shape 157"/>
            <p:cNvSpPr>
              <a:spLocks noChangeArrowheads="1"/>
            </p:cNvSpPr>
            <p:nvPr/>
          </p:nvSpPr>
          <p:spPr bwMode="auto">
            <a:xfrm>
              <a:off x="272140" y="2997478"/>
              <a:ext cx="1346200" cy="36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>
              <a:lvl1pPr defTabSz="800100" eaLnBrk="0" hangingPunct="0"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1pPr>
              <a:lvl2pPr marL="742950" indent="-285750" defTabSz="800100" eaLnBrk="0" hangingPunct="0"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2pPr>
              <a:lvl3pPr marL="1143000" indent="-228600" defTabSz="800100" eaLnBrk="0" hangingPunct="0"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3pPr>
              <a:lvl4pPr marL="1600200" indent="-228600" defTabSz="800100" eaLnBrk="0" hangingPunct="0"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4pPr>
              <a:lvl5pPr marL="2057400" indent="-228600" defTabSz="800100" eaLnBrk="0" hangingPunct="0"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ts val="400"/>
                </a:spcBef>
              </a:pPr>
              <a:r>
                <a:rPr lang="en-US" altLang="en-US" sz="1800" b="1">
                  <a:solidFill>
                    <a:srgbClr val="171717"/>
                  </a:solidFill>
                  <a:latin typeface="Arial Bold" pitchFamily="2" charset="0"/>
                  <a:sym typeface="Arial Bold" pitchFamily="2" charset="0"/>
                </a:rPr>
                <a:t>RISK</a:t>
              </a:r>
            </a:p>
          </p:txBody>
        </p:sp>
        <p:sp>
          <p:nvSpPr>
            <p:cNvPr id="20" name="Shape 158"/>
            <p:cNvSpPr>
              <a:spLocks noChangeArrowheads="1"/>
            </p:cNvSpPr>
            <p:nvPr/>
          </p:nvSpPr>
          <p:spPr bwMode="auto">
            <a:xfrm>
              <a:off x="34925" y="1653796"/>
              <a:ext cx="1789250" cy="36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>
              <a:lvl1pPr defTabSz="800100" eaLnBrk="0" hangingPunct="0"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1pPr>
              <a:lvl2pPr marL="742950" indent="-285750" defTabSz="800100" eaLnBrk="0" hangingPunct="0"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2pPr>
              <a:lvl3pPr marL="1143000" indent="-228600" defTabSz="800100" eaLnBrk="0" hangingPunct="0"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3pPr>
              <a:lvl4pPr marL="1600200" indent="-228600" defTabSz="800100" eaLnBrk="0" hangingPunct="0"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4pPr>
              <a:lvl5pPr marL="2057400" indent="-228600" defTabSz="800100" eaLnBrk="0" hangingPunct="0"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CF9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ts val="400"/>
                </a:spcBef>
              </a:pPr>
              <a:r>
                <a:rPr lang="en-US" altLang="en-US" sz="1800" b="1">
                  <a:solidFill>
                    <a:srgbClr val="171717"/>
                  </a:solidFill>
                  <a:latin typeface="Arial Bold" pitchFamily="2" charset="0"/>
                  <a:sym typeface="Arial Bold" pitchFamily="2" charset="0"/>
                </a:rPr>
                <a:t>UNFAMILIAR</a:t>
              </a:r>
            </a:p>
          </p:txBody>
        </p:sp>
      </p:grpSp>
      <p:pic>
        <p:nvPicPr>
          <p:cNvPr id="7170" name="Picture 2" descr="C:\Users\ana\AppData\Local\Microsoft\Windows\Temporary Internet Files\Content.IE5\UM61SZS4\MC90043485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49687"/>
            <a:ext cx="2797175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43773" y="5277303"/>
            <a:ext cx="4680827" cy="10472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Annual redeterminations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noProof="0" dirty="0" smtClean="0">
                <a:solidFill>
                  <a:srgbClr val="CC3399"/>
                </a:solidFill>
                <a:latin typeface="Perpetua" pitchFamily="18" charset="0"/>
                <a:ea typeface="+mj-ea"/>
                <a:cs typeface="+mj-cs"/>
              </a:rPr>
              <a:t>DHCS and health plan paperwork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10 day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report of changes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040191"/>
              </p:ext>
            </p:extLst>
          </p:nvPr>
        </p:nvGraphicFramePr>
        <p:xfrm>
          <a:off x="457200" y="1066800"/>
          <a:ext cx="7924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Eligibility and Enrollment Challenges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Overview I – </a:t>
            </a:r>
            <a:r>
              <a:rPr lang="en-US" dirty="0" err="1" smtClean="0"/>
              <a:t>Medi</a:t>
            </a:r>
            <a:r>
              <a:rPr lang="en-US" dirty="0" smtClean="0"/>
              <a:t>-Cal </a:t>
            </a:r>
            <a:r>
              <a:rPr lang="en-US" sz="1800" dirty="0" smtClean="0"/>
              <a:t>(new and old)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90600"/>
            <a:ext cx="8251200" cy="457200"/>
          </a:xfrm>
        </p:spPr>
        <p:txBody>
          <a:bodyPr/>
          <a:lstStyle/>
          <a:p>
            <a:r>
              <a:rPr lang="en-US" dirty="0" smtClean="0"/>
              <a:t>MAGI </a:t>
            </a:r>
            <a:r>
              <a:rPr lang="en-US" dirty="0" err="1" smtClean="0"/>
              <a:t>Medi</a:t>
            </a:r>
            <a:r>
              <a:rPr lang="en-US" dirty="0" smtClean="0"/>
              <a:t>-Cal vs. non-MAGI </a:t>
            </a:r>
            <a:r>
              <a:rPr lang="en-US" dirty="0" err="1" smtClean="0"/>
              <a:t>Medi</a:t>
            </a:r>
            <a:r>
              <a:rPr lang="en-US" dirty="0" smtClean="0"/>
              <a:t>-Cal</a:t>
            </a:r>
            <a:endParaRPr lang="en-US" dirty="0"/>
          </a:p>
        </p:txBody>
      </p:sp>
      <p:graphicFrame>
        <p:nvGraphicFramePr>
          <p:cNvPr id="1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392380"/>
              </p:ext>
            </p:extLst>
          </p:nvPr>
        </p:nvGraphicFramePr>
        <p:xfrm>
          <a:off x="304800" y="14478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04999"/>
            <a:ext cx="7239000" cy="42211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Hospital must enroll for </a:t>
            </a:r>
            <a:r>
              <a:rPr lang="en-US" dirty="0" smtClean="0"/>
              <a:t>participation</a:t>
            </a:r>
          </a:p>
          <a:p>
            <a:r>
              <a:rPr lang="en-US" dirty="0" smtClean="0"/>
              <a:t>Program started January 1, 2014 </a:t>
            </a:r>
          </a:p>
          <a:p>
            <a:r>
              <a:rPr lang="en-US" dirty="0" smtClean="0"/>
              <a:t>Online portal for immediate determinations</a:t>
            </a:r>
            <a:endParaRPr lang="en-US" dirty="0"/>
          </a:p>
          <a:p>
            <a:r>
              <a:rPr lang="en-US" dirty="0" smtClean="0"/>
              <a:t>Provides temporary FULLSCOPE - no Share of Cost </a:t>
            </a:r>
            <a:r>
              <a:rPr lang="en-US" dirty="0" err="1" smtClean="0"/>
              <a:t>Medi</a:t>
            </a:r>
            <a:r>
              <a:rPr lang="en-US" dirty="0" smtClean="0"/>
              <a:t>-Cal</a:t>
            </a:r>
          </a:p>
          <a:p>
            <a:r>
              <a:rPr lang="en-US" dirty="0" smtClean="0"/>
              <a:t>Patients must be getting services from or being admitted </a:t>
            </a:r>
          </a:p>
          <a:p>
            <a:r>
              <a:rPr lang="en-US" dirty="0" smtClean="0"/>
              <a:t>Hospital must agree to terms and conditions</a:t>
            </a:r>
            <a:endParaRPr lang="en-US" dirty="0"/>
          </a:p>
          <a:p>
            <a:pPr lvl="2"/>
            <a:r>
              <a:rPr lang="en-US" sz="1600" dirty="0" smtClean="0"/>
              <a:t>100% of HPE enrolled patients must receive a </a:t>
            </a:r>
            <a:r>
              <a:rPr lang="en-US" sz="1600" dirty="0" err="1" smtClean="0"/>
              <a:t>Medi</a:t>
            </a:r>
            <a:r>
              <a:rPr lang="en-US" sz="1600" dirty="0" smtClean="0"/>
              <a:t>-Cal application</a:t>
            </a:r>
          </a:p>
          <a:p>
            <a:pPr lvl="2"/>
            <a:r>
              <a:rPr lang="en-US" sz="1600" dirty="0" smtClean="0"/>
              <a:t>95% of HPE enrolled patients must receive a copy of their temp ID and copy of signed HPE application</a:t>
            </a:r>
          </a:p>
          <a:p>
            <a:pPr lvl="2"/>
            <a:r>
              <a:rPr lang="en-US" sz="1600" dirty="0" smtClean="0"/>
              <a:t>Maintain record of key benchmark dates</a:t>
            </a:r>
          </a:p>
          <a:p>
            <a:r>
              <a:rPr lang="en-US" dirty="0" smtClean="0"/>
              <a:t>Determination is based on income self-attestation, household size, state residency requirements</a:t>
            </a:r>
          </a:p>
          <a:p>
            <a:r>
              <a:rPr lang="en-US" dirty="0" smtClean="0"/>
              <a:t>Can only get temp benefits once every 12 months, except for pregnancies. One benefit period allowed for every pregnancy.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Presumptive Eligibility (HPE)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 smtClean="0"/>
              <a:t>A temporary benefit program for the </a:t>
            </a:r>
            <a:r>
              <a:rPr lang="en-US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MAGI eligible only</a:t>
            </a:r>
            <a:endParaRPr lang="en-US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C:\Users\ana\AppData\Local\Microsoft\Windows\Temporary Internet Files\Content.IE5\UM61SZS4\MC90043485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1353">
            <a:off x="6859503" y="190650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2895601"/>
            <a:ext cx="40386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Medi</a:t>
            </a:r>
            <a:r>
              <a:rPr lang="en-US" b="1" dirty="0" smtClean="0"/>
              <a:t>-Cal Disability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Medi</a:t>
            </a:r>
            <a:r>
              <a:rPr lang="en-US" b="1" dirty="0" smtClean="0"/>
              <a:t>-Cal 250% Working Disabled</a:t>
            </a:r>
          </a:p>
          <a:p>
            <a:endParaRPr lang="en-US" b="1" dirty="0" smtClean="0"/>
          </a:p>
          <a:p>
            <a:r>
              <a:rPr lang="en-US" b="1" dirty="0" smtClean="0"/>
              <a:t>Specialty Programs</a:t>
            </a:r>
          </a:p>
          <a:p>
            <a:pPr lvl="1"/>
            <a:r>
              <a:rPr lang="en-US" sz="1500" dirty="0" smtClean="0"/>
              <a:t>BCCTP</a:t>
            </a:r>
          </a:p>
          <a:p>
            <a:pPr lvl="1"/>
            <a:r>
              <a:rPr lang="en-US" sz="1500" dirty="0" smtClean="0"/>
              <a:t>ESRD</a:t>
            </a:r>
          </a:p>
          <a:p>
            <a:pPr lvl="1"/>
            <a:r>
              <a:rPr lang="en-US" sz="1500" dirty="0" smtClean="0"/>
              <a:t>TPN</a:t>
            </a:r>
          </a:p>
          <a:p>
            <a:endParaRPr lang="en-US" dirty="0" smtClean="0"/>
          </a:p>
          <a:p>
            <a:r>
              <a:rPr lang="en-US" b="1" dirty="0" smtClean="0"/>
              <a:t>Social Security Disability </a:t>
            </a:r>
          </a:p>
          <a:p>
            <a:r>
              <a:rPr lang="en-US" b="1" dirty="0" smtClean="0"/>
              <a:t>California Children Services</a:t>
            </a:r>
          </a:p>
          <a:p>
            <a:r>
              <a:rPr lang="en-US" b="1" dirty="0" smtClean="0"/>
              <a:t>Prostate Cancer IMPACT </a:t>
            </a:r>
          </a:p>
          <a:p>
            <a:r>
              <a:rPr lang="en-US" b="1" dirty="0" smtClean="0"/>
              <a:t>GHPP</a:t>
            </a:r>
            <a:endParaRPr lang="en-US" b="1" dirty="0"/>
          </a:p>
          <a:p>
            <a:endParaRPr lang="en-US" sz="12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County Programs</a:t>
            </a:r>
          </a:p>
          <a:p>
            <a:pPr lvl="1"/>
            <a:r>
              <a:rPr lang="en-US" sz="1500" dirty="0" smtClean="0"/>
              <a:t>CMS</a:t>
            </a:r>
          </a:p>
          <a:p>
            <a:pPr lvl="1"/>
            <a:r>
              <a:rPr lang="en-US" sz="1500" dirty="0" smtClean="0"/>
              <a:t>MSN</a:t>
            </a:r>
          </a:p>
          <a:p>
            <a:pPr lvl="1"/>
            <a:r>
              <a:rPr lang="en-US" sz="1500" dirty="0" smtClean="0"/>
              <a:t>CMSP </a:t>
            </a:r>
            <a:r>
              <a:rPr lang="en-US" sz="1500" dirty="0" err="1" smtClean="0"/>
              <a:t>etc</a:t>
            </a:r>
            <a:endParaRPr lang="en-US" sz="1500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895600" cy="3657599"/>
          </a:xfrm>
        </p:spPr>
        <p:txBody>
          <a:bodyPr>
            <a:normAutofit/>
          </a:bodyPr>
          <a:lstStyle/>
          <a:p>
            <a:r>
              <a:rPr lang="en-US" b="1" dirty="0" smtClean="0"/>
              <a:t>Victim Compensation Program </a:t>
            </a:r>
            <a:r>
              <a:rPr lang="en-US" dirty="0" smtClean="0"/>
              <a:t>(</a:t>
            </a:r>
            <a:r>
              <a:rPr lang="en-US" dirty="0" err="1" smtClean="0"/>
              <a:t>CalVCP</a:t>
            </a:r>
            <a:r>
              <a:rPr lang="en-US" dirty="0" smtClean="0"/>
              <a:t>)</a:t>
            </a:r>
          </a:p>
          <a:p>
            <a:pPr lvl="1"/>
            <a:r>
              <a:rPr lang="en-US" sz="1600" dirty="0" smtClean="0"/>
              <a:t>Insurance co-pays</a:t>
            </a:r>
          </a:p>
          <a:p>
            <a:pPr lvl="1"/>
            <a:r>
              <a:rPr lang="en-US" sz="1600" dirty="0" smtClean="0"/>
              <a:t>Medical and dental treatment</a:t>
            </a:r>
          </a:p>
          <a:p>
            <a:pPr lvl="1"/>
            <a:r>
              <a:rPr lang="en-US" sz="1600" dirty="0" smtClean="0"/>
              <a:t>Mental health services</a:t>
            </a:r>
          </a:p>
          <a:p>
            <a:pPr lvl="1"/>
            <a:r>
              <a:rPr lang="en-US" sz="1600" dirty="0" smtClean="0"/>
              <a:t>Income loss</a:t>
            </a:r>
          </a:p>
          <a:p>
            <a:pPr lvl="1"/>
            <a:r>
              <a:rPr lang="en-US" sz="1600" dirty="0" smtClean="0"/>
              <a:t>Funeral/Burial expenses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sz="1600" dirty="0" smtClean="0"/>
          </a:p>
          <a:p>
            <a:pPr lvl="1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Overview II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458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Other healthcare benefit programs to consider if no linkage</a:t>
            </a:r>
            <a:endParaRPr lang="en-US" sz="1900" dirty="0"/>
          </a:p>
        </p:txBody>
      </p:sp>
      <p:sp>
        <p:nvSpPr>
          <p:cNvPr id="21" name="Right Arrow 20"/>
          <p:cNvSpPr/>
          <p:nvPr/>
        </p:nvSpPr>
        <p:spPr>
          <a:xfrm>
            <a:off x="2667000" y="1981200"/>
            <a:ext cx="762000" cy="609600"/>
          </a:xfrm>
          <a:prstGeom prst="rightArrow">
            <a:avLst>
              <a:gd name="adj1" fmla="val 2541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638800" y="1905000"/>
            <a:ext cx="762000" cy="609600"/>
          </a:xfrm>
          <a:prstGeom prst="rightArrow">
            <a:avLst>
              <a:gd name="adj1" fmla="val 2541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 descr="single_piece.png"/>
          <p:cNvPicPr>
            <a:picLocks noGrp="1" noChangeAspect="1"/>
          </p:cNvPicPr>
          <p:nvPr>
            <p:ph sz="half" idx="15"/>
          </p:nvPr>
        </p:nvPicPr>
        <p:blipFill>
          <a:blip r:embed="rId2" cstate="print"/>
          <a:stretch>
            <a:fillRect/>
          </a:stretch>
        </p:blipFill>
        <p:spPr>
          <a:xfrm rot="8115262">
            <a:off x="1038703" y="1493838"/>
            <a:ext cx="1580193" cy="1477962"/>
          </a:xfrm>
        </p:spPr>
      </p:pic>
      <p:pic>
        <p:nvPicPr>
          <p:cNvPr id="20" name="Content Placeholder 19" descr="single_piece.png"/>
          <p:cNvPicPr>
            <a:picLocks noGrp="1" noChangeAspect="1"/>
          </p:cNvPicPr>
          <p:nvPr>
            <p:ph sz="half" idx="16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097352">
            <a:off x="3820003" y="1493838"/>
            <a:ext cx="1580193" cy="1477962"/>
          </a:xfrm>
        </p:spPr>
      </p:pic>
      <p:pic>
        <p:nvPicPr>
          <p:cNvPr id="22" name="Content Placeholder 21" descr="single_piece.png"/>
          <p:cNvPicPr>
            <a:picLocks noGrp="1" noChangeAspect="1"/>
          </p:cNvPicPr>
          <p:nvPr>
            <p:ph sz="half" idx="17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182237">
            <a:off x="6601303" y="1493838"/>
            <a:ext cx="1580193" cy="1477962"/>
          </a:xfrm>
        </p:spPr>
      </p:pic>
      <p:pic>
        <p:nvPicPr>
          <p:cNvPr id="9218" name="Picture 2" descr="C:\Users\ana\AppData\Local\Microsoft\Windows\Temporary Internet Files\Content.IE5\BBR39XB1\MC900312146[1]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8839200"/>
            <a:ext cx="1851025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267200"/>
            <a:ext cx="6400800" cy="338139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Lets have fun…lets see what you’ve learned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74" b="4074"/>
          <a:stretch>
            <a:fillRect/>
          </a:stretch>
        </p:blipFill>
        <p:spPr>
          <a:xfrm>
            <a:off x="1143000" y="533400"/>
            <a:ext cx="6858000" cy="35433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2" descr="C:\Users\ana\AppData\Local\Microsoft\Windows\Temporary Internet Files\Content.IE5\UM61SZS4\MC90043485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1353">
            <a:off x="6475497" y="4268702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762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751344"/>
            <a:ext cx="82296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Income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: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	Self-employed janitors with net income on tax return reported at 		$46,000 for prior year and income is decreasing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Did not want to apply for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Medi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-Cal due to high SOC; here were the alternatives</a:t>
            </a:r>
          </a:p>
          <a:p>
            <a:pPr>
              <a:spcBef>
                <a:spcPct val="0"/>
              </a:spcBef>
            </a:pPr>
            <a:endParaRPr lang="en-US" sz="2000" dirty="0" smtClean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 b="1" u="sng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INCOME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:		</a:t>
            </a:r>
            <a:r>
              <a:rPr lang="en-US" sz="2000" b="1" u="sng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POTENTIAL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 </a:t>
            </a:r>
            <a:r>
              <a:rPr lang="en-US" sz="2000" b="1" u="sng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PROGRAM</a:t>
            </a:r>
            <a:endParaRPr lang="en-US" sz="2000" b="1" u="sng" dirty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Feb 	$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8,000 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	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Medi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-Cal  250% Working Disabled ($200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approx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) 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		Covered Cal (Silver Anthem $224, Bronze $13)</a:t>
            </a:r>
          </a:p>
          <a:p>
            <a:pPr>
              <a:spcBef>
                <a:spcPct val="0"/>
              </a:spcBef>
            </a:pPr>
            <a:endParaRPr lang="en-US" sz="2000" dirty="0" smtClean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Mar  	$7,000		-same as above-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Apr   	$7,000		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-same as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above-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May 	$7,000		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-same as above-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Jun   	$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5,000 (summer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) 	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Medi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-Cal 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250% Working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Disabled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				BCCTP (looks at gross income)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			MAGI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Medi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-Cal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(looks at net after business expenses)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 Jul    	$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4,000 (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summer)	BCCTP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Aug  	$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4,500 (summer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)	BCCTP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Assets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: 		$60,000 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Maria’s retirement account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73818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Opportunities to Stay Actively Insured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1146" y="1858040"/>
            <a:ext cx="5410200" cy="3657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815" y="16294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10246" name="Picture 6" descr="C:\Users\ana\AppData\Local\Microsoft\Windows\Temporary Internet Files\Content.IE5\K2JBFG6G\MC90043981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6" y="3262720"/>
            <a:ext cx="848239" cy="8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na\AppData\Local\Microsoft\Windows\Temporary Internet Files\Content.IE5\K2JBFG6G\MC900439816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19" y="4800601"/>
            <a:ext cx="848239" cy="104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na\AppData\Local\Microsoft\Windows\Temporary Internet Files\Content.IE5\K2JBFG6G\MC90043981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0" y="1695601"/>
            <a:ext cx="848239" cy="8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6043" y="1661462"/>
            <a:ext cx="7514771" cy="88237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Designate someone to keep you informed, be ahead of the curve.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-Join an eligibility information task force that keeps you informed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6042" y="3086854"/>
            <a:ext cx="7514771" cy="11803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Don’t forget all the other benefit programs, no temp short cuts!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-Plan initially for ongoing coverage and assess for PRUCOL status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07013" y="4800600"/>
            <a:ext cx="7514771" cy="104855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Educate your department, coworkers and patients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-Seek for ongoing permanent benefits, not just the temporary benefits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-Make sure to re-emphasize the importance of completing paperwork timely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ana\AppData\Local\Microsoft\Windows\Temporary Internet Files\Content.IE5\K2JBFG6G\MC90043981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1" y="895833"/>
            <a:ext cx="848239" cy="8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na\AppData\Local\Microsoft\Windows\Temporary Internet Files\Content.IE5\K2JBFG6G\MC90043981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514600"/>
            <a:ext cx="848239" cy="8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na\AppData\Local\Microsoft\Windows\Temporary Internet Files\Content.IE5\K2JBFG6G\MC900439816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4267200"/>
            <a:ext cx="848239" cy="8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47800" y="846712"/>
            <a:ext cx="7514771" cy="113448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Educate and be wary of temporary P aid codes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-Inquire and validate expiration date and confirmation that a full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Medi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-Cal was submitted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6914" y="2650142"/>
            <a:ext cx="7514771" cy="85505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Coordinate with your vendor partner to assure that the patients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remain insured and offer assistance with annual redeterminations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6913" y="4267200"/>
            <a:ext cx="7707087" cy="1295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Work with local Long Term Care facilities to proactively discuss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barriers and opportunities relating to patients being transferred with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P benefit aid codes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-Get involved at case managements’ monthly/quarterly meetings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3962400" cy="642939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Ana Gonzalez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73101" y="1063338"/>
            <a:ext cx="12142237" cy="3991262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286" y="5867400"/>
            <a:ext cx="39624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(714)  772-4034  Office</a:t>
            </a:r>
          </a:p>
          <a:p>
            <a:r>
              <a:rPr lang="en-US" sz="2400" dirty="0" smtClean="0"/>
              <a:t>(415)  446-8116  Cell</a:t>
            </a:r>
            <a:endParaRPr lang="en-US" sz="2400" dirty="0"/>
          </a:p>
        </p:txBody>
      </p:sp>
      <p:pic>
        <p:nvPicPr>
          <p:cNvPr id="11266" name="Picture 2" descr="C:\Users\ana\AppData\Local\Microsoft\Windows\Temporary Internet Files\Content.IE5\490H02T1\MP90044217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2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8839200" cy="1295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Like a puzzle,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there are those who construct them and those who solve them.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Together,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our </a:t>
            </a:r>
            <a:r>
              <a:rPr lang="en-US" sz="2400" dirty="0" smtClean="0">
                <a:latin typeface="Perpetua" pitchFamily="18" charset="0"/>
                <a:ea typeface="+mj-ea"/>
                <a:cs typeface="+mj-cs"/>
              </a:rPr>
              <a:t>different minds           we can ma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ke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things happen.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3542" y="3810000"/>
            <a:ext cx="203925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Success!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Satisfying little breakthroughs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 smtClean="0"/>
              <a:t>Understand its affects post ACA </a:t>
            </a:r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What are the pieces causing confusion</a:t>
            </a:r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 smtClean="0"/>
              <a:t>Learn the values of pursuing other eligibility programs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dirty="0" smtClean="0"/>
              <a:t>Learn of the opportunities to help stay insured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en-US" dirty="0" smtClean="0"/>
              <a:t>Open for case reviews or questions</a:t>
            </a:r>
            <a:endParaRPr lang="en-US" dirty="0"/>
          </a:p>
        </p:txBody>
      </p:sp>
      <p:sp>
        <p:nvSpPr>
          <p:cNvPr id="24" name="Trapezoid 23"/>
          <p:cNvSpPr/>
          <p:nvPr/>
        </p:nvSpPr>
        <p:spPr>
          <a:xfrm>
            <a:off x="762000" y="1568970"/>
            <a:ext cx="1600200" cy="533400"/>
          </a:xfrm>
          <a:prstGeom prst="trapezoid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ACA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2423410" y="30480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Understand MAGI </a:t>
            </a:r>
            <a:r>
              <a:rPr lang="en-US" dirty="0" err="1" smtClean="0"/>
              <a:t>Medi</a:t>
            </a:r>
            <a:r>
              <a:rPr lang="en-US" dirty="0" smtClean="0"/>
              <a:t>-Cal and non-MAGI </a:t>
            </a:r>
            <a:r>
              <a:rPr lang="en-US" dirty="0" err="1" smtClean="0"/>
              <a:t>Medi</a:t>
            </a:r>
            <a:r>
              <a:rPr lang="en-US" dirty="0" smtClean="0"/>
              <a:t>-Cal</a:t>
            </a:r>
          </a:p>
          <a:p>
            <a:endParaRPr lang="en-US" dirty="0"/>
          </a:p>
        </p:txBody>
      </p:sp>
      <p:sp>
        <p:nvSpPr>
          <p:cNvPr id="25" name="Trapezoid 24"/>
          <p:cNvSpPr/>
          <p:nvPr/>
        </p:nvSpPr>
        <p:spPr>
          <a:xfrm>
            <a:off x="762000" y="2285250"/>
            <a:ext cx="1600200" cy="533400"/>
          </a:xfrm>
          <a:prstGeom prst="trapezoid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Top Eligibility Challenges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Trapezoid 30"/>
          <p:cNvSpPr/>
          <p:nvPr/>
        </p:nvSpPr>
        <p:spPr>
          <a:xfrm>
            <a:off x="762000" y="3001530"/>
            <a:ext cx="1600200" cy="533400"/>
          </a:xfrm>
          <a:prstGeom prst="trapezoi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Eligibility Overview - I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762000" y="3717810"/>
            <a:ext cx="1600200" cy="533400"/>
          </a:xfrm>
          <a:prstGeom prst="trapezoid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Eligibility Overview – II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Trapezoid 32"/>
          <p:cNvSpPr/>
          <p:nvPr/>
        </p:nvSpPr>
        <p:spPr>
          <a:xfrm>
            <a:off x="762000" y="4434090"/>
            <a:ext cx="1600200" cy="533400"/>
          </a:xfrm>
          <a:prstGeom prst="trapezoi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Staying Insured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Trapezoid 33"/>
          <p:cNvSpPr/>
          <p:nvPr/>
        </p:nvSpPr>
        <p:spPr>
          <a:xfrm>
            <a:off x="762000" y="5150370"/>
            <a:ext cx="1600200" cy="533400"/>
          </a:xfrm>
          <a:prstGeom prst="trapezoid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Open Discussions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ana\AppData\Local\Microsoft\Windows\Temporary Internet Files\Content.IE5\TVDVO7Y5\MC90043958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763000"/>
            <a:ext cx="2339181" cy="1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na\AppData\Local\Microsoft\Windows\Temporary Internet Files\Content.IE5\UM61SZS4\MC90043485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472122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267200"/>
            <a:ext cx="3962400" cy="338139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Lets have fun…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74" b="4074"/>
          <a:stretch>
            <a:fillRect/>
          </a:stretch>
        </p:blipFill>
        <p:spPr>
          <a:xfrm>
            <a:off x="1143000" y="533400"/>
            <a:ext cx="6858000" cy="35433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71" y="318000"/>
            <a:ext cx="4267201" cy="4440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Eligibility Scenario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762000"/>
            <a:ext cx="5317669" cy="5867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Maria is lovely lady,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40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yrs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old, just diagnosed with terminal breast cancer.  What program(s) would you recommend and why?  She does not want a high share of cost and does not want to spend her assets.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baseline="0" dirty="0">
              <a:solidFill>
                <a:schemeClr val="bg1">
                  <a:lumMod val="85000"/>
                </a:schemeClr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Household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:	Maria and Husband (citizens)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aseline="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	</a:t>
            </a:r>
            <a:r>
              <a:rPr lang="en-US" sz="2400" baseline="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	3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 minor children under 18yrs</a:t>
            </a:r>
            <a:endParaRPr lang="en-US" sz="2400" baseline="0" dirty="0" smtClean="0">
              <a:solidFill>
                <a:schemeClr val="bg1">
                  <a:lumMod val="85000"/>
                </a:schemeClr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baseline="0" dirty="0" smtClean="0">
              <a:solidFill>
                <a:schemeClr val="bg1">
                  <a:lumMod val="85000"/>
                </a:schemeClr>
              </a:solidFill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Income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:	Self-employed janitors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aseline="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	</a:t>
            </a:r>
            <a:r>
              <a:rPr lang="en-US" sz="2400" baseline="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	Feb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 income:  $8,000 </a:t>
            </a:r>
            <a:r>
              <a:rPr lang="en-US" sz="2400" baseline="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			Mar income: $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7,000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	Apr income:  $7,000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	May income: $7,000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	Jun income:  $5,000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(summer)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+mj-ea"/>
                <a:cs typeface="+mj-cs"/>
              </a:rPr>
              <a:t>	Jul income:   $4,000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(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summer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Aug income: $4,500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(summer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)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Assets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: 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Perpetua" pitchFamily="18" charset="0"/>
              </a:rPr>
              <a:t>$60,000  Maria’s retirement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Perpetua" pitchFamily="18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r="2632"/>
          <a:stretch>
            <a:fillRect/>
          </a:stretch>
        </p:blipFill>
        <p:spPr>
          <a:xfrm>
            <a:off x="18143" y="609600"/>
            <a:ext cx="3657600" cy="5791200"/>
          </a:xfrm>
        </p:spPr>
      </p:pic>
    </p:spTree>
    <p:extLst>
      <p:ext uri="{BB962C8B-B14F-4D97-AF65-F5344CB8AC3E}">
        <p14:creationId xmlns:p14="http://schemas.microsoft.com/office/powerpoint/2010/main" val="16600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Expand health coverage to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7924800" cy="40687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altLang="en-US" dirty="0">
                <a:latin typeface="Arial" pitchFamily="34" charset="0"/>
              </a:rPr>
              <a:t>California was an early adopter of the ACA and has been a leader in enrolling eligible residents in coverage through the two main avenues for expanding coverage under the </a:t>
            </a:r>
            <a:r>
              <a:rPr lang="en-US" altLang="en-US" dirty="0" smtClean="0">
                <a:latin typeface="Arial" pitchFamily="34" charset="0"/>
              </a:rPr>
              <a:t>law:</a:t>
            </a:r>
          </a:p>
          <a:p>
            <a:pPr lvl="1"/>
            <a:r>
              <a:rPr lang="en-US" altLang="en-US" u="sng" dirty="0" err="1" smtClean="0">
                <a:latin typeface="Arial" pitchFamily="34" charset="0"/>
              </a:rPr>
              <a:t>Medi</a:t>
            </a:r>
            <a:r>
              <a:rPr lang="en-US" altLang="en-US" u="sng" dirty="0" smtClean="0">
                <a:latin typeface="Arial" pitchFamily="34" charset="0"/>
              </a:rPr>
              <a:t>-Cal</a:t>
            </a:r>
          </a:p>
          <a:p>
            <a:pPr lvl="1"/>
            <a:r>
              <a:rPr lang="en-US" altLang="en-US" u="sng" dirty="0" smtClean="0">
                <a:latin typeface="Arial" pitchFamily="34" charset="0"/>
              </a:rPr>
              <a:t>Covered California, the state’s </a:t>
            </a:r>
            <a:r>
              <a:rPr lang="en-US" altLang="en-US" u="sng" dirty="0">
                <a:latin typeface="Arial" pitchFamily="34" charset="0"/>
              </a:rPr>
              <a:t>marketplace </a:t>
            </a:r>
            <a:r>
              <a:rPr lang="en-US" altLang="en-US" dirty="0">
                <a:latin typeface="Arial" pitchFamily="34" charset="0"/>
              </a:rPr>
              <a:t>where people can shop for insurance and access government subsidies to help pay for coverage.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Affordable Care Act (ACA)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2052" name="Picture 4" descr="C:\Users\ana\AppData\Local\Microsoft\Windows\Temporary Internet Files\Content.IE5\SDS5CO8N\MC900318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7" y="4495800"/>
            <a:ext cx="1901038" cy="15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ana\AppData\Local\Microsoft\Windows\Temporary Internet Files\Content.IE5\SDS5CO8N\MC90031899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1138">
            <a:off x="726110" y="5285067"/>
            <a:ext cx="1901825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95000"/>
              </a:schemeClr>
            </a:gs>
            <a:gs pos="100000">
              <a:srgbClr val="CCCCFF"/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Sounds easy right?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Well….that’s when the puzzle craze began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Covered California</a:t>
            </a:r>
          </a:p>
          <a:p>
            <a:r>
              <a:rPr lang="en-US" dirty="0" smtClean="0"/>
              <a:t>MAGI </a:t>
            </a:r>
            <a:r>
              <a:rPr lang="en-US" dirty="0" err="1" smtClean="0"/>
              <a:t>Medi</a:t>
            </a:r>
            <a:r>
              <a:rPr lang="en-US" dirty="0" smtClean="0"/>
              <a:t>-Cal </a:t>
            </a:r>
          </a:p>
          <a:p>
            <a:r>
              <a:rPr lang="en-US" dirty="0" smtClean="0"/>
              <a:t>Non MAGI </a:t>
            </a:r>
            <a:r>
              <a:rPr lang="en-US" dirty="0" err="1" smtClean="0"/>
              <a:t>Medi</a:t>
            </a:r>
            <a:r>
              <a:rPr lang="en-US" dirty="0" smtClean="0"/>
              <a:t>-Cal</a:t>
            </a:r>
          </a:p>
          <a:p>
            <a:r>
              <a:rPr lang="en-US" dirty="0" smtClean="0"/>
              <a:t>Hospital Presumptive Eligibility (HPE)</a:t>
            </a:r>
          </a:p>
          <a:p>
            <a:endParaRPr lang="en-US" dirty="0"/>
          </a:p>
        </p:txBody>
      </p:sp>
      <p:pic>
        <p:nvPicPr>
          <p:cNvPr id="9" name="Picture 15" descr="C:\Users\ana\AppData\Local\Microsoft\Windows\Temporary Internet Files\Content.IE5\SDS5CO8N\MC90031899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247964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na\AppData\Local\Microsoft\Windows\Temporary Internet Files\Content.IE5\UM61SZS4\MC90043485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08" y="3581400"/>
            <a:ext cx="3197225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8600" y="1524000"/>
            <a:ext cx="8458200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altLang="en-US" b="1" dirty="0">
                <a:latin typeface="Arial" pitchFamily="34" charset="0"/>
                <a:cs typeface="Arial" pitchFamily="34" charset="0"/>
              </a:rPr>
              <a:t>Of those Californians who were uninsured prior to open enrollment</a:t>
            </a:r>
          </a:p>
          <a:p>
            <a:pPr marL="171450" indent="-171450">
              <a:spcBef>
                <a:spcPts val="300"/>
              </a:spcBef>
              <a:buSzTx/>
              <a:buNone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600075" lvl="1" indent="-142875">
              <a:spcBef>
                <a:spcPts val="300"/>
              </a:spcBef>
            </a:pPr>
            <a:r>
              <a:rPr lang="en-US" altLang="en-US" sz="1600" dirty="0">
                <a:latin typeface="Arial" pitchFamily="34" charset="0"/>
                <a:ea typeface="Arial" pitchFamily="34" charset="0"/>
                <a:cs typeface="Arial" pitchFamily="34" charset="0"/>
              </a:rPr>
              <a:t>58% now report having health insurance, which translates to about 3.4 million previously uninsured adult Californians who have gained coverage</a:t>
            </a:r>
          </a:p>
          <a:p>
            <a:pPr marL="600075" lvl="1" indent="-142875">
              <a:spcBef>
                <a:spcPts val="600"/>
              </a:spcBef>
            </a:pPr>
            <a:endParaRPr lang="en-US" altLang="en-US" sz="1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600075" lvl="1" indent="-142875">
              <a:spcBef>
                <a:spcPts val="300"/>
              </a:spcBef>
            </a:pPr>
            <a:r>
              <a:rPr lang="en-US" altLang="en-US" sz="1600" dirty="0">
                <a:latin typeface="Arial" pitchFamily="34" charset="0"/>
                <a:ea typeface="Arial" pitchFamily="34" charset="0"/>
                <a:cs typeface="Arial" pitchFamily="34" charset="0"/>
              </a:rPr>
              <a:t>42% say they remain uninsured. </a:t>
            </a:r>
          </a:p>
          <a:p>
            <a:pPr marL="600075" lvl="1" indent="-142875">
              <a:spcBef>
                <a:spcPts val="600"/>
              </a:spcBef>
            </a:pPr>
            <a:endParaRPr lang="en-US" altLang="en-US" sz="1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600075" lvl="1" indent="-142875">
              <a:spcBef>
                <a:spcPts val="300"/>
              </a:spcBef>
            </a:pPr>
            <a:r>
              <a:rPr lang="en-US" altLang="en-US" sz="1600" dirty="0">
                <a:latin typeface="Arial" pitchFamily="34" charset="0"/>
                <a:ea typeface="Arial" pitchFamily="34" charset="0"/>
                <a:cs typeface="Arial" pitchFamily="34" charset="0"/>
              </a:rPr>
              <a:t>25% of previously uninsured Californians reporting they are now covered by </a:t>
            </a:r>
            <a:endParaRPr lang="en-US" altLang="en-US" sz="16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457200" lvl="1" indent="0">
              <a:spcBef>
                <a:spcPts val="300"/>
              </a:spcBef>
              <a:buNone/>
            </a:pPr>
            <a:r>
              <a:rPr lang="en-US" altLang="en-US" sz="160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en-US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Medi</a:t>
            </a:r>
            <a:r>
              <a:rPr lang="en-US" altLang="en-US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-Cal</a:t>
            </a:r>
            <a:r>
              <a:rPr lang="en-US" altLang="en-US" sz="1600" dirty="0">
                <a:latin typeface="Arial" pitchFamily="34" charset="0"/>
                <a:ea typeface="Arial" pitchFamily="34" charset="0"/>
                <a:cs typeface="Arial" pitchFamily="34" charset="0"/>
              </a:rPr>
              <a:t>. </a:t>
            </a:r>
          </a:p>
          <a:p>
            <a:pPr marL="600075" lvl="1" indent="-142875">
              <a:spcBef>
                <a:spcPts val="600"/>
              </a:spcBef>
            </a:pPr>
            <a:endParaRPr lang="en-US" altLang="en-US" sz="1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600075" lvl="1" indent="-142875">
              <a:spcBef>
                <a:spcPts val="300"/>
              </a:spcBef>
            </a:pPr>
            <a:r>
              <a:rPr lang="en-US" altLang="en-US" sz="1600" dirty="0">
                <a:latin typeface="Arial" pitchFamily="34" charset="0"/>
                <a:ea typeface="Arial" pitchFamily="34" charset="0"/>
                <a:cs typeface="Arial" pitchFamily="34" charset="0"/>
              </a:rPr>
              <a:t>9% of California</a:t>
            </a:r>
            <a:r>
              <a:rPr lang="ja-JP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’</a:t>
            </a:r>
            <a:r>
              <a:rPr lang="en-US" altLang="en-US" sz="1600" dirty="0">
                <a:latin typeface="Arial" pitchFamily="34" charset="0"/>
                <a:ea typeface="Arial" pitchFamily="34" charset="0"/>
                <a:cs typeface="Arial" pitchFamily="34" charset="0"/>
              </a:rPr>
              <a:t>s previously uninsured say they enrolled in a </a:t>
            </a:r>
            <a:endParaRPr lang="en-US" altLang="en-US" sz="16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457200" lvl="1" indent="0">
              <a:spcBef>
                <a:spcPts val="300"/>
              </a:spcBef>
              <a:buNone/>
            </a:pPr>
            <a:r>
              <a:rPr lang="en-US" altLang="en-US" sz="160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en-US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plan </a:t>
            </a:r>
            <a:r>
              <a:rPr lang="en-US" altLang="en-US" sz="1600" dirty="0">
                <a:latin typeface="Arial" pitchFamily="34" charset="0"/>
                <a:ea typeface="Arial" pitchFamily="34" charset="0"/>
                <a:cs typeface="Arial" pitchFamily="34" charset="0"/>
              </a:rPr>
              <a:t>through Covered California </a:t>
            </a:r>
            <a:endParaRPr lang="en-US" altLang="en-US" sz="16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600075" lvl="1" indent="-142875">
              <a:spcBef>
                <a:spcPts val="300"/>
              </a:spcBef>
            </a:pPr>
            <a:endParaRPr lang="en-US" altLang="en-US" sz="1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600075" lvl="1" indent="-142875">
              <a:spcBef>
                <a:spcPts val="300"/>
              </a:spcBef>
            </a:pPr>
            <a:r>
              <a:rPr lang="en-US" altLang="en-US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12% </a:t>
            </a:r>
            <a:r>
              <a:rPr lang="en-US" altLang="en-US" sz="1600" dirty="0">
                <a:latin typeface="Arial" pitchFamily="34" charset="0"/>
                <a:ea typeface="Arial" pitchFamily="34" charset="0"/>
                <a:cs typeface="Arial" pitchFamily="34" charset="0"/>
              </a:rPr>
              <a:t>say they obtained coverage through an employer and  </a:t>
            </a:r>
            <a:r>
              <a:rPr lang="en-US" altLang="en-US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        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altLang="en-US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  5% report </a:t>
            </a:r>
            <a:r>
              <a:rPr lang="en-US" altLang="en-US" sz="1600" dirty="0">
                <a:latin typeface="Arial" pitchFamily="34" charset="0"/>
                <a:ea typeface="Arial" pitchFamily="34" charset="0"/>
                <a:cs typeface="Arial" pitchFamily="34" charset="0"/>
              </a:rPr>
              <a:t>enrolling in non-group plans outside of the </a:t>
            </a:r>
            <a:endParaRPr lang="en-US" altLang="en-US" sz="16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457200" lvl="1" indent="0">
              <a:spcBef>
                <a:spcPts val="300"/>
              </a:spcBef>
              <a:buNone/>
            </a:pPr>
            <a:r>
              <a:rPr lang="en-US" altLang="en-US" sz="160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en-US" sz="16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 Covered </a:t>
            </a:r>
            <a:r>
              <a:rPr lang="en-US" altLang="en-US" sz="1600" dirty="0">
                <a:latin typeface="Arial" pitchFamily="34" charset="0"/>
                <a:ea typeface="Arial" pitchFamily="34" charset="0"/>
                <a:cs typeface="Arial" pitchFamily="34" charset="0"/>
              </a:rPr>
              <a:t>California Marketplace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4400" y="342437"/>
            <a:ext cx="8527200" cy="639763"/>
          </a:xfrm>
        </p:spPr>
        <p:txBody>
          <a:bodyPr/>
          <a:lstStyle/>
          <a:p>
            <a:r>
              <a:rPr lang="en-US" dirty="0" smtClean="0"/>
              <a:t>Here’s the Result of ACA as of June 15, 2014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Source: Kaiser Family Foundation Panel Survey April-June 15</a:t>
            </a:r>
            <a:endParaRPr lang="en-US" sz="2000" dirty="0"/>
          </a:p>
        </p:txBody>
      </p:sp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86600" y="4728029"/>
            <a:ext cx="2199710" cy="2057400"/>
          </a:xfrm>
        </p:spPr>
      </p:pic>
      <p:sp>
        <p:nvSpPr>
          <p:cNvPr id="7" name="TextBox 6"/>
          <p:cNvSpPr txBox="1"/>
          <p:nvPr/>
        </p:nvSpPr>
        <p:spPr>
          <a:xfrm>
            <a:off x="533400" y="3048000"/>
            <a:ext cx="5943600" cy="3352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4098" name="Picture 2" descr="C:\Users\ana\AppData\Local\Microsoft\Windows\Temporary Internet Files\Content.IE5\SDS5CO8N\MC9003189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2904">
            <a:off x="7245804" y="3935412"/>
            <a:ext cx="1901825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90000"/>
                <a:lumOff val="10000"/>
              </a:schemeClr>
            </a:gs>
            <a:gs pos="100000">
              <a:srgbClr val="CCCCFF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Sources of Coverage – Previously Uninsured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952500"/>
            <a:ext cx="3505200" cy="1295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58% Newly Insured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800600"/>
            <a:ext cx="1905000" cy="1447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" y="6063734"/>
            <a:ext cx="3186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buSzPct val="100000"/>
            </a:pPr>
            <a:r>
              <a:rPr lang="en-US" altLang="en-US" dirty="0">
                <a:solidFill>
                  <a:srgbClr val="92D050"/>
                </a:solidFill>
                <a:latin typeface="Arial Black" pitchFamily="34" charset="0"/>
                <a:sym typeface="Arial Bold" pitchFamily="2" charset="0"/>
              </a:rPr>
              <a:t>42% Remain Uninsured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035718"/>
              </p:ext>
            </p:extLst>
          </p:nvPr>
        </p:nvGraphicFramePr>
        <p:xfrm>
          <a:off x="457200" y="952500"/>
          <a:ext cx="5334000" cy="425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591501"/>
              </p:ext>
            </p:extLst>
          </p:nvPr>
        </p:nvGraphicFramePr>
        <p:xfrm>
          <a:off x="76200" y="952500"/>
          <a:ext cx="7924800" cy="525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Footer Placeholder 2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Pay Trends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Expert Predictions…get ready to keep them insured!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05058538"/>
              </p:ext>
            </p:extLst>
          </p:nvPr>
        </p:nvGraphicFramePr>
        <p:xfrm>
          <a:off x="304800" y="1447800"/>
          <a:ext cx="6096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Diversified Healthcare Resources Sep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piece_of_the_puzzle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PM_piece_of_the_puzzle</Template>
  <TotalTime>537</TotalTime>
  <Words>1118</Words>
  <Application>Microsoft Office PowerPoint</Application>
  <PresentationFormat>On-screen Show (4:3)</PresentationFormat>
  <Paragraphs>242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Perpetua</vt:lpstr>
      <vt:lpstr>Segoe UI</vt:lpstr>
      <vt:lpstr>MS PGothic</vt:lpstr>
      <vt:lpstr>Calibri</vt:lpstr>
      <vt:lpstr>Arial</vt:lpstr>
      <vt:lpstr>Arial Black</vt:lpstr>
      <vt:lpstr>Arial Bold</vt:lpstr>
      <vt:lpstr>PM_piece_of_the_puzzle</vt:lpstr>
      <vt:lpstr>CAHAM Eligibility Boot Camp - 2014</vt:lpstr>
      <vt:lpstr>Learning Objectives</vt:lpstr>
      <vt:lpstr>Lets have fun…</vt:lpstr>
      <vt:lpstr>Eligibility Scenario</vt:lpstr>
      <vt:lpstr>Affordable Care Act (ACA) </vt:lpstr>
      <vt:lpstr>Sounds easy right?</vt:lpstr>
      <vt:lpstr>Here’s the Result of ACA as of June 15, 2014</vt:lpstr>
      <vt:lpstr>Sources of Coverage – Previously Uninsured</vt:lpstr>
      <vt:lpstr>Self Pay Trends</vt:lpstr>
      <vt:lpstr>Phases of the Newly Insured</vt:lpstr>
      <vt:lpstr>Eligibility and Enrollment Challenges</vt:lpstr>
      <vt:lpstr>Eligibility Overview I – Medi-Cal (new and old)</vt:lpstr>
      <vt:lpstr>Hospital Presumptive Eligibility (HPE)</vt:lpstr>
      <vt:lpstr>Eligibility Overview II </vt:lpstr>
      <vt:lpstr>Lets have fun…lets see what you’ve learned</vt:lpstr>
      <vt:lpstr>PowerPoint Presentation</vt:lpstr>
      <vt:lpstr>PowerPoint Presentation</vt:lpstr>
      <vt:lpstr>PowerPoint Presentation</vt:lpstr>
      <vt:lpstr>Ana Gonzalez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Eligibility Boot Camp</dc:title>
  <dc:creator>Ana Gonzalez</dc:creator>
  <cp:lastModifiedBy>Lena Watts</cp:lastModifiedBy>
  <cp:revision>33</cp:revision>
  <cp:lastPrinted>2014-09-21T22:41:14Z</cp:lastPrinted>
  <dcterms:created xsi:type="dcterms:W3CDTF">2014-09-21T19:02:50Z</dcterms:created>
  <dcterms:modified xsi:type="dcterms:W3CDTF">2014-09-22T23:59:07Z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TC018572729991</vt:lpwstr>
  </property>
</Properties>
</file>