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56" r:id="rId2"/>
    <p:sldId id="257" r:id="rId3"/>
    <p:sldId id="258" r:id="rId4"/>
    <p:sldId id="260" r:id="rId5"/>
    <p:sldId id="261" r:id="rId6"/>
    <p:sldId id="262" r:id="rId7"/>
    <p:sldId id="263" r:id="rId8"/>
    <p:sldId id="275" r:id="rId9"/>
    <p:sldId id="266" r:id="rId10"/>
    <p:sldId id="267" r:id="rId11"/>
    <p:sldId id="276" r:id="rId12"/>
    <p:sldId id="268" r:id="rId13"/>
    <p:sldId id="277" r:id="rId14"/>
    <p:sldId id="269" r:id="rId15"/>
    <p:sldId id="270" r:id="rId16"/>
    <p:sldId id="278" r:id="rId17"/>
    <p:sldId id="272" r:id="rId18"/>
    <p:sldId id="290" r:id="rId19"/>
    <p:sldId id="291" r:id="rId20"/>
    <p:sldId id="292" r:id="rId21"/>
    <p:sldId id="293" r:id="rId22"/>
    <p:sldId id="294" r:id="rId23"/>
    <p:sldId id="284" r:id="rId24"/>
    <p:sldId id="28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63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F48CF-EF25-42FF-B05C-59A9F127DFF7}" type="datetimeFigureOut">
              <a:rPr lang="en-US" smtClean="0"/>
              <a:t>9/17/2014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BA92C8-5DD7-4DC0-AFB7-13343FB58D64}"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REALITY is not a question of if, but when you will be audited.</a:t>
            </a:r>
            <a:endParaRPr lang="en-US" dirty="0"/>
          </a:p>
        </p:txBody>
      </p:sp>
      <p:sp>
        <p:nvSpPr>
          <p:cNvPr id="4" name="Slide Number Placeholder 3"/>
          <p:cNvSpPr>
            <a:spLocks noGrp="1"/>
          </p:cNvSpPr>
          <p:nvPr>
            <p:ph type="sldNum" sz="quarter" idx="10"/>
          </p:nvPr>
        </p:nvSpPr>
        <p:spPr/>
        <p:txBody>
          <a:bodyPr/>
          <a:lstStyle/>
          <a:p>
            <a:fld id="{23AD89BC-4E14-4BDE-9AD4-DE0690C52BF3}" type="slidenum">
              <a:rPr lang="en-US" smtClean="0"/>
              <a:pPr/>
              <a:t>18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Admission Policies for all patient types and levels of care.</a:t>
            </a:r>
          </a:p>
          <a:p>
            <a:pPr>
              <a:buNone/>
            </a:pPr>
            <a:r>
              <a:rPr lang="en-US" dirty="0" smtClean="0"/>
              <a:t>Policy that identifies other primary payers to Medicare and describes procedures followed to determine COB.</a:t>
            </a:r>
          </a:p>
          <a:p>
            <a:pPr>
              <a:buNone/>
            </a:pPr>
            <a:r>
              <a:rPr lang="en-US" dirty="0" smtClean="0"/>
              <a:t>Policy for billing Medicare Advantage  information bills (no pay) or MSP Secondary claims.</a:t>
            </a:r>
          </a:p>
          <a:p>
            <a:pPr>
              <a:buNone/>
            </a:pPr>
            <a:r>
              <a:rPr lang="en-US" dirty="0" smtClean="0"/>
              <a:t>MSP Policy for completion and retention of the MSPQ, describes attempts, tracking, and formats. </a:t>
            </a:r>
          </a:p>
          <a:p>
            <a:pPr>
              <a:buNone/>
            </a:pPr>
            <a:r>
              <a:rPr lang="en-US" dirty="0" smtClean="0"/>
              <a:t>PFS Dept. Medicare Specialized Training Policies  </a:t>
            </a:r>
          </a:p>
          <a:p>
            <a:endParaRPr lang="en-US" dirty="0"/>
          </a:p>
        </p:txBody>
      </p:sp>
      <p:sp>
        <p:nvSpPr>
          <p:cNvPr id="4" name="Slide Number Placeholder 3"/>
          <p:cNvSpPr>
            <a:spLocks noGrp="1"/>
          </p:cNvSpPr>
          <p:nvPr>
            <p:ph type="sldNum" sz="quarter" idx="10"/>
          </p:nvPr>
        </p:nvSpPr>
        <p:spPr/>
        <p:txBody>
          <a:bodyPr/>
          <a:lstStyle/>
          <a:p>
            <a:fld id="{23AD89BC-4E14-4BDE-9AD4-DE0690C52BF3}" type="slidenum">
              <a:rPr lang="en-US" smtClean="0"/>
              <a:pPr/>
              <a:t>20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Marty/Claire</a:t>
            </a:r>
          </a:p>
          <a:p>
            <a:endParaRPr lang="en-US" dirty="0" smtClean="0"/>
          </a:p>
          <a:p>
            <a:r>
              <a:rPr lang="en-US" dirty="0" smtClean="0"/>
              <a:t>Review anything you are using as a reference ahead of time.</a:t>
            </a:r>
          </a:p>
          <a:p>
            <a:r>
              <a:rPr lang="en-US" dirty="0" smtClean="0"/>
              <a:t>Be truthful and state facts,</a:t>
            </a:r>
            <a:r>
              <a:rPr lang="en-US" baseline="0" dirty="0" smtClean="0"/>
              <a:t> don’t give opinions.</a:t>
            </a:r>
          </a:p>
          <a:p>
            <a:r>
              <a:rPr lang="en-US" baseline="0" dirty="0" smtClean="0"/>
              <a:t>Keep answers short and to the point.</a:t>
            </a:r>
          </a:p>
          <a:p>
            <a:r>
              <a:rPr lang="en-US" baseline="0" dirty="0" smtClean="0"/>
              <a:t>Meet all deadlines.</a:t>
            </a:r>
          </a:p>
          <a:p>
            <a:r>
              <a:rPr lang="en-US" baseline="0" dirty="0" smtClean="0"/>
              <a:t>Keep copies of all submissions.</a:t>
            </a:r>
          </a:p>
          <a:p>
            <a:r>
              <a:rPr lang="en-US" baseline="0" dirty="0" smtClean="0"/>
              <a:t>Know the weak areas and inconsistencies and defend them.</a:t>
            </a:r>
          </a:p>
          <a:p>
            <a:r>
              <a:rPr lang="en-US" baseline="0" dirty="0" smtClean="0"/>
              <a:t>Know your answers prior to review.</a:t>
            </a:r>
          </a:p>
          <a:p>
            <a:endParaRPr lang="en-US" dirty="0"/>
          </a:p>
        </p:txBody>
      </p:sp>
      <p:sp>
        <p:nvSpPr>
          <p:cNvPr id="4" name="Slide Number Placeholder 3"/>
          <p:cNvSpPr>
            <a:spLocks noGrp="1"/>
          </p:cNvSpPr>
          <p:nvPr>
            <p:ph type="sldNum" sz="quarter" idx="10"/>
          </p:nvPr>
        </p:nvSpPr>
        <p:spPr/>
        <p:txBody>
          <a:bodyPr/>
          <a:lstStyle/>
          <a:p>
            <a:fld id="{23AD89BC-4E14-4BDE-9AD4-DE0690C52BF3}" type="slidenum">
              <a:rPr lang="en-US" smtClean="0"/>
              <a:pPr/>
              <a:t>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4A708D5-06A8-461B-851F-955130E38C8C}" type="datetimeFigureOut">
              <a:rPr lang="en-US" smtClean="0"/>
              <a:pPr/>
              <a:t>9/17/2014</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D09524E-3401-4B13-A8E9-9D1EC3FD9E2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D09524E-3401-4B13-A8E9-9D1EC3FD9E2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D09524E-3401-4B13-A8E9-9D1EC3FD9E2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D09524E-3401-4B13-A8E9-9D1EC3FD9E24}"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D09524E-3401-4B13-A8E9-9D1EC3FD9E24}" type="slidenum">
              <a:rPr lang="en-US" smtClean="0"/>
              <a:pPr/>
              <a:t>‹#›</a:t>
            </a:fld>
            <a:endParaRPr lang="en-US" dirty="0"/>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D09524E-3401-4B13-A8E9-9D1EC3FD9E24}"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D09524E-3401-4B13-A8E9-9D1EC3FD9E2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D09524E-3401-4B13-A8E9-9D1EC3FD9E24}"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4A708D5-06A8-461B-851F-955130E38C8C}" type="datetimeFigureOut">
              <a:rPr lang="en-US" smtClean="0"/>
              <a:pPr/>
              <a:t>9/17/2014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D09524E-3401-4B13-A8E9-9D1EC3FD9E2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extLst/>
          </a:lstStyle>
          <a:p>
            <a:fld id="{E4A708D5-06A8-461B-851F-955130E38C8C}" type="datetimeFigureOut">
              <a:rPr lang="en-US" smtClean="0"/>
              <a:pPr/>
              <a:t>9/17/2014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D09524E-3401-4B13-A8E9-9D1EC3FD9E2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4A708D5-06A8-461B-851F-955130E38C8C}" type="datetimeFigureOut">
              <a:rPr lang="en-US" smtClean="0"/>
              <a:pPr/>
              <a:t>9/17/2014</a:t>
            </a:fld>
            <a:endParaRPr lang="en-US" dirty="0"/>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D09524E-3401-4B13-A8E9-9D1EC3FD9E24}" type="slidenum">
              <a:rPr lang="en-US" smtClean="0"/>
              <a:pPr/>
              <a:t>‹#›</a:t>
            </a:fld>
            <a:endParaRPr lang="en-US" dirty="0"/>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8056" y="5791253"/>
            <a:ext cx="4536419"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8056" y="5791253"/>
            <a:ext cx="4536419"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4A708D5-06A8-461B-851F-955130E38C8C}" type="datetimeFigureOut">
              <a:rPr lang="en-US" smtClean="0"/>
              <a:pPr/>
              <a:t>9/17/2014</a:t>
            </a:fld>
            <a:endParaRPr lang="en-US" dirty="0"/>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BD09524E-3401-4B13-A8E9-9D1EC3FD9E2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ing.com/images/search?q=clipart+ocean&amp;id=C4797BB031ECA4C42E37D7D43034C65E0CEB332F&amp;FORM=IQFRBA" TargetMode="External"/><Relationship Id="rId1" Type="http://schemas.openxmlformats.org/officeDocument/2006/relationships/slideLayout" Target="../slideLayouts/slideLayout1.xml"/><Relationship Id="rId5" Type="http://schemas.openxmlformats.org/officeDocument/2006/relationships/image" Target="cid:_1_066EE884066EE2C00074158588257B9F" TargetMode="Externa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http://ts3.mm.bing.net/th?id=HN.608052916922877288&amp;w=170&amp;h=128&amp;c=7&amp;rs=1&amp;pid=1.7">
            <a:hlinkClick r:id="rId2"/>
          </p:cNvPr>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4"/>
            <a:ext cx="12192000" cy="6857999"/>
          </a:xfrm>
          <a:prstGeom prst="rect">
            <a:avLst/>
          </a:prstGeom>
          <a:noFill/>
          <a:ln>
            <a:noFill/>
          </a:ln>
        </p:spPr>
      </p:pic>
      <p:pic>
        <p:nvPicPr>
          <p:cNvPr id="5" name="Picture 4" descr="cid:_1_066EE884066EE2C00074158588257B9F"/>
          <p:cNvPicPr/>
          <p:nvPr/>
        </p:nvPicPr>
        <p:blipFill>
          <a:blip r:embed="rId4" r:link="rId5" cstate="print">
            <a:extLst>
              <a:ext uri="{28A0092B-C50C-407E-A947-70E740481C1C}">
                <a14:useLocalDpi xmlns:a14="http://schemas.microsoft.com/office/drawing/2010/main" xmlns="" val="0"/>
              </a:ext>
            </a:extLst>
          </a:blip>
          <a:srcRect/>
          <a:stretch>
            <a:fillRect/>
          </a:stretch>
        </p:blipFill>
        <p:spPr bwMode="auto">
          <a:xfrm>
            <a:off x="0" y="5486401"/>
            <a:ext cx="3352800" cy="1371600"/>
          </a:xfrm>
          <a:prstGeom prst="rect">
            <a:avLst/>
          </a:prstGeom>
          <a:noFill/>
          <a:ln>
            <a:noFill/>
          </a:ln>
        </p:spPr>
      </p:pic>
      <p:sp>
        <p:nvSpPr>
          <p:cNvPr id="6" name="Text Box 2"/>
          <p:cNvSpPr txBox="1">
            <a:spLocks noChangeArrowheads="1"/>
          </p:cNvSpPr>
          <p:nvPr/>
        </p:nvSpPr>
        <p:spPr bwMode="auto">
          <a:xfrm>
            <a:off x="7394717" y="4513771"/>
            <a:ext cx="4797287" cy="234423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nSpc>
                <a:spcPct val="115000"/>
              </a:lnSpc>
              <a:spcBef>
                <a:spcPts val="0"/>
              </a:spcBef>
              <a:spcAft>
                <a:spcPts val="1000"/>
              </a:spcAft>
            </a:pP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  Medicare Audits &amp; Patient Access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Presented by :  Michelle Way</a:t>
            </a:r>
            <a:r>
              <a:rPr lang="en-US" sz="2400" dirty="0" smtClean="0">
                <a:latin typeface="Calibri" panose="020F0502020204030204" pitchFamily="34" charset="0"/>
                <a:ea typeface="Calibri" panose="020F0502020204030204" pitchFamily="34" charset="0"/>
                <a:cs typeface="Times New Roman" panose="02020603050405020304" pitchFamily="18" charset="0"/>
              </a:rPr>
              <a:t>, </a:t>
            </a: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Revenue Cycle Integrity Specialist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2400" i="1" dirty="0" smtClean="0">
                <a:latin typeface="Calibri" panose="020F0502020204030204" pitchFamily="34" charset="0"/>
                <a:ea typeface="Calibri" panose="020F0502020204030204" pitchFamily="34" charset="0"/>
                <a:cs typeface="Times New Roman" panose="02020603050405020304" pitchFamily="18" charset="0"/>
              </a:rPr>
              <a:t>Otani Consulting Group, Inc.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24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 Box 2"/>
          <p:cNvSpPr txBox="1">
            <a:spLocks noChangeArrowheads="1"/>
          </p:cNvSpPr>
          <p:nvPr/>
        </p:nvSpPr>
        <p:spPr bwMode="auto">
          <a:xfrm>
            <a:off x="2703443" y="348984"/>
            <a:ext cx="7593496" cy="264072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lnSpc>
                <a:spcPct val="115000"/>
              </a:lnSpc>
              <a:spcBef>
                <a:spcPts val="0"/>
              </a:spcBef>
              <a:spcAft>
                <a:spcPts val="0"/>
              </a:spcAft>
            </a:pPr>
            <a:r>
              <a:rPr lang="en-US" sz="24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46th Annual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4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Educational Conference &amp; Exhibition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400" dirty="0">
                <a:solidFill>
                  <a:srgbClr val="0070C0"/>
                </a:solidFill>
                <a:effectLst/>
                <a:latin typeface="Lucida Calligraphy" panose="03010101010101010101" pitchFamily="66" charset="0"/>
                <a:ea typeface="Times New Roman" panose="02020603050405020304" pitchFamily="18" charset="0"/>
                <a:cs typeface="Arial" panose="020B0604020202020204" pitchFamily="34" charset="0"/>
              </a:rPr>
              <a:t>Patient Access: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400" dirty="0">
                <a:solidFill>
                  <a:srgbClr val="0070C0"/>
                </a:solidFill>
                <a:effectLst/>
                <a:latin typeface="Lucida Calligraphy" panose="03010101010101010101" pitchFamily="66" charset="0"/>
                <a:ea typeface="Times New Roman" panose="02020603050405020304" pitchFamily="18" charset="0"/>
                <a:cs typeface="Arial" panose="020B0604020202020204" pitchFamily="34" charset="0"/>
              </a:rPr>
              <a:t>The First Connection to a Lasting Impression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4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400" b="1"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September 21 – 24, 2014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122944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Take the time to write things down.  Develop P&amp;P as well as training documents to educate staff on requirements</a:t>
            </a:r>
          </a:p>
          <a:p>
            <a:pPr lvl="2"/>
            <a:r>
              <a:rPr lang="en-US" dirty="0" smtClean="0"/>
              <a:t>Ensure your P&amp;P’s are consistent with CMS guidelines</a:t>
            </a:r>
          </a:p>
          <a:p>
            <a:pPr lvl="2"/>
            <a:r>
              <a:rPr lang="en-US" sz="2200" dirty="0" smtClean="0"/>
              <a:t>If you don’t document your process, the best explanations will be of little help during an audit</a:t>
            </a:r>
            <a:endParaRPr lang="en-US" dirty="0" smtClean="0"/>
          </a:p>
          <a:p>
            <a:pPr>
              <a:buNone/>
            </a:pPr>
            <a:endParaRPr lang="en-US" dirty="0" smtClean="0"/>
          </a:p>
          <a:p>
            <a:r>
              <a:rPr lang="en-US" dirty="0" smtClean="0"/>
              <a:t>Discuss </a:t>
            </a:r>
            <a:r>
              <a:rPr lang="en-US" dirty="0" smtClean="0"/>
              <a:t>compliance at every staff </a:t>
            </a:r>
            <a:r>
              <a:rPr lang="en-US" dirty="0" smtClean="0"/>
              <a:t>meeting</a:t>
            </a:r>
          </a:p>
          <a:p>
            <a:pPr lvl="2"/>
            <a:r>
              <a:rPr lang="en-US" dirty="0" smtClean="0"/>
              <a:t>Ensure that your staff understand the importance of these job requirements</a:t>
            </a:r>
          </a:p>
          <a:p>
            <a:pPr lvl="2"/>
            <a:r>
              <a:rPr lang="en-US" dirty="0" smtClean="0"/>
              <a:t>Elevate their position to a “profession” not just a “position”</a:t>
            </a:r>
          </a:p>
          <a:p>
            <a:endParaRPr lang="en-US" dirty="0" smtClean="0"/>
          </a:p>
          <a:p>
            <a:pPr>
              <a:buNone/>
            </a:pPr>
            <a:endParaRPr lang="en-US" dirty="0" smtClean="0"/>
          </a:p>
          <a:p>
            <a:pPr lvl="2"/>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pt-BR" dirty="0" smtClean="0"/>
              <a:t>“Au d i t- P ro o f i n g ” Your Department Suggestions: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Periodic self-audits are also required</a:t>
            </a:r>
          </a:p>
          <a:p>
            <a:pPr lvl="2"/>
            <a:r>
              <a:rPr lang="en-US" dirty="0" smtClean="0"/>
              <a:t>Audit charts to ensure requirements are being adhered too</a:t>
            </a:r>
          </a:p>
          <a:p>
            <a:pPr lvl="4"/>
            <a:r>
              <a:rPr lang="en-US" dirty="0" smtClean="0"/>
              <a:t>Follow up on areas needing improvement</a:t>
            </a:r>
          </a:p>
          <a:p>
            <a:pPr lvl="4"/>
            <a:r>
              <a:rPr lang="en-US" dirty="0" smtClean="0"/>
              <a:t>Maintain records of </a:t>
            </a:r>
            <a:r>
              <a:rPr lang="en-US" dirty="0" smtClean="0"/>
              <a:t>audits</a:t>
            </a:r>
          </a:p>
          <a:p>
            <a:pPr lvl="4">
              <a:buNone/>
            </a:pPr>
            <a:endParaRPr lang="en-US" dirty="0" smtClean="0"/>
          </a:p>
          <a:p>
            <a:r>
              <a:rPr lang="en-US" dirty="0" smtClean="0"/>
              <a:t>Training</a:t>
            </a:r>
            <a:r>
              <a:rPr lang="en-US" dirty="0" smtClean="0"/>
              <a:t>, training, training </a:t>
            </a:r>
          </a:p>
          <a:p>
            <a:pPr lvl="2"/>
            <a:r>
              <a:rPr lang="en-US" dirty="0" smtClean="0"/>
              <a:t>Medicare compliance should be comprehensive training upon hire and a mandatory refresher </a:t>
            </a:r>
            <a:r>
              <a:rPr lang="en-US" dirty="0" smtClean="0"/>
              <a:t>annually</a:t>
            </a:r>
          </a:p>
          <a:p>
            <a:pPr lvl="2"/>
            <a:r>
              <a:rPr lang="en-US" dirty="0" smtClean="0"/>
              <a:t>Training on </a:t>
            </a:r>
            <a:r>
              <a:rPr lang="en-US" dirty="0" smtClean="0"/>
              <a:t>Medicare and the purpose of </a:t>
            </a:r>
            <a:r>
              <a:rPr lang="en-US" dirty="0" smtClean="0"/>
              <a:t>auditing. </a:t>
            </a:r>
            <a:r>
              <a:rPr lang="en-US" dirty="0" smtClean="0"/>
              <a:t>Not only will this keep your staff informed, </a:t>
            </a:r>
            <a:r>
              <a:rPr lang="en-US" dirty="0" smtClean="0"/>
              <a:t>but </a:t>
            </a:r>
            <a:r>
              <a:rPr lang="en-US" dirty="0" smtClean="0"/>
              <a:t>training on the books will demonstrate to </a:t>
            </a:r>
            <a:r>
              <a:rPr lang="en-US" dirty="0" smtClean="0"/>
              <a:t>CMS the </a:t>
            </a:r>
            <a:r>
              <a:rPr lang="en-US" dirty="0" smtClean="0"/>
              <a:t>seriousness with which you take the matter</a:t>
            </a:r>
          </a:p>
          <a:p>
            <a:endParaRPr lang="en-US" dirty="0"/>
          </a:p>
        </p:txBody>
      </p:sp>
      <p:sp>
        <p:nvSpPr>
          <p:cNvPr id="3" name="Title 2"/>
          <p:cNvSpPr>
            <a:spLocks noGrp="1"/>
          </p:cNvSpPr>
          <p:nvPr>
            <p:ph type="title"/>
          </p:nvPr>
        </p:nvSpPr>
        <p:spPr/>
        <p:txBody>
          <a:bodyPr>
            <a:normAutofit fontScale="90000"/>
          </a:bodyPr>
          <a:lstStyle/>
          <a:p>
            <a:r>
              <a:rPr lang="pt-BR" dirty="0" smtClean="0"/>
              <a:t>“Au d i t- P ro o f i n g ” Your Department Suggestions: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Typically the facility will receive a letter notifying them of anticipated audit</a:t>
            </a:r>
          </a:p>
          <a:p>
            <a:pPr>
              <a:buNone/>
            </a:pPr>
            <a:endParaRPr lang="en-US" dirty="0" smtClean="0"/>
          </a:p>
          <a:p>
            <a:r>
              <a:rPr lang="en-US" dirty="0" smtClean="0"/>
              <a:t>Once </a:t>
            </a:r>
            <a:r>
              <a:rPr lang="en-US" dirty="0" smtClean="0"/>
              <a:t>CMS </a:t>
            </a:r>
            <a:r>
              <a:rPr lang="en-US" dirty="0" smtClean="0"/>
              <a:t>arrives a complete review will be conducted utilizing a “Surveyors On-Site Checklist”.  This document has 5 sections with a total of 57 items listed</a:t>
            </a:r>
          </a:p>
          <a:p>
            <a:pPr lvl="2"/>
            <a:r>
              <a:rPr lang="en-US" dirty="0" smtClean="0"/>
              <a:t>For ABC Hospital the Advance Directive (AD) information on the </a:t>
            </a:r>
            <a:r>
              <a:rPr lang="en-US" dirty="0" smtClean="0"/>
              <a:t>eHR</a:t>
            </a:r>
            <a:r>
              <a:rPr lang="en-US" dirty="0" smtClean="0"/>
              <a:t> did not match the documentation in the registration system - - PROBLEM!!</a:t>
            </a:r>
          </a:p>
          <a:p>
            <a:endParaRPr lang="en-US" dirty="0" smtClean="0"/>
          </a:p>
          <a:p>
            <a:endParaRPr lang="en-US" dirty="0"/>
          </a:p>
        </p:txBody>
      </p:sp>
      <p:sp>
        <p:nvSpPr>
          <p:cNvPr id="3" name="Title 2"/>
          <p:cNvSpPr>
            <a:spLocks noGrp="1"/>
          </p:cNvSpPr>
          <p:nvPr>
            <p:ph type="title"/>
          </p:nvPr>
        </p:nvSpPr>
        <p:spPr/>
        <p:txBody>
          <a:bodyPr/>
          <a:lstStyle/>
          <a:p>
            <a:r>
              <a:rPr lang="en-US" dirty="0" smtClean="0"/>
              <a:t>CMS Audit Process For Advance Directives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CMS cited the facility and the facility had 90 </a:t>
            </a:r>
            <a:r>
              <a:rPr lang="en-US" dirty="0" smtClean="0"/>
              <a:t>days to</a:t>
            </a:r>
            <a:br>
              <a:rPr lang="en-US" dirty="0" smtClean="0"/>
            </a:br>
            <a:r>
              <a:rPr lang="en-US" dirty="0" smtClean="0"/>
              <a:t>respond </a:t>
            </a:r>
            <a:r>
              <a:rPr lang="en-US" dirty="0" smtClean="0"/>
              <a:t>to CMS with </a:t>
            </a:r>
            <a:r>
              <a:rPr lang="en-US" dirty="0" smtClean="0"/>
              <a:t>an action </a:t>
            </a:r>
            <a:r>
              <a:rPr lang="en-US" dirty="0" smtClean="0"/>
              <a:t>plan</a:t>
            </a:r>
          </a:p>
          <a:p>
            <a:pPr lvl="2"/>
            <a:r>
              <a:rPr lang="en-US" dirty="0" smtClean="0"/>
              <a:t>Immediate corrective action was taking place at the facility</a:t>
            </a:r>
          </a:p>
          <a:p>
            <a:pPr>
              <a:buNone/>
            </a:pPr>
            <a:endParaRPr lang="en-US" dirty="0" smtClean="0"/>
          </a:p>
          <a:p>
            <a:r>
              <a:rPr lang="en-US" dirty="0" smtClean="0"/>
              <a:t>CMS had </a:t>
            </a:r>
            <a:r>
              <a:rPr lang="en-US" dirty="0" smtClean="0"/>
              <a:t>30 days to </a:t>
            </a:r>
            <a:r>
              <a:rPr lang="en-US" dirty="0" smtClean="0"/>
              <a:t>accept or reject the proposed facility action plan </a:t>
            </a:r>
          </a:p>
          <a:p>
            <a:pPr lvl="2"/>
            <a:r>
              <a:rPr lang="en-US" dirty="0" smtClean="0"/>
              <a:t>CMS could not agree to timelines, accuracy goals, improvement timeline</a:t>
            </a:r>
          </a:p>
          <a:p>
            <a:pPr>
              <a:buNone/>
            </a:pPr>
            <a:endParaRPr lang="en-US" dirty="0" smtClean="0"/>
          </a:p>
          <a:p>
            <a:r>
              <a:rPr lang="en-US" dirty="0" smtClean="0"/>
              <a:t>When action plan was approved, CMS had any </a:t>
            </a:r>
            <a:r>
              <a:rPr lang="en-US" dirty="0" smtClean="0"/>
              <a:t>time after 90 days to come </a:t>
            </a:r>
            <a:r>
              <a:rPr lang="en-US" dirty="0" smtClean="0"/>
              <a:t>back and </a:t>
            </a:r>
            <a:r>
              <a:rPr lang="en-US" dirty="0" smtClean="0"/>
              <a:t>audit </a:t>
            </a:r>
            <a:r>
              <a:rPr lang="en-US" dirty="0" smtClean="0"/>
              <a:t>again</a:t>
            </a:r>
            <a:endParaRPr lang="en-US" dirty="0" smtClean="0"/>
          </a:p>
          <a:p>
            <a:endParaRPr lang="en-US" dirty="0"/>
          </a:p>
        </p:txBody>
      </p:sp>
      <p:sp>
        <p:nvSpPr>
          <p:cNvPr id="3" name="Title 2"/>
          <p:cNvSpPr>
            <a:spLocks noGrp="1"/>
          </p:cNvSpPr>
          <p:nvPr>
            <p:ph type="title"/>
          </p:nvPr>
        </p:nvSpPr>
        <p:spPr/>
        <p:txBody>
          <a:bodyPr/>
          <a:lstStyle/>
          <a:p>
            <a:r>
              <a:rPr lang="en-US" dirty="0" smtClean="0"/>
              <a:t>CMS Audit Process For Advance Directives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Facility started </a:t>
            </a:r>
            <a:r>
              <a:rPr lang="en-US" dirty="0" smtClean="0"/>
              <a:t>weekly meetings with all </a:t>
            </a:r>
            <a:r>
              <a:rPr lang="en-US" dirty="0" smtClean="0"/>
              <a:t>managers that </a:t>
            </a:r>
            <a:r>
              <a:rPr lang="en-US" dirty="0" smtClean="0"/>
              <a:t>had areas </a:t>
            </a:r>
            <a:r>
              <a:rPr lang="en-US" dirty="0" smtClean="0"/>
              <a:t>cited</a:t>
            </a:r>
          </a:p>
          <a:p>
            <a:pPr>
              <a:buNone/>
            </a:pPr>
            <a:endParaRPr lang="en-US" dirty="0" smtClean="0"/>
          </a:p>
          <a:p>
            <a:r>
              <a:rPr lang="en-US" dirty="0" smtClean="0"/>
              <a:t>Registration audited </a:t>
            </a:r>
            <a:r>
              <a:rPr lang="en-US" dirty="0" smtClean="0"/>
              <a:t>daily </a:t>
            </a:r>
            <a:r>
              <a:rPr lang="en-US" dirty="0" smtClean="0"/>
              <a:t>all charts on the floors (100%), then after staff accuracy increased the audits changed </a:t>
            </a:r>
            <a:r>
              <a:rPr lang="en-US" dirty="0" smtClean="0"/>
              <a:t>to weekly then </a:t>
            </a:r>
            <a:r>
              <a:rPr lang="en-US" dirty="0" smtClean="0"/>
              <a:t>monthly</a:t>
            </a:r>
          </a:p>
          <a:p>
            <a:pPr lvl="2"/>
            <a:r>
              <a:rPr lang="en-US" dirty="0" smtClean="0"/>
              <a:t>Employees not improving were put on a PI Plan</a:t>
            </a:r>
          </a:p>
          <a:p>
            <a:pPr>
              <a:buNone/>
            </a:pPr>
            <a:endParaRPr lang="en-US" dirty="0" smtClean="0"/>
          </a:p>
          <a:p>
            <a:r>
              <a:rPr lang="en-US" dirty="0" smtClean="0"/>
              <a:t>Audit results were submitted to Administration for record keeping and for submission to CMS on facility wide report</a:t>
            </a:r>
          </a:p>
        </p:txBody>
      </p:sp>
      <p:sp>
        <p:nvSpPr>
          <p:cNvPr id="3" name="Title 2"/>
          <p:cNvSpPr>
            <a:spLocks noGrp="1"/>
          </p:cNvSpPr>
          <p:nvPr>
            <p:ph type="title"/>
          </p:nvPr>
        </p:nvSpPr>
        <p:spPr/>
        <p:txBody>
          <a:bodyPr/>
          <a:lstStyle/>
          <a:p>
            <a:r>
              <a:rPr lang="en-US" dirty="0" smtClean="0"/>
              <a:t>CMS Audit </a:t>
            </a:r>
            <a:r>
              <a:rPr lang="en-US" dirty="0" smtClean="0"/>
              <a:t>Process For Advance Directives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Audits continue today and anytime </a:t>
            </a:r>
            <a:r>
              <a:rPr lang="en-US" dirty="0" smtClean="0"/>
              <a:t>compliance is below 95% facility returns to weekly auditing </a:t>
            </a:r>
            <a:endParaRPr lang="en-US" dirty="0" smtClean="0"/>
          </a:p>
          <a:p>
            <a:pPr>
              <a:buNone/>
            </a:pPr>
            <a:r>
              <a:rPr lang="en-US" dirty="0" smtClean="0"/>
              <a:t> </a:t>
            </a:r>
            <a:endParaRPr lang="en-US" dirty="0" smtClean="0"/>
          </a:p>
          <a:p>
            <a:r>
              <a:rPr lang="en-US" dirty="0" smtClean="0"/>
              <a:t> </a:t>
            </a:r>
            <a:r>
              <a:rPr lang="en-US" dirty="0" smtClean="0"/>
              <a:t>A </a:t>
            </a:r>
            <a:r>
              <a:rPr lang="en-US" dirty="0" smtClean="0"/>
              <a:t>major </a:t>
            </a:r>
            <a:r>
              <a:rPr lang="en-US" dirty="0" smtClean="0"/>
              <a:t>issue </a:t>
            </a:r>
            <a:r>
              <a:rPr lang="en-US" dirty="0" smtClean="0"/>
              <a:t>at ABC Hospital was that </a:t>
            </a:r>
            <a:r>
              <a:rPr lang="en-US" dirty="0" smtClean="0"/>
              <a:t>the registration system </a:t>
            </a:r>
            <a:r>
              <a:rPr lang="en-US" dirty="0" smtClean="0"/>
              <a:t>and clinical charting system did not flow information back and forth. </a:t>
            </a:r>
            <a:r>
              <a:rPr lang="en-US" dirty="0" smtClean="0"/>
              <a:t>So </a:t>
            </a:r>
            <a:r>
              <a:rPr lang="en-US" dirty="0" smtClean="0"/>
              <a:t>if Patient Access asked </a:t>
            </a:r>
            <a:r>
              <a:rPr lang="en-US" dirty="0" smtClean="0"/>
              <a:t>the </a:t>
            </a:r>
            <a:r>
              <a:rPr lang="en-US" dirty="0" smtClean="0"/>
              <a:t>AD question, documented the response - </a:t>
            </a:r>
            <a:r>
              <a:rPr lang="en-US" dirty="0" smtClean="0"/>
              <a:t>then </a:t>
            </a:r>
            <a:r>
              <a:rPr lang="en-US" dirty="0" smtClean="0"/>
              <a:t>the </a:t>
            </a:r>
            <a:r>
              <a:rPr lang="en-US" dirty="0" smtClean="0"/>
              <a:t>nurses </a:t>
            </a:r>
            <a:r>
              <a:rPr lang="en-US" dirty="0" smtClean="0"/>
              <a:t>inquired about AD and documented the outcome the documentation often did not match the registration system = ISSUE!</a:t>
            </a:r>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CMS Audit Process For Advance Directives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was found </a:t>
            </a:r>
            <a:r>
              <a:rPr lang="en-US" dirty="0" smtClean="0"/>
              <a:t>that when </a:t>
            </a:r>
            <a:r>
              <a:rPr lang="en-US" dirty="0" smtClean="0"/>
              <a:t>CMS identified one </a:t>
            </a:r>
            <a:r>
              <a:rPr lang="en-US" dirty="0" smtClean="0"/>
              <a:t>deficiency in</a:t>
            </a:r>
            <a:br>
              <a:rPr lang="en-US" dirty="0" smtClean="0"/>
            </a:br>
            <a:r>
              <a:rPr lang="en-US" dirty="0" smtClean="0"/>
              <a:t>an area they tended to dig really deep in anything that fell </a:t>
            </a:r>
            <a:r>
              <a:rPr lang="en-US" dirty="0" smtClean="0"/>
              <a:t>under that umbrella.  For example: When CMS found </a:t>
            </a:r>
            <a:r>
              <a:rPr lang="en-US" dirty="0" smtClean="0"/>
              <a:t>that restraints were not done </a:t>
            </a:r>
            <a:r>
              <a:rPr lang="en-US" dirty="0" smtClean="0"/>
              <a:t>correctly, they </a:t>
            </a:r>
            <a:r>
              <a:rPr lang="en-US" dirty="0" smtClean="0"/>
              <a:t>started digging deep into </a:t>
            </a:r>
            <a:r>
              <a:rPr lang="en-US" dirty="0" smtClean="0"/>
              <a:t>all Patient Rights areas, which resulted with the findings and tremendous focus on Advanced directives.</a:t>
            </a:r>
          </a:p>
          <a:p>
            <a:pPr>
              <a:buNone/>
            </a:pPr>
            <a:endParaRPr lang="en-US" dirty="0" smtClean="0"/>
          </a:p>
          <a:p>
            <a:r>
              <a:rPr lang="en-US" dirty="0" smtClean="0"/>
              <a:t>Each time CMS came back to review the status of the action plan they would survey a different area and potentially find another item to add. </a:t>
            </a:r>
            <a:endParaRPr lang="en-US" dirty="0" smtClean="0"/>
          </a:p>
          <a:p>
            <a:endParaRPr lang="en-US" dirty="0"/>
          </a:p>
        </p:txBody>
      </p:sp>
      <p:sp>
        <p:nvSpPr>
          <p:cNvPr id="3" name="Title 2"/>
          <p:cNvSpPr>
            <a:spLocks noGrp="1"/>
          </p:cNvSpPr>
          <p:nvPr>
            <p:ph type="title"/>
          </p:nvPr>
        </p:nvSpPr>
        <p:spPr/>
        <p:txBody>
          <a:bodyPr/>
          <a:lstStyle/>
          <a:p>
            <a:r>
              <a:rPr lang="en-US" dirty="0" smtClean="0"/>
              <a:t>Lesson Learned at ABC Hospital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10972800" cy="1406678"/>
          </a:xfrm>
        </p:spPr>
        <p:txBody>
          <a:bodyPr>
            <a:normAutofit/>
          </a:bodyPr>
          <a:lstStyle/>
          <a:p>
            <a:r>
              <a:rPr lang="en-US" dirty="0" smtClean="0"/>
              <a:t>Why Does CMS Audit For MSP </a:t>
            </a:r>
            <a:endParaRPr lang="en-US" dirty="0"/>
          </a:p>
        </p:txBody>
      </p:sp>
      <p:sp>
        <p:nvSpPr>
          <p:cNvPr id="5" name="Content Placeholder 4"/>
          <p:cNvSpPr>
            <a:spLocks noGrp="1"/>
          </p:cNvSpPr>
          <p:nvPr>
            <p:ph idx="1"/>
          </p:nvPr>
        </p:nvSpPr>
        <p:spPr>
          <a:xfrm>
            <a:off x="609600" y="1902542"/>
            <a:ext cx="10972800" cy="4104750"/>
          </a:xfrm>
        </p:spPr>
        <p:txBody>
          <a:bodyPr/>
          <a:lstStyle/>
          <a:p>
            <a:r>
              <a:rPr lang="en-US" dirty="0" smtClean="0"/>
              <a:t>The Medicare Secondary Payer (MSP) program is designed to </a:t>
            </a:r>
            <a:r>
              <a:rPr lang="en-US" b="1" dirty="0" smtClean="0"/>
              <a:t>reduce costs </a:t>
            </a:r>
            <a:r>
              <a:rPr lang="en-US" dirty="0" smtClean="0"/>
              <a:t>to the Medicare program by requiring other insurers of health care for beneficiaries to pay primary to Medicare. It applies in three situations: where there is liability </a:t>
            </a:r>
            <a:r>
              <a:rPr lang="en-US" dirty="0" smtClean="0"/>
              <a:t>insurance, e.g</a:t>
            </a:r>
            <a:r>
              <a:rPr lang="en-US" dirty="0" smtClean="0"/>
              <a:t>. for an accident; where there is workers compensation </a:t>
            </a:r>
            <a:r>
              <a:rPr lang="en-US" dirty="0" smtClean="0"/>
              <a:t>coverage, e.g</a:t>
            </a:r>
            <a:r>
              <a:rPr lang="en-US" dirty="0" smtClean="0"/>
              <a:t>., for a job related injury; and where there is an employer’s </a:t>
            </a:r>
            <a:r>
              <a:rPr lang="en-US" dirty="0" smtClean="0"/>
              <a:t>large </a:t>
            </a:r>
            <a:r>
              <a:rPr lang="en-US" dirty="0" smtClean="0"/>
              <a:t>group health plan (EGHP</a:t>
            </a:r>
            <a:r>
              <a:rPr lang="en-US" dirty="0" smtClean="0"/>
              <a:t>)</a:t>
            </a:r>
          </a:p>
          <a:p>
            <a:endParaRPr lang="en-US" dirty="0" smtClean="0"/>
          </a:p>
          <a:p>
            <a:pPr lvl="6"/>
            <a:r>
              <a:rPr lang="en-US" sz="1400" dirty="0" smtClean="0"/>
              <a:t>Source: http://www.medicareadvocacy.org/medicare-info/medicare-secondary-payer-program/</a:t>
            </a:r>
            <a:endParaRPr lang="en-US" sz="1400" dirty="0"/>
          </a:p>
        </p:txBody>
      </p:sp>
      <p:pic>
        <p:nvPicPr>
          <p:cNvPr id="2050" name="Picture 2" descr="C:\Users\user\AppData\Local\Microsoft\Windows\Temporary Internet Files\Content.IE5\D0QLRLMT\MC900078622[1].wmf"/>
          <p:cNvPicPr>
            <a:picLocks noChangeAspect="1" noChangeArrowheads="1"/>
          </p:cNvPicPr>
          <p:nvPr/>
        </p:nvPicPr>
        <p:blipFill>
          <a:blip r:embed="rId2" cstate="print"/>
          <a:srcRect/>
          <a:stretch>
            <a:fillRect/>
          </a:stretch>
        </p:blipFill>
        <p:spPr bwMode="auto">
          <a:xfrm>
            <a:off x="8618435" y="191729"/>
            <a:ext cx="1857375" cy="1474839"/>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ln>
            <a:solidFill>
              <a:schemeClr val="tx2"/>
            </a:solidFill>
          </a:ln>
        </p:spPr>
        <p:txBody>
          <a:bodyPr>
            <a:normAutofit/>
          </a:bodyPr>
          <a:lstStyle/>
          <a:p>
            <a:pPr algn="ctr"/>
            <a:r>
              <a:rPr lang="en-US" sz="6600" b="1" dirty="0" smtClean="0"/>
              <a:t>Reality </a:t>
            </a:r>
            <a:endParaRPr lang="en-US" sz="6600" b="1" dirty="0"/>
          </a:p>
        </p:txBody>
      </p:sp>
      <p:sp>
        <p:nvSpPr>
          <p:cNvPr id="5" name="Rectangle 4"/>
          <p:cNvSpPr/>
          <p:nvPr/>
        </p:nvSpPr>
        <p:spPr>
          <a:xfrm>
            <a:off x="2336800" y="2209800"/>
            <a:ext cx="8737600" cy="2585323"/>
          </a:xfrm>
          <a:prstGeom prst="rect">
            <a:avLst/>
          </a:prstGeom>
          <a:noFill/>
          <a:ln>
            <a:solidFill>
              <a:schemeClr val="tx2"/>
            </a:solidFill>
          </a:ln>
        </p:spPr>
        <p:txBody>
          <a:bodyPr wrap="square" lIns="91440" tIns="45720" rIns="91440" bIns="45720">
            <a:spAutoFit/>
          </a:bodyPr>
          <a:lstStyle/>
          <a:p>
            <a:pPr algn="ctr">
              <a:buNone/>
            </a:pP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NOT A QUESTION OF IF BUT WHEN </a:t>
            </a:r>
          </a:p>
          <a:p>
            <a:pPr algn="ctr">
              <a:buNone/>
            </a:pPr>
            <a:r>
              <a:rPr lang="en-US"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YOU WILL BE AUDITED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1026" name="52266819-150F-4B60-9041-3FB0404C2995" descr="52266819-150F-4B60-9041-3FB0404C2995"/>
          <p:cNvPicPr>
            <a:picLocks noChangeAspect="1" noChangeArrowheads="1"/>
          </p:cNvPicPr>
          <p:nvPr/>
        </p:nvPicPr>
        <p:blipFill>
          <a:blip r:embed="rId3" cstate="print"/>
          <a:srcRect/>
          <a:stretch>
            <a:fillRect/>
          </a:stretch>
        </p:blipFill>
        <p:spPr bwMode="auto">
          <a:xfrm>
            <a:off x="304800" y="2133600"/>
            <a:ext cx="1674432"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MSP Audit </a:t>
            </a:r>
            <a:r>
              <a:rPr lang="en-US" b="1" dirty="0" smtClean="0"/>
              <a:t>at Hospital</a:t>
            </a:r>
            <a:r>
              <a:rPr lang="en-US" dirty="0" smtClean="0"/>
              <a:t> </a:t>
            </a:r>
            <a:r>
              <a:rPr lang="en-US" dirty="0" smtClean="0"/>
              <a:t>X</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Written </a:t>
            </a:r>
            <a:r>
              <a:rPr lang="en-US" dirty="0" smtClean="0"/>
              <a:t>notice </a:t>
            </a:r>
            <a:r>
              <a:rPr lang="en-US" dirty="0" smtClean="0"/>
              <a:t>sent to </a:t>
            </a:r>
            <a:r>
              <a:rPr lang="en-US" dirty="0" smtClean="0"/>
              <a:t>hospital CFO </a:t>
            </a:r>
          </a:p>
          <a:p>
            <a:endParaRPr lang="en-US" dirty="0" smtClean="0"/>
          </a:p>
          <a:p>
            <a:r>
              <a:rPr lang="en-US" dirty="0" smtClean="0"/>
              <a:t>Advises CFO to expect a listing of claims selected and a letter of instruction, which arrives within 2 weeks with a deadline to return selected </a:t>
            </a:r>
            <a:r>
              <a:rPr lang="en-US" dirty="0" smtClean="0"/>
              <a:t>claims</a:t>
            </a:r>
            <a:endParaRPr lang="en-US" dirty="0" smtClean="0"/>
          </a:p>
          <a:p>
            <a:endParaRPr lang="en-US" dirty="0" smtClean="0"/>
          </a:p>
          <a:p>
            <a:r>
              <a:rPr lang="en-US" dirty="0" smtClean="0"/>
              <a:t>Auditor completes </a:t>
            </a:r>
            <a:r>
              <a:rPr lang="en-US" dirty="0" smtClean="0"/>
              <a:t>claim desk </a:t>
            </a:r>
            <a:r>
              <a:rPr lang="en-US" dirty="0" smtClean="0"/>
              <a:t>review – 40 claims</a:t>
            </a:r>
            <a:endParaRPr lang="en-US" dirty="0" smtClean="0"/>
          </a:p>
          <a:p>
            <a:endParaRPr lang="en-US" dirty="0" smtClean="0"/>
          </a:p>
          <a:p>
            <a:r>
              <a:rPr lang="en-US" dirty="0" smtClean="0"/>
              <a:t>CMS t</a:t>
            </a:r>
            <a:r>
              <a:rPr lang="en-US" dirty="0" smtClean="0"/>
              <a:t>hen </a:t>
            </a:r>
            <a:r>
              <a:rPr lang="en-US" dirty="0" smtClean="0"/>
              <a:t>sends next notice to hospital of on-site </a:t>
            </a:r>
            <a:r>
              <a:rPr lang="en-US" dirty="0" smtClean="0"/>
              <a:t>review</a:t>
            </a:r>
            <a:endParaRPr lang="en-US" dirty="0" smtClean="0"/>
          </a:p>
          <a:p>
            <a:endParaRPr lang="en-US" dirty="0" smtClean="0"/>
          </a:p>
          <a:p>
            <a:r>
              <a:rPr lang="en-US" dirty="0" smtClean="0"/>
              <a:t>On-site review  and exit interview followed by written conclusion of hospital’s compliance with MSP </a:t>
            </a:r>
            <a:r>
              <a:rPr lang="en-US" dirty="0" smtClean="0"/>
              <a:t>regulations</a:t>
            </a:r>
            <a:endParaRPr lang="en-US" dirty="0" smtClean="0"/>
          </a:p>
          <a:p>
            <a:pPr>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Welcome</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892790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Hospital</a:t>
            </a:r>
            <a:r>
              <a:rPr lang="en-US" dirty="0" smtClean="0"/>
              <a:t> </a:t>
            </a:r>
            <a:r>
              <a:rPr lang="en-US" dirty="0" smtClean="0"/>
              <a:t>X - </a:t>
            </a:r>
            <a:r>
              <a:rPr lang="en-US" b="1" dirty="0" smtClean="0"/>
              <a:t>MSP Audit </a:t>
            </a:r>
            <a:r>
              <a:rPr lang="en-US" b="1" dirty="0" smtClean="0"/>
              <a:t>Claim Selection Letter</a:t>
            </a:r>
            <a:endParaRPr lang="en-US" dirty="0"/>
          </a:p>
        </p:txBody>
      </p:sp>
      <p:sp>
        <p:nvSpPr>
          <p:cNvPr id="3" name="Content Placeholder 2"/>
          <p:cNvSpPr>
            <a:spLocks noGrp="1"/>
          </p:cNvSpPr>
          <p:nvPr>
            <p:ph idx="1"/>
          </p:nvPr>
        </p:nvSpPr>
        <p:spPr>
          <a:xfrm>
            <a:off x="609600" y="1676400"/>
            <a:ext cx="10972800" cy="4953000"/>
          </a:xfrm>
        </p:spPr>
        <p:txBody>
          <a:bodyPr>
            <a:noAutofit/>
          </a:bodyPr>
          <a:lstStyle/>
          <a:p>
            <a:pPr>
              <a:buNone/>
            </a:pPr>
            <a:r>
              <a:rPr lang="en-US" sz="2300" dirty="0" smtClean="0">
                <a:latin typeface="+mj-lt"/>
                <a:cs typeface="Times New Roman" pitchFamily="18" charset="0"/>
              </a:rPr>
              <a:t>Hospital </a:t>
            </a:r>
            <a:r>
              <a:rPr lang="en-US" sz="2300" dirty="0" smtClean="0">
                <a:latin typeface="+mj-lt"/>
                <a:cs typeface="Times New Roman" pitchFamily="18" charset="0"/>
              </a:rPr>
              <a:t>Reviewer requested  40 claims per hospital with supporting documents:</a:t>
            </a:r>
          </a:p>
          <a:p>
            <a:r>
              <a:rPr lang="en-US" sz="2300" dirty="0" smtClean="0">
                <a:latin typeface="+mj-lt"/>
                <a:cs typeface="Times New Roman" pitchFamily="18" charset="0"/>
              </a:rPr>
              <a:t>UB04</a:t>
            </a:r>
          </a:p>
          <a:p>
            <a:r>
              <a:rPr lang="en-US" sz="2300" dirty="0" smtClean="0">
                <a:latin typeface="+mj-lt"/>
                <a:cs typeface="Times New Roman" pitchFamily="18" charset="0"/>
              </a:rPr>
              <a:t>MSP Admission Questionnaire</a:t>
            </a:r>
          </a:p>
          <a:p>
            <a:r>
              <a:rPr lang="en-US" sz="2300" dirty="0" smtClean="0">
                <a:latin typeface="+mj-lt"/>
                <a:cs typeface="Times New Roman" pitchFamily="18" charset="0"/>
              </a:rPr>
              <a:t>Beneficiary’s Medicare Summary Notice (MSN) </a:t>
            </a:r>
          </a:p>
          <a:p>
            <a:r>
              <a:rPr lang="en-US" sz="2300" dirty="0" smtClean="0">
                <a:latin typeface="+mj-lt"/>
                <a:cs typeface="Times New Roman" pitchFamily="18" charset="0"/>
              </a:rPr>
              <a:t>Admission Policies that identify</a:t>
            </a:r>
            <a:r>
              <a:rPr lang="en-US" sz="2300" baseline="0" dirty="0" smtClean="0">
                <a:latin typeface="+mj-lt"/>
                <a:cs typeface="Times New Roman" pitchFamily="18" charset="0"/>
              </a:rPr>
              <a:t>  “Other Payer” primary to Medicare</a:t>
            </a:r>
          </a:p>
          <a:p>
            <a:r>
              <a:rPr lang="en-US" sz="2300" baseline="0" dirty="0" smtClean="0">
                <a:latin typeface="+mj-lt"/>
                <a:cs typeface="Times New Roman" pitchFamily="18" charset="0"/>
              </a:rPr>
              <a:t>Registration Policies that describe the process and</a:t>
            </a:r>
            <a:r>
              <a:rPr lang="en-US" sz="2300" dirty="0" smtClean="0">
                <a:latin typeface="+mj-lt"/>
                <a:cs typeface="Times New Roman" pitchFamily="18" charset="0"/>
              </a:rPr>
              <a:t> </a:t>
            </a:r>
            <a:r>
              <a:rPr lang="en-US" sz="2300" baseline="0" dirty="0" smtClean="0">
                <a:latin typeface="+mj-lt"/>
                <a:cs typeface="Times New Roman" pitchFamily="18" charset="0"/>
              </a:rPr>
              <a:t>systems used to meet compliance</a:t>
            </a:r>
          </a:p>
          <a:p>
            <a:r>
              <a:rPr lang="en-US" sz="2300" baseline="0" dirty="0" smtClean="0">
                <a:latin typeface="+mj-lt"/>
                <a:cs typeface="Times New Roman" pitchFamily="18" charset="0"/>
              </a:rPr>
              <a:t>Billing policies that identify “Other Payer” primary to Medicare and Medicare “No Pay” billing procedures</a:t>
            </a:r>
          </a:p>
          <a:p>
            <a:r>
              <a:rPr lang="en-US" sz="2300" baseline="0" dirty="0" smtClean="0">
                <a:latin typeface="+mj-lt"/>
                <a:cs typeface="Times New Roman" pitchFamily="18" charset="0"/>
              </a:rPr>
              <a:t>Medicare Secondary Payer Training Manuals and policies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Hospital X - </a:t>
            </a:r>
            <a:r>
              <a:rPr lang="en-US" b="1" dirty="0" smtClean="0"/>
              <a:t>Internal </a:t>
            </a:r>
            <a:r>
              <a:rPr lang="en-US" b="1" dirty="0" smtClean="0"/>
              <a:t>Preparation</a:t>
            </a:r>
            <a:endParaRPr lang="en-US" b="1" dirty="0"/>
          </a:p>
        </p:txBody>
      </p:sp>
      <p:sp>
        <p:nvSpPr>
          <p:cNvPr id="3" name="Content Placeholder 2"/>
          <p:cNvSpPr>
            <a:spLocks noGrp="1"/>
          </p:cNvSpPr>
          <p:nvPr>
            <p:ph idx="1"/>
          </p:nvPr>
        </p:nvSpPr>
        <p:spPr>
          <a:xfrm>
            <a:off x="609600" y="1600200"/>
            <a:ext cx="10972800" cy="4876800"/>
          </a:xfrm>
        </p:spPr>
        <p:txBody>
          <a:bodyPr>
            <a:normAutofit lnSpcReduction="10000"/>
          </a:bodyPr>
          <a:lstStyle/>
          <a:p>
            <a:pPr lvl="1"/>
            <a:r>
              <a:rPr lang="en-US" dirty="0" smtClean="0"/>
              <a:t>Informed Management of pending review</a:t>
            </a:r>
          </a:p>
          <a:p>
            <a:pPr lvl="1"/>
            <a:r>
              <a:rPr lang="en-US" dirty="0" smtClean="0"/>
              <a:t>Dispersed </a:t>
            </a:r>
            <a:r>
              <a:rPr lang="en-US" dirty="0" smtClean="0"/>
              <a:t>audit </a:t>
            </a:r>
            <a:r>
              <a:rPr lang="en-US" dirty="0" smtClean="0"/>
              <a:t>letter </a:t>
            </a:r>
            <a:r>
              <a:rPr lang="en-US" dirty="0" smtClean="0"/>
              <a:t>to all related departments</a:t>
            </a:r>
          </a:p>
          <a:p>
            <a:pPr lvl="1"/>
            <a:r>
              <a:rPr lang="en-US" dirty="0" smtClean="0"/>
              <a:t>Assigned a point person for audit coordination- PFS Auditor</a:t>
            </a:r>
          </a:p>
          <a:p>
            <a:pPr lvl="1"/>
            <a:r>
              <a:rPr lang="en-US" dirty="0" smtClean="0"/>
              <a:t>Established an MSP Review Committee  composed of Billing, Registration and Audit Team.  Weekly </a:t>
            </a:r>
            <a:r>
              <a:rPr lang="en-US" dirty="0" smtClean="0"/>
              <a:t>meeting </a:t>
            </a:r>
            <a:r>
              <a:rPr lang="en-US" dirty="0" smtClean="0"/>
              <a:t>scheduled </a:t>
            </a:r>
            <a:r>
              <a:rPr lang="en-US" dirty="0" smtClean="0"/>
              <a:t>to keep all </a:t>
            </a:r>
            <a:r>
              <a:rPr lang="en-US" dirty="0" smtClean="0"/>
              <a:t>informed</a:t>
            </a:r>
            <a:endParaRPr lang="en-US" dirty="0" smtClean="0"/>
          </a:p>
          <a:p>
            <a:pPr lvl="1"/>
            <a:r>
              <a:rPr lang="en-US" dirty="0" smtClean="0"/>
              <a:t>Assigned  teams to gather requested </a:t>
            </a:r>
            <a:r>
              <a:rPr lang="en-US" dirty="0" smtClean="0"/>
              <a:t>documentation</a:t>
            </a:r>
            <a:endParaRPr lang="en-US" dirty="0" smtClean="0"/>
          </a:p>
          <a:p>
            <a:pPr lvl="1"/>
            <a:r>
              <a:rPr lang="en-US" dirty="0" smtClean="0"/>
              <a:t>PFS Auditor coordinated assembling audit </a:t>
            </a:r>
            <a:r>
              <a:rPr lang="en-US" dirty="0" smtClean="0"/>
              <a:t>material </a:t>
            </a:r>
            <a:endParaRPr lang="en-US" dirty="0" smtClean="0"/>
          </a:p>
          <a:p>
            <a:pPr lvl="1"/>
            <a:r>
              <a:rPr lang="en-US" dirty="0" smtClean="0"/>
              <a:t>Teams reviewed all related policies &amp; training </a:t>
            </a:r>
            <a:r>
              <a:rPr lang="en-US" dirty="0" smtClean="0"/>
              <a:t>material </a:t>
            </a:r>
            <a:endParaRPr lang="en-US" dirty="0" smtClean="0"/>
          </a:p>
          <a:p>
            <a:pPr lvl="1"/>
            <a:r>
              <a:rPr lang="en-US" dirty="0" smtClean="0"/>
              <a:t>Scheduled in-services with Billing and </a:t>
            </a:r>
            <a:r>
              <a:rPr lang="en-US" dirty="0" smtClean="0"/>
              <a:t>Registration</a:t>
            </a:r>
            <a:endParaRPr lang="en-US" dirty="0" smtClean="0"/>
          </a:p>
          <a:p>
            <a:pPr lvl="1"/>
            <a:r>
              <a:rPr lang="en-US" dirty="0" smtClean="0"/>
              <a:t>PFS Audit and Managers reviewed signage, brochures, and team delivery of required materials &amp; explanation of forms being signed during admission </a:t>
            </a:r>
            <a:r>
              <a:rPr lang="en-US" dirty="0" smtClean="0"/>
              <a:t>interviews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Hospital X - Points </a:t>
            </a:r>
            <a:r>
              <a:rPr lang="en-US" b="1" dirty="0" smtClean="0"/>
              <a:t>to </a:t>
            </a:r>
            <a:r>
              <a:rPr lang="en-US" b="1" dirty="0" smtClean="0"/>
              <a:t>Remember </a:t>
            </a:r>
            <a:endParaRPr lang="en-US" b="1" dirty="0"/>
          </a:p>
        </p:txBody>
      </p:sp>
      <p:sp>
        <p:nvSpPr>
          <p:cNvPr id="2" name="Content Placeholder 1"/>
          <p:cNvSpPr>
            <a:spLocks noGrp="1"/>
          </p:cNvSpPr>
          <p:nvPr>
            <p:ph idx="1"/>
          </p:nvPr>
        </p:nvSpPr>
        <p:spPr/>
        <p:txBody>
          <a:bodyPr>
            <a:normAutofit fontScale="92500" lnSpcReduction="20000"/>
          </a:bodyPr>
          <a:lstStyle/>
          <a:p>
            <a:pPr>
              <a:lnSpc>
                <a:spcPct val="150000"/>
              </a:lnSpc>
            </a:pPr>
            <a:r>
              <a:rPr lang="en-US" sz="2500" dirty="0" smtClean="0">
                <a:latin typeface="+mj-lt"/>
                <a:cs typeface="Times New Roman" pitchFamily="18" charset="0"/>
              </a:rPr>
              <a:t>Anything you discuss with Hospital Reviewer should be reviewed in advance for </a:t>
            </a:r>
            <a:r>
              <a:rPr lang="en-US" sz="2500" dirty="0" smtClean="0">
                <a:latin typeface="+mj-lt"/>
                <a:cs typeface="Times New Roman" pitchFamily="18" charset="0"/>
              </a:rPr>
              <a:t>correctness</a:t>
            </a:r>
            <a:endParaRPr lang="en-US" sz="2500" dirty="0" smtClean="0">
              <a:latin typeface="+mj-lt"/>
              <a:cs typeface="Times New Roman" pitchFamily="18" charset="0"/>
            </a:endParaRPr>
          </a:p>
          <a:p>
            <a:pPr>
              <a:lnSpc>
                <a:spcPct val="150000"/>
              </a:lnSpc>
            </a:pPr>
            <a:r>
              <a:rPr lang="en-US" sz="2500" dirty="0" smtClean="0">
                <a:latin typeface="+mj-lt"/>
                <a:cs typeface="Times New Roman" pitchFamily="18" charset="0"/>
              </a:rPr>
              <a:t>Be truthful, state facts, and don’t give </a:t>
            </a:r>
            <a:r>
              <a:rPr lang="en-US" sz="2500" dirty="0" smtClean="0">
                <a:latin typeface="+mj-lt"/>
                <a:cs typeface="Times New Roman" pitchFamily="18" charset="0"/>
              </a:rPr>
              <a:t>opinions</a:t>
            </a:r>
            <a:endParaRPr lang="en-US" sz="2500" dirty="0" smtClean="0">
              <a:latin typeface="+mj-lt"/>
              <a:cs typeface="Times New Roman" pitchFamily="18" charset="0"/>
            </a:endParaRPr>
          </a:p>
          <a:p>
            <a:pPr>
              <a:lnSpc>
                <a:spcPct val="150000"/>
              </a:lnSpc>
            </a:pPr>
            <a:r>
              <a:rPr lang="en-US" sz="2500" dirty="0" smtClean="0">
                <a:latin typeface="+mj-lt"/>
                <a:cs typeface="Times New Roman" pitchFamily="18" charset="0"/>
              </a:rPr>
              <a:t>Keep all answers short and to the </a:t>
            </a:r>
            <a:r>
              <a:rPr lang="en-US" sz="2500" dirty="0" smtClean="0">
                <a:latin typeface="+mj-lt"/>
                <a:cs typeface="Times New Roman" pitchFamily="18" charset="0"/>
              </a:rPr>
              <a:t>point</a:t>
            </a:r>
            <a:endParaRPr lang="en-US" sz="2500" dirty="0" smtClean="0">
              <a:latin typeface="+mj-lt"/>
              <a:cs typeface="Times New Roman" pitchFamily="18" charset="0"/>
            </a:endParaRPr>
          </a:p>
          <a:p>
            <a:pPr>
              <a:lnSpc>
                <a:spcPct val="150000"/>
              </a:lnSpc>
            </a:pPr>
            <a:r>
              <a:rPr lang="en-US" sz="2500" dirty="0" smtClean="0">
                <a:latin typeface="+mj-lt"/>
                <a:cs typeface="Times New Roman" pitchFamily="18" charset="0"/>
              </a:rPr>
              <a:t>Meet all deadlines indicated in the submission </a:t>
            </a:r>
            <a:r>
              <a:rPr lang="en-US" sz="2500" dirty="0" smtClean="0">
                <a:latin typeface="+mj-lt"/>
                <a:cs typeface="Times New Roman" pitchFamily="18" charset="0"/>
              </a:rPr>
              <a:t>documents</a:t>
            </a:r>
            <a:endParaRPr lang="en-US" sz="2500" dirty="0" smtClean="0">
              <a:latin typeface="+mj-lt"/>
              <a:cs typeface="Times New Roman" pitchFamily="18" charset="0"/>
            </a:endParaRPr>
          </a:p>
          <a:p>
            <a:pPr>
              <a:lnSpc>
                <a:spcPct val="150000"/>
              </a:lnSpc>
            </a:pPr>
            <a:r>
              <a:rPr lang="en-US" sz="2500" dirty="0" smtClean="0">
                <a:latin typeface="+mj-lt"/>
                <a:cs typeface="Times New Roman" pitchFamily="18" charset="0"/>
              </a:rPr>
              <a:t>Keep copies of all </a:t>
            </a:r>
            <a:r>
              <a:rPr lang="en-US" sz="2500" dirty="0" smtClean="0">
                <a:latin typeface="+mj-lt"/>
                <a:cs typeface="Times New Roman" pitchFamily="18" charset="0"/>
              </a:rPr>
              <a:t>submissions</a:t>
            </a:r>
            <a:endParaRPr lang="en-US" sz="2500" dirty="0" smtClean="0">
              <a:latin typeface="+mj-lt"/>
              <a:cs typeface="Times New Roman" pitchFamily="18" charset="0"/>
            </a:endParaRPr>
          </a:p>
          <a:p>
            <a:pPr>
              <a:lnSpc>
                <a:spcPct val="150000"/>
              </a:lnSpc>
            </a:pPr>
            <a:r>
              <a:rPr lang="en-US" sz="2500" dirty="0" smtClean="0">
                <a:latin typeface="+mj-lt"/>
                <a:cs typeface="Times New Roman" pitchFamily="18" charset="0"/>
              </a:rPr>
              <a:t>Our reviewer was new and needed to see lots of detail to verify our processes were </a:t>
            </a:r>
            <a:r>
              <a:rPr lang="en-US" sz="2500" dirty="0" smtClean="0">
                <a:latin typeface="+mj-lt"/>
                <a:cs typeface="Times New Roman" pitchFamily="18" charset="0"/>
              </a:rPr>
              <a:t>thorough</a:t>
            </a:r>
            <a:endParaRPr lang="en-US" sz="2500" dirty="0" smtClean="0">
              <a:latin typeface="+mj-lt"/>
              <a:cs typeface="Times New Roman" pitchFamily="18" charset="0"/>
            </a:endParaRPr>
          </a:p>
          <a:p>
            <a:pPr>
              <a:lnSpc>
                <a:spcPct val="150000"/>
              </a:lnSpc>
            </a:pPr>
            <a:r>
              <a:rPr lang="en-US" sz="2500" dirty="0" smtClean="0">
                <a:latin typeface="+mj-lt"/>
                <a:cs typeface="Times New Roman" pitchFamily="18" charset="0"/>
              </a:rPr>
              <a:t>Your team members do these functions </a:t>
            </a:r>
            <a:r>
              <a:rPr lang="en-US" sz="2500" dirty="0" smtClean="0">
                <a:latin typeface="+mj-lt"/>
                <a:cs typeface="Times New Roman" pitchFamily="18" charset="0"/>
              </a:rPr>
              <a:t>everyday</a:t>
            </a:r>
            <a:endParaRPr lang="en-US" sz="2500" dirty="0" smtClean="0">
              <a:latin typeface="+mj-lt"/>
              <a:cs typeface="Times New Roman" pitchFamily="18" charset="0"/>
            </a:endParaRPr>
          </a:p>
          <a:p>
            <a:endParaRPr lang="en-US" b="1" dirty="0">
              <a:latin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a:buNone/>
            </a:pPr>
            <a:r>
              <a:rPr lang="en-US" dirty="0" smtClean="0"/>
              <a:t>Dear Mr. Lawson: </a:t>
            </a:r>
          </a:p>
          <a:p>
            <a:pPr>
              <a:buNone/>
            </a:pPr>
            <a:r>
              <a:rPr lang="en-US" dirty="0" smtClean="0"/>
              <a:t>Office of inspector General Office of Audit Services </a:t>
            </a:r>
          </a:p>
          <a:p>
            <a:pPr>
              <a:buNone/>
            </a:pPr>
            <a:r>
              <a:rPr lang="en-US" dirty="0" smtClean="0"/>
              <a:t>REGION IV Room 3T41 61 Forsyth Street, S.W. Atlanta, Georgia 30303-8909 </a:t>
            </a:r>
          </a:p>
          <a:p>
            <a:pPr>
              <a:buNone/>
            </a:pPr>
            <a:r>
              <a:rPr lang="en-US" dirty="0" smtClean="0"/>
              <a:t>This final report provides you the results of our </a:t>
            </a:r>
            <a:r>
              <a:rPr lang="en-US" i="1" dirty="0" smtClean="0"/>
              <a:t>Review of Hospital Medicare Secondary Payer </a:t>
            </a:r>
            <a:r>
              <a:rPr lang="en-US" b="1" i="1" dirty="0" smtClean="0"/>
              <a:t>Issues. </a:t>
            </a:r>
          </a:p>
          <a:p>
            <a:pPr>
              <a:buNone/>
            </a:pPr>
            <a:r>
              <a:rPr lang="en-US" b="1" dirty="0" smtClean="0"/>
              <a:t>EXECUTIVE SUMMARY </a:t>
            </a:r>
            <a:r>
              <a:rPr lang="en-US" b="1" dirty="0" smtClean="0"/>
              <a:t>OBJECTIVE </a:t>
            </a:r>
            <a:endParaRPr lang="en-US" b="1" dirty="0" smtClean="0"/>
          </a:p>
          <a:p>
            <a:pPr>
              <a:buNone/>
            </a:pPr>
            <a:r>
              <a:rPr lang="en-US" dirty="0" smtClean="0"/>
              <a:t>The objective of this review was to determine whether </a:t>
            </a:r>
            <a:r>
              <a:rPr lang="en-US" dirty="0" smtClean="0"/>
              <a:t>XXXX Medical Center </a:t>
            </a:r>
            <a:r>
              <a:rPr lang="en-US" dirty="0" smtClean="0"/>
              <a:t>(the hospital) complied with Medicare Secondary Payer (MSP) regulations regarding both inpatient and outpatient settings during its Fiscal Year (FY) ended June </a:t>
            </a:r>
            <a:r>
              <a:rPr lang="en-US" dirty="0" smtClean="0"/>
              <a:t>30,2012. </a:t>
            </a:r>
            <a:endParaRPr lang="en-US" dirty="0" smtClean="0"/>
          </a:p>
          <a:p>
            <a:pPr>
              <a:buNone/>
            </a:pPr>
            <a:r>
              <a:rPr lang="en-US" b="1" dirty="0" smtClean="0"/>
              <a:t>FINDINGS </a:t>
            </a:r>
          </a:p>
          <a:p>
            <a:pPr>
              <a:buNone/>
            </a:pPr>
            <a:r>
              <a:rPr lang="en-US" dirty="0" smtClean="0"/>
              <a:t>Our review showed that, for 64 percent of the claims reviewed, the hospital could not provide sufficient documentation to demonstrate compliance with Medicare guidelines and it’s policies and procedures regarding the completion and adequacy of MSP questionnaires. We are concerned that this condition could lead to Medicare absorbing a share of the costs applicable to other payers and to credit balances being generated and requiring unnecessary administrative expenses to resolve. In this respect, a review of 25 credit balances showed that in </a:t>
            </a:r>
            <a:r>
              <a:rPr lang="en-US" b="1" dirty="0" smtClean="0"/>
              <a:t>7 instances, Medicare was billed in the wrong order. In reviewing these credit balances, we also found that the hospital did not always refund Medicare credit balances in a timely fashion. </a:t>
            </a:r>
          </a:p>
          <a:p>
            <a:pPr>
              <a:buNone/>
            </a:pPr>
            <a:r>
              <a:rPr lang="en-US" dirty="0" smtClean="0"/>
              <a:t>We are recommending that the hospital: </a:t>
            </a:r>
            <a:r>
              <a:rPr lang="en-US" dirty="0" smtClean="0"/>
              <a:t>not </a:t>
            </a:r>
            <a:r>
              <a:rPr lang="en-US" dirty="0" smtClean="0"/>
              <a:t>bill Medicare unless hospital personnel have obtained and filed a completed MSP questionnaire; </a:t>
            </a:r>
            <a:r>
              <a:rPr lang="en-US" dirty="0" smtClean="0"/>
              <a:t>implement </a:t>
            </a:r>
            <a:r>
              <a:rPr lang="en-US" dirty="0" smtClean="0"/>
              <a:t>and provide, within 60 days, effective education and training to every staff person associated with collecting admission information 	</a:t>
            </a:r>
          </a:p>
          <a:p>
            <a:endParaRPr lang="en-US" dirty="0"/>
          </a:p>
        </p:txBody>
      </p:sp>
      <p:sp>
        <p:nvSpPr>
          <p:cNvPr id="3" name="Title 2"/>
          <p:cNvSpPr>
            <a:spLocks noGrp="1"/>
          </p:cNvSpPr>
          <p:nvPr>
            <p:ph type="title"/>
          </p:nvPr>
        </p:nvSpPr>
        <p:spPr/>
        <p:txBody>
          <a:bodyPr/>
          <a:lstStyle/>
          <a:p>
            <a:r>
              <a:rPr lang="en-US" dirty="0" smtClean="0"/>
              <a:t>What We Don’t Want to See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endParaRPr lang="en-US" dirty="0"/>
          </a:p>
        </p:txBody>
      </p:sp>
      <p:sp>
        <p:nvSpPr>
          <p:cNvPr id="5" name="Title 4"/>
          <p:cNvSpPr>
            <a:spLocks noGrp="1"/>
          </p:cNvSpPr>
          <p:nvPr>
            <p:ph type="title"/>
          </p:nvPr>
        </p:nvSpPr>
        <p:spPr/>
        <p:txBody>
          <a:bodyPr/>
          <a:lstStyle/>
          <a:p>
            <a:r>
              <a:rPr lang="en-US" dirty="0" smtClean="0"/>
              <a:t>  Questions?  </a:t>
            </a:r>
            <a:endParaRPr lang="en-US" dirty="0"/>
          </a:p>
        </p:txBody>
      </p:sp>
      <p:pic>
        <p:nvPicPr>
          <p:cNvPr id="3074" name="Picture 2" descr="C:\Users\user\AppData\Local\Microsoft\Windows\Temporary Internet Files\Content.IE5\D0QLRLMT\MC900441498[1].png"/>
          <p:cNvPicPr>
            <a:picLocks noChangeAspect="1" noChangeArrowheads="1"/>
          </p:cNvPicPr>
          <p:nvPr/>
        </p:nvPicPr>
        <p:blipFill>
          <a:blip r:embed="rId2" cstate="print"/>
          <a:srcRect/>
          <a:stretch>
            <a:fillRect/>
          </a:stretch>
        </p:blipFill>
        <p:spPr bwMode="auto">
          <a:xfrm>
            <a:off x="2713755" y="1711582"/>
            <a:ext cx="3657600" cy="3657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sz="3200" dirty="0" smtClean="0"/>
              <a:t>Let’s take a minute and discuss ICD-9 vs. ICD-10</a:t>
            </a:r>
          </a:p>
          <a:p>
            <a:pPr>
              <a:buNone/>
            </a:pPr>
            <a:endParaRPr lang="en-US" sz="3200" dirty="0" smtClean="0"/>
          </a:p>
          <a:p>
            <a:pPr lvl="1"/>
            <a:r>
              <a:rPr lang="en-US" dirty="0" smtClean="0"/>
              <a:t>Today under ICD-9 billing codes there are 13,000 diagnostic codes.  </a:t>
            </a:r>
            <a:r>
              <a:rPr lang="en-US" dirty="0" smtClean="0"/>
              <a:t>In order to </a:t>
            </a:r>
            <a:r>
              <a:rPr lang="en-US" sz="3200" b="1" dirty="0" smtClean="0"/>
              <a:t>smooth</a:t>
            </a:r>
            <a:r>
              <a:rPr lang="en-US" dirty="0" smtClean="0"/>
              <a:t> the billing process and </a:t>
            </a:r>
            <a:r>
              <a:rPr lang="en-US" sz="3200" b="1" dirty="0" smtClean="0"/>
              <a:t>reduce cost </a:t>
            </a:r>
            <a:r>
              <a:rPr lang="en-US" dirty="0" smtClean="0"/>
              <a:t>in healthcare, 68,000 ICD-10 codes were developed!</a:t>
            </a:r>
          </a:p>
          <a:p>
            <a:pPr lvl="1"/>
            <a:endParaRPr lang="en-US" dirty="0" smtClean="0"/>
          </a:p>
          <a:p>
            <a:pPr lvl="1"/>
            <a:r>
              <a:rPr lang="en-US" dirty="0" smtClean="0"/>
              <a:t>Let’s look at a few of these necessary codes…..  </a:t>
            </a:r>
          </a:p>
        </p:txBody>
      </p:sp>
      <p:sp>
        <p:nvSpPr>
          <p:cNvPr id="2" name="Title 1"/>
          <p:cNvSpPr>
            <a:spLocks noGrp="1"/>
          </p:cNvSpPr>
          <p:nvPr>
            <p:ph type="title"/>
          </p:nvPr>
        </p:nvSpPr>
        <p:spPr/>
        <p:txBody>
          <a:bodyPr/>
          <a:lstStyle/>
          <a:p>
            <a:r>
              <a:rPr lang="en-US" dirty="0" smtClean="0"/>
              <a:t>Healthcare – Is Our Job Getting Easier?</a:t>
            </a:r>
            <a:endParaRPr lang="en-US" dirty="0"/>
          </a:p>
        </p:txBody>
      </p:sp>
    </p:spTree>
    <p:extLst>
      <p:ext uri="{BB962C8B-B14F-4D97-AF65-F5344CB8AC3E}">
        <p14:creationId xmlns:p14="http://schemas.microsoft.com/office/powerpoint/2010/main" xmlns="" val="1006981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V97.33XD</a:t>
            </a:r>
            <a:r>
              <a:rPr lang="en-US" dirty="0" smtClean="0"/>
              <a:t>: Sucked into jet engine, subsequent encounter.  What?  A patient was sucked into a jet engine, survived, then sucked in again?</a:t>
            </a:r>
          </a:p>
          <a:p>
            <a:endParaRPr lang="en-US" dirty="0" smtClean="0"/>
          </a:p>
          <a:p>
            <a:r>
              <a:rPr lang="en-US" dirty="0" smtClean="0"/>
              <a:t>Y93.D:  Activities involved arts and </a:t>
            </a:r>
            <a:r>
              <a:rPr lang="en-US" dirty="0" smtClean="0"/>
              <a:t>handcrafts</a:t>
            </a:r>
            <a:r>
              <a:rPr lang="en-US" dirty="0" smtClean="0"/>
              <a:t>.  What? Arts and crafts are </a:t>
            </a:r>
            <a:r>
              <a:rPr lang="en-US" dirty="0" smtClean="0"/>
              <a:t>so dangerous they need a billing code </a:t>
            </a:r>
            <a:r>
              <a:rPr lang="en-US" dirty="0" smtClean="0"/>
              <a:t>… no hot glue guns or knitting needles</a:t>
            </a:r>
            <a:r>
              <a:rPr lang="en-US" dirty="0" smtClean="0"/>
              <a:t>.  </a:t>
            </a:r>
            <a:endParaRPr lang="en-US" dirty="0" smtClean="0"/>
          </a:p>
          <a:p>
            <a:endParaRPr lang="en-US" dirty="0"/>
          </a:p>
        </p:txBody>
      </p:sp>
      <p:sp>
        <p:nvSpPr>
          <p:cNvPr id="3" name="Title 2"/>
          <p:cNvSpPr>
            <a:spLocks noGrp="1"/>
          </p:cNvSpPr>
          <p:nvPr>
            <p:ph type="title"/>
          </p:nvPr>
        </p:nvSpPr>
        <p:spPr/>
        <p:txBody>
          <a:bodyPr/>
          <a:lstStyle/>
          <a:p>
            <a:r>
              <a:rPr lang="en-US" dirty="0" smtClean="0"/>
              <a:t>ICD-10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V00.01XD: Pedestrian on foot injured in collision with roller-skater, subsequent encounter.  What? </a:t>
            </a:r>
            <a:endParaRPr lang="en-US" dirty="0" smtClean="0"/>
          </a:p>
          <a:p>
            <a:endParaRPr lang="en-US" dirty="0" smtClean="0"/>
          </a:p>
          <a:p>
            <a:r>
              <a:rPr lang="en-US" dirty="0" smtClean="0"/>
              <a:t>W55.41XA:  Bitten by pig, initial encounter.  What?  Do they have another code for subsequent encounter  -- time to get away from the pig.</a:t>
            </a:r>
          </a:p>
          <a:p>
            <a:pPr>
              <a:buNone/>
            </a:pPr>
            <a:r>
              <a:rPr lang="en-US" dirty="0" smtClean="0"/>
              <a:t>		But let’s not pick on pigs-</a:t>
            </a:r>
            <a:r>
              <a:rPr lang="en-US" dirty="0" smtClean="0"/>
              <a:t>--</a:t>
            </a:r>
          </a:p>
          <a:p>
            <a:endParaRPr lang="en-US" dirty="0" smtClean="0"/>
          </a:p>
          <a:p>
            <a:r>
              <a:rPr lang="en-US" dirty="0" smtClean="0"/>
              <a:t>W61.62XD: Struck by duck, subsequent encounter.  What?</a:t>
            </a:r>
          </a:p>
          <a:p>
            <a:pPr>
              <a:buNone/>
            </a:pPr>
            <a:endParaRPr lang="en-US" dirty="0" smtClean="0"/>
          </a:p>
          <a:p>
            <a:pPr>
              <a:buNone/>
            </a:pPr>
            <a:r>
              <a:rPr lang="en-US" dirty="0" smtClean="0"/>
              <a:t>  </a:t>
            </a:r>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ICD-10</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W55.29XA: Other contact with cow, subsequent encounter.  What?  What, precisely, is the contact with the cow that has necessitated a hospital visit?</a:t>
            </a:r>
          </a:p>
          <a:p>
            <a:endParaRPr lang="en-US" dirty="0" smtClean="0"/>
          </a:p>
          <a:p>
            <a:r>
              <a:rPr lang="en-US" dirty="0" smtClean="0"/>
              <a:t>V91.07XD: Burn due to water-skis on fire, subsequent encounter.  What/How?  Can this really happen</a:t>
            </a:r>
          </a:p>
          <a:p>
            <a:endParaRPr lang="en-US" dirty="0" smtClean="0"/>
          </a:p>
          <a:p>
            <a:r>
              <a:rPr lang="en-US" dirty="0" smtClean="0"/>
              <a:t>W220.2XD:  Walked into lamppost, subsequent encounter.  OKAY this one is for me!</a:t>
            </a:r>
          </a:p>
          <a:p>
            <a:endParaRPr lang="en-US" dirty="0" smtClean="0"/>
          </a:p>
          <a:p>
            <a:endParaRPr lang="en-US" dirty="0"/>
          </a:p>
        </p:txBody>
      </p:sp>
      <p:sp>
        <p:nvSpPr>
          <p:cNvPr id="3" name="Title 2"/>
          <p:cNvSpPr>
            <a:spLocks noGrp="1"/>
          </p:cNvSpPr>
          <p:nvPr>
            <p:ph type="title"/>
          </p:nvPr>
        </p:nvSpPr>
        <p:spPr/>
        <p:txBody>
          <a:bodyPr/>
          <a:lstStyle/>
          <a:p>
            <a:r>
              <a:rPr lang="en-US" dirty="0" smtClean="0"/>
              <a:t>ICD-10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14774" y="1297858"/>
            <a:ext cx="11141368" cy="4880241"/>
          </a:xfrm>
        </p:spPr>
        <p:txBody>
          <a:bodyPr>
            <a:normAutofit/>
          </a:bodyPr>
          <a:lstStyle/>
          <a:p>
            <a:r>
              <a:rPr lang="en-US" dirty="0" smtClean="0"/>
              <a:t>No </a:t>
            </a:r>
            <a:r>
              <a:rPr lang="en-US" dirty="0" smtClean="0"/>
              <a:t>one likes to be audited, especially by the federal government. However, the increase in Medicare abuse has caused the Centers for Medicare and Medicaid Services (CMS) to consistently audit </a:t>
            </a:r>
            <a:r>
              <a:rPr lang="en-US" dirty="0" smtClean="0"/>
              <a:t>healthcare providers that </a:t>
            </a:r>
            <a:r>
              <a:rPr lang="en-US" dirty="0" smtClean="0"/>
              <a:t>receive federal Medicare dollars. </a:t>
            </a:r>
            <a:endParaRPr lang="en-US" dirty="0" smtClean="0"/>
          </a:p>
          <a:p>
            <a:pPr>
              <a:buNone/>
            </a:pPr>
            <a:r>
              <a:rPr lang="en-US" dirty="0" smtClean="0"/>
              <a:t>**Patient Financial Services audits </a:t>
            </a:r>
            <a:r>
              <a:rPr lang="en-US" dirty="0" smtClean="0"/>
              <a:t>are </a:t>
            </a:r>
            <a:r>
              <a:rPr lang="en-US" dirty="0" smtClean="0"/>
              <a:t>often meant </a:t>
            </a:r>
            <a:r>
              <a:rPr lang="en-US" dirty="0" smtClean="0"/>
              <a:t>to recover any inaccurate or improper </a:t>
            </a:r>
            <a:r>
              <a:rPr lang="en-US" dirty="0" smtClean="0"/>
              <a:t>payments </a:t>
            </a:r>
            <a:r>
              <a:rPr lang="en-US" dirty="0" smtClean="0"/>
              <a:t>that were made via </a:t>
            </a:r>
            <a:r>
              <a:rPr lang="en-US" dirty="0" smtClean="0"/>
              <a:t>   Medicare </a:t>
            </a:r>
            <a:r>
              <a:rPr lang="en-US" dirty="0" smtClean="0"/>
              <a:t>claims. </a:t>
            </a:r>
            <a:endParaRPr lang="en-US" dirty="0" smtClean="0"/>
          </a:p>
          <a:p>
            <a:pPr>
              <a:buNone/>
            </a:pPr>
            <a:r>
              <a:rPr lang="en-US" dirty="0" smtClean="0"/>
              <a:t>	</a:t>
            </a:r>
            <a:r>
              <a:rPr lang="en-US" dirty="0" smtClean="0"/>
              <a:t>			</a:t>
            </a: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How to Prepare for Your Next Medicare Audit </a:t>
            </a:r>
            <a:br>
              <a:rPr lang="en-US" dirty="0" smtClean="0"/>
            </a:br>
            <a:endParaRPr lang="en-US" dirty="0"/>
          </a:p>
        </p:txBody>
      </p:sp>
      <p:pic>
        <p:nvPicPr>
          <p:cNvPr id="1026" name="Picture 2" descr="C:\Users\user\AppData\Local\Microsoft\Windows\Temporary Internet Files\Content.IE5\KNQUDVSP\MC900442130[1].png"/>
          <p:cNvPicPr>
            <a:picLocks noChangeAspect="1" noChangeArrowheads="1"/>
          </p:cNvPicPr>
          <p:nvPr/>
        </p:nvPicPr>
        <p:blipFill>
          <a:blip r:embed="rId2" cstate="print"/>
          <a:srcRect/>
          <a:stretch>
            <a:fillRect/>
          </a:stretch>
        </p:blipFill>
        <p:spPr bwMode="auto">
          <a:xfrm>
            <a:off x="8657303" y="4247536"/>
            <a:ext cx="2344993" cy="196153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smtClean="0"/>
              <a:t>best way to survive an audit and make </a:t>
            </a:r>
            <a:r>
              <a:rPr lang="en-US" dirty="0" smtClean="0"/>
              <a:t>yourself “audit-proof </a:t>
            </a:r>
            <a:r>
              <a:rPr lang="en-US" dirty="0" smtClean="0"/>
              <a:t>” is to </a:t>
            </a:r>
            <a:r>
              <a:rPr lang="en-US" dirty="0" smtClean="0"/>
              <a:t>manage your department as best </a:t>
            </a:r>
            <a:r>
              <a:rPr lang="en-US" dirty="0" smtClean="0"/>
              <a:t>you can in accordance with all </a:t>
            </a:r>
            <a:r>
              <a:rPr lang="en-US" dirty="0" smtClean="0"/>
              <a:t>applicable rules/requirements </a:t>
            </a:r>
            <a:r>
              <a:rPr lang="en-US" dirty="0" smtClean="0"/>
              <a:t>and regulations governing reimbursement</a:t>
            </a:r>
            <a:r>
              <a:rPr lang="en-US" dirty="0" smtClean="0"/>
              <a:t>.</a:t>
            </a:r>
          </a:p>
          <a:p>
            <a:endParaRPr lang="en-US" dirty="0" smtClean="0"/>
          </a:p>
          <a:p>
            <a:pPr algn="ctr">
              <a:buNone/>
            </a:pPr>
            <a:r>
              <a:rPr lang="en-US" dirty="0" smtClean="0"/>
              <a:t>Here are a few </a:t>
            </a:r>
            <a:r>
              <a:rPr lang="en-US" dirty="0" smtClean="0"/>
              <a:t>suggestions…</a:t>
            </a:r>
            <a:endParaRPr lang="en-US" dirty="0"/>
          </a:p>
        </p:txBody>
      </p:sp>
      <p:sp>
        <p:nvSpPr>
          <p:cNvPr id="3" name="Title 2"/>
          <p:cNvSpPr>
            <a:spLocks noGrp="1"/>
          </p:cNvSpPr>
          <p:nvPr>
            <p:ph type="title"/>
          </p:nvPr>
        </p:nvSpPr>
        <p:spPr/>
        <p:txBody>
          <a:bodyPr>
            <a:normAutofit fontScale="90000"/>
          </a:bodyPr>
          <a:lstStyle/>
          <a:p>
            <a:r>
              <a:rPr lang="pt-BR" dirty="0" smtClean="0"/>
              <a:t/>
            </a:r>
            <a:br>
              <a:rPr lang="pt-BR" dirty="0" smtClean="0"/>
            </a:br>
            <a:r>
              <a:rPr lang="pt-BR" dirty="0" smtClean="0"/>
              <a:t>“</a:t>
            </a:r>
            <a:r>
              <a:rPr lang="pt-BR" dirty="0" smtClean="0"/>
              <a:t>Au d i t- P ro o f i n g ” Your </a:t>
            </a:r>
            <a:r>
              <a:rPr lang="pt-BR" dirty="0" smtClean="0"/>
              <a:t>Department</a:t>
            </a:r>
            <a:r>
              <a:rPr lang="pt-BR" dirty="0" smtClean="0"/>
              <a:t/>
            </a:r>
            <a:br>
              <a:rPr lang="pt-BR"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Know and understand the requirements for Patient Access</a:t>
            </a:r>
          </a:p>
          <a:p>
            <a:pPr lvl="2"/>
            <a:r>
              <a:rPr lang="en-US" dirty="0" smtClean="0"/>
              <a:t>The big ones are:  Patients Rights, Advance Directives, Medicare Secondary </a:t>
            </a:r>
            <a:r>
              <a:rPr lang="en-US" dirty="0" smtClean="0"/>
              <a:t>Payor</a:t>
            </a:r>
            <a:r>
              <a:rPr lang="en-US" dirty="0" smtClean="0"/>
              <a:t>, Important Message For Medicare, *Safe Surrender (DHS)</a:t>
            </a:r>
          </a:p>
          <a:p>
            <a:pPr lvl="2">
              <a:buNone/>
            </a:pPr>
            <a:endParaRPr lang="en-US" dirty="0" smtClean="0"/>
          </a:p>
          <a:p>
            <a:r>
              <a:rPr lang="en-US" dirty="0" smtClean="0"/>
              <a:t>Know and understand the flow of information from the registration system to clinical systems.</a:t>
            </a:r>
          </a:p>
          <a:p>
            <a:pPr lvl="2"/>
            <a:r>
              <a:rPr lang="en-US" dirty="0" smtClean="0"/>
              <a:t>Facility wide “Team” effort!</a:t>
            </a:r>
          </a:p>
          <a:p>
            <a:pPr>
              <a:buNone/>
            </a:pPr>
            <a:endParaRPr lang="en-US" dirty="0" smtClean="0"/>
          </a:p>
          <a:p>
            <a:pPr>
              <a:buNone/>
            </a:pPr>
            <a:endParaRPr lang="en-US" dirty="0" smtClean="0"/>
          </a:p>
          <a:p>
            <a:pPr>
              <a:buNone/>
            </a:pPr>
            <a:endParaRPr lang="en-US" dirty="0" smtClean="0"/>
          </a:p>
        </p:txBody>
      </p:sp>
      <p:sp>
        <p:nvSpPr>
          <p:cNvPr id="3" name="Title 2"/>
          <p:cNvSpPr>
            <a:spLocks noGrp="1"/>
          </p:cNvSpPr>
          <p:nvPr>
            <p:ph type="title"/>
          </p:nvPr>
        </p:nvSpPr>
        <p:spPr/>
        <p:txBody>
          <a:bodyPr>
            <a:normAutofit fontScale="90000"/>
          </a:bodyPr>
          <a:lstStyle/>
          <a:p>
            <a:r>
              <a:rPr lang="pt-BR" dirty="0" smtClean="0"/>
              <a:t>“Au d i t- P ro o f i n g ” Your </a:t>
            </a:r>
            <a:r>
              <a:rPr lang="pt-BR" dirty="0" smtClean="0"/>
              <a:t>Department Suggestions: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TotalTime>
  <Words>1715</Words>
  <Application>Microsoft Office PowerPoint</Application>
  <PresentationFormat>Custom</PresentationFormat>
  <Paragraphs>175</Paragraphs>
  <Slides>24</Slides>
  <Notes>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Slide 1</vt:lpstr>
      <vt:lpstr>Welcome</vt:lpstr>
      <vt:lpstr>Healthcare – Is Our Job Getting Easier?</vt:lpstr>
      <vt:lpstr>ICD-10  </vt:lpstr>
      <vt:lpstr>ICD-10</vt:lpstr>
      <vt:lpstr>ICD-10</vt:lpstr>
      <vt:lpstr>How to Prepare for Your Next Medicare Audit  </vt:lpstr>
      <vt:lpstr> “Au d i t- P ro o f i n g ” Your Department </vt:lpstr>
      <vt:lpstr>“Au d i t- P ro o f i n g ” Your Department Suggestions:</vt:lpstr>
      <vt:lpstr>“Au d i t- P ro o f i n g ” Your Department Suggestions:</vt:lpstr>
      <vt:lpstr>“Au d i t- P ro o f i n g ” Your Department Suggestions:</vt:lpstr>
      <vt:lpstr>CMS Audit Process For Advance Directives</vt:lpstr>
      <vt:lpstr>CMS Audit Process For Advance Directives</vt:lpstr>
      <vt:lpstr>CMS Audit Process For Advance Directives</vt:lpstr>
      <vt:lpstr>CMS Audit Process For Advance Directives</vt:lpstr>
      <vt:lpstr>Lesson Learned at ABC Hospital</vt:lpstr>
      <vt:lpstr>Why Does CMS Audit For MSP </vt:lpstr>
      <vt:lpstr>Reality </vt:lpstr>
      <vt:lpstr>MSP Audit at Hospital X</vt:lpstr>
      <vt:lpstr>Hospital X - MSP Audit Claim Selection Letter</vt:lpstr>
      <vt:lpstr>Hospital X - Internal Preparation</vt:lpstr>
      <vt:lpstr>Hospital X - Points to Remember </vt:lpstr>
      <vt:lpstr>What We Don’t Want to See</vt:lpstr>
      <vt:lpstr>  Questions?  </vt:lpstr>
    </vt:vector>
  </TitlesOfParts>
  <Company>Kaiser Permanente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Lena Watts</dc:creator>
  <cp:lastModifiedBy>user</cp:lastModifiedBy>
  <cp:revision>41</cp:revision>
  <dcterms:created xsi:type="dcterms:W3CDTF">2014-08-07T04:24:19Z</dcterms:created>
  <dcterms:modified xsi:type="dcterms:W3CDTF">2014-09-18T07:37:45Z</dcterms:modified>
</cp:coreProperties>
</file>