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2"/>
  </p:notesMasterIdLst>
  <p:sldIdLst>
    <p:sldId id="256" r:id="rId2"/>
    <p:sldId id="308" r:id="rId3"/>
    <p:sldId id="297" r:id="rId4"/>
    <p:sldId id="309" r:id="rId5"/>
    <p:sldId id="288" r:id="rId6"/>
    <p:sldId id="294" r:id="rId7"/>
    <p:sldId id="310" r:id="rId8"/>
    <p:sldId id="298" r:id="rId9"/>
    <p:sldId id="262" r:id="rId10"/>
    <p:sldId id="263" r:id="rId11"/>
    <p:sldId id="301" r:id="rId12"/>
    <p:sldId id="277" r:id="rId13"/>
    <p:sldId id="278" r:id="rId14"/>
    <p:sldId id="303" r:id="rId15"/>
    <p:sldId id="304" r:id="rId16"/>
    <p:sldId id="274" r:id="rId17"/>
    <p:sldId id="290" r:id="rId18"/>
    <p:sldId id="295" r:id="rId19"/>
    <p:sldId id="258" r:id="rId20"/>
    <p:sldId id="296" r:id="rId21"/>
    <p:sldId id="305" r:id="rId22"/>
    <p:sldId id="311" r:id="rId23"/>
    <p:sldId id="312" r:id="rId24"/>
    <p:sldId id="313" r:id="rId25"/>
    <p:sldId id="314" r:id="rId26"/>
    <p:sldId id="315" r:id="rId27"/>
    <p:sldId id="316" r:id="rId28"/>
    <p:sldId id="260" r:id="rId29"/>
    <p:sldId id="317"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8" d="100"/>
          <a:sy n="88" d="100"/>
        </p:scale>
        <p:origin x="35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C5A48-E908-45D9-852D-1D53436D75D3}"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en-US"/>
        </a:p>
      </dgm:t>
    </dgm:pt>
    <dgm:pt modelId="{8D2F1E3B-0A4C-489D-98FB-F7995637E53F}">
      <dgm:prSet phldrT="[Text]"/>
      <dgm:spPr/>
      <dgm:t>
        <a:bodyPr/>
        <a:lstStyle/>
        <a:p>
          <a:r>
            <a:rPr lang="en-US" dirty="0"/>
            <a:t>Epic go lives</a:t>
          </a:r>
        </a:p>
      </dgm:t>
    </dgm:pt>
    <dgm:pt modelId="{C7DC69CD-C5B1-43CE-A3B9-4B33350A0FC1}" type="parTrans" cxnId="{4848B312-0FBA-4540-AA05-B4CF45CF3161}">
      <dgm:prSet/>
      <dgm:spPr/>
      <dgm:t>
        <a:bodyPr/>
        <a:lstStyle/>
        <a:p>
          <a:endParaRPr lang="en-US"/>
        </a:p>
      </dgm:t>
    </dgm:pt>
    <dgm:pt modelId="{18B85463-773D-41F9-8C6C-1D95BF9D8780}" type="sibTrans" cxnId="{4848B312-0FBA-4540-AA05-B4CF45CF3161}">
      <dgm:prSet/>
      <dgm:spPr/>
      <dgm:t>
        <a:bodyPr/>
        <a:lstStyle/>
        <a:p>
          <a:endParaRPr lang="en-US"/>
        </a:p>
      </dgm:t>
    </dgm:pt>
    <dgm:pt modelId="{1A257C7C-E2A7-4496-8410-5E0C16465EFA}">
      <dgm:prSet phldrT="[Text]"/>
      <dgm:spPr/>
      <dgm:t>
        <a:bodyPr/>
        <a:lstStyle/>
        <a:p>
          <a:r>
            <a:rPr lang="en-US" dirty="0"/>
            <a:t>MPHS 4/2009</a:t>
          </a:r>
        </a:p>
      </dgm:t>
    </dgm:pt>
    <dgm:pt modelId="{5C3666C5-291E-4458-91C2-1DBF0AF4B3B3}" type="parTrans" cxnId="{7C2D64FC-6267-45D9-87D3-1331D6DBE528}">
      <dgm:prSet/>
      <dgm:spPr/>
      <dgm:t>
        <a:bodyPr/>
        <a:lstStyle/>
        <a:p>
          <a:endParaRPr lang="en-US"/>
        </a:p>
      </dgm:t>
    </dgm:pt>
    <dgm:pt modelId="{8B094214-B9C8-4FFD-B040-3D5E03F6CAAC}" type="sibTrans" cxnId="{7C2D64FC-6267-45D9-87D3-1331D6DBE528}">
      <dgm:prSet/>
      <dgm:spPr/>
      <dgm:t>
        <a:bodyPr/>
        <a:lstStyle/>
        <a:p>
          <a:endParaRPr lang="en-US"/>
        </a:p>
      </dgm:t>
    </dgm:pt>
    <dgm:pt modelId="{7C0AA52C-1DEE-4A7D-9B68-C79361EB7FAB}">
      <dgm:prSet phldrT="[Text]"/>
      <dgm:spPr/>
      <dgm:t>
        <a:bodyPr/>
        <a:lstStyle/>
        <a:p>
          <a:r>
            <a:rPr lang="en-US" dirty="0"/>
            <a:t>CVR 10/2011</a:t>
          </a:r>
        </a:p>
      </dgm:t>
    </dgm:pt>
    <dgm:pt modelId="{F73A404C-64DA-4225-8825-C6A0F01C54D2}" type="parTrans" cxnId="{79107153-661C-43D7-A6EE-E0284E800198}">
      <dgm:prSet/>
      <dgm:spPr/>
      <dgm:t>
        <a:bodyPr/>
        <a:lstStyle/>
        <a:p>
          <a:endParaRPr lang="en-US"/>
        </a:p>
      </dgm:t>
    </dgm:pt>
    <dgm:pt modelId="{49F6451A-4852-4B73-A0AA-DA43908A047F}" type="sibTrans" cxnId="{79107153-661C-43D7-A6EE-E0284E800198}">
      <dgm:prSet/>
      <dgm:spPr/>
      <dgm:t>
        <a:bodyPr/>
        <a:lstStyle/>
        <a:p>
          <a:endParaRPr lang="en-US"/>
        </a:p>
      </dgm:t>
    </dgm:pt>
    <dgm:pt modelId="{62CDD6FC-8381-41FE-93C0-1654F4F78A65}">
      <dgm:prSet phldrT="[Text]"/>
      <dgm:spPr/>
      <dgm:t>
        <a:bodyPr/>
        <a:lstStyle/>
        <a:p>
          <a:r>
            <a:rPr lang="en-US" dirty="0"/>
            <a:t>PCR 12/2011</a:t>
          </a:r>
        </a:p>
      </dgm:t>
    </dgm:pt>
    <dgm:pt modelId="{F34B2F8D-C54A-4DF6-B737-FB6B2E44152C}" type="parTrans" cxnId="{A68EA028-242B-4891-B8B8-204476ADB1F0}">
      <dgm:prSet/>
      <dgm:spPr/>
      <dgm:t>
        <a:bodyPr/>
        <a:lstStyle/>
        <a:p>
          <a:endParaRPr lang="en-US"/>
        </a:p>
      </dgm:t>
    </dgm:pt>
    <dgm:pt modelId="{D1654AF4-ADB3-4B70-9A7E-06E29E95C46E}" type="sibTrans" cxnId="{A68EA028-242B-4891-B8B8-204476ADB1F0}">
      <dgm:prSet/>
      <dgm:spPr/>
      <dgm:t>
        <a:bodyPr/>
        <a:lstStyle/>
        <a:p>
          <a:endParaRPr lang="en-US"/>
        </a:p>
      </dgm:t>
    </dgm:pt>
    <dgm:pt modelId="{C1374ABA-1DB8-4D05-8E9D-76D18E148287}">
      <dgm:prSet phldrT="[Text]"/>
      <dgm:spPr/>
      <dgm:t>
        <a:bodyPr/>
        <a:lstStyle/>
        <a:p>
          <a:r>
            <a:rPr lang="en-US" dirty="0"/>
            <a:t>Eden 12/2012</a:t>
          </a:r>
        </a:p>
      </dgm:t>
    </dgm:pt>
    <dgm:pt modelId="{4BA2FA90-4656-4123-916A-CBBAFF86A272}" type="parTrans" cxnId="{F3FE1F1C-AB8A-4121-8432-7954755E2F51}">
      <dgm:prSet/>
      <dgm:spPr/>
      <dgm:t>
        <a:bodyPr/>
        <a:lstStyle/>
        <a:p>
          <a:endParaRPr lang="en-US"/>
        </a:p>
      </dgm:t>
    </dgm:pt>
    <dgm:pt modelId="{B62F9663-0CEB-435B-829A-14B5400C04C4}" type="sibTrans" cxnId="{F3FE1F1C-AB8A-4121-8432-7954755E2F51}">
      <dgm:prSet/>
      <dgm:spPr/>
      <dgm:t>
        <a:bodyPr/>
        <a:lstStyle/>
        <a:p>
          <a:endParaRPr lang="en-US"/>
        </a:p>
      </dgm:t>
    </dgm:pt>
    <dgm:pt modelId="{E8B412FB-82AD-4C38-9047-663177A0885F}">
      <dgm:prSet phldrT="[Text]"/>
      <dgm:spPr/>
      <dgm:t>
        <a:bodyPr/>
        <a:lstStyle/>
        <a:p>
          <a:r>
            <a:rPr lang="en-US" dirty="0"/>
            <a:t>Delta 3/2013</a:t>
          </a:r>
        </a:p>
      </dgm:t>
    </dgm:pt>
    <dgm:pt modelId="{A2CA6643-67FD-4670-9C63-D8D63DAB9EAE}" type="parTrans" cxnId="{D2BF7BF8-89D4-48F3-A659-4F03C99E611E}">
      <dgm:prSet/>
      <dgm:spPr/>
      <dgm:t>
        <a:bodyPr/>
        <a:lstStyle/>
        <a:p>
          <a:endParaRPr lang="en-US"/>
        </a:p>
      </dgm:t>
    </dgm:pt>
    <dgm:pt modelId="{D7CD6AB8-CAAE-495C-8D94-C23F8775DFD8}" type="sibTrans" cxnId="{D2BF7BF8-89D4-48F3-A659-4F03C99E611E}">
      <dgm:prSet/>
      <dgm:spPr/>
      <dgm:t>
        <a:bodyPr/>
        <a:lstStyle/>
        <a:p>
          <a:endParaRPr lang="en-US"/>
        </a:p>
      </dgm:t>
    </dgm:pt>
    <dgm:pt modelId="{E39ED3FF-D26C-4B87-8004-3A54317FE08F}">
      <dgm:prSet phldrT="[Text]"/>
      <dgm:spPr/>
      <dgm:t>
        <a:bodyPr/>
        <a:lstStyle/>
        <a:p>
          <a:r>
            <a:rPr lang="en-US" dirty="0"/>
            <a:t>ABSMC 4/2013</a:t>
          </a:r>
        </a:p>
      </dgm:t>
    </dgm:pt>
    <dgm:pt modelId="{1FA2C0F5-4075-4584-97FE-40939D84FDC0}" type="parTrans" cxnId="{184F3CF7-87F5-4213-BA2A-9916897D3E49}">
      <dgm:prSet/>
      <dgm:spPr/>
      <dgm:t>
        <a:bodyPr/>
        <a:lstStyle/>
        <a:p>
          <a:endParaRPr lang="en-US"/>
        </a:p>
      </dgm:t>
    </dgm:pt>
    <dgm:pt modelId="{E708E5CA-094B-473D-BB51-E4BFE931B4CA}" type="sibTrans" cxnId="{184F3CF7-87F5-4213-BA2A-9916897D3E49}">
      <dgm:prSet/>
      <dgm:spPr/>
      <dgm:t>
        <a:bodyPr/>
        <a:lstStyle/>
        <a:p>
          <a:endParaRPr lang="en-US"/>
        </a:p>
      </dgm:t>
    </dgm:pt>
    <dgm:pt modelId="{93BF0A12-B67A-4DCB-A4CC-47F181485ECC}">
      <dgm:prSet phldrT="[Text]"/>
      <dgm:spPr/>
      <dgm:t>
        <a:bodyPr/>
        <a:lstStyle/>
        <a:p>
          <a:r>
            <a:rPr lang="en-US" dirty="0"/>
            <a:t>CPMC 11/2013</a:t>
          </a:r>
        </a:p>
      </dgm:t>
    </dgm:pt>
    <dgm:pt modelId="{A85E7B92-2E7B-4C06-9548-F2B4D0A0375A}" type="parTrans" cxnId="{53FCD1C0-F579-47A9-96AF-F45608749C7E}">
      <dgm:prSet/>
      <dgm:spPr/>
      <dgm:t>
        <a:bodyPr/>
        <a:lstStyle/>
        <a:p>
          <a:endParaRPr lang="en-US"/>
        </a:p>
      </dgm:t>
    </dgm:pt>
    <dgm:pt modelId="{F593E701-A05B-4E19-893F-EF430A0B8B1C}" type="sibTrans" cxnId="{53FCD1C0-F579-47A9-96AF-F45608749C7E}">
      <dgm:prSet/>
      <dgm:spPr/>
      <dgm:t>
        <a:bodyPr/>
        <a:lstStyle/>
        <a:p>
          <a:endParaRPr lang="en-US"/>
        </a:p>
      </dgm:t>
    </dgm:pt>
    <dgm:pt modelId="{CE290793-E134-478E-9B00-CA65B569E168}">
      <dgm:prSet phldrT="[Text]"/>
      <dgm:spPr/>
      <dgm:t>
        <a:bodyPr/>
        <a:lstStyle/>
        <a:p>
          <a:r>
            <a:rPr lang="en-US" dirty="0"/>
            <a:t>Novato/Lakeside 2/2014</a:t>
          </a:r>
        </a:p>
      </dgm:t>
    </dgm:pt>
    <dgm:pt modelId="{D03815D0-9766-459F-A4D0-4D3FCF75F927}" type="parTrans" cxnId="{857383D7-B0CF-44B0-BEA6-55118957AC18}">
      <dgm:prSet/>
      <dgm:spPr/>
      <dgm:t>
        <a:bodyPr/>
        <a:lstStyle/>
        <a:p>
          <a:endParaRPr lang="en-US"/>
        </a:p>
      </dgm:t>
    </dgm:pt>
    <dgm:pt modelId="{02C6AAD3-036D-4B39-ABE0-90A9C8D0CF09}" type="sibTrans" cxnId="{857383D7-B0CF-44B0-BEA6-55118957AC18}">
      <dgm:prSet/>
      <dgm:spPr/>
      <dgm:t>
        <a:bodyPr/>
        <a:lstStyle/>
        <a:p>
          <a:endParaRPr lang="en-US"/>
        </a:p>
      </dgm:t>
    </dgm:pt>
    <dgm:pt modelId="{8A49A9C9-5925-4728-857C-91B91CB60411}">
      <dgm:prSet phldrT="[Text]"/>
      <dgm:spPr/>
      <dgm:t>
        <a:bodyPr/>
        <a:lstStyle/>
        <a:p>
          <a:r>
            <a:rPr lang="en-US" dirty="0"/>
            <a:t>Santa Rosa 10/2014</a:t>
          </a:r>
        </a:p>
      </dgm:t>
    </dgm:pt>
    <dgm:pt modelId="{FB33FFFF-C50A-452F-A0B1-5B4D8C888B0B}" type="parTrans" cxnId="{C21FAEE7-482D-48CD-B38E-AA419EDD4472}">
      <dgm:prSet/>
      <dgm:spPr/>
      <dgm:t>
        <a:bodyPr/>
        <a:lstStyle/>
        <a:p>
          <a:endParaRPr lang="en-US"/>
        </a:p>
      </dgm:t>
    </dgm:pt>
    <dgm:pt modelId="{658A14E7-ECCA-418A-954B-5B8BD35068BC}" type="sibTrans" cxnId="{C21FAEE7-482D-48CD-B38E-AA419EDD4472}">
      <dgm:prSet/>
      <dgm:spPr/>
      <dgm:t>
        <a:bodyPr/>
        <a:lstStyle/>
        <a:p>
          <a:endParaRPr lang="en-US"/>
        </a:p>
      </dgm:t>
    </dgm:pt>
    <dgm:pt modelId="{46D70A38-F67C-4209-9057-9ED115545388}">
      <dgm:prSet phldrT="[Text]"/>
      <dgm:spPr/>
      <dgm:t>
        <a:bodyPr/>
        <a:lstStyle/>
        <a:p>
          <a:r>
            <a:rPr lang="en-US" dirty="0"/>
            <a:t>SSR 1 2/2015</a:t>
          </a:r>
        </a:p>
      </dgm:t>
    </dgm:pt>
    <dgm:pt modelId="{694675E3-2843-4796-9936-8400617FA0EA}" type="parTrans" cxnId="{8A056FFC-E9C6-45C3-A819-6748E4C7A14C}">
      <dgm:prSet/>
      <dgm:spPr/>
      <dgm:t>
        <a:bodyPr/>
        <a:lstStyle/>
        <a:p>
          <a:endParaRPr lang="en-US"/>
        </a:p>
      </dgm:t>
    </dgm:pt>
    <dgm:pt modelId="{095A840A-A8D2-4F1F-B97C-B895DDE735CE}" type="sibTrans" cxnId="{8A056FFC-E9C6-45C3-A819-6748E4C7A14C}">
      <dgm:prSet/>
      <dgm:spPr/>
      <dgm:t>
        <a:bodyPr/>
        <a:lstStyle/>
        <a:p>
          <a:endParaRPr lang="en-US"/>
        </a:p>
      </dgm:t>
    </dgm:pt>
    <dgm:pt modelId="{A4DBAF01-7190-439A-95C4-17186918F960}">
      <dgm:prSet phldrT="[Text]"/>
      <dgm:spPr/>
      <dgm:t>
        <a:bodyPr/>
        <a:lstStyle/>
        <a:p>
          <a:r>
            <a:rPr lang="en-US" dirty="0"/>
            <a:t>SSR 2 8/2015</a:t>
          </a:r>
        </a:p>
      </dgm:t>
    </dgm:pt>
    <dgm:pt modelId="{C3429F6F-00AF-446E-98B9-A40036DC93C0}" type="parTrans" cxnId="{5305A7DD-1DA2-4E6D-A207-4F21EBA9AC66}">
      <dgm:prSet/>
      <dgm:spPr/>
      <dgm:t>
        <a:bodyPr/>
        <a:lstStyle/>
        <a:p>
          <a:endParaRPr lang="en-US"/>
        </a:p>
      </dgm:t>
    </dgm:pt>
    <dgm:pt modelId="{D573C03E-1922-4ABB-AC83-ECF688B99254}" type="sibTrans" cxnId="{5305A7DD-1DA2-4E6D-A207-4F21EBA9AC66}">
      <dgm:prSet/>
      <dgm:spPr/>
      <dgm:t>
        <a:bodyPr/>
        <a:lstStyle/>
        <a:p>
          <a:endParaRPr lang="en-US"/>
        </a:p>
      </dgm:t>
    </dgm:pt>
    <dgm:pt modelId="{0F151F14-E0CC-466A-9710-D9645D5BC436}">
      <dgm:prSet phldrT="[Text]"/>
      <dgm:spPr/>
      <dgm:t>
        <a:bodyPr/>
        <a:lstStyle/>
        <a:p>
          <a:r>
            <a:rPr lang="en-US" dirty="0"/>
            <a:t>Coast 3/2016</a:t>
          </a:r>
        </a:p>
      </dgm:t>
    </dgm:pt>
    <dgm:pt modelId="{461C49AA-BDC3-40BD-9C15-048E74313D1B}" type="parTrans" cxnId="{1A1A6B9D-B1C9-4748-982C-084BF40F6841}">
      <dgm:prSet/>
      <dgm:spPr/>
      <dgm:t>
        <a:bodyPr/>
        <a:lstStyle/>
        <a:p>
          <a:endParaRPr lang="en-US"/>
        </a:p>
      </dgm:t>
    </dgm:pt>
    <dgm:pt modelId="{79F0408A-6A27-4F65-894A-25501B4174C1}" type="sibTrans" cxnId="{1A1A6B9D-B1C9-4748-982C-084BF40F6841}">
      <dgm:prSet/>
      <dgm:spPr/>
      <dgm:t>
        <a:bodyPr/>
        <a:lstStyle/>
        <a:p>
          <a:endParaRPr lang="en-US"/>
        </a:p>
      </dgm:t>
    </dgm:pt>
    <dgm:pt modelId="{99B98933-DC77-4A57-8A57-484CAF65D50D}" type="pres">
      <dgm:prSet presAssocID="{66BC5A48-E908-45D9-852D-1D53436D75D3}" presName="Name0" presStyleCnt="0">
        <dgm:presLayoutVars>
          <dgm:dir/>
        </dgm:presLayoutVars>
      </dgm:prSet>
      <dgm:spPr/>
    </dgm:pt>
    <dgm:pt modelId="{EC588AED-C69C-4C7B-8E4D-766388F0B3B3}" type="pres">
      <dgm:prSet presAssocID="{8D2F1E3B-0A4C-489D-98FB-F7995637E53F}" presName="parComposite" presStyleCnt="0"/>
      <dgm:spPr/>
    </dgm:pt>
    <dgm:pt modelId="{CFB9F919-2AFB-4C0C-BBF0-1D3845639E0C}" type="pres">
      <dgm:prSet presAssocID="{8D2F1E3B-0A4C-489D-98FB-F7995637E53F}" presName="parBigCircle" presStyleLbl="node0" presStyleIdx="0" presStyleCnt="1"/>
      <dgm:spPr/>
    </dgm:pt>
    <dgm:pt modelId="{4133322B-2B8F-42F6-A67D-0A1BF34EFDB5}" type="pres">
      <dgm:prSet presAssocID="{8D2F1E3B-0A4C-489D-98FB-F7995637E53F}" presName="parTx" presStyleLbl="revTx" presStyleIdx="0" presStyleCnt="25"/>
      <dgm:spPr/>
    </dgm:pt>
    <dgm:pt modelId="{787FEF3E-D254-4814-B173-F6C071AD5048}" type="pres">
      <dgm:prSet presAssocID="{8D2F1E3B-0A4C-489D-98FB-F7995637E53F}" presName="bSpace" presStyleCnt="0"/>
      <dgm:spPr/>
    </dgm:pt>
    <dgm:pt modelId="{1714BED2-7810-458B-8C55-B8B83AD68F0D}" type="pres">
      <dgm:prSet presAssocID="{8D2F1E3B-0A4C-489D-98FB-F7995637E53F}" presName="parBackupNorm" presStyleCnt="0"/>
      <dgm:spPr/>
    </dgm:pt>
    <dgm:pt modelId="{6EC143E4-E590-484B-A4D5-81CD69DCA5F3}" type="pres">
      <dgm:prSet presAssocID="{18B85463-773D-41F9-8C6C-1D95BF9D8780}" presName="parSpace" presStyleCnt="0"/>
      <dgm:spPr/>
    </dgm:pt>
    <dgm:pt modelId="{4890E0C8-775F-4DEC-A73E-BD39025E54A2}" type="pres">
      <dgm:prSet presAssocID="{1A257C7C-E2A7-4496-8410-5E0C16465EFA}" presName="desBackupLeftNorm" presStyleCnt="0"/>
      <dgm:spPr/>
    </dgm:pt>
    <dgm:pt modelId="{4EF7F130-D9ED-4AEC-970B-0ED4E7537F55}" type="pres">
      <dgm:prSet presAssocID="{1A257C7C-E2A7-4496-8410-5E0C16465EFA}" presName="desComposite" presStyleCnt="0"/>
      <dgm:spPr/>
    </dgm:pt>
    <dgm:pt modelId="{550B3A36-3F33-49FC-80B9-6646CAF59B4F}" type="pres">
      <dgm:prSet presAssocID="{1A257C7C-E2A7-4496-8410-5E0C16465EFA}" presName="desCircle" presStyleLbl="node1" presStyleIdx="0" presStyleCnt="12"/>
      <dgm:spPr/>
    </dgm:pt>
    <dgm:pt modelId="{D7F3234F-4DF8-447E-B993-0134FBB2CA2E}" type="pres">
      <dgm:prSet presAssocID="{1A257C7C-E2A7-4496-8410-5E0C16465EFA}" presName="chTx" presStyleLbl="revTx" presStyleIdx="1" presStyleCnt="25"/>
      <dgm:spPr/>
    </dgm:pt>
    <dgm:pt modelId="{E47D3405-613D-4893-A4EC-E887F805C42A}" type="pres">
      <dgm:prSet presAssocID="{1A257C7C-E2A7-4496-8410-5E0C16465EFA}" presName="desTx" presStyleLbl="revTx" presStyleIdx="2" presStyleCnt="25">
        <dgm:presLayoutVars>
          <dgm:bulletEnabled val="1"/>
        </dgm:presLayoutVars>
      </dgm:prSet>
      <dgm:spPr/>
    </dgm:pt>
    <dgm:pt modelId="{AFFDB00E-AA21-4A02-9D20-B978A1D8B764}" type="pres">
      <dgm:prSet presAssocID="{1A257C7C-E2A7-4496-8410-5E0C16465EFA}" presName="desBackupRightNorm" presStyleCnt="0"/>
      <dgm:spPr/>
    </dgm:pt>
    <dgm:pt modelId="{4816CE8D-74B7-4FE7-AD2C-0F4D9C777635}" type="pres">
      <dgm:prSet presAssocID="{8B094214-B9C8-4FFD-B040-3D5E03F6CAAC}" presName="desSpace" presStyleCnt="0"/>
      <dgm:spPr/>
    </dgm:pt>
    <dgm:pt modelId="{F0EE2874-87A8-4C52-B033-E28FCC51AEA9}" type="pres">
      <dgm:prSet presAssocID="{7C0AA52C-1DEE-4A7D-9B68-C79361EB7FAB}" presName="desBackupLeftNorm" presStyleCnt="0"/>
      <dgm:spPr/>
    </dgm:pt>
    <dgm:pt modelId="{47073B94-0087-4800-B210-AD0A228647FE}" type="pres">
      <dgm:prSet presAssocID="{7C0AA52C-1DEE-4A7D-9B68-C79361EB7FAB}" presName="desComposite" presStyleCnt="0"/>
      <dgm:spPr/>
    </dgm:pt>
    <dgm:pt modelId="{32089DD2-9E7F-48BC-BD6C-4B22AE89D182}" type="pres">
      <dgm:prSet presAssocID="{7C0AA52C-1DEE-4A7D-9B68-C79361EB7FAB}" presName="desCircle" presStyleLbl="node1" presStyleIdx="1" presStyleCnt="12"/>
      <dgm:spPr/>
    </dgm:pt>
    <dgm:pt modelId="{0B3A0116-7609-490A-8A7B-4D644C5BBC91}" type="pres">
      <dgm:prSet presAssocID="{7C0AA52C-1DEE-4A7D-9B68-C79361EB7FAB}" presName="chTx" presStyleLbl="revTx" presStyleIdx="3" presStyleCnt="25"/>
      <dgm:spPr/>
    </dgm:pt>
    <dgm:pt modelId="{1D6DBC2D-79E0-43A1-92BF-34940E870397}" type="pres">
      <dgm:prSet presAssocID="{7C0AA52C-1DEE-4A7D-9B68-C79361EB7FAB}" presName="desTx" presStyleLbl="revTx" presStyleIdx="4" presStyleCnt="25">
        <dgm:presLayoutVars>
          <dgm:bulletEnabled val="1"/>
        </dgm:presLayoutVars>
      </dgm:prSet>
      <dgm:spPr/>
    </dgm:pt>
    <dgm:pt modelId="{3B31B362-AF5E-41B7-A3B7-89BE11B7E25A}" type="pres">
      <dgm:prSet presAssocID="{7C0AA52C-1DEE-4A7D-9B68-C79361EB7FAB}" presName="desBackupRightNorm" presStyleCnt="0"/>
      <dgm:spPr/>
    </dgm:pt>
    <dgm:pt modelId="{7AA4FDF8-29A2-4BB9-8250-9B54DB157638}" type="pres">
      <dgm:prSet presAssocID="{49F6451A-4852-4B73-A0AA-DA43908A047F}" presName="desSpace" presStyleCnt="0"/>
      <dgm:spPr/>
    </dgm:pt>
    <dgm:pt modelId="{B1557687-7A1F-4F8A-B5E6-A2D235A6FEE7}" type="pres">
      <dgm:prSet presAssocID="{62CDD6FC-8381-41FE-93C0-1654F4F78A65}" presName="desBackupLeftNorm" presStyleCnt="0"/>
      <dgm:spPr/>
    </dgm:pt>
    <dgm:pt modelId="{80E6449D-2F89-41EE-BE77-BEED908CCDBA}" type="pres">
      <dgm:prSet presAssocID="{62CDD6FC-8381-41FE-93C0-1654F4F78A65}" presName="desComposite" presStyleCnt="0"/>
      <dgm:spPr/>
    </dgm:pt>
    <dgm:pt modelId="{7FDA5169-042F-4A56-B715-C2EABDF44885}" type="pres">
      <dgm:prSet presAssocID="{62CDD6FC-8381-41FE-93C0-1654F4F78A65}" presName="desCircle" presStyleLbl="node1" presStyleIdx="2" presStyleCnt="12"/>
      <dgm:spPr/>
    </dgm:pt>
    <dgm:pt modelId="{2EE0B1B7-F4C4-4E4F-A4D3-E203532D6A91}" type="pres">
      <dgm:prSet presAssocID="{62CDD6FC-8381-41FE-93C0-1654F4F78A65}" presName="chTx" presStyleLbl="revTx" presStyleIdx="5" presStyleCnt="25"/>
      <dgm:spPr/>
    </dgm:pt>
    <dgm:pt modelId="{9678F861-5EA9-4E98-B919-EC7D5C2E13F6}" type="pres">
      <dgm:prSet presAssocID="{62CDD6FC-8381-41FE-93C0-1654F4F78A65}" presName="desTx" presStyleLbl="revTx" presStyleIdx="6" presStyleCnt="25">
        <dgm:presLayoutVars>
          <dgm:bulletEnabled val="1"/>
        </dgm:presLayoutVars>
      </dgm:prSet>
      <dgm:spPr/>
    </dgm:pt>
    <dgm:pt modelId="{1C89631F-C6E5-4DAA-83B9-F578639B03EC}" type="pres">
      <dgm:prSet presAssocID="{62CDD6FC-8381-41FE-93C0-1654F4F78A65}" presName="desBackupRightNorm" presStyleCnt="0"/>
      <dgm:spPr/>
    </dgm:pt>
    <dgm:pt modelId="{B3448C40-FBEF-46CC-B108-44090BF91457}" type="pres">
      <dgm:prSet presAssocID="{D1654AF4-ADB3-4B70-9A7E-06E29E95C46E}" presName="desSpace" presStyleCnt="0"/>
      <dgm:spPr/>
    </dgm:pt>
    <dgm:pt modelId="{3D5FD598-BE7D-4F27-9335-BFA4B60C1B75}" type="pres">
      <dgm:prSet presAssocID="{C1374ABA-1DB8-4D05-8E9D-76D18E148287}" presName="desBackupLeftNorm" presStyleCnt="0"/>
      <dgm:spPr/>
    </dgm:pt>
    <dgm:pt modelId="{2A0B700C-D4FC-474A-A226-0063FBB98C18}" type="pres">
      <dgm:prSet presAssocID="{C1374ABA-1DB8-4D05-8E9D-76D18E148287}" presName="desComposite" presStyleCnt="0"/>
      <dgm:spPr/>
    </dgm:pt>
    <dgm:pt modelId="{3ABEA5A2-D4BF-40C6-8B29-10AA9E83CC0C}" type="pres">
      <dgm:prSet presAssocID="{C1374ABA-1DB8-4D05-8E9D-76D18E148287}" presName="desCircle" presStyleLbl="node1" presStyleIdx="3" presStyleCnt="12"/>
      <dgm:spPr/>
    </dgm:pt>
    <dgm:pt modelId="{844597BC-3B74-4812-90C8-7F52BCE7245A}" type="pres">
      <dgm:prSet presAssocID="{C1374ABA-1DB8-4D05-8E9D-76D18E148287}" presName="chTx" presStyleLbl="revTx" presStyleIdx="7" presStyleCnt="25"/>
      <dgm:spPr/>
    </dgm:pt>
    <dgm:pt modelId="{44622356-E114-4F6D-AF8F-C03169CA5D0B}" type="pres">
      <dgm:prSet presAssocID="{C1374ABA-1DB8-4D05-8E9D-76D18E148287}" presName="desTx" presStyleLbl="revTx" presStyleIdx="8" presStyleCnt="25">
        <dgm:presLayoutVars>
          <dgm:bulletEnabled val="1"/>
        </dgm:presLayoutVars>
      </dgm:prSet>
      <dgm:spPr/>
    </dgm:pt>
    <dgm:pt modelId="{4B44C3AC-EB55-4455-8F68-5AB0A7410C88}" type="pres">
      <dgm:prSet presAssocID="{C1374ABA-1DB8-4D05-8E9D-76D18E148287}" presName="desBackupRightNorm" presStyleCnt="0"/>
      <dgm:spPr/>
    </dgm:pt>
    <dgm:pt modelId="{F06E1E54-4D13-49FE-BEEF-C99FF7D86CD2}" type="pres">
      <dgm:prSet presAssocID="{B62F9663-0CEB-435B-829A-14B5400C04C4}" presName="desSpace" presStyleCnt="0"/>
      <dgm:spPr/>
    </dgm:pt>
    <dgm:pt modelId="{E70C5451-F8D5-439F-84B5-EF9A5623604A}" type="pres">
      <dgm:prSet presAssocID="{E8B412FB-82AD-4C38-9047-663177A0885F}" presName="desBackupLeftNorm" presStyleCnt="0"/>
      <dgm:spPr/>
    </dgm:pt>
    <dgm:pt modelId="{0515012B-D2CD-43B0-8732-D96E17F628B7}" type="pres">
      <dgm:prSet presAssocID="{E8B412FB-82AD-4C38-9047-663177A0885F}" presName="desComposite" presStyleCnt="0"/>
      <dgm:spPr/>
    </dgm:pt>
    <dgm:pt modelId="{E09F11F8-F0BE-4706-AB5B-B1CB7E576947}" type="pres">
      <dgm:prSet presAssocID="{E8B412FB-82AD-4C38-9047-663177A0885F}" presName="desCircle" presStyleLbl="node1" presStyleIdx="4" presStyleCnt="12"/>
      <dgm:spPr/>
    </dgm:pt>
    <dgm:pt modelId="{955B9F87-72C9-46D7-A54C-AA91855C6029}" type="pres">
      <dgm:prSet presAssocID="{E8B412FB-82AD-4C38-9047-663177A0885F}" presName="chTx" presStyleLbl="revTx" presStyleIdx="9" presStyleCnt="25"/>
      <dgm:spPr/>
    </dgm:pt>
    <dgm:pt modelId="{60819F3A-4EDE-4506-A31F-2379F5652475}" type="pres">
      <dgm:prSet presAssocID="{E8B412FB-82AD-4C38-9047-663177A0885F}" presName="desTx" presStyleLbl="revTx" presStyleIdx="10" presStyleCnt="25">
        <dgm:presLayoutVars>
          <dgm:bulletEnabled val="1"/>
        </dgm:presLayoutVars>
      </dgm:prSet>
      <dgm:spPr/>
    </dgm:pt>
    <dgm:pt modelId="{939CC767-E5AF-45C1-994F-D81EBDEDB1EC}" type="pres">
      <dgm:prSet presAssocID="{E8B412FB-82AD-4C38-9047-663177A0885F}" presName="desBackupRightNorm" presStyleCnt="0"/>
      <dgm:spPr/>
    </dgm:pt>
    <dgm:pt modelId="{C342F73D-490E-4170-BCA6-87AFE6EBB992}" type="pres">
      <dgm:prSet presAssocID="{D7CD6AB8-CAAE-495C-8D94-C23F8775DFD8}" presName="desSpace" presStyleCnt="0"/>
      <dgm:spPr/>
    </dgm:pt>
    <dgm:pt modelId="{B7159DCA-AF3B-45F4-874F-07B5B2DF1352}" type="pres">
      <dgm:prSet presAssocID="{E39ED3FF-D26C-4B87-8004-3A54317FE08F}" presName="desBackupLeftNorm" presStyleCnt="0"/>
      <dgm:spPr/>
    </dgm:pt>
    <dgm:pt modelId="{C144D657-7AFD-40C5-B047-4F1AFEF15FCA}" type="pres">
      <dgm:prSet presAssocID="{E39ED3FF-D26C-4B87-8004-3A54317FE08F}" presName="desComposite" presStyleCnt="0"/>
      <dgm:spPr/>
    </dgm:pt>
    <dgm:pt modelId="{7F085E9C-B148-4979-8AEF-F210DA732E4E}" type="pres">
      <dgm:prSet presAssocID="{E39ED3FF-D26C-4B87-8004-3A54317FE08F}" presName="desCircle" presStyleLbl="node1" presStyleIdx="5" presStyleCnt="12"/>
      <dgm:spPr/>
    </dgm:pt>
    <dgm:pt modelId="{268D40CE-A1AC-4A2B-97B0-E4D3642D2E6F}" type="pres">
      <dgm:prSet presAssocID="{E39ED3FF-D26C-4B87-8004-3A54317FE08F}" presName="chTx" presStyleLbl="revTx" presStyleIdx="11" presStyleCnt="25"/>
      <dgm:spPr/>
    </dgm:pt>
    <dgm:pt modelId="{36675E3C-EC59-4196-933C-09BF37DE3E23}" type="pres">
      <dgm:prSet presAssocID="{E39ED3FF-D26C-4B87-8004-3A54317FE08F}" presName="desTx" presStyleLbl="revTx" presStyleIdx="12" presStyleCnt="25">
        <dgm:presLayoutVars>
          <dgm:bulletEnabled val="1"/>
        </dgm:presLayoutVars>
      </dgm:prSet>
      <dgm:spPr/>
    </dgm:pt>
    <dgm:pt modelId="{6B506F28-3268-4CD5-915D-56182E699B28}" type="pres">
      <dgm:prSet presAssocID="{E39ED3FF-D26C-4B87-8004-3A54317FE08F}" presName="desBackupRightNorm" presStyleCnt="0"/>
      <dgm:spPr/>
    </dgm:pt>
    <dgm:pt modelId="{B0EADE87-4F0A-4C78-B8B2-A40E602DFD03}" type="pres">
      <dgm:prSet presAssocID="{E708E5CA-094B-473D-BB51-E4BFE931B4CA}" presName="desSpace" presStyleCnt="0"/>
      <dgm:spPr/>
    </dgm:pt>
    <dgm:pt modelId="{4501C3EB-F41F-42F5-B85F-439F49772499}" type="pres">
      <dgm:prSet presAssocID="{93BF0A12-B67A-4DCB-A4CC-47F181485ECC}" presName="desBackupLeftNorm" presStyleCnt="0"/>
      <dgm:spPr/>
    </dgm:pt>
    <dgm:pt modelId="{F5A626CF-1AD8-44C6-8787-CFDB12874F9B}" type="pres">
      <dgm:prSet presAssocID="{93BF0A12-B67A-4DCB-A4CC-47F181485ECC}" presName="desComposite" presStyleCnt="0"/>
      <dgm:spPr/>
    </dgm:pt>
    <dgm:pt modelId="{5DD35553-48DB-4AA7-B3E8-0E0070F0D716}" type="pres">
      <dgm:prSet presAssocID="{93BF0A12-B67A-4DCB-A4CC-47F181485ECC}" presName="desCircle" presStyleLbl="node1" presStyleIdx="6" presStyleCnt="12"/>
      <dgm:spPr/>
    </dgm:pt>
    <dgm:pt modelId="{175B36D8-188B-431B-93E7-FFF3CCCEF49A}" type="pres">
      <dgm:prSet presAssocID="{93BF0A12-B67A-4DCB-A4CC-47F181485ECC}" presName="chTx" presStyleLbl="revTx" presStyleIdx="13" presStyleCnt="25"/>
      <dgm:spPr/>
    </dgm:pt>
    <dgm:pt modelId="{C91E017F-70A5-4E68-85DA-05E937FD5475}" type="pres">
      <dgm:prSet presAssocID="{93BF0A12-B67A-4DCB-A4CC-47F181485ECC}" presName="desTx" presStyleLbl="revTx" presStyleIdx="14" presStyleCnt="25">
        <dgm:presLayoutVars>
          <dgm:bulletEnabled val="1"/>
        </dgm:presLayoutVars>
      </dgm:prSet>
      <dgm:spPr/>
    </dgm:pt>
    <dgm:pt modelId="{753F6820-04F1-4BC9-A91C-B3A025354708}" type="pres">
      <dgm:prSet presAssocID="{93BF0A12-B67A-4DCB-A4CC-47F181485ECC}" presName="desBackupRightNorm" presStyleCnt="0"/>
      <dgm:spPr/>
    </dgm:pt>
    <dgm:pt modelId="{8698B455-AC39-4930-9480-A7F0B8852038}" type="pres">
      <dgm:prSet presAssocID="{F593E701-A05B-4E19-893F-EF430A0B8B1C}" presName="desSpace" presStyleCnt="0"/>
      <dgm:spPr/>
    </dgm:pt>
    <dgm:pt modelId="{012C1D52-9897-4BF9-B941-20B99B60E27D}" type="pres">
      <dgm:prSet presAssocID="{CE290793-E134-478E-9B00-CA65B569E168}" presName="desBackupLeftNorm" presStyleCnt="0"/>
      <dgm:spPr/>
    </dgm:pt>
    <dgm:pt modelId="{278248C8-6F66-4195-88F2-D115F43A9B08}" type="pres">
      <dgm:prSet presAssocID="{CE290793-E134-478E-9B00-CA65B569E168}" presName="desComposite" presStyleCnt="0"/>
      <dgm:spPr/>
    </dgm:pt>
    <dgm:pt modelId="{0D1A524C-2402-48FD-AED5-575F362538C5}" type="pres">
      <dgm:prSet presAssocID="{CE290793-E134-478E-9B00-CA65B569E168}" presName="desCircle" presStyleLbl="node1" presStyleIdx="7" presStyleCnt="12"/>
      <dgm:spPr/>
    </dgm:pt>
    <dgm:pt modelId="{AAE63797-0779-47FA-BC41-5C1ECB141B6B}" type="pres">
      <dgm:prSet presAssocID="{CE290793-E134-478E-9B00-CA65B569E168}" presName="chTx" presStyleLbl="revTx" presStyleIdx="15" presStyleCnt="25"/>
      <dgm:spPr/>
    </dgm:pt>
    <dgm:pt modelId="{1AC1310E-60BE-4870-886B-EADE1B9FBAF6}" type="pres">
      <dgm:prSet presAssocID="{CE290793-E134-478E-9B00-CA65B569E168}" presName="desTx" presStyleLbl="revTx" presStyleIdx="16" presStyleCnt="25">
        <dgm:presLayoutVars>
          <dgm:bulletEnabled val="1"/>
        </dgm:presLayoutVars>
      </dgm:prSet>
      <dgm:spPr/>
    </dgm:pt>
    <dgm:pt modelId="{F376F96B-F35A-4B97-B7BD-80B92396F4EA}" type="pres">
      <dgm:prSet presAssocID="{CE290793-E134-478E-9B00-CA65B569E168}" presName="desBackupRightNorm" presStyleCnt="0"/>
      <dgm:spPr/>
    </dgm:pt>
    <dgm:pt modelId="{236CFD14-8063-4994-B3B7-F156665FD831}" type="pres">
      <dgm:prSet presAssocID="{02C6AAD3-036D-4B39-ABE0-90A9C8D0CF09}" presName="desSpace" presStyleCnt="0"/>
      <dgm:spPr/>
    </dgm:pt>
    <dgm:pt modelId="{F2A388DE-CA49-42C4-B29A-4B75A3CEDBA3}" type="pres">
      <dgm:prSet presAssocID="{8A49A9C9-5925-4728-857C-91B91CB60411}" presName="desBackupLeftNorm" presStyleCnt="0"/>
      <dgm:spPr/>
    </dgm:pt>
    <dgm:pt modelId="{E5AC36DB-9B76-43E7-9BF6-7B08D83286BD}" type="pres">
      <dgm:prSet presAssocID="{8A49A9C9-5925-4728-857C-91B91CB60411}" presName="desComposite" presStyleCnt="0"/>
      <dgm:spPr/>
    </dgm:pt>
    <dgm:pt modelId="{EB63B712-BFCE-4DA0-AA10-2A81E022C7FB}" type="pres">
      <dgm:prSet presAssocID="{8A49A9C9-5925-4728-857C-91B91CB60411}" presName="desCircle" presStyleLbl="node1" presStyleIdx="8" presStyleCnt="12"/>
      <dgm:spPr/>
    </dgm:pt>
    <dgm:pt modelId="{114DE5DD-CD01-41B4-B02B-B992A64C608B}" type="pres">
      <dgm:prSet presAssocID="{8A49A9C9-5925-4728-857C-91B91CB60411}" presName="chTx" presStyleLbl="revTx" presStyleIdx="17" presStyleCnt="25"/>
      <dgm:spPr/>
    </dgm:pt>
    <dgm:pt modelId="{F1866821-215B-48FF-9142-6F9B94DCD246}" type="pres">
      <dgm:prSet presAssocID="{8A49A9C9-5925-4728-857C-91B91CB60411}" presName="desTx" presStyleLbl="revTx" presStyleIdx="18" presStyleCnt="25">
        <dgm:presLayoutVars>
          <dgm:bulletEnabled val="1"/>
        </dgm:presLayoutVars>
      </dgm:prSet>
      <dgm:spPr/>
    </dgm:pt>
    <dgm:pt modelId="{401A8E2E-86A0-4BED-BF3E-617838BB6749}" type="pres">
      <dgm:prSet presAssocID="{8A49A9C9-5925-4728-857C-91B91CB60411}" presName="desBackupRightNorm" presStyleCnt="0"/>
      <dgm:spPr/>
    </dgm:pt>
    <dgm:pt modelId="{15233913-B518-46F2-B193-85E479F9AE67}" type="pres">
      <dgm:prSet presAssocID="{658A14E7-ECCA-418A-954B-5B8BD35068BC}" presName="desSpace" presStyleCnt="0"/>
      <dgm:spPr/>
    </dgm:pt>
    <dgm:pt modelId="{F3287634-90BA-4BCA-AAED-F1EF1615F6DE}" type="pres">
      <dgm:prSet presAssocID="{46D70A38-F67C-4209-9057-9ED115545388}" presName="desBackupLeftNorm" presStyleCnt="0"/>
      <dgm:spPr/>
    </dgm:pt>
    <dgm:pt modelId="{5F56E382-9739-4C5D-A805-09DE7F1A84B2}" type="pres">
      <dgm:prSet presAssocID="{46D70A38-F67C-4209-9057-9ED115545388}" presName="desComposite" presStyleCnt="0"/>
      <dgm:spPr/>
    </dgm:pt>
    <dgm:pt modelId="{4D87E8AD-9F69-4D57-9AC5-A5143CE441BE}" type="pres">
      <dgm:prSet presAssocID="{46D70A38-F67C-4209-9057-9ED115545388}" presName="desCircle" presStyleLbl="node1" presStyleIdx="9" presStyleCnt="12"/>
      <dgm:spPr/>
    </dgm:pt>
    <dgm:pt modelId="{B16F888E-FE39-4593-9A80-8285E33FD049}" type="pres">
      <dgm:prSet presAssocID="{46D70A38-F67C-4209-9057-9ED115545388}" presName="chTx" presStyleLbl="revTx" presStyleIdx="19" presStyleCnt="25"/>
      <dgm:spPr/>
    </dgm:pt>
    <dgm:pt modelId="{AAFC18D8-EEB0-433D-9332-94047038940D}" type="pres">
      <dgm:prSet presAssocID="{46D70A38-F67C-4209-9057-9ED115545388}" presName="desTx" presStyleLbl="revTx" presStyleIdx="20" presStyleCnt="25">
        <dgm:presLayoutVars>
          <dgm:bulletEnabled val="1"/>
        </dgm:presLayoutVars>
      </dgm:prSet>
      <dgm:spPr/>
    </dgm:pt>
    <dgm:pt modelId="{5D8DB563-3DC9-4B80-B15B-A327CD72D674}" type="pres">
      <dgm:prSet presAssocID="{46D70A38-F67C-4209-9057-9ED115545388}" presName="desBackupRightNorm" presStyleCnt="0"/>
      <dgm:spPr/>
    </dgm:pt>
    <dgm:pt modelId="{88555498-9670-4421-A747-615C07C3B4D8}" type="pres">
      <dgm:prSet presAssocID="{095A840A-A8D2-4F1F-B97C-B895DDE735CE}" presName="desSpace" presStyleCnt="0"/>
      <dgm:spPr/>
    </dgm:pt>
    <dgm:pt modelId="{C860F284-1350-4119-93A9-844C533350B0}" type="pres">
      <dgm:prSet presAssocID="{A4DBAF01-7190-439A-95C4-17186918F960}" presName="desBackupLeftNorm" presStyleCnt="0"/>
      <dgm:spPr/>
    </dgm:pt>
    <dgm:pt modelId="{3A9FF602-5B49-46B7-88FC-5415ACF18F7E}" type="pres">
      <dgm:prSet presAssocID="{A4DBAF01-7190-439A-95C4-17186918F960}" presName="desComposite" presStyleCnt="0"/>
      <dgm:spPr/>
    </dgm:pt>
    <dgm:pt modelId="{15C187DE-B1A6-4333-8034-4F5700FCE47F}" type="pres">
      <dgm:prSet presAssocID="{A4DBAF01-7190-439A-95C4-17186918F960}" presName="desCircle" presStyleLbl="node1" presStyleIdx="10" presStyleCnt="12"/>
      <dgm:spPr/>
    </dgm:pt>
    <dgm:pt modelId="{9B277CE9-B71D-40FD-9714-CC90BD75BFA2}" type="pres">
      <dgm:prSet presAssocID="{A4DBAF01-7190-439A-95C4-17186918F960}" presName="chTx" presStyleLbl="revTx" presStyleIdx="21" presStyleCnt="25"/>
      <dgm:spPr/>
    </dgm:pt>
    <dgm:pt modelId="{D8E0A591-F7AF-407E-8D4E-29B357EFC868}" type="pres">
      <dgm:prSet presAssocID="{A4DBAF01-7190-439A-95C4-17186918F960}" presName="desTx" presStyleLbl="revTx" presStyleIdx="22" presStyleCnt="25">
        <dgm:presLayoutVars>
          <dgm:bulletEnabled val="1"/>
        </dgm:presLayoutVars>
      </dgm:prSet>
      <dgm:spPr/>
    </dgm:pt>
    <dgm:pt modelId="{8180AB10-B2F5-4D8E-90AB-EF768A91AFAC}" type="pres">
      <dgm:prSet presAssocID="{A4DBAF01-7190-439A-95C4-17186918F960}" presName="desBackupRightNorm" presStyleCnt="0"/>
      <dgm:spPr/>
    </dgm:pt>
    <dgm:pt modelId="{03D4EC8C-2CC8-430F-944E-B888C0ECEC6B}" type="pres">
      <dgm:prSet presAssocID="{D573C03E-1922-4ABB-AC83-ECF688B99254}" presName="desSpace" presStyleCnt="0"/>
      <dgm:spPr/>
    </dgm:pt>
    <dgm:pt modelId="{CF0DA0A1-B316-4300-A347-1B5295F79395}" type="pres">
      <dgm:prSet presAssocID="{0F151F14-E0CC-466A-9710-D9645D5BC436}" presName="desBackupLeftNorm" presStyleCnt="0"/>
      <dgm:spPr/>
    </dgm:pt>
    <dgm:pt modelId="{8A3527D6-03E2-4DCF-87E6-9046FA66BC28}" type="pres">
      <dgm:prSet presAssocID="{0F151F14-E0CC-466A-9710-D9645D5BC436}" presName="desComposite" presStyleCnt="0"/>
      <dgm:spPr/>
    </dgm:pt>
    <dgm:pt modelId="{65D49C27-9F11-4F7F-871C-DBA819D3EA8C}" type="pres">
      <dgm:prSet presAssocID="{0F151F14-E0CC-466A-9710-D9645D5BC436}" presName="desCircle" presStyleLbl="node1" presStyleIdx="11" presStyleCnt="12"/>
      <dgm:spPr/>
    </dgm:pt>
    <dgm:pt modelId="{961DCE1E-4BE8-4646-AD05-C2699A7322B8}" type="pres">
      <dgm:prSet presAssocID="{0F151F14-E0CC-466A-9710-D9645D5BC436}" presName="chTx" presStyleLbl="revTx" presStyleIdx="23" presStyleCnt="25"/>
      <dgm:spPr/>
    </dgm:pt>
    <dgm:pt modelId="{37DF8D3E-83FE-47A7-BCAD-7D9E89BB6AB3}" type="pres">
      <dgm:prSet presAssocID="{0F151F14-E0CC-466A-9710-D9645D5BC436}" presName="desTx" presStyleLbl="revTx" presStyleIdx="24" presStyleCnt="25">
        <dgm:presLayoutVars>
          <dgm:bulletEnabled val="1"/>
        </dgm:presLayoutVars>
      </dgm:prSet>
      <dgm:spPr/>
    </dgm:pt>
    <dgm:pt modelId="{AEF14A1B-75D9-452F-A82C-9D720FC3FEEE}" type="pres">
      <dgm:prSet presAssocID="{0F151F14-E0CC-466A-9710-D9645D5BC436}" presName="desBackupRightNorm" presStyleCnt="0"/>
      <dgm:spPr/>
    </dgm:pt>
    <dgm:pt modelId="{2E25BAFC-4DAF-440C-A186-7A658805BFE5}" type="pres">
      <dgm:prSet presAssocID="{79F0408A-6A27-4F65-894A-25501B4174C1}" presName="desSpace" presStyleCnt="0"/>
      <dgm:spPr/>
    </dgm:pt>
  </dgm:ptLst>
  <dgm:cxnLst>
    <dgm:cxn modelId="{4848B312-0FBA-4540-AA05-B4CF45CF3161}" srcId="{66BC5A48-E908-45D9-852D-1D53436D75D3}" destId="{8D2F1E3B-0A4C-489D-98FB-F7995637E53F}" srcOrd="0" destOrd="0" parTransId="{C7DC69CD-C5B1-43CE-A3B9-4B33350A0FC1}" sibTransId="{18B85463-773D-41F9-8C6C-1D95BF9D8780}"/>
    <dgm:cxn modelId="{F351B31A-86A5-4443-89E6-0602C6EE48DD}" type="presOf" srcId="{8D2F1E3B-0A4C-489D-98FB-F7995637E53F}" destId="{4133322B-2B8F-42F6-A67D-0A1BF34EFDB5}" srcOrd="0" destOrd="0" presId="urn:microsoft.com/office/officeart/2008/layout/CircleAccentTimeline"/>
    <dgm:cxn modelId="{F3FE1F1C-AB8A-4121-8432-7954755E2F51}" srcId="{8D2F1E3B-0A4C-489D-98FB-F7995637E53F}" destId="{C1374ABA-1DB8-4D05-8E9D-76D18E148287}" srcOrd="3" destOrd="0" parTransId="{4BA2FA90-4656-4123-916A-CBBAFF86A272}" sibTransId="{B62F9663-0CEB-435B-829A-14B5400C04C4}"/>
    <dgm:cxn modelId="{16C9281D-81AC-4C7A-BD1B-E6FF30EB3D6C}" type="presOf" srcId="{0F151F14-E0CC-466A-9710-D9645D5BC436}" destId="{961DCE1E-4BE8-4646-AD05-C2699A7322B8}" srcOrd="0" destOrd="0" presId="urn:microsoft.com/office/officeart/2008/layout/CircleAccentTimeline"/>
    <dgm:cxn modelId="{A68EA028-242B-4891-B8B8-204476ADB1F0}" srcId="{8D2F1E3B-0A4C-489D-98FB-F7995637E53F}" destId="{62CDD6FC-8381-41FE-93C0-1654F4F78A65}" srcOrd="2" destOrd="0" parTransId="{F34B2F8D-C54A-4DF6-B737-FB6B2E44152C}" sibTransId="{D1654AF4-ADB3-4B70-9A7E-06E29E95C46E}"/>
    <dgm:cxn modelId="{95228A64-E4A1-4C96-A2E8-5A1A5EC34A9B}" type="presOf" srcId="{1A257C7C-E2A7-4496-8410-5E0C16465EFA}" destId="{D7F3234F-4DF8-447E-B993-0134FBB2CA2E}" srcOrd="0" destOrd="0" presId="urn:microsoft.com/office/officeart/2008/layout/CircleAccentTimeline"/>
    <dgm:cxn modelId="{5AF00165-A825-4CAE-BB61-52E1C65BE591}" type="presOf" srcId="{E8B412FB-82AD-4C38-9047-663177A0885F}" destId="{955B9F87-72C9-46D7-A54C-AA91855C6029}" srcOrd="0" destOrd="0" presId="urn:microsoft.com/office/officeart/2008/layout/CircleAccentTimeline"/>
    <dgm:cxn modelId="{79107153-661C-43D7-A6EE-E0284E800198}" srcId="{8D2F1E3B-0A4C-489D-98FB-F7995637E53F}" destId="{7C0AA52C-1DEE-4A7D-9B68-C79361EB7FAB}" srcOrd="1" destOrd="0" parTransId="{F73A404C-64DA-4225-8825-C6A0F01C54D2}" sibTransId="{49F6451A-4852-4B73-A0AA-DA43908A047F}"/>
    <dgm:cxn modelId="{1041577E-EFFA-4535-92B7-35EA4F709A7A}" type="presOf" srcId="{CE290793-E134-478E-9B00-CA65B569E168}" destId="{AAE63797-0779-47FA-BC41-5C1ECB141B6B}" srcOrd="0" destOrd="0" presId="urn:microsoft.com/office/officeart/2008/layout/CircleAccentTimeline"/>
    <dgm:cxn modelId="{2FFC9D7F-2AFB-4CD6-A634-BF256E656B26}" type="presOf" srcId="{8A49A9C9-5925-4728-857C-91B91CB60411}" destId="{114DE5DD-CD01-41B4-B02B-B992A64C608B}" srcOrd="0" destOrd="0" presId="urn:microsoft.com/office/officeart/2008/layout/CircleAccentTimeline"/>
    <dgm:cxn modelId="{6BC75685-40A8-4219-B37A-B161CB0D290B}" type="presOf" srcId="{46D70A38-F67C-4209-9057-9ED115545388}" destId="{B16F888E-FE39-4593-9A80-8285E33FD049}" srcOrd="0" destOrd="0" presId="urn:microsoft.com/office/officeart/2008/layout/CircleAccentTimeline"/>
    <dgm:cxn modelId="{31820289-FA9F-43F7-A367-C9B73868A7CA}" type="presOf" srcId="{C1374ABA-1DB8-4D05-8E9D-76D18E148287}" destId="{844597BC-3B74-4812-90C8-7F52BCE7245A}" srcOrd="0" destOrd="0" presId="urn:microsoft.com/office/officeart/2008/layout/CircleAccentTimeline"/>
    <dgm:cxn modelId="{64FAB495-64C7-4812-A951-55ACAFC0DCB5}" type="presOf" srcId="{E39ED3FF-D26C-4B87-8004-3A54317FE08F}" destId="{268D40CE-A1AC-4A2B-97B0-E4D3642D2E6F}" srcOrd="0" destOrd="0" presId="urn:microsoft.com/office/officeart/2008/layout/CircleAccentTimeline"/>
    <dgm:cxn modelId="{1A1A6B9D-B1C9-4748-982C-084BF40F6841}" srcId="{8D2F1E3B-0A4C-489D-98FB-F7995637E53F}" destId="{0F151F14-E0CC-466A-9710-D9645D5BC436}" srcOrd="11" destOrd="0" parTransId="{461C49AA-BDC3-40BD-9C15-048E74313D1B}" sibTransId="{79F0408A-6A27-4F65-894A-25501B4174C1}"/>
    <dgm:cxn modelId="{88B65DA0-E86D-48BF-B994-1BAEB102508F}" type="presOf" srcId="{A4DBAF01-7190-439A-95C4-17186918F960}" destId="{9B277CE9-B71D-40FD-9714-CC90BD75BFA2}" srcOrd="0" destOrd="0" presId="urn:microsoft.com/office/officeart/2008/layout/CircleAccentTimeline"/>
    <dgm:cxn modelId="{4A2E0AA5-C2E2-4E73-8900-AECF499A4EE1}" type="presOf" srcId="{93BF0A12-B67A-4DCB-A4CC-47F181485ECC}" destId="{175B36D8-188B-431B-93E7-FFF3CCCEF49A}" srcOrd="0" destOrd="0" presId="urn:microsoft.com/office/officeart/2008/layout/CircleAccentTimeline"/>
    <dgm:cxn modelId="{A40080AA-7E74-437A-B853-0B9A2F00B046}" type="presOf" srcId="{7C0AA52C-1DEE-4A7D-9B68-C79361EB7FAB}" destId="{0B3A0116-7609-490A-8A7B-4D644C5BBC91}" srcOrd="0" destOrd="0" presId="urn:microsoft.com/office/officeart/2008/layout/CircleAccentTimeline"/>
    <dgm:cxn modelId="{53FCD1C0-F579-47A9-96AF-F45608749C7E}" srcId="{8D2F1E3B-0A4C-489D-98FB-F7995637E53F}" destId="{93BF0A12-B67A-4DCB-A4CC-47F181485ECC}" srcOrd="6" destOrd="0" parTransId="{A85E7B92-2E7B-4C06-9548-F2B4D0A0375A}" sibTransId="{F593E701-A05B-4E19-893F-EF430A0B8B1C}"/>
    <dgm:cxn modelId="{46D760C5-B0B0-4244-B90C-1669F7C78E74}" type="presOf" srcId="{62CDD6FC-8381-41FE-93C0-1654F4F78A65}" destId="{2EE0B1B7-F4C4-4E4F-A4D3-E203532D6A91}" srcOrd="0" destOrd="0" presId="urn:microsoft.com/office/officeart/2008/layout/CircleAccentTimeline"/>
    <dgm:cxn modelId="{857383D7-B0CF-44B0-BEA6-55118957AC18}" srcId="{8D2F1E3B-0A4C-489D-98FB-F7995637E53F}" destId="{CE290793-E134-478E-9B00-CA65B569E168}" srcOrd="7" destOrd="0" parTransId="{D03815D0-9766-459F-A4D0-4D3FCF75F927}" sibTransId="{02C6AAD3-036D-4B39-ABE0-90A9C8D0CF09}"/>
    <dgm:cxn modelId="{5305A7DD-1DA2-4E6D-A207-4F21EBA9AC66}" srcId="{8D2F1E3B-0A4C-489D-98FB-F7995637E53F}" destId="{A4DBAF01-7190-439A-95C4-17186918F960}" srcOrd="10" destOrd="0" parTransId="{C3429F6F-00AF-446E-98B9-A40036DC93C0}" sibTransId="{D573C03E-1922-4ABB-AC83-ECF688B99254}"/>
    <dgm:cxn modelId="{776105E5-BC38-4A52-A70E-B5E1854D508F}" type="presOf" srcId="{66BC5A48-E908-45D9-852D-1D53436D75D3}" destId="{99B98933-DC77-4A57-8A57-484CAF65D50D}" srcOrd="0" destOrd="0" presId="urn:microsoft.com/office/officeart/2008/layout/CircleAccentTimeline"/>
    <dgm:cxn modelId="{C21FAEE7-482D-48CD-B38E-AA419EDD4472}" srcId="{8D2F1E3B-0A4C-489D-98FB-F7995637E53F}" destId="{8A49A9C9-5925-4728-857C-91B91CB60411}" srcOrd="8" destOrd="0" parTransId="{FB33FFFF-C50A-452F-A0B1-5B4D8C888B0B}" sibTransId="{658A14E7-ECCA-418A-954B-5B8BD35068BC}"/>
    <dgm:cxn modelId="{184F3CF7-87F5-4213-BA2A-9916897D3E49}" srcId="{8D2F1E3B-0A4C-489D-98FB-F7995637E53F}" destId="{E39ED3FF-D26C-4B87-8004-3A54317FE08F}" srcOrd="5" destOrd="0" parTransId="{1FA2C0F5-4075-4584-97FE-40939D84FDC0}" sibTransId="{E708E5CA-094B-473D-BB51-E4BFE931B4CA}"/>
    <dgm:cxn modelId="{D2BF7BF8-89D4-48F3-A659-4F03C99E611E}" srcId="{8D2F1E3B-0A4C-489D-98FB-F7995637E53F}" destId="{E8B412FB-82AD-4C38-9047-663177A0885F}" srcOrd="4" destOrd="0" parTransId="{A2CA6643-67FD-4670-9C63-D8D63DAB9EAE}" sibTransId="{D7CD6AB8-CAAE-495C-8D94-C23F8775DFD8}"/>
    <dgm:cxn modelId="{7C2D64FC-6267-45D9-87D3-1331D6DBE528}" srcId="{8D2F1E3B-0A4C-489D-98FB-F7995637E53F}" destId="{1A257C7C-E2A7-4496-8410-5E0C16465EFA}" srcOrd="0" destOrd="0" parTransId="{5C3666C5-291E-4458-91C2-1DBF0AF4B3B3}" sibTransId="{8B094214-B9C8-4FFD-B040-3D5E03F6CAAC}"/>
    <dgm:cxn modelId="{8A056FFC-E9C6-45C3-A819-6748E4C7A14C}" srcId="{8D2F1E3B-0A4C-489D-98FB-F7995637E53F}" destId="{46D70A38-F67C-4209-9057-9ED115545388}" srcOrd="9" destOrd="0" parTransId="{694675E3-2843-4796-9936-8400617FA0EA}" sibTransId="{095A840A-A8D2-4F1F-B97C-B895DDE735CE}"/>
    <dgm:cxn modelId="{2BB904DB-C4C9-4E9C-95DA-D567DA94EBD5}" type="presParOf" srcId="{99B98933-DC77-4A57-8A57-484CAF65D50D}" destId="{EC588AED-C69C-4C7B-8E4D-766388F0B3B3}" srcOrd="0" destOrd="0" presId="urn:microsoft.com/office/officeart/2008/layout/CircleAccentTimeline"/>
    <dgm:cxn modelId="{FC4DB743-6880-49C9-8D58-4BF7FF243ACC}" type="presParOf" srcId="{EC588AED-C69C-4C7B-8E4D-766388F0B3B3}" destId="{CFB9F919-2AFB-4C0C-BBF0-1D3845639E0C}" srcOrd="0" destOrd="0" presId="urn:microsoft.com/office/officeart/2008/layout/CircleAccentTimeline"/>
    <dgm:cxn modelId="{D452508D-9E5A-4856-9EC0-136D7DD50793}" type="presParOf" srcId="{EC588AED-C69C-4C7B-8E4D-766388F0B3B3}" destId="{4133322B-2B8F-42F6-A67D-0A1BF34EFDB5}" srcOrd="1" destOrd="0" presId="urn:microsoft.com/office/officeart/2008/layout/CircleAccentTimeline"/>
    <dgm:cxn modelId="{6F3E2CD2-0E37-4CF0-BA75-2CD18897484A}" type="presParOf" srcId="{EC588AED-C69C-4C7B-8E4D-766388F0B3B3}" destId="{787FEF3E-D254-4814-B173-F6C071AD5048}" srcOrd="2" destOrd="0" presId="urn:microsoft.com/office/officeart/2008/layout/CircleAccentTimeline"/>
    <dgm:cxn modelId="{55EBB6E3-A2D1-44A9-9195-7A5D5E301B93}" type="presParOf" srcId="{99B98933-DC77-4A57-8A57-484CAF65D50D}" destId="{1714BED2-7810-458B-8C55-B8B83AD68F0D}" srcOrd="1" destOrd="0" presId="urn:microsoft.com/office/officeart/2008/layout/CircleAccentTimeline"/>
    <dgm:cxn modelId="{6A294419-880E-4480-ACE5-DA4BE7CD9052}" type="presParOf" srcId="{99B98933-DC77-4A57-8A57-484CAF65D50D}" destId="{6EC143E4-E590-484B-A4D5-81CD69DCA5F3}" srcOrd="2" destOrd="0" presId="urn:microsoft.com/office/officeart/2008/layout/CircleAccentTimeline"/>
    <dgm:cxn modelId="{5E424B76-8D36-4296-9226-B8F3168C4FE7}" type="presParOf" srcId="{99B98933-DC77-4A57-8A57-484CAF65D50D}" destId="{4890E0C8-775F-4DEC-A73E-BD39025E54A2}" srcOrd="3" destOrd="0" presId="urn:microsoft.com/office/officeart/2008/layout/CircleAccentTimeline"/>
    <dgm:cxn modelId="{3735AF30-2E0C-4354-A8AF-B7E07B8B52DB}" type="presParOf" srcId="{99B98933-DC77-4A57-8A57-484CAF65D50D}" destId="{4EF7F130-D9ED-4AEC-970B-0ED4E7537F55}" srcOrd="4" destOrd="0" presId="urn:microsoft.com/office/officeart/2008/layout/CircleAccentTimeline"/>
    <dgm:cxn modelId="{87C98552-0DD8-402E-85AE-03CB79F53AFB}" type="presParOf" srcId="{4EF7F130-D9ED-4AEC-970B-0ED4E7537F55}" destId="{550B3A36-3F33-49FC-80B9-6646CAF59B4F}" srcOrd="0" destOrd="0" presId="urn:microsoft.com/office/officeart/2008/layout/CircleAccentTimeline"/>
    <dgm:cxn modelId="{DD09D4E8-5125-451F-B930-60DF2B8FB7B7}" type="presParOf" srcId="{4EF7F130-D9ED-4AEC-970B-0ED4E7537F55}" destId="{D7F3234F-4DF8-447E-B993-0134FBB2CA2E}" srcOrd="1" destOrd="0" presId="urn:microsoft.com/office/officeart/2008/layout/CircleAccentTimeline"/>
    <dgm:cxn modelId="{76064DDD-461F-4238-B4EC-AE0069FFCDB6}" type="presParOf" srcId="{4EF7F130-D9ED-4AEC-970B-0ED4E7537F55}" destId="{E47D3405-613D-4893-A4EC-E887F805C42A}" srcOrd="2" destOrd="0" presId="urn:microsoft.com/office/officeart/2008/layout/CircleAccentTimeline"/>
    <dgm:cxn modelId="{6426E191-996C-4449-AB9A-72E49B4C6BED}" type="presParOf" srcId="{99B98933-DC77-4A57-8A57-484CAF65D50D}" destId="{AFFDB00E-AA21-4A02-9D20-B978A1D8B764}" srcOrd="5" destOrd="0" presId="urn:microsoft.com/office/officeart/2008/layout/CircleAccentTimeline"/>
    <dgm:cxn modelId="{DA3BE6DA-80E8-4787-9BBC-9FED61F7CF51}" type="presParOf" srcId="{99B98933-DC77-4A57-8A57-484CAF65D50D}" destId="{4816CE8D-74B7-4FE7-AD2C-0F4D9C777635}" srcOrd="6" destOrd="0" presId="urn:microsoft.com/office/officeart/2008/layout/CircleAccentTimeline"/>
    <dgm:cxn modelId="{6D9C8CD9-466E-4357-BCF1-939813657C19}" type="presParOf" srcId="{99B98933-DC77-4A57-8A57-484CAF65D50D}" destId="{F0EE2874-87A8-4C52-B033-E28FCC51AEA9}" srcOrd="7" destOrd="0" presId="urn:microsoft.com/office/officeart/2008/layout/CircleAccentTimeline"/>
    <dgm:cxn modelId="{7F3A6035-ADAE-4BFB-B60E-10A9B4DC0498}" type="presParOf" srcId="{99B98933-DC77-4A57-8A57-484CAF65D50D}" destId="{47073B94-0087-4800-B210-AD0A228647FE}" srcOrd="8" destOrd="0" presId="urn:microsoft.com/office/officeart/2008/layout/CircleAccentTimeline"/>
    <dgm:cxn modelId="{2ADBEB3D-66E1-4797-9A04-7BCC1DA251DF}" type="presParOf" srcId="{47073B94-0087-4800-B210-AD0A228647FE}" destId="{32089DD2-9E7F-48BC-BD6C-4B22AE89D182}" srcOrd="0" destOrd="0" presId="urn:microsoft.com/office/officeart/2008/layout/CircleAccentTimeline"/>
    <dgm:cxn modelId="{A2FF6577-A695-4D16-8661-DEED3B023E83}" type="presParOf" srcId="{47073B94-0087-4800-B210-AD0A228647FE}" destId="{0B3A0116-7609-490A-8A7B-4D644C5BBC91}" srcOrd="1" destOrd="0" presId="urn:microsoft.com/office/officeart/2008/layout/CircleAccentTimeline"/>
    <dgm:cxn modelId="{F95FD1B5-F7A9-474F-B6D1-4D574A9D8BE8}" type="presParOf" srcId="{47073B94-0087-4800-B210-AD0A228647FE}" destId="{1D6DBC2D-79E0-43A1-92BF-34940E870397}" srcOrd="2" destOrd="0" presId="urn:microsoft.com/office/officeart/2008/layout/CircleAccentTimeline"/>
    <dgm:cxn modelId="{9E378BF4-9165-4D22-B279-A97C36552747}" type="presParOf" srcId="{99B98933-DC77-4A57-8A57-484CAF65D50D}" destId="{3B31B362-AF5E-41B7-A3B7-89BE11B7E25A}" srcOrd="9" destOrd="0" presId="urn:microsoft.com/office/officeart/2008/layout/CircleAccentTimeline"/>
    <dgm:cxn modelId="{AC77B185-CC6B-43C1-8C11-FA68CF32B9D8}" type="presParOf" srcId="{99B98933-DC77-4A57-8A57-484CAF65D50D}" destId="{7AA4FDF8-29A2-4BB9-8250-9B54DB157638}" srcOrd="10" destOrd="0" presId="urn:microsoft.com/office/officeart/2008/layout/CircleAccentTimeline"/>
    <dgm:cxn modelId="{D98EA3A2-FD6C-44F8-B34C-6C3EE82FCEB3}" type="presParOf" srcId="{99B98933-DC77-4A57-8A57-484CAF65D50D}" destId="{B1557687-7A1F-4F8A-B5E6-A2D235A6FEE7}" srcOrd="11" destOrd="0" presId="urn:microsoft.com/office/officeart/2008/layout/CircleAccentTimeline"/>
    <dgm:cxn modelId="{237F3479-828D-4B2E-9FB3-768DB891A140}" type="presParOf" srcId="{99B98933-DC77-4A57-8A57-484CAF65D50D}" destId="{80E6449D-2F89-41EE-BE77-BEED908CCDBA}" srcOrd="12" destOrd="0" presId="urn:microsoft.com/office/officeart/2008/layout/CircleAccentTimeline"/>
    <dgm:cxn modelId="{0DA695C7-2966-49F9-A45C-1920C5346E83}" type="presParOf" srcId="{80E6449D-2F89-41EE-BE77-BEED908CCDBA}" destId="{7FDA5169-042F-4A56-B715-C2EABDF44885}" srcOrd="0" destOrd="0" presId="urn:microsoft.com/office/officeart/2008/layout/CircleAccentTimeline"/>
    <dgm:cxn modelId="{E6276947-08ED-4345-B24F-436CABA8EC42}" type="presParOf" srcId="{80E6449D-2F89-41EE-BE77-BEED908CCDBA}" destId="{2EE0B1B7-F4C4-4E4F-A4D3-E203532D6A91}" srcOrd="1" destOrd="0" presId="urn:microsoft.com/office/officeart/2008/layout/CircleAccentTimeline"/>
    <dgm:cxn modelId="{AF6AA466-065D-43CA-9D61-DCD24EB6D611}" type="presParOf" srcId="{80E6449D-2F89-41EE-BE77-BEED908CCDBA}" destId="{9678F861-5EA9-4E98-B919-EC7D5C2E13F6}" srcOrd="2" destOrd="0" presId="urn:microsoft.com/office/officeart/2008/layout/CircleAccentTimeline"/>
    <dgm:cxn modelId="{95D49442-9579-481E-903A-CCD717C45340}" type="presParOf" srcId="{99B98933-DC77-4A57-8A57-484CAF65D50D}" destId="{1C89631F-C6E5-4DAA-83B9-F578639B03EC}" srcOrd="13" destOrd="0" presId="urn:microsoft.com/office/officeart/2008/layout/CircleAccentTimeline"/>
    <dgm:cxn modelId="{8465767D-CB79-4884-A0B9-55A18A18FEC3}" type="presParOf" srcId="{99B98933-DC77-4A57-8A57-484CAF65D50D}" destId="{B3448C40-FBEF-46CC-B108-44090BF91457}" srcOrd="14" destOrd="0" presId="urn:microsoft.com/office/officeart/2008/layout/CircleAccentTimeline"/>
    <dgm:cxn modelId="{291F1A22-76C1-4D11-8CCB-47EE57C8C671}" type="presParOf" srcId="{99B98933-DC77-4A57-8A57-484CAF65D50D}" destId="{3D5FD598-BE7D-4F27-9335-BFA4B60C1B75}" srcOrd="15" destOrd="0" presId="urn:microsoft.com/office/officeart/2008/layout/CircleAccentTimeline"/>
    <dgm:cxn modelId="{AA6A5547-A0FF-46A7-86F1-B86F1B3CB103}" type="presParOf" srcId="{99B98933-DC77-4A57-8A57-484CAF65D50D}" destId="{2A0B700C-D4FC-474A-A226-0063FBB98C18}" srcOrd="16" destOrd="0" presId="urn:microsoft.com/office/officeart/2008/layout/CircleAccentTimeline"/>
    <dgm:cxn modelId="{40433FCA-59DE-4501-86EA-5C071B86BCAC}" type="presParOf" srcId="{2A0B700C-D4FC-474A-A226-0063FBB98C18}" destId="{3ABEA5A2-D4BF-40C6-8B29-10AA9E83CC0C}" srcOrd="0" destOrd="0" presId="urn:microsoft.com/office/officeart/2008/layout/CircleAccentTimeline"/>
    <dgm:cxn modelId="{84382988-31CD-403D-AF8B-5AA986D3AE3A}" type="presParOf" srcId="{2A0B700C-D4FC-474A-A226-0063FBB98C18}" destId="{844597BC-3B74-4812-90C8-7F52BCE7245A}" srcOrd="1" destOrd="0" presId="urn:microsoft.com/office/officeart/2008/layout/CircleAccentTimeline"/>
    <dgm:cxn modelId="{C0482A2F-4503-492A-8A56-575E24FDCA52}" type="presParOf" srcId="{2A0B700C-D4FC-474A-A226-0063FBB98C18}" destId="{44622356-E114-4F6D-AF8F-C03169CA5D0B}" srcOrd="2" destOrd="0" presId="urn:microsoft.com/office/officeart/2008/layout/CircleAccentTimeline"/>
    <dgm:cxn modelId="{250D8F76-BC56-4297-9D19-764C4B0C2B7E}" type="presParOf" srcId="{99B98933-DC77-4A57-8A57-484CAF65D50D}" destId="{4B44C3AC-EB55-4455-8F68-5AB0A7410C88}" srcOrd="17" destOrd="0" presId="urn:microsoft.com/office/officeart/2008/layout/CircleAccentTimeline"/>
    <dgm:cxn modelId="{4E83034D-BC35-4137-820D-9F89AC439780}" type="presParOf" srcId="{99B98933-DC77-4A57-8A57-484CAF65D50D}" destId="{F06E1E54-4D13-49FE-BEEF-C99FF7D86CD2}" srcOrd="18" destOrd="0" presId="urn:microsoft.com/office/officeart/2008/layout/CircleAccentTimeline"/>
    <dgm:cxn modelId="{17A36105-DE60-4A1D-BB34-8A10C8FF597A}" type="presParOf" srcId="{99B98933-DC77-4A57-8A57-484CAF65D50D}" destId="{E70C5451-F8D5-439F-84B5-EF9A5623604A}" srcOrd="19" destOrd="0" presId="urn:microsoft.com/office/officeart/2008/layout/CircleAccentTimeline"/>
    <dgm:cxn modelId="{0FB61D23-163D-4C38-AA6A-84310F64EED3}" type="presParOf" srcId="{99B98933-DC77-4A57-8A57-484CAF65D50D}" destId="{0515012B-D2CD-43B0-8732-D96E17F628B7}" srcOrd="20" destOrd="0" presId="urn:microsoft.com/office/officeart/2008/layout/CircleAccentTimeline"/>
    <dgm:cxn modelId="{DC419319-36F0-4075-8B6B-D183CD6AD9E3}" type="presParOf" srcId="{0515012B-D2CD-43B0-8732-D96E17F628B7}" destId="{E09F11F8-F0BE-4706-AB5B-B1CB7E576947}" srcOrd="0" destOrd="0" presId="urn:microsoft.com/office/officeart/2008/layout/CircleAccentTimeline"/>
    <dgm:cxn modelId="{CFBA6A32-24F9-41A7-BE0F-71FF647D4FFA}" type="presParOf" srcId="{0515012B-D2CD-43B0-8732-D96E17F628B7}" destId="{955B9F87-72C9-46D7-A54C-AA91855C6029}" srcOrd="1" destOrd="0" presId="urn:microsoft.com/office/officeart/2008/layout/CircleAccentTimeline"/>
    <dgm:cxn modelId="{30895812-51ED-4D95-8F10-7A394DE0D789}" type="presParOf" srcId="{0515012B-D2CD-43B0-8732-D96E17F628B7}" destId="{60819F3A-4EDE-4506-A31F-2379F5652475}" srcOrd="2" destOrd="0" presId="urn:microsoft.com/office/officeart/2008/layout/CircleAccentTimeline"/>
    <dgm:cxn modelId="{9F57116D-7113-417E-A484-4E49A2413B8D}" type="presParOf" srcId="{99B98933-DC77-4A57-8A57-484CAF65D50D}" destId="{939CC767-E5AF-45C1-994F-D81EBDEDB1EC}" srcOrd="21" destOrd="0" presId="urn:microsoft.com/office/officeart/2008/layout/CircleAccentTimeline"/>
    <dgm:cxn modelId="{0C025459-82CD-4F86-B80E-E4ACFDF0AEB7}" type="presParOf" srcId="{99B98933-DC77-4A57-8A57-484CAF65D50D}" destId="{C342F73D-490E-4170-BCA6-87AFE6EBB992}" srcOrd="22" destOrd="0" presId="urn:microsoft.com/office/officeart/2008/layout/CircleAccentTimeline"/>
    <dgm:cxn modelId="{A5D4E200-9560-4C36-B569-C92F62465FA5}" type="presParOf" srcId="{99B98933-DC77-4A57-8A57-484CAF65D50D}" destId="{B7159DCA-AF3B-45F4-874F-07B5B2DF1352}" srcOrd="23" destOrd="0" presId="urn:microsoft.com/office/officeart/2008/layout/CircleAccentTimeline"/>
    <dgm:cxn modelId="{EC53E438-2206-4958-B7C8-4E4C51F4F414}" type="presParOf" srcId="{99B98933-DC77-4A57-8A57-484CAF65D50D}" destId="{C144D657-7AFD-40C5-B047-4F1AFEF15FCA}" srcOrd="24" destOrd="0" presId="urn:microsoft.com/office/officeart/2008/layout/CircleAccentTimeline"/>
    <dgm:cxn modelId="{BEA24671-CA67-439E-A268-BA2BCE873E50}" type="presParOf" srcId="{C144D657-7AFD-40C5-B047-4F1AFEF15FCA}" destId="{7F085E9C-B148-4979-8AEF-F210DA732E4E}" srcOrd="0" destOrd="0" presId="urn:microsoft.com/office/officeart/2008/layout/CircleAccentTimeline"/>
    <dgm:cxn modelId="{640589C8-8E83-4CA2-8F8B-98AFEE02B4F2}" type="presParOf" srcId="{C144D657-7AFD-40C5-B047-4F1AFEF15FCA}" destId="{268D40CE-A1AC-4A2B-97B0-E4D3642D2E6F}" srcOrd="1" destOrd="0" presId="urn:microsoft.com/office/officeart/2008/layout/CircleAccentTimeline"/>
    <dgm:cxn modelId="{445E2E68-C39F-4F37-8AE0-A3B63A9CE135}" type="presParOf" srcId="{C144D657-7AFD-40C5-B047-4F1AFEF15FCA}" destId="{36675E3C-EC59-4196-933C-09BF37DE3E23}" srcOrd="2" destOrd="0" presId="urn:microsoft.com/office/officeart/2008/layout/CircleAccentTimeline"/>
    <dgm:cxn modelId="{831D0FC3-E879-4EEE-8AE9-95C49271AADA}" type="presParOf" srcId="{99B98933-DC77-4A57-8A57-484CAF65D50D}" destId="{6B506F28-3268-4CD5-915D-56182E699B28}" srcOrd="25" destOrd="0" presId="urn:microsoft.com/office/officeart/2008/layout/CircleAccentTimeline"/>
    <dgm:cxn modelId="{3B3D0094-848B-4495-B134-FE83ECDA6BE6}" type="presParOf" srcId="{99B98933-DC77-4A57-8A57-484CAF65D50D}" destId="{B0EADE87-4F0A-4C78-B8B2-A40E602DFD03}" srcOrd="26" destOrd="0" presId="urn:microsoft.com/office/officeart/2008/layout/CircleAccentTimeline"/>
    <dgm:cxn modelId="{5B741DA6-A094-45E5-8355-39A8A6ED4F7E}" type="presParOf" srcId="{99B98933-DC77-4A57-8A57-484CAF65D50D}" destId="{4501C3EB-F41F-42F5-B85F-439F49772499}" srcOrd="27" destOrd="0" presId="urn:microsoft.com/office/officeart/2008/layout/CircleAccentTimeline"/>
    <dgm:cxn modelId="{B44A93F0-B30C-42BA-BB3A-767139D8D816}" type="presParOf" srcId="{99B98933-DC77-4A57-8A57-484CAF65D50D}" destId="{F5A626CF-1AD8-44C6-8787-CFDB12874F9B}" srcOrd="28" destOrd="0" presId="urn:microsoft.com/office/officeart/2008/layout/CircleAccentTimeline"/>
    <dgm:cxn modelId="{EE27D330-D62E-422B-9F5E-FF1B4D5B6F55}" type="presParOf" srcId="{F5A626CF-1AD8-44C6-8787-CFDB12874F9B}" destId="{5DD35553-48DB-4AA7-B3E8-0E0070F0D716}" srcOrd="0" destOrd="0" presId="urn:microsoft.com/office/officeart/2008/layout/CircleAccentTimeline"/>
    <dgm:cxn modelId="{E88A14B2-C7A2-4550-871D-9D94B605EBCC}" type="presParOf" srcId="{F5A626CF-1AD8-44C6-8787-CFDB12874F9B}" destId="{175B36D8-188B-431B-93E7-FFF3CCCEF49A}" srcOrd="1" destOrd="0" presId="urn:microsoft.com/office/officeart/2008/layout/CircleAccentTimeline"/>
    <dgm:cxn modelId="{73138F2E-F77B-48AE-BD66-14675597E212}" type="presParOf" srcId="{F5A626CF-1AD8-44C6-8787-CFDB12874F9B}" destId="{C91E017F-70A5-4E68-85DA-05E937FD5475}" srcOrd="2" destOrd="0" presId="urn:microsoft.com/office/officeart/2008/layout/CircleAccentTimeline"/>
    <dgm:cxn modelId="{3C4D6139-71B4-4E4F-8A69-353559211A06}" type="presParOf" srcId="{99B98933-DC77-4A57-8A57-484CAF65D50D}" destId="{753F6820-04F1-4BC9-A91C-B3A025354708}" srcOrd="29" destOrd="0" presId="urn:microsoft.com/office/officeart/2008/layout/CircleAccentTimeline"/>
    <dgm:cxn modelId="{5A9592D9-22C5-4C0F-B68D-1F11F11BDA47}" type="presParOf" srcId="{99B98933-DC77-4A57-8A57-484CAF65D50D}" destId="{8698B455-AC39-4930-9480-A7F0B8852038}" srcOrd="30" destOrd="0" presId="urn:microsoft.com/office/officeart/2008/layout/CircleAccentTimeline"/>
    <dgm:cxn modelId="{4A7EED0B-C24F-4969-84C8-C42B39A1651C}" type="presParOf" srcId="{99B98933-DC77-4A57-8A57-484CAF65D50D}" destId="{012C1D52-9897-4BF9-B941-20B99B60E27D}" srcOrd="31" destOrd="0" presId="urn:microsoft.com/office/officeart/2008/layout/CircleAccentTimeline"/>
    <dgm:cxn modelId="{D02C72DA-0D3D-4F10-B340-AA2A007608B4}" type="presParOf" srcId="{99B98933-DC77-4A57-8A57-484CAF65D50D}" destId="{278248C8-6F66-4195-88F2-D115F43A9B08}" srcOrd="32" destOrd="0" presId="urn:microsoft.com/office/officeart/2008/layout/CircleAccentTimeline"/>
    <dgm:cxn modelId="{894AD388-9219-4201-8CE6-1848D9E40005}" type="presParOf" srcId="{278248C8-6F66-4195-88F2-D115F43A9B08}" destId="{0D1A524C-2402-48FD-AED5-575F362538C5}" srcOrd="0" destOrd="0" presId="urn:microsoft.com/office/officeart/2008/layout/CircleAccentTimeline"/>
    <dgm:cxn modelId="{C06573FC-66B3-4B52-A232-4085D78D259C}" type="presParOf" srcId="{278248C8-6F66-4195-88F2-D115F43A9B08}" destId="{AAE63797-0779-47FA-BC41-5C1ECB141B6B}" srcOrd="1" destOrd="0" presId="urn:microsoft.com/office/officeart/2008/layout/CircleAccentTimeline"/>
    <dgm:cxn modelId="{7FABF56E-3D84-49E8-AEE3-50AFF00953A4}" type="presParOf" srcId="{278248C8-6F66-4195-88F2-D115F43A9B08}" destId="{1AC1310E-60BE-4870-886B-EADE1B9FBAF6}" srcOrd="2" destOrd="0" presId="urn:microsoft.com/office/officeart/2008/layout/CircleAccentTimeline"/>
    <dgm:cxn modelId="{A0E0AB0A-D0DA-4C2E-A41E-D1238C3C45A3}" type="presParOf" srcId="{99B98933-DC77-4A57-8A57-484CAF65D50D}" destId="{F376F96B-F35A-4B97-B7BD-80B92396F4EA}" srcOrd="33" destOrd="0" presId="urn:microsoft.com/office/officeart/2008/layout/CircleAccentTimeline"/>
    <dgm:cxn modelId="{6D5743E6-8BA8-4F8B-9C16-930B851BD744}" type="presParOf" srcId="{99B98933-DC77-4A57-8A57-484CAF65D50D}" destId="{236CFD14-8063-4994-B3B7-F156665FD831}" srcOrd="34" destOrd="0" presId="urn:microsoft.com/office/officeart/2008/layout/CircleAccentTimeline"/>
    <dgm:cxn modelId="{175A78FF-0619-40EB-A9B3-D885E8D62FB5}" type="presParOf" srcId="{99B98933-DC77-4A57-8A57-484CAF65D50D}" destId="{F2A388DE-CA49-42C4-B29A-4B75A3CEDBA3}" srcOrd="35" destOrd="0" presId="urn:microsoft.com/office/officeart/2008/layout/CircleAccentTimeline"/>
    <dgm:cxn modelId="{3C76CDB1-177F-432D-BD28-04E9B0AB02A0}" type="presParOf" srcId="{99B98933-DC77-4A57-8A57-484CAF65D50D}" destId="{E5AC36DB-9B76-43E7-9BF6-7B08D83286BD}" srcOrd="36" destOrd="0" presId="urn:microsoft.com/office/officeart/2008/layout/CircleAccentTimeline"/>
    <dgm:cxn modelId="{D1BD5AB4-620E-4582-B1A5-7ECD2616615B}" type="presParOf" srcId="{E5AC36DB-9B76-43E7-9BF6-7B08D83286BD}" destId="{EB63B712-BFCE-4DA0-AA10-2A81E022C7FB}" srcOrd="0" destOrd="0" presId="urn:microsoft.com/office/officeart/2008/layout/CircleAccentTimeline"/>
    <dgm:cxn modelId="{4ADAF159-8C59-40A1-BB91-2BA9FF142C0E}" type="presParOf" srcId="{E5AC36DB-9B76-43E7-9BF6-7B08D83286BD}" destId="{114DE5DD-CD01-41B4-B02B-B992A64C608B}" srcOrd="1" destOrd="0" presId="urn:microsoft.com/office/officeart/2008/layout/CircleAccentTimeline"/>
    <dgm:cxn modelId="{574AED1F-B151-472C-A670-C084127F11F2}" type="presParOf" srcId="{E5AC36DB-9B76-43E7-9BF6-7B08D83286BD}" destId="{F1866821-215B-48FF-9142-6F9B94DCD246}" srcOrd="2" destOrd="0" presId="urn:microsoft.com/office/officeart/2008/layout/CircleAccentTimeline"/>
    <dgm:cxn modelId="{4F638B92-8BA5-4FB1-BCF8-61A4EA8DE590}" type="presParOf" srcId="{99B98933-DC77-4A57-8A57-484CAF65D50D}" destId="{401A8E2E-86A0-4BED-BF3E-617838BB6749}" srcOrd="37" destOrd="0" presId="urn:microsoft.com/office/officeart/2008/layout/CircleAccentTimeline"/>
    <dgm:cxn modelId="{4B3A4F45-66D1-44E0-A3F1-475D6E4A70E8}" type="presParOf" srcId="{99B98933-DC77-4A57-8A57-484CAF65D50D}" destId="{15233913-B518-46F2-B193-85E479F9AE67}" srcOrd="38" destOrd="0" presId="urn:microsoft.com/office/officeart/2008/layout/CircleAccentTimeline"/>
    <dgm:cxn modelId="{0557CACD-60F2-4A3F-83F8-B12A5F1D3E8D}" type="presParOf" srcId="{99B98933-DC77-4A57-8A57-484CAF65D50D}" destId="{F3287634-90BA-4BCA-AAED-F1EF1615F6DE}" srcOrd="39" destOrd="0" presId="urn:microsoft.com/office/officeart/2008/layout/CircleAccentTimeline"/>
    <dgm:cxn modelId="{16CDE912-C5B3-4B50-A44E-D4DA37A64955}" type="presParOf" srcId="{99B98933-DC77-4A57-8A57-484CAF65D50D}" destId="{5F56E382-9739-4C5D-A805-09DE7F1A84B2}" srcOrd="40" destOrd="0" presId="urn:microsoft.com/office/officeart/2008/layout/CircleAccentTimeline"/>
    <dgm:cxn modelId="{300A6CC9-4A6F-47F0-BE2A-6ADB1F1EEDCA}" type="presParOf" srcId="{5F56E382-9739-4C5D-A805-09DE7F1A84B2}" destId="{4D87E8AD-9F69-4D57-9AC5-A5143CE441BE}" srcOrd="0" destOrd="0" presId="urn:microsoft.com/office/officeart/2008/layout/CircleAccentTimeline"/>
    <dgm:cxn modelId="{5A22B94E-1081-4C89-B32A-BEB6B7D885B1}" type="presParOf" srcId="{5F56E382-9739-4C5D-A805-09DE7F1A84B2}" destId="{B16F888E-FE39-4593-9A80-8285E33FD049}" srcOrd="1" destOrd="0" presId="urn:microsoft.com/office/officeart/2008/layout/CircleAccentTimeline"/>
    <dgm:cxn modelId="{9C2BA040-D418-4CD7-9A00-5D34F27DE274}" type="presParOf" srcId="{5F56E382-9739-4C5D-A805-09DE7F1A84B2}" destId="{AAFC18D8-EEB0-433D-9332-94047038940D}" srcOrd="2" destOrd="0" presId="urn:microsoft.com/office/officeart/2008/layout/CircleAccentTimeline"/>
    <dgm:cxn modelId="{DCA2E216-FD49-4F49-A0E6-3E818F6C26FE}" type="presParOf" srcId="{99B98933-DC77-4A57-8A57-484CAF65D50D}" destId="{5D8DB563-3DC9-4B80-B15B-A327CD72D674}" srcOrd="41" destOrd="0" presId="urn:microsoft.com/office/officeart/2008/layout/CircleAccentTimeline"/>
    <dgm:cxn modelId="{B3A8966D-BF1B-41C5-B82B-50F961FC5DC7}" type="presParOf" srcId="{99B98933-DC77-4A57-8A57-484CAF65D50D}" destId="{88555498-9670-4421-A747-615C07C3B4D8}" srcOrd="42" destOrd="0" presId="urn:microsoft.com/office/officeart/2008/layout/CircleAccentTimeline"/>
    <dgm:cxn modelId="{E6CB7243-A413-44B1-90D6-6056A66783C3}" type="presParOf" srcId="{99B98933-DC77-4A57-8A57-484CAF65D50D}" destId="{C860F284-1350-4119-93A9-844C533350B0}" srcOrd="43" destOrd="0" presId="urn:microsoft.com/office/officeart/2008/layout/CircleAccentTimeline"/>
    <dgm:cxn modelId="{61E592F7-334E-4276-8114-E80546E21633}" type="presParOf" srcId="{99B98933-DC77-4A57-8A57-484CAF65D50D}" destId="{3A9FF602-5B49-46B7-88FC-5415ACF18F7E}" srcOrd="44" destOrd="0" presId="urn:microsoft.com/office/officeart/2008/layout/CircleAccentTimeline"/>
    <dgm:cxn modelId="{B77A511A-FAE9-4BDF-93BF-BA9B37640C90}" type="presParOf" srcId="{3A9FF602-5B49-46B7-88FC-5415ACF18F7E}" destId="{15C187DE-B1A6-4333-8034-4F5700FCE47F}" srcOrd="0" destOrd="0" presId="urn:microsoft.com/office/officeart/2008/layout/CircleAccentTimeline"/>
    <dgm:cxn modelId="{FD441F54-C13D-4FAD-B6E6-94A272DCF3F8}" type="presParOf" srcId="{3A9FF602-5B49-46B7-88FC-5415ACF18F7E}" destId="{9B277CE9-B71D-40FD-9714-CC90BD75BFA2}" srcOrd="1" destOrd="0" presId="urn:microsoft.com/office/officeart/2008/layout/CircleAccentTimeline"/>
    <dgm:cxn modelId="{98FF1AC8-A789-4D2E-BAD2-CCAEAA8D87A7}" type="presParOf" srcId="{3A9FF602-5B49-46B7-88FC-5415ACF18F7E}" destId="{D8E0A591-F7AF-407E-8D4E-29B357EFC868}" srcOrd="2" destOrd="0" presId="urn:microsoft.com/office/officeart/2008/layout/CircleAccentTimeline"/>
    <dgm:cxn modelId="{034C0241-75E2-4949-B854-4211CD86C72C}" type="presParOf" srcId="{99B98933-DC77-4A57-8A57-484CAF65D50D}" destId="{8180AB10-B2F5-4D8E-90AB-EF768A91AFAC}" srcOrd="45" destOrd="0" presId="urn:microsoft.com/office/officeart/2008/layout/CircleAccentTimeline"/>
    <dgm:cxn modelId="{33AE0A2A-6728-463D-A8A5-4631AE440B19}" type="presParOf" srcId="{99B98933-DC77-4A57-8A57-484CAF65D50D}" destId="{03D4EC8C-2CC8-430F-944E-B888C0ECEC6B}" srcOrd="46" destOrd="0" presId="urn:microsoft.com/office/officeart/2008/layout/CircleAccentTimeline"/>
    <dgm:cxn modelId="{4CA7FBD4-6C66-44B8-A6B2-2A62D3E9ECBE}" type="presParOf" srcId="{99B98933-DC77-4A57-8A57-484CAF65D50D}" destId="{CF0DA0A1-B316-4300-A347-1B5295F79395}" srcOrd="47" destOrd="0" presId="urn:microsoft.com/office/officeart/2008/layout/CircleAccentTimeline"/>
    <dgm:cxn modelId="{ADFF5D2F-CE3C-4718-9757-20F56B9AA79B}" type="presParOf" srcId="{99B98933-DC77-4A57-8A57-484CAF65D50D}" destId="{8A3527D6-03E2-4DCF-87E6-9046FA66BC28}" srcOrd="48" destOrd="0" presId="urn:microsoft.com/office/officeart/2008/layout/CircleAccentTimeline"/>
    <dgm:cxn modelId="{3A2AB641-ED9C-4526-BAA0-E59DE6764D45}" type="presParOf" srcId="{8A3527D6-03E2-4DCF-87E6-9046FA66BC28}" destId="{65D49C27-9F11-4F7F-871C-DBA819D3EA8C}" srcOrd="0" destOrd="0" presId="urn:microsoft.com/office/officeart/2008/layout/CircleAccentTimeline"/>
    <dgm:cxn modelId="{059A33DA-9856-4D1E-B844-9D0EF5C941F3}" type="presParOf" srcId="{8A3527D6-03E2-4DCF-87E6-9046FA66BC28}" destId="{961DCE1E-4BE8-4646-AD05-C2699A7322B8}" srcOrd="1" destOrd="0" presId="urn:microsoft.com/office/officeart/2008/layout/CircleAccentTimeline"/>
    <dgm:cxn modelId="{965BD1C3-938B-4443-8E5A-ACF902986D08}" type="presParOf" srcId="{8A3527D6-03E2-4DCF-87E6-9046FA66BC28}" destId="{37DF8D3E-83FE-47A7-BCAD-7D9E89BB6AB3}" srcOrd="2" destOrd="0" presId="urn:microsoft.com/office/officeart/2008/layout/CircleAccentTimeline"/>
    <dgm:cxn modelId="{44C06BA0-C7C5-42AD-AF23-B82822797CEA}" type="presParOf" srcId="{99B98933-DC77-4A57-8A57-484CAF65D50D}" destId="{AEF14A1B-75D9-452F-A82C-9D720FC3FEEE}" srcOrd="49" destOrd="0" presId="urn:microsoft.com/office/officeart/2008/layout/CircleAccentTimeline"/>
    <dgm:cxn modelId="{F876D8C9-E605-4A67-8A98-EFF7EE85BCD0}" type="presParOf" srcId="{99B98933-DC77-4A57-8A57-484CAF65D50D}" destId="{2E25BAFC-4DAF-440C-A186-7A658805BFE5}" srcOrd="50"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DB4FF-0F06-4B29-9FB3-9CA67B2A472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58E75E4-B0D6-475C-80C5-810B7322D66D}">
      <dgm:prSet phldrT="[Text]"/>
      <dgm:spPr/>
      <dgm:t>
        <a:bodyPr/>
        <a:lstStyle/>
        <a:p>
          <a:r>
            <a:rPr lang="en-US" dirty="0"/>
            <a:t>Patient Access System Director</a:t>
          </a:r>
        </a:p>
        <a:p>
          <a:endParaRPr lang="en-US" dirty="0"/>
        </a:p>
      </dgm:t>
    </dgm:pt>
    <dgm:pt modelId="{FA056FF3-6F9B-4230-908F-C2D4F39118ED}" type="parTrans" cxnId="{015D77B2-2CE8-4E55-BC16-32550E89634C}">
      <dgm:prSet/>
      <dgm:spPr/>
      <dgm:t>
        <a:bodyPr/>
        <a:lstStyle/>
        <a:p>
          <a:endParaRPr lang="en-US"/>
        </a:p>
      </dgm:t>
    </dgm:pt>
    <dgm:pt modelId="{D472F58A-717D-4604-9534-F9AB6922ECFD}" type="sibTrans" cxnId="{015D77B2-2CE8-4E55-BC16-32550E89634C}">
      <dgm:prSet/>
      <dgm:spPr/>
      <dgm:t>
        <a:bodyPr/>
        <a:lstStyle/>
        <a:p>
          <a:endParaRPr lang="en-US"/>
        </a:p>
      </dgm:t>
    </dgm:pt>
    <dgm:pt modelId="{CB5EB08E-85E0-4490-957A-1A2A0B386412}" type="asst">
      <dgm:prSet phldrT="[Text]"/>
      <dgm:spPr/>
      <dgm:t>
        <a:bodyPr/>
        <a:lstStyle/>
        <a:p>
          <a:r>
            <a:rPr lang="en-US" dirty="0"/>
            <a:t>Revenue Cycle Education and Training</a:t>
          </a:r>
        </a:p>
      </dgm:t>
    </dgm:pt>
    <dgm:pt modelId="{6DDEA570-318F-4CB8-AE4C-EB0C7380A368}" type="parTrans" cxnId="{AAC65E0F-992D-4B50-9A13-C2ADAB7DE2AD}">
      <dgm:prSet/>
      <dgm:spPr/>
      <dgm:t>
        <a:bodyPr/>
        <a:lstStyle/>
        <a:p>
          <a:endParaRPr lang="en-US" dirty="0"/>
        </a:p>
      </dgm:t>
    </dgm:pt>
    <dgm:pt modelId="{50D830E1-089E-4FD9-B0AC-81F116F53CA7}" type="sibTrans" cxnId="{AAC65E0F-992D-4B50-9A13-C2ADAB7DE2AD}">
      <dgm:prSet/>
      <dgm:spPr/>
      <dgm:t>
        <a:bodyPr/>
        <a:lstStyle/>
        <a:p>
          <a:endParaRPr lang="en-US"/>
        </a:p>
      </dgm:t>
    </dgm:pt>
    <dgm:pt modelId="{0CD07D50-5539-4DE0-9BCE-74435305414D}">
      <dgm:prSet phldrT="[Text]"/>
      <dgm:spPr/>
      <dgm:t>
        <a:bodyPr/>
        <a:lstStyle/>
        <a:p>
          <a:r>
            <a:rPr lang="en-US" dirty="0"/>
            <a:t>Patient Access Center Director</a:t>
          </a:r>
        </a:p>
        <a:p>
          <a:r>
            <a:rPr lang="en-US" dirty="0"/>
            <a:t>S3-PAC	</a:t>
          </a:r>
        </a:p>
      </dgm:t>
    </dgm:pt>
    <dgm:pt modelId="{A7009591-7F92-409B-80B7-A17FACDC90C0}" type="parTrans" cxnId="{58D4B123-9E95-4C2D-8FFC-C5869F7FD7D6}">
      <dgm:prSet/>
      <dgm:spPr/>
      <dgm:t>
        <a:bodyPr/>
        <a:lstStyle/>
        <a:p>
          <a:endParaRPr lang="en-US" dirty="0"/>
        </a:p>
      </dgm:t>
    </dgm:pt>
    <dgm:pt modelId="{7E8D0FBA-EB28-4D2F-9D0B-E13D304A8B71}" type="sibTrans" cxnId="{58D4B123-9E95-4C2D-8FFC-C5869F7FD7D6}">
      <dgm:prSet/>
      <dgm:spPr/>
      <dgm:t>
        <a:bodyPr/>
        <a:lstStyle/>
        <a:p>
          <a:endParaRPr lang="en-US"/>
        </a:p>
      </dgm:t>
    </dgm:pt>
    <dgm:pt modelId="{EBC3ED01-89A1-4589-8A9E-0577E71C5FA3}">
      <dgm:prSet phldrT="[Text]"/>
      <dgm:spPr/>
      <dgm:t>
        <a:bodyPr/>
        <a:lstStyle/>
        <a:p>
          <a:r>
            <a:rPr lang="en-US" dirty="0"/>
            <a:t>Patient Access Regional Director-Valley	</a:t>
          </a:r>
        </a:p>
      </dgm:t>
    </dgm:pt>
    <dgm:pt modelId="{656415D9-E020-425B-9932-CFD37545ECC4}" type="parTrans" cxnId="{77B27498-867C-4C8E-B6A9-0F392F3E0D72}">
      <dgm:prSet/>
      <dgm:spPr/>
      <dgm:t>
        <a:bodyPr/>
        <a:lstStyle/>
        <a:p>
          <a:endParaRPr lang="en-US" dirty="0"/>
        </a:p>
      </dgm:t>
    </dgm:pt>
    <dgm:pt modelId="{C2D4F0DC-FAE1-441F-83A8-AE5CBD8D1910}" type="sibTrans" cxnId="{77B27498-867C-4C8E-B6A9-0F392F3E0D72}">
      <dgm:prSet/>
      <dgm:spPr/>
      <dgm:t>
        <a:bodyPr/>
        <a:lstStyle/>
        <a:p>
          <a:endParaRPr lang="en-US"/>
        </a:p>
      </dgm:t>
    </dgm:pt>
    <dgm:pt modelId="{2153C225-9E8A-4CAE-88F6-001DFADB013D}">
      <dgm:prSet phldrT="[Text]"/>
      <dgm:spPr/>
      <dgm:t>
        <a:bodyPr/>
        <a:lstStyle/>
        <a:p>
          <a:r>
            <a:rPr lang="en-US" dirty="0"/>
            <a:t>Patient Access Regional Director-Bay</a:t>
          </a:r>
        </a:p>
      </dgm:t>
    </dgm:pt>
    <dgm:pt modelId="{3C9AACBC-D8FF-4CFE-836B-C74315F6EEEB}" type="parTrans" cxnId="{C92198B9-BE5E-499D-B4B9-46F68F013E3A}">
      <dgm:prSet/>
      <dgm:spPr/>
      <dgm:t>
        <a:bodyPr/>
        <a:lstStyle/>
        <a:p>
          <a:endParaRPr lang="en-US" dirty="0"/>
        </a:p>
      </dgm:t>
    </dgm:pt>
    <dgm:pt modelId="{E774684E-CE6D-41F3-B2F5-9CE000280F71}" type="sibTrans" cxnId="{C92198B9-BE5E-499D-B4B9-46F68F013E3A}">
      <dgm:prSet/>
      <dgm:spPr/>
      <dgm:t>
        <a:bodyPr/>
        <a:lstStyle/>
        <a:p>
          <a:endParaRPr lang="en-US"/>
        </a:p>
      </dgm:t>
    </dgm:pt>
    <dgm:pt modelId="{8F7133BF-E1D6-487E-A780-4987F446EEE9}">
      <dgm:prSet/>
      <dgm:spPr/>
      <dgm:t>
        <a:bodyPr/>
        <a:lstStyle/>
        <a:p>
          <a:r>
            <a:rPr lang="en-US" dirty="0"/>
            <a:t>PAS Facility Managers</a:t>
          </a:r>
        </a:p>
      </dgm:t>
    </dgm:pt>
    <dgm:pt modelId="{048FD433-80DC-4DC0-8704-62A332C1E62E}" type="parTrans" cxnId="{9A3CEF8B-9BD6-4692-948F-F19FC0AE0787}">
      <dgm:prSet/>
      <dgm:spPr/>
      <dgm:t>
        <a:bodyPr/>
        <a:lstStyle/>
        <a:p>
          <a:endParaRPr lang="en-US"/>
        </a:p>
      </dgm:t>
    </dgm:pt>
    <dgm:pt modelId="{217DF6AD-635C-478E-B738-07584FED6284}" type="sibTrans" cxnId="{9A3CEF8B-9BD6-4692-948F-F19FC0AE0787}">
      <dgm:prSet/>
      <dgm:spPr/>
      <dgm:t>
        <a:bodyPr/>
        <a:lstStyle/>
        <a:p>
          <a:endParaRPr lang="en-US"/>
        </a:p>
      </dgm:t>
    </dgm:pt>
    <dgm:pt modelId="{D0B95E33-6508-46DC-AB02-08C3A40E53A9}">
      <dgm:prSet/>
      <dgm:spPr/>
      <dgm:t>
        <a:bodyPr/>
        <a:lstStyle/>
        <a:p>
          <a:r>
            <a:rPr lang="en-US" dirty="0"/>
            <a:t>PAS Facility Managers</a:t>
          </a:r>
        </a:p>
      </dgm:t>
    </dgm:pt>
    <dgm:pt modelId="{68ADDE39-B969-4B14-812F-C9B5C3EDCE51}" type="parTrans" cxnId="{BD06AEA6-807D-4921-9735-603C67A33F45}">
      <dgm:prSet/>
      <dgm:spPr/>
      <dgm:t>
        <a:bodyPr/>
        <a:lstStyle/>
        <a:p>
          <a:endParaRPr lang="en-US"/>
        </a:p>
      </dgm:t>
    </dgm:pt>
    <dgm:pt modelId="{527C0470-D5A4-4845-96E3-7540BD28FC5F}" type="sibTrans" cxnId="{BD06AEA6-807D-4921-9735-603C67A33F45}">
      <dgm:prSet/>
      <dgm:spPr/>
      <dgm:t>
        <a:bodyPr/>
        <a:lstStyle/>
        <a:p>
          <a:endParaRPr lang="en-US"/>
        </a:p>
      </dgm:t>
    </dgm:pt>
    <dgm:pt modelId="{CB0E3E21-FDCB-46D9-9688-935B00E6E0ED}" type="asst">
      <dgm:prSet/>
      <dgm:spPr/>
      <dgm:t>
        <a:bodyPr/>
        <a:lstStyle/>
        <a:p>
          <a:r>
            <a:rPr lang="en-US" dirty="0"/>
            <a:t>Central Scheduling </a:t>
          </a:r>
        </a:p>
      </dgm:t>
    </dgm:pt>
    <dgm:pt modelId="{82D3B0F3-1F9E-4026-B970-109454994071}" type="parTrans" cxnId="{A2BDD321-19A0-4493-B1B9-81ED278BFD09}">
      <dgm:prSet/>
      <dgm:spPr/>
      <dgm:t>
        <a:bodyPr/>
        <a:lstStyle/>
        <a:p>
          <a:endParaRPr lang="en-US"/>
        </a:p>
      </dgm:t>
    </dgm:pt>
    <dgm:pt modelId="{E346E3D7-55EA-4ED7-A10A-D64B96CEFD77}" type="sibTrans" cxnId="{A2BDD321-19A0-4493-B1B9-81ED278BFD09}">
      <dgm:prSet/>
      <dgm:spPr/>
      <dgm:t>
        <a:bodyPr/>
        <a:lstStyle/>
        <a:p>
          <a:endParaRPr lang="en-US"/>
        </a:p>
      </dgm:t>
    </dgm:pt>
    <dgm:pt modelId="{C97AA491-C837-4C85-803C-FC010BECFE85}">
      <dgm:prSet/>
      <dgm:spPr/>
      <dgm:t>
        <a:bodyPr/>
        <a:lstStyle/>
        <a:p>
          <a:r>
            <a:rPr lang="en-US" dirty="0"/>
            <a:t>Financial Clearance  &amp; Counseling teams</a:t>
          </a:r>
        </a:p>
      </dgm:t>
    </dgm:pt>
    <dgm:pt modelId="{2A9A9671-4C11-4A6E-B575-BF3C0A9D3D97}" type="parTrans" cxnId="{0BCF1FC3-050A-4908-BE51-A99B432A11D8}">
      <dgm:prSet/>
      <dgm:spPr/>
      <dgm:t>
        <a:bodyPr/>
        <a:lstStyle/>
        <a:p>
          <a:endParaRPr lang="en-US"/>
        </a:p>
      </dgm:t>
    </dgm:pt>
    <dgm:pt modelId="{4687E4DF-B261-42EC-AE9D-D449CF71C0C2}" type="sibTrans" cxnId="{0BCF1FC3-050A-4908-BE51-A99B432A11D8}">
      <dgm:prSet/>
      <dgm:spPr/>
      <dgm:t>
        <a:bodyPr/>
        <a:lstStyle/>
        <a:p>
          <a:endParaRPr lang="en-US"/>
        </a:p>
      </dgm:t>
    </dgm:pt>
    <dgm:pt modelId="{98AF5C9B-3EC5-4F8E-96C7-3D4FB6E2C709}" type="pres">
      <dgm:prSet presAssocID="{C8DDB4FF-0F06-4B29-9FB3-9CA67B2A472D}" presName="hierChild1" presStyleCnt="0">
        <dgm:presLayoutVars>
          <dgm:orgChart val="1"/>
          <dgm:chPref val="1"/>
          <dgm:dir/>
          <dgm:animOne val="branch"/>
          <dgm:animLvl val="lvl"/>
          <dgm:resizeHandles/>
        </dgm:presLayoutVars>
      </dgm:prSet>
      <dgm:spPr/>
    </dgm:pt>
    <dgm:pt modelId="{E6E70B8E-C610-41F1-BAE3-9545D89AF3F2}" type="pres">
      <dgm:prSet presAssocID="{658E75E4-B0D6-475C-80C5-810B7322D66D}" presName="hierRoot1" presStyleCnt="0">
        <dgm:presLayoutVars>
          <dgm:hierBranch val="init"/>
        </dgm:presLayoutVars>
      </dgm:prSet>
      <dgm:spPr/>
    </dgm:pt>
    <dgm:pt modelId="{58DF02A3-D8E2-400D-9E1F-1429B57E046F}" type="pres">
      <dgm:prSet presAssocID="{658E75E4-B0D6-475C-80C5-810B7322D66D}" presName="rootComposite1" presStyleCnt="0"/>
      <dgm:spPr/>
    </dgm:pt>
    <dgm:pt modelId="{F30F5E39-BA2E-4423-8EF3-2CF772D932F6}" type="pres">
      <dgm:prSet presAssocID="{658E75E4-B0D6-475C-80C5-810B7322D66D}" presName="rootText1" presStyleLbl="node0" presStyleIdx="0" presStyleCnt="1">
        <dgm:presLayoutVars>
          <dgm:chPref val="3"/>
        </dgm:presLayoutVars>
      </dgm:prSet>
      <dgm:spPr/>
    </dgm:pt>
    <dgm:pt modelId="{16329C91-7643-4EF4-A346-292FA5A34399}" type="pres">
      <dgm:prSet presAssocID="{658E75E4-B0D6-475C-80C5-810B7322D66D}" presName="rootConnector1" presStyleLbl="node1" presStyleIdx="0" presStyleCnt="0"/>
      <dgm:spPr/>
    </dgm:pt>
    <dgm:pt modelId="{5F3653AB-26A8-4651-B5C9-EFB8603C75A4}" type="pres">
      <dgm:prSet presAssocID="{658E75E4-B0D6-475C-80C5-810B7322D66D}" presName="hierChild2" presStyleCnt="0"/>
      <dgm:spPr/>
    </dgm:pt>
    <dgm:pt modelId="{BE73576F-9EB1-4888-BA3B-674C1EA07C95}" type="pres">
      <dgm:prSet presAssocID="{A7009591-7F92-409B-80B7-A17FACDC90C0}" presName="Name37" presStyleLbl="parChTrans1D2" presStyleIdx="0" presStyleCnt="5"/>
      <dgm:spPr/>
    </dgm:pt>
    <dgm:pt modelId="{B0152B62-3939-4454-BB4B-827ACCB2084B}" type="pres">
      <dgm:prSet presAssocID="{0CD07D50-5539-4DE0-9BCE-74435305414D}" presName="hierRoot2" presStyleCnt="0">
        <dgm:presLayoutVars>
          <dgm:hierBranch val="init"/>
        </dgm:presLayoutVars>
      </dgm:prSet>
      <dgm:spPr/>
    </dgm:pt>
    <dgm:pt modelId="{C480127B-D017-46F9-BC6C-5BF0C06867C6}" type="pres">
      <dgm:prSet presAssocID="{0CD07D50-5539-4DE0-9BCE-74435305414D}" presName="rootComposite" presStyleCnt="0"/>
      <dgm:spPr/>
    </dgm:pt>
    <dgm:pt modelId="{B473C340-2055-4DAD-903E-D56E492C8497}" type="pres">
      <dgm:prSet presAssocID="{0CD07D50-5539-4DE0-9BCE-74435305414D}" presName="rootText" presStyleLbl="node2" presStyleIdx="0" presStyleCnt="3">
        <dgm:presLayoutVars>
          <dgm:chPref val="3"/>
        </dgm:presLayoutVars>
      </dgm:prSet>
      <dgm:spPr/>
    </dgm:pt>
    <dgm:pt modelId="{65E46D61-75C2-4395-B355-5C92E96D54A0}" type="pres">
      <dgm:prSet presAssocID="{0CD07D50-5539-4DE0-9BCE-74435305414D}" presName="rootConnector" presStyleLbl="node2" presStyleIdx="0" presStyleCnt="3"/>
      <dgm:spPr/>
    </dgm:pt>
    <dgm:pt modelId="{0AA06BDF-FC8C-4614-8921-45DD6D1B63E4}" type="pres">
      <dgm:prSet presAssocID="{0CD07D50-5539-4DE0-9BCE-74435305414D}" presName="hierChild4" presStyleCnt="0"/>
      <dgm:spPr/>
    </dgm:pt>
    <dgm:pt modelId="{14B0B1BD-FDD6-406E-89E9-8410EF292ECD}" type="pres">
      <dgm:prSet presAssocID="{2A9A9671-4C11-4A6E-B575-BF3C0A9D3D97}" presName="Name37" presStyleLbl="parChTrans1D3" presStyleIdx="0" presStyleCnt="3"/>
      <dgm:spPr/>
    </dgm:pt>
    <dgm:pt modelId="{1CBAF00F-DB7A-4C4F-89C8-13B871724E89}" type="pres">
      <dgm:prSet presAssocID="{C97AA491-C837-4C85-803C-FC010BECFE85}" presName="hierRoot2" presStyleCnt="0">
        <dgm:presLayoutVars>
          <dgm:hierBranch val="init"/>
        </dgm:presLayoutVars>
      </dgm:prSet>
      <dgm:spPr/>
    </dgm:pt>
    <dgm:pt modelId="{36F0D6D1-4447-46BB-BDE8-5FD3E46DA225}" type="pres">
      <dgm:prSet presAssocID="{C97AA491-C837-4C85-803C-FC010BECFE85}" presName="rootComposite" presStyleCnt="0"/>
      <dgm:spPr/>
    </dgm:pt>
    <dgm:pt modelId="{B1B3073E-A51A-4901-8C37-F5F08B56B62B}" type="pres">
      <dgm:prSet presAssocID="{C97AA491-C837-4C85-803C-FC010BECFE85}" presName="rootText" presStyleLbl="node3" presStyleIdx="0" presStyleCnt="3">
        <dgm:presLayoutVars>
          <dgm:chPref val="3"/>
        </dgm:presLayoutVars>
      </dgm:prSet>
      <dgm:spPr/>
    </dgm:pt>
    <dgm:pt modelId="{15BB92AE-5A0A-4318-A756-D98BE74552CB}" type="pres">
      <dgm:prSet presAssocID="{C97AA491-C837-4C85-803C-FC010BECFE85}" presName="rootConnector" presStyleLbl="node3" presStyleIdx="0" presStyleCnt="3"/>
      <dgm:spPr/>
    </dgm:pt>
    <dgm:pt modelId="{6F3D2A53-6E18-459F-9FC7-56B1ED759265}" type="pres">
      <dgm:prSet presAssocID="{C97AA491-C837-4C85-803C-FC010BECFE85}" presName="hierChild4" presStyleCnt="0"/>
      <dgm:spPr/>
    </dgm:pt>
    <dgm:pt modelId="{4BEDFC9C-97DE-4253-83DD-DC00F207D745}" type="pres">
      <dgm:prSet presAssocID="{C97AA491-C837-4C85-803C-FC010BECFE85}" presName="hierChild5" presStyleCnt="0"/>
      <dgm:spPr/>
    </dgm:pt>
    <dgm:pt modelId="{8DD44D97-760F-4633-8CD3-B31893B6CC26}" type="pres">
      <dgm:prSet presAssocID="{0CD07D50-5539-4DE0-9BCE-74435305414D}" presName="hierChild5" presStyleCnt="0"/>
      <dgm:spPr/>
    </dgm:pt>
    <dgm:pt modelId="{3EC91275-6208-4F8D-A1FF-B44B8F645C46}" type="pres">
      <dgm:prSet presAssocID="{656415D9-E020-425B-9932-CFD37545ECC4}" presName="Name37" presStyleLbl="parChTrans1D2" presStyleIdx="1" presStyleCnt="5"/>
      <dgm:spPr/>
    </dgm:pt>
    <dgm:pt modelId="{4D1ED1F0-CBDB-438B-A064-F3E9D830CDE3}" type="pres">
      <dgm:prSet presAssocID="{EBC3ED01-89A1-4589-8A9E-0577E71C5FA3}" presName="hierRoot2" presStyleCnt="0">
        <dgm:presLayoutVars>
          <dgm:hierBranch val="init"/>
        </dgm:presLayoutVars>
      </dgm:prSet>
      <dgm:spPr/>
    </dgm:pt>
    <dgm:pt modelId="{4F4086AE-BEF6-47D0-9E18-96E4E3CD24A2}" type="pres">
      <dgm:prSet presAssocID="{EBC3ED01-89A1-4589-8A9E-0577E71C5FA3}" presName="rootComposite" presStyleCnt="0"/>
      <dgm:spPr/>
    </dgm:pt>
    <dgm:pt modelId="{5C4F0055-6670-457C-B3AE-D5BF36DA8CF3}" type="pres">
      <dgm:prSet presAssocID="{EBC3ED01-89A1-4589-8A9E-0577E71C5FA3}" presName="rootText" presStyleLbl="node2" presStyleIdx="1" presStyleCnt="3">
        <dgm:presLayoutVars>
          <dgm:chPref val="3"/>
        </dgm:presLayoutVars>
      </dgm:prSet>
      <dgm:spPr/>
    </dgm:pt>
    <dgm:pt modelId="{B39C39A7-88EC-414A-A105-F2E58459C191}" type="pres">
      <dgm:prSet presAssocID="{EBC3ED01-89A1-4589-8A9E-0577E71C5FA3}" presName="rootConnector" presStyleLbl="node2" presStyleIdx="1" presStyleCnt="3"/>
      <dgm:spPr/>
    </dgm:pt>
    <dgm:pt modelId="{B10A1C1A-680F-4B56-91C6-2C0A1999FE96}" type="pres">
      <dgm:prSet presAssocID="{EBC3ED01-89A1-4589-8A9E-0577E71C5FA3}" presName="hierChild4" presStyleCnt="0"/>
      <dgm:spPr/>
    </dgm:pt>
    <dgm:pt modelId="{89CE2E20-E1F8-435C-9ECC-B85A76FEF837}" type="pres">
      <dgm:prSet presAssocID="{048FD433-80DC-4DC0-8704-62A332C1E62E}" presName="Name37" presStyleLbl="parChTrans1D3" presStyleIdx="1" presStyleCnt="3"/>
      <dgm:spPr/>
    </dgm:pt>
    <dgm:pt modelId="{A1AB54EC-CEE5-4E8C-9EB3-D31669765572}" type="pres">
      <dgm:prSet presAssocID="{8F7133BF-E1D6-487E-A780-4987F446EEE9}" presName="hierRoot2" presStyleCnt="0">
        <dgm:presLayoutVars>
          <dgm:hierBranch val="init"/>
        </dgm:presLayoutVars>
      </dgm:prSet>
      <dgm:spPr/>
    </dgm:pt>
    <dgm:pt modelId="{6D06C2BB-BDE8-4551-8D2F-E4DF51870B0D}" type="pres">
      <dgm:prSet presAssocID="{8F7133BF-E1D6-487E-A780-4987F446EEE9}" presName="rootComposite" presStyleCnt="0"/>
      <dgm:spPr/>
    </dgm:pt>
    <dgm:pt modelId="{A7BE09B3-1CCE-44C4-8065-AFF0F02B8D94}" type="pres">
      <dgm:prSet presAssocID="{8F7133BF-E1D6-487E-A780-4987F446EEE9}" presName="rootText" presStyleLbl="node3" presStyleIdx="1" presStyleCnt="3">
        <dgm:presLayoutVars>
          <dgm:chPref val="3"/>
        </dgm:presLayoutVars>
      </dgm:prSet>
      <dgm:spPr/>
    </dgm:pt>
    <dgm:pt modelId="{8274C1B5-E4C3-4ADC-A310-CF3976934EBB}" type="pres">
      <dgm:prSet presAssocID="{8F7133BF-E1D6-487E-A780-4987F446EEE9}" presName="rootConnector" presStyleLbl="node3" presStyleIdx="1" presStyleCnt="3"/>
      <dgm:spPr/>
    </dgm:pt>
    <dgm:pt modelId="{8699986F-B4D5-4C12-8CBD-D930216983BE}" type="pres">
      <dgm:prSet presAssocID="{8F7133BF-E1D6-487E-A780-4987F446EEE9}" presName="hierChild4" presStyleCnt="0"/>
      <dgm:spPr/>
    </dgm:pt>
    <dgm:pt modelId="{B9163108-F07A-4176-A3B1-84261D88A443}" type="pres">
      <dgm:prSet presAssocID="{8F7133BF-E1D6-487E-A780-4987F446EEE9}" presName="hierChild5" presStyleCnt="0"/>
      <dgm:spPr/>
    </dgm:pt>
    <dgm:pt modelId="{EE241402-72D8-4992-945F-DCEEC669E9FB}" type="pres">
      <dgm:prSet presAssocID="{EBC3ED01-89A1-4589-8A9E-0577E71C5FA3}" presName="hierChild5" presStyleCnt="0"/>
      <dgm:spPr/>
    </dgm:pt>
    <dgm:pt modelId="{6FBEC7FE-77FA-40C9-8D2B-8720166689B8}" type="pres">
      <dgm:prSet presAssocID="{3C9AACBC-D8FF-4CFE-836B-C74315F6EEEB}" presName="Name37" presStyleLbl="parChTrans1D2" presStyleIdx="2" presStyleCnt="5"/>
      <dgm:spPr/>
    </dgm:pt>
    <dgm:pt modelId="{E0BAD616-B325-428A-B95D-28D73A1A0078}" type="pres">
      <dgm:prSet presAssocID="{2153C225-9E8A-4CAE-88F6-001DFADB013D}" presName="hierRoot2" presStyleCnt="0">
        <dgm:presLayoutVars>
          <dgm:hierBranch val="init"/>
        </dgm:presLayoutVars>
      </dgm:prSet>
      <dgm:spPr/>
    </dgm:pt>
    <dgm:pt modelId="{46F5A3AD-5461-46C2-8F9B-830501873B0A}" type="pres">
      <dgm:prSet presAssocID="{2153C225-9E8A-4CAE-88F6-001DFADB013D}" presName="rootComposite" presStyleCnt="0"/>
      <dgm:spPr/>
    </dgm:pt>
    <dgm:pt modelId="{046B1A8A-2763-459B-811D-E04BFCE23184}" type="pres">
      <dgm:prSet presAssocID="{2153C225-9E8A-4CAE-88F6-001DFADB013D}" presName="rootText" presStyleLbl="node2" presStyleIdx="2" presStyleCnt="3">
        <dgm:presLayoutVars>
          <dgm:chPref val="3"/>
        </dgm:presLayoutVars>
      </dgm:prSet>
      <dgm:spPr/>
    </dgm:pt>
    <dgm:pt modelId="{7A358861-43F4-4BD4-BE2C-5C9B777E80FA}" type="pres">
      <dgm:prSet presAssocID="{2153C225-9E8A-4CAE-88F6-001DFADB013D}" presName="rootConnector" presStyleLbl="node2" presStyleIdx="2" presStyleCnt="3"/>
      <dgm:spPr/>
    </dgm:pt>
    <dgm:pt modelId="{C36BC9FF-B47B-49E9-826A-BD7784C78BD4}" type="pres">
      <dgm:prSet presAssocID="{2153C225-9E8A-4CAE-88F6-001DFADB013D}" presName="hierChild4" presStyleCnt="0"/>
      <dgm:spPr/>
    </dgm:pt>
    <dgm:pt modelId="{776CC1AB-34C4-4997-A82A-939E132686E3}" type="pres">
      <dgm:prSet presAssocID="{68ADDE39-B969-4B14-812F-C9B5C3EDCE51}" presName="Name37" presStyleLbl="parChTrans1D3" presStyleIdx="2" presStyleCnt="3"/>
      <dgm:spPr/>
    </dgm:pt>
    <dgm:pt modelId="{1D4C7F5E-6A69-4681-BA67-88C7786F6C74}" type="pres">
      <dgm:prSet presAssocID="{D0B95E33-6508-46DC-AB02-08C3A40E53A9}" presName="hierRoot2" presStyleCnt="0">
        <dgm:presLayoutVars>
          <dgm:hierBranch val="init"/>
        </dgm:presLayoutVars>
      </dgm:prSet>
      <dgm:spPr/>
    </dgm:pt>
    <dgm:pt modelId="{7D367E62-A2E5-4F78-B64A-2FA58E2E6890}" type="pres">
      <dgm:prSet presAssocID="{D0B95E33-6508-46DC-AB02-08C3A40E53A9}" presName="rootComposite" presStyleCnt="0"/>
      <dgm:spPr/>
    </dgm:pt>
    <dgm:pt modelId="{2EC7983D-F3F6-43C4-BE5F-C486FA4F683A}" type="pres">
      <dgm:prSet presAssocID="{D0B95E33-6508-46DC-AB02-08C3A40E53A9}" presName="rootText" presStyleLbl="node3" presStyleIdx="2" presStyleCnt="3">
        <dgm:presLayoutVars>
          <dgm:chPref val="3"/>
        </dgm:presLayoutVars>
      </dgm:prSet>
      <dgm:spPr/>
    </dgm:pt>
    <dgm:pt modelId="{27B0D513-B60E-41DC-9006-AF7726EDC7C4}" type="pres">
      <dgm:prSet presAssocID="{D0B95E33-6508-46DC-AB02-08C3A40E53A9}" presName="rootConnector" presStyleLbl="node3" presStyleIdx="2" presStyleCnt="3"/>
      <dgm:spPr/>
    </dgm:pt>
    <dgm:pt modelId="{8A8A221F-FC4F-48A9-A819-22361F9E0DD6}" type="pres">
      <dgm:prSet presAssocID="{D0B95E33-6508-46DC-AB02-08C3A40E53A9}" presName="hierChild4" presStyleCnt="0"/>
      <dgm:spPr/>
    </dgm:pt>
    <dgm:pt modelId="{4F911F45-A418-4B52-9EBE-3F212CA65C3D}" type="pres">
      <dgm:prSet presAssocID="{D0B95E33-6508-46DC-AB02-08C3A40E53A9}" presName="hierChild5" presStyleCnt="0"/>
      <dgm:spPr/>
    </dgm:pt>
    <dgm:pt modelId="{EF34C39C-A64C-4589-918E-7CEC9C583D00}" type="pres">
      <dgm:prSet presAssocID="{2153C225-9E8A-4CAE-88F6-001DFADB013D}" presName="hierChild5" presStyleCnt="0"/>
      <dgm:spPr/>
    </dgm:pt>
    <dgm:pt modelId="{A761769A-843F-4970-8EA0-B54229EE462A}" type="pres">
      <dgm:prSet presAssocID="{658E75E4-B0D6-475C-80C5-810B7322D66D}" presName="hierChild3" presStyleCnt="0"/>
      <dgm:spPr/>
    </dgm:pt>
    <dgm:pt modelId="{75C92C40-1CEC-43A4-9F94-3351E79DEC9B}" type="pres">
      <dgm:prSet presAssocID="{6DDEA570-318F-4CB8-AE4C-EB0C7380A368}" presName="Name111" presStyleLbl="parChTrans1D2" presStyleIdx="3" presStyleCnt="5"/>
      <dgm:spPr/>
    </dgm:pt>
    <dgm:pt modelId="{47067C42-8C02-4690-821D-686B3AFF3608}" type="pres">
      <dgm:prSet presAssocID="{CB5EB08E-85E0-4490-957A-1A2A0B386412}" presName="hierRoot3" presStyleCnt="0">
        <dgm:presLayoutVars>
          <dgm:hierBranch val="init"/>
        </dgm:presLayoutVars>
      </dgm:prSet>
      <dgm:spPr/>
    </dgm:pt>
    <dgm:pt modelId="{B6D2C0CF-1C73-4001-81D8-E57DEB1F1BA5}" type="pres">
      <dgm:prSet presAssocID="{CB5EB08E-85E0-4490-957A-1A2A0B386412}" presName="rootComposite3" presStyleCnt="0"/>
      <dgm:spPr/>
    </dgm:pt>
    <dgm:pt modelId="{720F0509-066C-487B-BC75-3F08D5D4AD75}" type="pres">
      <dgm:prSet presAssocID="{CB5EB08E-85E0-4490-957A-1A2A0B386412}" presName="rootText3" presStyleLbl="asst1" presStyleIdx="0" presStyleCnt="2">
        <dgm:presLayoutVars>
          <dgm:chPref val="3"/>
        </dgm:presLayoutVars>
      </dgm:prSet>
      <dgm:spPr/>
    </dgm:pt>
    <dgm:pt modelId="{2674B24E-8FF7-42AC-BF07-9C55A55F031D}" type="pres">
      <dgm:prSet presAssocID="{CB5EB08E-85E0-4490-957A-1A2A0B386412}" presName="rootConnector3" presStyleLbl="asst1" presStyleIdx="0" presStyleCnt="2"/>
      <dgm:spPr/>
    </dgm:pt>
    <dgm:pt modelId="{986DDC9D-1256-42EA-B971-50B5B42BBBEC}" type="pres">
      <dgm:prSet presAssocID="{CB5EB08E-85E0-4490-957A-1A2A0B386412}" presName="hierChild6" presStyleCnt="0"/>
      <dgm:spPr/>
    </dgm:pt>
    <dgm:pt modelId="{87A5013E-E1B8-4D3C-A045-D4FC359EEA02}" type="pres">
      <dgm:prSet presAssocID="{CB5EB08E-85E0-4490-957A-1A2A0B386412}" presName="hierChild7" presStyleCnt="0"/>
      <dgm:spPr/>
    </dgm:pt>
    <dgm:pt modelId="{7A614B02-4105-49F9-A024-787CD619D977}" type="pres">
      <dgm:prSet presAssocID="{82D3B0F3-1F9E-4026-B970-109454994071}" presName="Name111" presStyleLbl="parChTrans1D2" presStyleIdx="4" presStyleCnt="5"/>
      <dgm:spPr/>
    </dgm:pt>
    <dgm:pt modelId="{E26959F2-15C8-4BC6-A5D6-5110DF55B3E9}" type="pres">
      <dgm:prSet presAssocID="{CB0E3E21-FDCB-46D9-9688-935B00E6E0ED}" presName="hierRoot3" presStyleCnt="0">
        <dgm:presLayoutVars>
          <dgm:hierBranch val="init"/>
        </dgm:presLayoutVars>
      </dgm:prSet>
      <dgm:spPr/>
    </dgm:pt>
    <dgm:pt modelId="{4B3ED34C-F23B-485A-8696-0FD2912C1EFD}" type="pres">
      <dgm:prSet presAssocID="{CB0E3E21-FDCB-46D9-9688-935B00E6E0ED}" presName="rootComposite3" presStyleCnt="0"/>
      <dgm:spPr/>
    </dgm:pt>
    <dgm:pt modelId="{DA1398EA-74BE-49A8-81EC-F85FC96965F9}" type="pres">
      <dgm:prSet presAssocID="{CB0E3E21-FDCB-46D9-9688-935B00E6E0ED}" presName="rootText3" presStyleLbl="asst1" presStyleIdx="1" presStyleCnt="2">
        <dgm:presLayoutVars>
          <dgm:chPref val="3"/>
        </dgm:presLayoutVars>
      </dgm:prSet>
      <dgm:spPr/>
    </dgm:pt>
    <dgm:pt modelId="{F125371C-CB60-4317-ACC8-7326A50864F0}" type="pres">
      <dgm:prSet presAssocID="{CB0E3E21-FDCB-46D9-9688-935B00E6E0ED}" presName="rootConnector3" presStyleLbl="asst1" presStyleIdx="1" presStyleCnt="2"/>
      <dgm:spPr/>
    </dgm:pt>
    <dgm:pt modelId="{029CEACB-0034-4B8E-B4F7-B930A272D1A2}" type="pres">
      <dgm:prSet presAssocID="{CB0E3E21-FDCB-46D9-9688-935B00E6E0ED}" presName="hierChild6" presStyleCnt="0"/>
      <dgm:spPr/>
    </dgm:pt>
    <dgm:pt modelId="{C244C579-6613-446E-BB37-D06E88196AD2}" type="pres">
      <dgm:prSet presAssocID="{CB0E3E21-FDCB-46D9-9688-935B00E6E0ED}" presName="hierChild7" presStyleCnt="0"/>
      <dgm:spPr/>
    </dgm:pt>
  </dgm:ptLst>
  <dgm:cxnLst>
    <dgm:cxn modelId="{AAC65E0F-992D-4B50-9A13-C2ADAB7DE2AD}" srcId="{658E75E4-B0D6-475C-80C5-810B7322D66D}" destId="{CB5EB08E-85E0-4490-957A-1A2A0B386412}" srcOrd="0" destOrd="0" parTransId="{6DDEA570-318F-4CB8-AE4C-EB0C7380A368}" sibTransId="{50D830E1-089E-4FD9-B0AC-81F116F53CA7}"/>
    <dgm:cxn modelId="{31C9A10F-1EA2-4596-9505-E49CC3E218FE}" type="presOf" srcId="{2153C225-9E8A-4CAE-88F6-001DFADB013D}" destId="{046B1A8A-2763-459B-811D-E04BFCE23184}" srcOrd="0" destOrd="0" presId="urn:microsoft.com/office/officeart/2005/8/layout/orgChart1"/>
    <dgm:cxn modelId="{FC239E10-224D-47B1-9916-68D7A9B7C24C}" type="presOf" srcId="{0CD07D50-5539-4DE0-9BCE-74435305414D}" destId="{B473C340-2055-4DAD-903E-D56E492C8497}" srcOrd="0" destOrd="0" presId="urn:microsoft.com/office/officeart/2005/8/layout/orgChart1"/>
    <dgm:cxn modelId="{ACDB3A13-A07A-4123-8892-E546E04D24FC}" type="presOf" srcId="{82D3B0F3-1F9E-4026-B970-109454994071}" destId="{7A614B02-4105-49F9-A024-787CD619D977}" srcOrd="0" destOrd="0" presId="urn:microsoft.com/office/officeart/2005/8/layout/orgChart1"/>
    <dgm:cxn modelId="{F72F4615-43F1-4D2C-9556-CE6829746C42}" type="presOf" srcId="{C8DDB4FF-0F06-4B29-9FB3-9CA67B2A472D}" destId="{98AF5C9B-3EC5-4F8E-96C7-3D4FB6E2C709}" srcOrd="0" destOrd="0" presId="urn:microsoft.com/office/officeart/2005/8/layout/orgChart1"/>
    <dgm:cxn modelId="{A2BDD321-19A0-4493-B1B9-81ED278BFD09}" srcId="{658E75E4-B0D6-475C-80C5-810B7322D66D}" destId="{CB0E3E21-FDCB-46D9-9688-935B00E6E0ED}" srcOrd="4" destOrd="0" parTransId="{82D3B0F3-1F9E-4026-B970-109454994071}" sibTransId="{E346E3D7-55EA-4ED7-A10A-D64B96CEFD77}"/>
    <dgm:cxn modelId="{58D4B123-9E95-4C2D-8FFC-C5869F7FD7D6}" srcId="{658E75E4-B0D6-475C-80C5-810B7322D66D}" destId="{0CD07D50-5539-4DE0-9BCE-74435305414D}" srcOrd="1" destOrd="0" parTransId="{A7009591-7F92-409B-80B7-A17FACDC90C0}" sibTransId="{7E8D0FBA-EB28-4D2F-9D0B-E13D304A8B71}"/>
    <dgm:cxn modelId="{B088BC39-D128-4829-9D7B-81E595618C3B}" type="presOf" srcId="{658E75E4-B0D6-475C-80C5-810B7322D66D}" destId="{16329C91-7643-4EF4-A346-292FA5A34399}" srcOrd="1" destOrd="0" presId="urn:microsoft.com/office/officeart/2005/8/layout/orgChart1"/>
    <dgm:cxn modelId="{01077241-629B-4865-A07C-358D2D822046}" type="presOf" srcId="{CB0E3E21-FDCB-46D9-9688-935B00E6E0ED}" destId="{DA1398EA-74BE-49A8-81EC-F85FC96965F9}" srcOrd="0" destOrd="0" presId="urn:microsoft.com/office/officeart/2005/8/layout/orgChart1"/>
    <dgm:cxn modelId="{70AD9E63-1ED8-4BED-A850-8695E8B2C243}" type="presOf" srcId="{2153C225-9E8A-4CAE-88F6-001DFADB013D}" destId="{7A358861-43F4-4BD4-BE2C-5C9B777E80FA}" srcOrd="1" destOrd="0" presId="urn:microsoft.com/office/officeart/2005/8/layout/orgChart1"/>
    <dgm:cxn modelId="{C7A8B963-8F80-4E7C-B54B-F37A514FBEA2}" type="presOf" srcId="{CB0E3E21-FDCB-46D9-9688-935B00E6E0ED}" destId="{F125371C-CB60-4317-ACC8-7326A50864F0}" srcOrd="1" destOrd="0" presId="urn:microsoft.com/office/officeart/2005/8/layout/orgChart1"/>
    <dgm:cxn modelId="{64E7EE66-F8E1-4103-969B-8CAA9793C60F}" type="presOf" srcId="{6DDEA570-318F-4CB8-AE4C-EB0C7380A368}" destId="{75C92C40-1CEC-43A4-9F94-3351E79DEC9B}" srcOrd="0" destOrd="0" presId="urn:microsoft.com/office/officeart/2005/8/layout/orgChart1"/>
    <dgm:cxn modelId="{88B23351-BBB0-45B9-8131-7D737F1C7E0F}" type="presOf" srcId="{3C9AACBC-D8FF-4CFE-836B-C74315F6EEEB}" destId="{6FBEC7FE-77FA-40C9-8D2B-8720166689B8}" srcOrd="0" destOrd="0" presId="urn:microsoft.com/office/officeart/2005/8/layout/orgChart1"/>
    <dgm:cxn modelId="{D61BB17C-D707-4E76-9C06-65B12AF6ECCB}" type="presOf" srcId="{EBC3ED01-89A1-4589-8A9E-0577E71C5FA3}" destId="{5C4F0055-6670-457C-B3AE-D5BF36DA8CF3}" srcOrd="0" destOrd="0" presId="urn:microsoft.com/office/officeart/2005/8/layout/orgChart1"/>
    <dgm:cxn modelId="{9A3CEF8B-9BD6-4692-948F-F19FC0AE0787}" srcId="{EBC3ED01-89A1-4589-8A9E-0577E71C5FA3}" destId="{8F7133BF-E1D6-487E-A780-4987F446EEE9}" srcOrd="0" destOrd="0" parTransId="{048FD433-80DC-4DC0-8704-62A332C1E62E}" sibTransId="{217DF6AD-635C-478E-B738-07584FED6284}"/>
    <dgm:cxn modelId="{1C541C94-F1B9-40CE-912E-A458CBA41544}" type="presOf" srcId="{CB5EB08E-85E0-4490-957A-1A2A0B386412}" destId="{720F0509-066C-487B-BC75-3F08D5D4AD75}" srcOrd="0" destOrd="0" presId="urn:microsoft.com/office/officeart/2005/8/layout/orgChart1"/>
    <dgm:cxn modelId="{77B27498-867C-4C8E-B6A9-0F392F3E0D72}" srcId="{658E75E4-B0D6-475C-80C5-810B7322D66D}" destId="{EBC3ED01-89A1-4589-8A9E-0577E71C5FA3}" srcOrd="2" destOrd="0" parTransId="{656415D9-E020-425B-9932-CFD37545ECC4}" sibTransId="{C2D4F0DC-FAE1-441F-83A8-AE5CBD8D1910}"/>
    <dgm:cxn modelId="{AD9D3699-EA9C-40E7-B901-D52075DC6052}" type="presOf" srcId="{A7009591-7F92-409B-80B7-A17FACDC90C0}" destId="{BE73576F-9EB1-4888-BA3B-674C1EA07C95}" srcOrd="0" destOrd="0" presId="urn:microsoft.com/office/officeart/2005/8/layout/orgChart1"/>
    <dgm:cxn modelId="{E8DD9B99-1C9A-4999-B7C1-A1743C2D535D}" type="presOf" srcId="{EBC3ED01-89A1-4589-8A9E-0577E71C5FA3}" destId="{B39C39A7-88EC-414A-A105-F2E58459C191}" srcOrd="1" destOrd="0" presId="urn:microsoft.com/office/officeart/2005/8/layout/orgChart1"/>
    <dgm:cxn modelId="{CA74B09A-E09E-4361-B9DD-B87ED28180B7}" type="presOf" srcId="{2A9A9671-4C11-4A6E-B575-BF3C0A9D3D97}" destId="{14B0B1BD-FDD6-406E-89E9-8410EF292ECD}" srcOrd="0" destOrd="0" presId="urn:microsoft.com/office/officeart/2005/8/layout/orgChart1"/>
    <dgm:cxn modelId="{D7CC889C-6390-4AA5-B74E-181E256589EF}" type="presOf" srcId="{0CD07D50-5539-4DE0-9BCE-74435305414D}" destId="{65E46D61-75C2-4395-B355-5C92E96D54A0}" srcOrd="1" destOrd="0" presId="urn:microsoft.com/office/officeart/2005/8/layout/orgChart1"/>
    <dgm:cxn modelId="{8BE52D9D-EAA8-42F0-B12D-444BAE3AA248}" type="presOf" srcId="{D0B95E33-6508-46DC-AB02-08C3A40E53A9}" destId="{2EC7983D-F3F6-43C4-BE5F-C486FA4F683A}" srcOrd="0" destOrd="0" presId="urn:microsoft.com/office/officeart/2005/8/layout/orgChart1"/>
    <dgm:cxn modelId="{D993CBA3-DAE3-44B1-B4EC-47489A938EEE}" type="presOf" srcId="{C97AA491-C837-4C85-803C-FC010BECFE85}" destId="{B1B3073E-A51A-4901-8C37-F5F08B56B62B}" srcOrd="0" destOrd="0" presId="urn:microsoft.com/office/officeart/2005/8/layout/orgChart1"/>
    <dgm:cxn modelId="{BD06AEA6-807D-4921-9735-603C67A33F45}" srcId="{2153C225-9E8A-4CAE-88F6-001DFADB013D}" destId="{D0B95E33-6508-46DC-AB02-08C3A40E53A9}" srcOrd="0" destOrd="0" parTransId="{68ADDE39-B969-4B14-812F-C9B5C3EDCE51}" sibTransId="{527C0470-D5A4-4845-96E3-7540BD28FC5F}"/>
    <dgm:cxn modelId="{706BFCA6-5FAC-43BF-8987-54C982498E9C}" type="presOf" srcId="{C97AA491-C837-4C85-803C-FC010BECFE85}" destId="{15BB92AE-5A0A-4318-A756-D98BE74552CB}" srcOrd="1" destOrd="0" presId="urn:microsoft.com/office/officeart/2005/8/layout/orgChart1"/>
    <dgm:cxn modelId="{015D77B2-2CE8-4E55-BC16-32550E89634C}" srcId="{C8DDB4FF-0F06-4B29-9FB3-9CA67B2A472D}" destId="{658E75E4-B0D6-475C-80C5-810B7322D66D}" srcOrd="0" destOrd="0" parTransId="{FA056FF3-6F9B-4230-908F-C2D4F39118ED}" sibTransId="{D472F58A-717D-4604-9534-F9AB6922ECFD}"/>
    <dgm:cxn modelId="{84AD91B7-91A4-4B75-BB4D-8E9D2B2BEE13}" type="presOf" srcId="{D0B95E33-6508-46DC-AB02-08C3A40E53A9}" destId="{27B0D513-B60E-41DC-9006-AF7726EDC7C4}" srcOrd="1" destOrd="0" presId="urn:microsoft.com/office/officeart/2005/8/layout/orgChart1"/>
    <dgm:cxn modelId="{045490B8-7640-4BD7-8F5C-FB1E27BEE528}" type="presOf" srcId="{CB5EB08E-85E0-4490-957A-1A2A0B386412}" destId="{2674B24E-8FF7-42AC-BF07-9C55A55F031D}" srcOrd="1" destOrd="0" presId="urn:microsoft.com/office/officeart/2005/8/layout/orgChart1"/>
    <dgm:cxn modelId="{C92198B9-BE5E-499D-B4B9-46F68F013E3A}" srcId="{658E75E4-B0D6-475C-80C5-810B7322D66D}" destId="{2153C225-9E8A-4CAE-88F6-001DFADB013D}" srcOrd="3" destOrd="0" parTransId="{3C9AACBC-D8FF-4CFE-836B-C74315F6EEEB}" sibTransId="{E774684E-CE6D-41F3-B2F5-9CE000280F71}"/>
    <dgm:cxn modelId="{316B43BD-A182-4BD4-9BE3-EE5960E3F7D1}" type="presOf" srcId="{048FD433-80DC-4DC0-8704-62A332C1E62E}" destId="{89CE2E20-E1F8-435C-9ECC-B85A76FEF837}" srcOrd="0" destOrd="0" presId="urn:microsoft.com/office/officeart/2005/8/layout/orgChart1"/>
    <dgm:cxn modelId="{0BCF1FC3-050A-4908-BE51-A99B432A11D8}" srcId="{0CD07D50-5539-4DE0-9BCE-74435305414D}" destId="{C97AA491-C837-4C85-803C-FC010BECFE85}" srcOrd="0" destOrd="0" parTransId="{2A9A9671-4C11-4A6E-B575-BF3C0A9D3D97}" sibTransId="{4687E4DF-B261-42EC-AE9D-D449CF71C0C2}"/>
    <dgm:cxn modelId="{CDCA28C8-B16E-4CF6-97E3-8D3EB74B1766}" type="presOf" srcId="{8F7133BF-E1D6-487E-A780-4987F446EEE9}" destId="{8274C1B5-E4C3-4ADC-A310-CF3976934EBB}" srcOrd="1" destOrd="0" presId="urn:microsoft.com/office/officeart/2005/8/layout/orgChart1"/>
    <dgm:cxn modelId="{23BEF0C9-5FAB-4E29-B857-6A7249032F6E}" type="presOf" srcId="{8F7133BF-E1D6-487E-A780-4987F446EEE9}" destId="{A7BE09B3-1CCE-44C4-8065-AFF0F02B8D94}" srcOrd="0" destOrd="0" presId="urn:microsoft.com/office/officeart/2005/8/layout/orgChart1"/>
    <dgm:cxn modelId="{6AB89ED1-015C-4311-895E-97580DDEE636}" type="presOf" srcId="{68ADDE39-B969-4B14-812F-C9B5C3EDCE51}" destId="{776CC1AB-34C4-4997-A82A-939E132686E3}" srcOrd="0" destOrd="0" presId="urn:microsoft.com/office/officeart/2005/8/layout/orgChart1"/>
    <dgm:cxn modelId="{B84D5FDB-E28B-41C7-9A3B-67571D6C7382}" type="presOf" srcId="{656415D9-E020-425B-9932-CFD37545ECC4}" destId="{3EC91275-6208-4F8D-A1FF-B44B8F645C46}" srcOrd="0" destOrd="0" presId="urn:microsoft.com/office/officeart/2005/8/layout/orgChart1"/>
    <dgm:cxn modelId="{8AE02FFD-BD9A-47DA-8A9E-621DB6742C5B}" type="presOf" srcId="{658E75E4-B0D6-475C-80C5-810B7322D66D}" destId="{F30F5E39-BA2E-4423-8EF3-2CF772D932F6}" srcOrd="0" destOrd="0" presId="urn:microsoft.com/office/officeart/2005/8/layout/orgChart1"/>
    <dgm:cxn modelId="{269BA84E-19B0-4FFF-AD62-4DF350FB1B24}" type="presParOf" srcId="{98AF5C9B-3EC5-4F8E-96C7-3D4FB6E2C709}" destId="{E6E70B8E-C610-41F1-BAE3-9545D89AF3F2}" srcOrd="0" destOrd="0" presId="urn:microsoft.com/office/officeart/2005/8/layout/orgChart1"/>
    <dgm:cxn modelId="{EB2E37B0-5A60-4C57-9788-9C5C2FBDB875}" type="presParOf" srcId="{E6E70B8E-C610-41F1-BAE3-9545D89AF3F2}" destId="{58DF02A3-D8E2-400D-9E1F-1429B57E046F}" srcOrd="0" destOrd="0" presId="urn:microsoft.com/office/officeart/2005/8/layout/orgChart1"/>
    <dgm:cxn modelId="{7576C19A-C0B4-486E-83D3-F6A8DEFDB1A6}" type="presParOf" srcId="{58DF02A3-D8E2-400D-9E1F-1429B57E046F}" destId="{F30F5E39-BA2E-4423-8EF3-2CF772D932F6}" srcOrd="0" destOrd="0" presId="urn:microsoft.com/office/officeart/2005/8/layout/orgChart1"/>
    <dgm:cxn modelId="{09735877-FC67-4E83-8C11-10AA6B5F8721}" type="presParOf" srcId="{58DF02A3-D8E2-400D-9E1F-1429B57E046F}" destId="{16329C91-7643-4EF4-A346-292FA5A34399}" srcOrd="1" destOrd="0" presId="urn:microsoft.com/office/officeart/2005/8/layout/orgChart1"/>
    <dgm:cxn modelId="{7CC52140-23B4-4CD0-A198-0639417E0DBD}" type="presParOf" srcId="{E6E70B8E-C610-41F1-BAE3-9545D89AF3F2}" destId="{5F3653AB-26A8-4651-B5C9-EFB8603C75A4}" srcOrd="1" destOrd="0" presId="urn:microsoft.com/office/officeart/2005/8/layout/orgChart1"/>
    <dgm:cxn modelId="{C20957C3-68A7-418E-B5A4-D3EA16CFE0EF}" type="presParOf" srcId="{5F3653AB-26A8-4651-B5C9-EFB8603C75A4}" destId="{BE73576F-9EB1-4888-BA3B-674C1EA07C95}" srcOrd="0" destOrd="0" presId="urn:microsoft.com/office/officeart/2005/8/layout/orgChart1"/>
    <dgm:cxn modelId="{C402CDF9-6829-4AC1-9B9F-DD34E228BAEA}" type="presParOf" srcId="{5F3653AB-26A8-4651-B5C9-EFB8603C75A4}" destId="{B0152B62-3939-4454-BB4B-827ACCB2084B}" srcOrd="1" destOrd="0" presId="urn:microsoft.com/office/officeart/2005/8/layout/orgChart1"/>
    <dgm:cxn modelId="{580D6263-6E83-460D-9D72-B184E34830C7}" type="presParOf" srcId="{B0152B62-3939-4454-BB4B-827ACCB2084B}" destId="{C480127B-D017-46F9-BC6C-5BF0C06867C6}" srcOrd="0" destOrd="0" presId="urn:microsoft.com/office/officeart/2005/8/layout/orgChart1"/>
    <dgm:cxn modelId="{77CBE97D-7467-449D-B67E-AEAE389FF57A}" type="presParOf" srcId="{C480127B-D017-46F9-BC6C-5BF0C06867C6}" destId="{B473C340-2055-4DAD-903E-D56E492C8497}" srcOrd="0" destOrd="0" presId="urn:microsoft.com/office/officeart/2005/8/layout/orgChart1"/>
    <dgm:cxn modelId="{289B46DF-0271-4CA4-BA50-3F66B0B2ADE6}" type="presParOf" srcId="{C480127B-D017-46F9-BC6C-5BF0C06867C6}" destId="{65E46D61-75C2-4395-B355-5C92E96D54A0}" srcOrd="1" destOrd="0" presId="urn:microsoft.com/office/officeart/2005/8/layout/orgChart1"/>
    <dgm:cxn modelId="{E651ACA4-3CE3-4B0F-A214-7CA5014650CD}" type="presParOf" srcId="{B0152B62-3939-4454-BB4B-827ACCB2084B}" destId="{0AA06BDF-FC8C-4614-8921-45DD6D1B63E4}" srcOrd="1" destOrd="0" presId="urn:microsoft.com/office/officeart/2005/8/layout/orgChart1"/>
    <dgm:cxn modelId="{86C5C301-BAFB-4CFF-B705-91CFA187E6DC}" type="presParOf" srcId="{0AA06BDF-FC8C-4614-8921-45DD6D1B63E4}" destId="{14B0B1BD-FDD6-406E-89E9-8410EF292ECD}" srcOrd="0" destOrd="0" presId="urn:microsoft.com/office/officeart/2005/8/layout/orgChart1"/>
    <dgm:cxn modelId="{58849AE4-2CE1-4A93-B94D-66F71AA276EC}" type="presParOf" srcId="{0AA06BDF-FC8C-4614-8921-45DD6D1B63E4}" destId="{1CBAF00F-DB7A-4C4F-89C8-13B871724E89}" srcOrd="1" destOrd="0" presId="urn:microsoft.com/office/officeart/2005/8/layout/orgChart1"/>
    <dgm:cxn modelId="{7C662689-3DF3-4665-8501-0685A08BF8E6}" type="presParOf" srcId="{1CBAF00F-DB7A-4C4F-89C8-13B871724E89}" destId="{36F0D6D1-4447-46BB-BDE8-5FD3E46DA225}" srcOrd="0" destOrd="0" presId="urn:microsoft.com/office/officeart/2005/8/layout/orgChart1"/>
    <dgm:cxn modelId="{64D3E556-499E-44DF-AE3A-ED2ECF4B6715}" type="presParOf" srcId="{36F0D6D1-4447-46BB-BDE8-5FD3E46DA225}" destId="{B1B3073E-A51A-4901-8C37-F5F08B56B62B}" srcOrd="0" destOrd="0" presId="urn:microsoft.com/office/officeart/2005/8/layout/orgChart1"/>
    <dgm:cxn modelId="{65FBCC1F-551C-42D7-9936-9EBCFCE4546C}" type="presParOf" srcId="{36F0D6D1-4447-46BB-BDE8-5FD3E46DA225}" destId="{15BB92AE-5A0A-4318-A756-D98BE74552CB}" srcOrd="1" destOrd="0" presId="urn:microsoft.com/office/officeart/2005/8/layout/orgChart1"/>
    <dgm:cxn modelId="{5F277BC5-96CF-4CD9-8AA7-B6826F1C6E09}" type="presParOf" srcId="{1CBAF00F-DB7A-4C4F-89C8-13B871724E89}" destId="{6F3D2A53-6E18-459F-9FC7-56B1ED759265}" srcOrd="1" destOrd="0" presId="urn:microsoft.com/office/officeart/2005/8/layout/orgChart1"/>
    <dgm:cxn modelId="{BDE08842-0C83-44FD-BAD7-0FB45A2606F2}" type="presParOf" srcId="{1CBAF00F-DB7A-4C4F-89C8-13B871724E89}" destId="{4BEDFC9C-97DE-4253-83DD-DC00F207D745}" srcOrd="2" destOrd="0" presId="urn:microsoft.com/office/officeart/2005/8/layout/orgChart1"/>
    <dgm:cxn modelId="{91C2E056-5EAA-4C9B-851D-4CEEFB601899}" type="presParOf" srcId="{B0152B62-3939-4454-BB4B-827ACCB2084B}" destId="{8DD44D97-760F-4633-8CD3-B31893B6CC26}" srcOrd="2" destOrd="0" presId="urn:microsoft.com/office/officeart/2005/8/layout/orgChart1"/>
    <dgm:cxn modelId="{8211889F-6E20-4EA3-8C1F-DC0AEA34087E}" type="presParOf" srcId="{5F3653AB-26A8-4651-B5C9-EFB8603C75A4}" destId="{3EC91275-6208-4F8D-A1FF-B44B8F645C46}" srcOrd="2" destOrd="0" presId="urn:microsoft.com/office/officeart/2005/8/layout/orgChart1"/>
    <dgm:cxn modelId="{DA04E469-EA92-418E-8D05-B6F2BC15268D}" type="presParOf" srcId="{5F3653AB-26A8-4651-B5C9-EFB8603C75A4}" destId="{4D1ED1F0-CBDB-438B-A064-F3E9D830CDE3}" srcOrd="3" destOrd="0" presId="urn:microsoft.com/office/officeart/2005/8/layout/orgChart1"/>
    <dgm:cxn modelId="{912DDE7E-3DC4-4855-8C20-5F7CBBE582B4}" type="presParOf" srcId="{4D1ED1F0-CBDB-438B-A064-F3E9D830CDE3}" destId="{4F4086AE-BEF6-47D0-9E18-96E4E3CD24A2}" srcOrd="0" destOrd="0" presId="urn:microsoft.com/office/officeart/2005/8/layout/orgChart1"/>
    <dgm:cxn modelId="{A1E512A2-66C3-4ACE-979A-B2713B2799EA}" type="presParOf" srcId="{4F4086AE-BEF6-47D0-9E18-96E4E3CD24A2}" destId="{5C4F0055-6670-457C-B3AE-D5BF36DA8CF3}" srcOrd="0" destOrd="0" presId="urn:microsoft.com/office/officeart/2005/8/layout/orgChart1"/>
    <dgm:cxn modelId="{ACC49B74-D8EB-4C48-AE39-B71A9EC9871E}" type="presParOf" srcId="{4F4086AE-BEF6-47D0-9E18-96E4E3CD24A2}" destId="{B39C39A7-88EC-414A-A105-F2E58459C191}" srcOrd="1" destOrd="0" presId="urn:microsoft.com/office/officeart/2005/8/layout/orgChart1"/>
    <dgm:cxn modelId="{A93247AC-B200-4675-AF04-D5B3E3C8E981}" type="presParOf" srcId="{4D1ED1F0-CBDB-438B-A064-F3E9D830CDE3}" destId="{B10A1C1A-680F-4B56-91C6-2C0A1999FE96}" srcOrd="1" destOrd="0" presId="urn:microsoft.com/office/officeart/2005/8/layout/orgChart1"/>
    <dgm:cxn modelId="{6D5679CC-3681-40A3-A282-6442DB845782}" type="presParOf" srcId="{B10A1C1A-680F-4B56-91C6-2C0A1999FE96}" destId="{89CE2E20-E1F8-435C-9ECC-B85A76FEF837}" srcOrd="0" destOrd="0" presId="urn:microsoft.com/office/officeart/2005/8/layout/orgChart1"/>
    <dgm:cxn modelId="{388C9415-2621-4F83-BCD2-3E15CE747BC1}" type="presParOf" srcId="{B10A1C1A-680F-4B56-91C6-2C0A1999FE96}" destId="{A1AB54EC-CEE5-4E8C-9EB3-D31669765572}" srcOrd="1" destOrd="0" presId="urn:microsoft.com/office/officeart/2005/8/layout/orgChart1"/>
    <dgm:cxn modelId="{D26688B1-7C86-459D-AB97-E3952064CDF5}" type="presParOf" srcId="{A1AB54EC-CEE5-4E8C-9EB3-D31669765572}" destId="{6D06C2BB-BDE8-4551-8D2F-E4DF51870B0D}" srcOrd="0" destOrd="0" presId="urn:microsoft.com/office/officeart/2005/8/layout/orgChart1"/>
    <dgm:cxn modelId="{2EF387AD-42C5-4003-920C-E845750BE63A}" type="presParOf" srcId="{6D06C2BB-BDE8-4551-8D2F-E4DF51870B0D}" destId="{A7BE09B3-1CCE-44C4-8065-AFF0F02B8D94}" srcOrd="0" destOrd="0" presId="urn:microsoft.com/office/officeart/2005/8/layout/orgChart1"/>
    <dgm:cxn modelId="{58AE5370-F73B-44C3-949F-AC79E8FB011C}" type="presParOf" srcId="{6D06C2BB-BDE8-4551-8D2F-E4DF51870B0D}" destId="{8274C1B5-E4C3-4ADC-A310-CF3976934EBB}" srcOrd="1" destOrd="0" presId="urn:microsoft.com/office/officeart/2005/8/layout/orgChart1"/>
    <dgm:cxn modelId="{3F1EAFB8-630E-46EF-9E64-94850F9D8FC0}" type="presParOf" srcId="{A1AB54EC-CEE5-4E8C-9EB3-D31669765572}" destId="{8699986F-B4D5-4C12-8CBD-D930216983BE}" srcOrd="1" destOrd="0" presId="urn:microsoft.com/office/officeart/2005/8/layout/orgChart1"/>
    <dgm:cxn modelId="{724B101F-697C-4B52-8361-C7BA97BDE51F}" type="presParOf" srcId="{A1AB54EC-CEE5-4E8C-9EB3-D31669765572}" destId="{B9163108-F07A-4176-A3B1-84261D88A443}" srcOrd="2" destOrd="0" presId="urn:microsoft.com/office/officeart/2005/8/layout/orgChart1"/>
    <dgm:cxn modelId="{2A10356B-FE6F-4AE4-ACC0-4A0C36CE9E79}" type="presParOf" srcId="{4D1ED1F0-CBDB-438B-A064-F3E9D830CDE3}" destId="{EE241402-72D8-4992-945F-DCEEC669E9FB}" srcOrd="2" destOrd="0" presId="urn:microsoft.com/office/officeart/2005/8/layout/orgChart1"/>
    <dgm:cxn modelId="{851F4C2F-D9B6-41B0-A5B7-32F4F2CD2FA6}" type="presParOf" srcId="{5F3653AB-26A8-4651-B5C9-EFB8603C75A4}" destId="{6FBEC7FE-77FA-40C9-8D2B-8720166689B8}" srcOrd="4" destOrd="0" presId="urn:microsoft.com/office/officeart/2005/8/layout/orgChart1"/>
    <dgm:cxn modelId="{086ECBED-1BA9-402A-9289-C12B6D8888FB}" type="presParOf" srcId="{5F3653AB-26A8-4651-B5C9-EFB8603C75A4}" destId="{E0BAD616-B325-428A-B95D-28D73A1A0078}" srcOrd="5" destOrd="0" presId="urn:microsoft.com/office/officeart/2005/8/layout/orgChart1"/>
    <dgm:cxn modelId="{953DD4A3-5F4E-4C02-A660-0BEAE3E5118E}" type="presParOf" srcId="{E0BAD616-B325-428A-B95D-28D73A1A0078}" destId="{46F5A3AD-5461-46C2-8F9B-830501873B0A}" srcOrd="0" destOrd="0" presId="urn:microsoft.com/office/officeart/2005/8/layout/orgChart1"/>
    <dgm:cxn modelId="{98120430-9E7E-4CF5-B74A-AED97D8EB275}" type="presParOf" srcId="{46F5A3AD-5461-46C2-8F9B-830501873B0A}" destId="{046B1A8A-2763-459B-811D-E04BFCE23184}" srcOrd="0" destOrd="0" presId="urn:microsoft.com/office/officeart/2005/8/layout/orgChart1"/>
    <dgm:cxn modelId="{D8059AFA-EB55-4779-BC7C-C7214E8C755C}" type="presParOf" srcId="{46F5A3AD-5461-46C2-8F9B-830501873B0A}" destId="{7A358861-43F4-4BD4-BE2C-5C9B777E80FA}" srcOrd="1" destOrd="0" presId="urn:microsoft.com/office/officeart/2005/8/layout/orgChart1"/>
    <dgm:cxn modelId="{C4575A7B-2C5D-4644-AA53-897C8727F7C6}" type="presParOf" srcId="{E0BAD616-B325-428A-B95D-28D73A1A0078}" destId="{C36BC9FF-B47B-49E9-826A-BD7784C78BD4}" srcOrd="1" destOrd="0" presId="urn:microsoft.com/office/officeart/2005/8/layout/orgChart1"/>
    <dgm:cxn modelId="{0160C192-C19F-4686-A10C-A92F5B134EF7}" type="presParOf" srcId="{C36BC9FF-B47B-49E9-826A-BD7784C78BD4}" destId="{776CC1AB-34C4-4997-A82A-939E132686E3}" srcOrd="0" destOrd="0" presId="urn:microsoft.com/office/officeart/2005/8/layout/orgChart1"/>
    <dgm:cxn modelId="{45B66661-22FB-4D2A-A3E9-1631424E6CDF}" type="presParOf" srcId="{C36BC9FF-B47B-49E9-826A-BD7784C78BD4}" destId="{1D4C7F5E-6A69-4681-BA67-88C7786F6C74}" srcOrd="1" destOrd="0" presId="urn:microsoft.com/office/officeart/2005/8/layout/orgChart1"/>
    <dgm:cxn modelId="{AD4023B9-41D0-4B0D-B18A-3B6D25C8585F}" type="presParOf" srcId="{1D4C7F5E-6A69-4681-BA67-88C7786F6C74}" destId="{7D367E62-A2E5-4F78-B64A-2FA58E2E6890}" srcOrd="0" destOrd="0" presId="urn:microsoft.com/office/officeart/2005/8/layout/orgChart1"/>
    <dgm:cxn modelId="{F93F7066-7E7B-42BF-9922-471A227B07D4}" type="presParOf" srcId="{7D367E62-A2E5-4F78-B64A-2FA58E2E6890}" destId="{2EC7983D-F3F6-43C4-BE5F-C486FA4F683A}" srcOrd="0" destOrd="0" presId="urn:microsoft.com/office/officeart/2005/8/layout/orgChart1"/>
    <dgm:cxn modelId="{4FF3CBF6-28A3-4D1F-8166-8C6FB2D41AEA}" type="presParOf" srcId="{7D367E62-A2E5-4F78-B64A-2FA58E2E6890}" destId="{27B0D513-B60E-41DC-9006-AF7726EDC7C4}" srcOrd="1" destOrd="0" presId="urn:microsoft.com/office/officeart/2005/8/layout/orgChart1"/>
    <dgm:cxn modelId="{A2015576-80EF-4309-B35B-403B11C78EC4}" type="presParOf" srcId="{1D4C7F5E-6A69-4681-BA67-88C7786F6C74}" destId="{8A8A221F-FC4F-48A9-A819-22361F9E0DD6}" srcOrd="1" destOrd="0" presId="urn:microsoft.com/office/officeart/2005/8/layout/orgChart1"/>
    <dgm:cxn modelId="{EA9DB330-3A09-4EF6-8ECD-CD2452C497A3}" type="presParOf" srcId="{1D4C7F5E-6A69-4681-BA67-88C7786F6C74}" destId="{4F911F45-A418-4B52-9EBE-3F212CA65C3D}" srcOrd="2" destOrd="0" presId="urn:microsoft.com/office/officeart/2005/8/layout/orgChart1"/>
    <dgm:cxn modelId="{223C876D-F642-472B-ABD2-D6C73A0DCEEC}" type="presParOf" srcId="{E0BAD616-B325-428A-B95D-28D73A1A0078}" destId="{EF34C39C-A64C-4589-918E-7CEC9C583D00}" srcOrd="2" destOrd="0" presId="urn:microsoft.com/office/officeart/2005/8/layout/orgChart1"/>
    <dgm:cxn modelId="{BCC38F67-0D91-4CB9-A8CD-28882BAD7754}" type="presParOf" srcId="{E6E70B8E-C610-41F1-BAE3-9545D89AF3F2}" destId="{A761769A-843F-4970-8EA0-B54229EE462A}" srcOrd="2" destOrd="0" presId="urn:microsoft.com/office/officeart/2005/8/layout/orgChart1"/>
    <dgm:cxn modelId="{21672B82-82BE-490A-9E43-11BA1419FF70}" type="presParOf" srcId="{A761769A-843F-4970-8EA0-B54229EE462A}" destId="{75C92C40-1CEC-43A4-9F94-3351E79DEC9B}" srcOrd="0" destOrd="0" presId="urn:microsoft.com/office/officeart/2005/8/layout/orgChart1"/>
    <dgm:cxn modelId="{0C4E7EE8-A546-47BC-9155-3B0EEC2D2943}" type="presParOf" srcId="{A761769A-843F-4970-8EA0-B54229EE462A}" destId="{47067C42-8C02-4690-821D-686B3AFF3608}" srcOrd="1" destOrd="0" presId="urn:microsoft.com/office/officeart/2005/8/layout/orgChart1"/>
    <dgm:cxn modelId="{D18E247B-11DA-4A94-B100-C75E08002E4A}" type="presParOf" srcId="{47067C42-8C02-4690-821D-686B3AFF3608}" destId="{B6D2C0CF-1C73-4001-81D8-E57DEB1F1BA5}" srcOrd="0" destOrd="0" presId="urn:microsoft.com/office/officeart/2005/8/layout/orgChart1"/>
    <dgm:cxn modelId="{A23FA25E-E0D5-4D72-A9E3-5E89F85DFC43}" type="presParOf" srcId="{B6D2C0CF-1C73-4001-81D8-E57DEB1F1BA5}" destId="{720F0509-066C-487B-BC75-3F08D5D4AD75}" srcOrd="0" destOrd="0" presId="urn:microsoft.com/office/officeart/2005/8/layout/orgChart1"/>
    <dgm:cxn modelId="{50768610-151A-46C6-81A3-BB2F5EAB118D}" type="presParOf" srcId="{B6D2C0CF-1C73-4001-81D8-E57DEB1F1BA5}" destId="{2674B24E-8FF7-42AC-BF07-9C55A55F031D}" srcOrd="1" destOrd="0" presId="urn:microsoft.com/office/officeart/2005/8/layout/orgChart1"/>
    <dgm:cxn modelId="{70281C37-1B76-4D51-A39F-E8ECF8312D71}" type="presParOf" srcId="{47067C42-8C02-4690-821D-686B3AFF3608}" destId="{986DDC9D-1256-42EA-B971-50B5B42BBBEC}" srcOrd="1" destOrd="0" presId="urn:microsoft.com/office/officeart/2005/8/layout/orgChart1"/>
    <dgm:cxn modelId="{256906A2-9BAE-407C-BD95-C2C3DB1A9B50}" type="presParOf" srcId="{47067C42-8C02-4690-821D-686B3AFF3608}" destId="{87A5013E-E1B8-4D3C-A045-D4FC359EEA02}" srcOrd="2" destOrd="0" presId="urn:microsoft.com/office/officeart/2005/8/layout/orgChart1"/>
    <dgm:cxn modelId="{255B702D-261D-465E-B161-322D4DC642E5}" type="presParOf" srcId="{A761769A-843F-4970-8EA0-B54229EE462A}" destId="{7A614B02-4105-49F9-A024-787CD619D977}" srcOrd="2" destOrd="0" presId="urn:microsoft.com/office/officeart/2005/8/layout/orgChart1"/>
    <dgm:cxn modelId="{DC5DD848-D5A5-423B-AD33-84CBA0B7A1E9}" type="presParOf" srcId="{A761769A-843F-4970-8EA0-B54229EE462A}" destId="{E26959F2-15C8-4BC6-A5D6-5110DF55B3E9}" srcOrd="3" destOrd="0" presId="urn:microsoft.com/office/officeart/2005/8/layout/orgChart1"/>
    <dgm:cxn modelId="{AA2118B2-2E46-4B54-9B79-5E042A75D755}" type="presParOf" srcId="{E26959F2-15C8-4BC6-A5D6-5110DF55B3E9}" destId="{4B3ED34C-F23B-485A-8696-0FD2912C1EFD}" srcOrd="0" destOrd="0" presId="urn:microsoft.com/office/officeart/2005/8/layout/orgChart1"/>
    <dgm:cxn modelId="{1ECC0500-9F98-43CD-AEAA-8B0561BB3DF6}" type="presParOf" srcId="{4B3ED34C-F23B-485A-8696-0FD2912C1EFD}" destId="{DA1398EA-74BE-49A8-81EC-F85FC96965F9}" srcOrd="0" destOrd="0" presId="urn:microsoft.com/office/officeart/2005/8/layout/orgChart1"/>
    <dgm:cxn modelId="{D51D7C73-F232-433A-9876-619541C6493B}" type="presParOf" srcId="{4B3ED34C-F23B-485A-8696-0FD2912C1EFD}" destId="{F125371C-CB60-4317-ACC8-7326A50864F0}" srcOrd="1" destOrd="0" presId="urn:microsoft.com/office/officeart/2005/8/layout/orgChart1"/>
    <dgm:cxn modelId="{3C05183C-ADB2-47C3-A698-50798E5CA48C}" type="presParOf" srcId="{E26959F2-15C8-4BC6-A5D6-5110DF55B3E9}" destId="{029CEACB-0034-4B8E-B4F7-B930A272D1A2}" srcOrd="1" destOrd="0" presId="urn:microsoft.com/office/officeart/2005/8/layout/orgChart1"/>
    <dgm:cxn modelId="{936E87E0-BF88-460E-94EB-16EBF3047E75}" type="presParOf" srcId="{E26959F2-15C8-4BC6-A5D6-5110DF55B3E9}" destId="{C244C579-6613-446E-BB37-D06E88196A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9B4F79-C310-4C19-AE59-ABFE2900AE23}" type="doc">
      <dgm:prSet loTypeId="urn:microsoft.com/office/officeart/2005/8/layout/hProcess9" loCatId="process" qsTypeId="urn:microsoft.com/office/officeart/2005/8/quickstyle/simple1" qsCatId="simple" csTypeId="urn:microsoft.com/office/officeart/2005/8/colors/accent1_2" csCatId="accent1" phldr="1"/>
      <dgm:spPr/>
    </dgm:pt>
    <dgm:pt modelId="{160FD67D-3B01-4850-A0F3-D489F733410F}">
      <dgm:prSet phldrT="[Text]"/>
      <dgm:spPr>
        <a:ln>
          <a:solidFill>
            <a:schemeClr val="tx1">
              <a:lumMod val="50000"/>
              <a:lumOff val="50000"/>
            </a:schemeClr>
          </a:solidFill>
        </a:ln>
      </dgm:spPr>
      <dgm:t>
        <a:bodyPr/>
        <a:lstStyle/>
        <a:p>
          <a:r>
            <a:rPr lang="en-US" dirty="0"/>
            <a:t>Blended Learning Model</a:t>
          </a:r>
        </a:p>
      </dgm:t>
    </dgm:pt>
    <dgm:pt modelId="{2C11DC2F-9A9A-44CE-A49B-C462FE734BCC}" type="parTrans" cxnId="{7CDF7F7A-5AFC-4AF4-A46F-DAEEBB944707}">
      <dgm:prSet/>
      <dgm:spPr/>
      <dgm:t>
        <a:bodyPr/>
        <a:lstStyle/>
        <a:p>
          <a:endParaRPr lang="en-US"/>
        </a:p>
      </dgm:t>
    </dgm:pt>
    <dgm:pt modelId="{F01FB6E2-80EB-448A-9280-1CCEB97C6681}" type="sibTrans" cxnId="{7CDF7F7A-5AFC-4AF4-A46F-DAEEBB944707}">
      <dgm:prSet/>
      <dgm:spPr/>
      <dgm:t>
        <a:bodyPr/>
        <a:lstStyle/>
        <a:p>
          <a:endParaRPr lang="en-US"/>
        </a:p>
      </dgm:t>
    </dgm:pt>
    <dgm:pt modelId="{8787A6F7-EEEB-42EF-802B-443EC69211BA}">
      <dgm:prSet phldrT="[Text]"/>
      <dgm:spPr>
        <a:ln>
          <a:solidFill>
            <a:schemeClr val="tx1">
              <a:lumMod val="50000"/>
              <a:lumOff val="50000"/>
            </a:schemeClr>
          </a:solidFill>
        </a:ln>
      </dgm:spPr>
      <dgm:t>
        <a:bodyPr/>
        <a:lstStyle/>
        <a:p>
          <a:r>
            <a:rPr lang="en-US" dirty="0"/>
            <a:t>Revenue Cycle Overview</a:t>
          </a:r>
        </a:p>
      </dgm:t>
    </dgm:pt>
    <dgm:pt modelId="{F8176F6A-FAE2-4248-A59C-14681627FD85}" type="parTrans" cxnId="{8CD060B6-BC76-4B16-8A8B-DBFAF334BFE3}">
      <dgm:prSet/>
      <dgm:spPr/>
      <dgm:t>
        <a:bodyPr/>
        <a:lstStyle/>
        <a:p>
          <a:endParaRPr lang="en-US"/>
        </a:p>
      </dgm:t>
    </dgm:pt>
    <dgm:pt modelId="{7001F6F4-FC94-43F1-B4C6-D19BC257594B}" type="sibTrans" cxnId="{8CD060B6-BC76-4B16-8A8B-DBFAF334BFE3}">
      <dgm:prSet/>
      <dgm:spPr/>
      <dgm:t>
        <a:bodyPr/>
        <a:lstStyle/>
        <a:p>
          <a:endParaRPr lang="en-US"/>
        </a:p>
      </dgm:t>
    </dgm:pt>
    <dgm:pt modelId="{4F16F9DB-4CD2-419C-AA21-BAD595DF2093}">
      <dgm:prSet phldrT="[Text]"/>
      <dgm:spPr>
        <a:ln>
          <a:solidFill>
            <a:schemeClr val="tx1">
              <a:lumMod val="50000"/>
              <a:lumOff val="50000"/>
            </a:schemeClr>
          </a:solidFill>
        </a:ln>
      </dgm:spPr>
      <dgm:t>
        <a:bodyPr/>
        <a:lstStyle/>
        <a:p>
          <a:r>
            <a:rPr lang="en-US" dirty="0"/>
            <a:t>Curriculum ownership and structure</a:t>
          </a:r>
        </a:p>
      </dgm:t>
    </dgm:pt>
    <dgm:pt modelId="{A681AF52-012F-4A4C-A039-C53DC72AFEA5}" type="parTrans" cxnId="{52021954-DCE9-49E4-990F-659119B121E9}">
      <dgm:prSet/>
      <dgm:spPr/>
      <dgm:t>
        <a:bodyPr/>
        <a:lstStyle/>
        <a:p>
          <a:endParaRPr lang="en-US"/>
        </a:p>
      </dgm:t>
    </dgm:pt>
    <dgm:pt modelId="{AC7B7610-0CDD-43C0-9585-A490165E80A9}" type="sibTrans" cxnId="{52021954-DCE9-49E4-990F-659119B121E9}">
      <dgm:prSet/>
      <dgm:spPr/>
      <dgm:t>
        <a:bodyPr/>
        <a:lstStyle/>
        <a:p>
          <a:endParaRPr lang="en-US"/>
        </a:p>
      </dgm:t>
    </dgm:pt>
    <dgm:pt modelId="{A7CEBF23-6079-4162-9A64-82D201A15352}">
      <dgm:prSet phldrT="[Text]"/>
      <dgm:spPr>
        <a:ln>
          <a:solidFill>
            <a:schemeClr val="tx1">
              <a:lumMod val="50000"/>
              <a:lumOff val="50000"/>
            </a:schemeClr>
          </a:solidFill>
        </a:ln>
      </dgm:spPr>
      <dgm:t>
        <a:bodyPr/>
        <a:lstStyle/>
        <a:p>
          <a:r>
            <a:rPr lang="en-US" dirty="0"/>
            <a:t>Coding School</a:t>
          </a:r>
        </a:p>
      </dgm:t>
    </dgm:pt>
    <dgm:pt modelId="{DE0B4650-8762-4294-A570-3BE789B0CCCD}" type="parTrans" cxnId="{FF36FB6C-8C07-4F54-9926-4A94206AD666}">
      <dgm:prSet/>
      <dgm:spPr/>
      <dgm:t>
        <a:bodyPr/>
        <a:lstStyle/>
        <a:p>
          <a:endParaRPr lang="en-US"/>
        </a:p>
      </dgm:t>
    </dgm:pt>
    <dgm:pt modelId="{5AD3272C-ABEE-4DD5-96A5-C92228C31889}" type="sibTrans" cxnId="{FF36FB6C-8C07-4F54-9926-4A94206AD666}">
      <dgm:prSet/>
      <dgm:spPr/>
      <dgm:t>
        <a:bodyPr/>
        <a:lstStyle/>
        <a:p>
          <a:endParaRPr lang="en-US"/>
        </a:p>
      </dgm:t>
    </dgm:pt>
    <dgm:pt modelId="{E64AE9BC-B572-45BC-BD4C-7B1D44556361}">
      <dgm:prSet phldrT="[Text]"/>
      <dgm:spPr>
        <a:ln>
          <a:solidFill>
            <a:schemeClr val="tx1">
              <a:lumMod val="50000"/>
              <a:lumOff val="50000"/>
            </a:schemeClr>
          </a:solidFill>
        </a:ln>
      </dgm:spPr>
      <dgm:t>
        <a:bodyPr/>
        <a:lstStyle/>
        <a:p>
          <a:r>
            <a:rPr lang="en-US" dirty="0"/>
            <a:t>Rev Cycle U Portal</a:t>
          </a:r>
        </a:p>
      </dgm:t>
    </dgm:pt>
    <dgm:pt modelId="{4E715A0D-B3F9-4D71-A64E-D9CAA469A236}" type="parTrans" cxnId="{DD86ABE7-961B-443A-9DEA-49E7180DB1B0}">
      <dgm:prSet/>
      <dgm:spPr/>
      <dgm:t>
        <a:bodyPr/>
        <a:lstStyle/>
        <a:p>
          <a:endParaRPr lang="en-US"/>
        </a:p>
      </dgm:t>
    </dgm:pt>
    <dgm:pt modelId="{907F473F-33AA-47C0-BCF4-E4A0FEFF5626}" type="sibTrans" cxnId="{DD86ABE7-961B-443A-9DEA-49E7180DB1B0}">
      <dgm:prSet/>
      <dgm:spPr/>
      <dgm:t>
        <a:bodyPr/>
        <a:lstStyle/>
        <a:p>
          <a:endParaRPr lang="en-US"/>
        </a:p>
      </dgm:t>
    </dgm:pt>
    <dgm:pt modelId="{24D98E8A-8666-4505-B9E4-CA945F8BF69F}" type="pres">
      <dgm:prSet presAssocID="{7C9B4F79-C310-4C19-AE59-ABFE2900AE23}" presName="CompostProcess" presStyleCnt="0">
        <dgm:presLayoutVars>
          <dgm:dir/>
          <dgm:resizeHandles val="exact"/>
        </dgm:presLayoutVars>
      </dgm:prSet>
      <dgm:spPr/>
    </dgm:pt>
    <dgm:pt modelId="{7F2C2F32-74B8-4BE9-B06E-A21CB3A34656}" type="pres">
      <dgm:prSet presAssocID="{7C9B4F79-C310-4C19-AE59-ABFE2900AE23}" presName="arrow" presStyleLbl="bgShp" presStyleIdx="0" presStyleCnt="1" custScaleX="117647" custLinFactNeighborX="0" custLinFactNeighborY="8398"/>
      <dgm:spPr>
        <a:ln w="57150">
          <a:solidFill>
            <a:srgbClr val="8DC63F"/>
          </a:solidFill>
        </a:ln>
      </dgm:spPr>
    </dgm:pt>
    <dgm:pt modelId="{FE5466EB-4968-42C5-AC4D-D5EB7DBD1BC7}" type="pres">
      <dgm:prSet presAssocID="{7C9B4F79-C310-4C19-AE59-ABFE2900AE23}" presName="linearProcess" presStyleCnt="0"/>
      <dgm:spPr/>
    </dgm:pt>
    <dgm:pt modelId="{33589DD3-C6ED-4EDE-9178-6C478BBA8697}" type="pres">
      <dgm:prSet presAssocID="{160FD67D-3B01-4850-A0F3-D489F733410F}" presName="textNode" presStyleLbl="node1" presStyleIdx="0" presStyleCnt="5">
        <dgm:presLayoutVars>
          <dgm:bulletEnabled val="1"/>
        </dgm:presLayoutVars>
      </dgm:prSet>
      <dgm:spPr/>
    </dgm:pt>
    <dgm:pt modelId="{478899F2-6F46-4E19-BDB4-360BA5AC8E98}" type="pres">
      <dgm:prSet presAssocID="{F01FB6E2-80EB-448A-9280-1CCEB97C6681}" presName="sibTrans" presStyleCnt="0"/>
      <dgm:spPr/>
    </dgm:pt>
    <dgm:pt modelId="{97B07AB8-1335-42E4-8981-126655E69CAF}" type="pres">
      <dgm:prSet presAssocID="{8787A6F7-EEEB-42EF-802B-443EC69211BA}" presName="textNode" presStyleLbl="node1" presStyleIdx="1" presStyleCnt="5" custLinFactX="98881" custLinFactNeighborX="100000" custLinFactNeighborY="0">
        <dgm:presLayoutVars>
          <dgm:bulletEnabled val="1"/>
        </dgm:presLayoutVars>
      </dgm:prSet>
      <dgm:spPr/>
    </dgm:pt>
    <dgm:pt modelId="{0673EE64-7C0A-4D8D-8F10-81D091688061}" type="pres">
      <dgm:prSet presAssocID="{7001F6F4-FC94-43F1-B4C6-D19BC257594B}" presName="sibTrans" presStyleCnt="0"/>
      <dgm:spPr/>
    </dgm:pt>
    <dgm:pt modelId="{7CBB1764-F51E-4A27-A1C8-6A91B0204882}" type="pres">
      <dgm:prSet presAssocID="{4F16F9DB-4CD2-419C-AA21-BAD595DF2093}" presName="textNode" presStyleLbl="node1" presStyleIdx="2" presStyleCnt="5" custLinFactX="-100000" custLinFactNeighborX="-108727" custLinFactNeighborY="0">
        <dgm:presLayoutVars>
          <dgm:bulletEnabled val="1"/>
        </dgm:presLayoutVars>
      </dgm:prSet>
      <dgm:spPr/>
    </dgm:pt>
    <dgm:pt modelId="{936340AA-678A-4E3D-95B1-7B2BF57F1281}" type="pres">
      <dgm:prSet presAssocID="{AC7B7610-0CDD-43C0-9585-A490165E80A9}" presName="sibTrans" presStyleCnt="0"/>
      <dgm:spPr/>
    </dgm:pt>
    <dgm:pt modelId="{4EF0AF59-69CA-4259-AB2D-18CBD07DB3F4}" type="pres">
      <dgm:prSet presAssocID="{A7CEBF23-6079-4162-9A64-82D201A15352}" presName="textNode" presStyleLbl="node1" presStyleIdx="3" presStyleCnt="5">
        <dgm:presLayoutVars>
          <dgm:bulletEnabled val="1"/>
        </dgm:presLayoutVars>
      </dgm:prSet>
      <dgm:spPr/>
    </dgm:pt>
    <dgm:pt modelId="{B4CBA05C-7167-4DCB-BD28-7C4AD1F61801}" type="pres">
      <dgm:prSet presAssocID="{5AD3272C-ABEE-4DD5-96A5-C92228C31889}" presName="sibTrans" presStyleCnt="0"/>
      <dgm:spPr/>
    </dgm:pt>
    <dgm:pt modelId="{7DF8A9AA-3A55-4673-AEA4-B48665E57D11}" type="pres">
      <dgm:prSet presAssocID="{E64AE9BC-B572-45BC-BD4C-7B1D44556361}" presName="textNode" presStyleLbl="node1" presStyleIdx="4" presStyleCnt="5">
        <dgm:presLayoutVars>
          <dgm:bulletEnabled val="1"/>
        </dgm:presLayoutVars>
      </dgm:prSet>
      <dgm:spPr/>
    </dgm:pt>
  </dgm:ptLst>
  <dgm:cxnLst>
    <dgm:cxn modelId="{A0527A2B-8A2F-4C07-8A0B-F8B0933A171D}" type="presOf" srcId="{4F16F9DB-4CD2-419C-AA21-BAD595DF2093}" destId="{7CBB1764-F51E-4A27-A1C8-6A91B0204882}" srcOrd="0" destOrd="0" presId="urn:microsoft.com/office/officeart/2005/8/layout/hProcess9"/>
    <dgm:cxn modelId="{F121EF39-7B2E-4122-97D6-B53E22AC6DCB}" type="presOf" srcId="{160FD67D-3B01-4850-A0F3-D489F733410F}" destId="{33589DD3-C6ED-4EDE-9178-6C478BBA8697}" srcOrd="0" destOrd="0" presId="urn:microsoft.com/office/officeart/2005/8/layout/hProcess9"/>
    <dgm:cxn modelId="{FF36FB6C-8C07-4F54-9926-4A94206AD666}" srcId="{7C9B4F79-C310-4C19-AE59-ABFE2900AE23}" destId="{A7CEBF23-6079-4162-9A64-82D201A15352}" srcOrd="3" destOrd="0" parTransId="{DE0B4650-8762-4294-A570-3BE789B0CCCD}" sibTransId="{5AD3272C-ABEE-4DD5-96A5-C92228C31889}"/>
    <dgm:cxn modelId="{52021954-DCE9-49E4-990F-659119B121E9}" srcId="{7C9B4F79-C310-4C19-AE59-ABFE2900AE23}" destId="{4F16F9DB-4CD2-419C-AA21-BAD595DF2093}" srcOrd="2" destOrd="0" parTransId="{A681AF52-012F-4A4C-A039-C53DC72AFEA5}" sibTransId="{AC7B7610-0CDD-43C0-9585-A490165E80A9}"/>
    <dgm:cxn modelId="{7CDF7F7A-5AFC-4AF4-A46F-DAEEBB944707}" srcId="{7C9B4F79-C310-4C19-AE59-ABFE2900AE23}" destId="{160FD67D-3B01-4850-A0F3-D489F733410F}" srcOrd="0" destOrd="0" parTransId="{2C11DC2F-9A9A-44CE-A49B-C462FE734BCC}" sibTransId="{F01FB6E2-80EB-448A-9280-1CCEB97C6681}"/>
    <dgm:cxn modelId="{75F5AE9A-8408-4F57-A64B-61F1BECF85D5}" type="presOf" srcId="{7C9B4F79-C310-4C19-AE59-ABFE2900AE23}" destId="{24D98E8A-8666-4505-B9E4-CA945F8BF69F}" srcOrd="0" destOrd="0" presId="urn:microsoft.com/office/officeart/2005/8/layout/hProcess9"/>
    <dgm:cxn modelId="{551F709C-29E7-46D4-A4F6-F52C1E9BB4BB}" type="presOf" srcId="{A7CEBF23-6079-4162-9A64-82D201A15352}" destId="{4EF0AF59-69CA-4259-AB2D-18CBD07DB3F4}" srcOrd="0" destOrd="0" presId="urn:microsoft.com/office/officeart/2005/8/layout/hProcess9"/>
    <dgm:cxn modelId="{A94869A8-661A-4C1B-8E6F-560CC7B96A2F}" type="presOf" srcId="{8787A6F7-EEEB-42EF-802B-443EC69211BA}" destId="{97B07AB8-1335-42E4-8981-126655E69CAF}" srcOrd="0" destOrd="0" presId="urn:microsoft.com/office/officeart/2005/8/layout/hProcess9"/>
    <dgm:cxn modelId="{8CD060B6-BC76-4B16-8A8B-DBFAF334BFE3}" srcId="{7C9B4F79-C310-4C19-AE59-ABFE2900AE23}" destId="{8787A6F7-EEEB-42EF-802B-443EC69211BA}" srcOrd="1" destOrd="0" parTransId="{F8176F6A-FAE2-4248-A59C-14681627FD85}" sibTransId="{7001F6F4-FC94-43F1-B4C6-D19BC257594B}"/>
    <dgm:cxn modelId="{4984A5D5-B14C-474B-8895-29EFFA613002}" type="presOf" srcId="{E64AE9BC-B572-45BC-BD4C-7B1D44556361}" destId="{7DF8A9AA-3A55-4673-AEA4-B48665E57D11}" srcOrd="0" destOrd="0" presId="urn:microsoft.com/office/officeart/2005/8/layout/hProcess9"/>
    <dgm:cxn modelId="{DD86ABE7-961B-443A-9DEA-49E7180DB1B0}" srcId="{7C9B4F79-C310-4C19-AE59-ABFE2900AE23}" destId="{E64AE9BC-B572-45BC-BD4C-7B1D44556361}" srcOrd="4" destOrd="0" parTransId="{4E715A0D-B3F9-4D71-A64E-D9CAA469A236}" sibTransId="{907F473F-33AA-47C0-BCF4-E4A0FEFF5626}"/>
    <dgm:cxn modelId="{DC09AE7C-3EFD-4736-9DA1-42DDE533E540}" type="presParOf" srcId="{24D98E8A-8666-4505-B9E4-CA945F8BF69F}" destId="{7F2C2F32-74B8-4BE9-B06E-A21CB3A34656}" srcOrd="0" destOrd="0" presId="urn:microsoft.com/office/officeart/2005/8/layout/hProcess9"/>
    <dgm:cxn modelId="{58F44F89-7399-4A4E-BEE8-48CE6E6E4A7F}" type="presParOf" srcId="{24D98E8A-8666-4505-B9E4-CA945F8BF69F}" destId="{FE5466EB-4968-42C5-AC4D-D5EB7DBD1BC7}" srcOrd="1" destOrd="0" presId="urn:microsoft.com/office/officeart/2005/8/layout/hProcess9"/>
    <dgm:cxn modelId="{390F953C-41CC-4B50-BC70-8BC50844E8C9}" type="presParOf" srcId="{FE5466EB-4968-42C5-AC4D-D5EB7DBD1BC7}" destId="{33589DD3-C6ED-4EDE-9178-6C478BBA8697}" srcOrd="0" destOrd="0" presId="urn:microsoft.com/office/officeart/2005/8/layout/hProcess9"/>
    <dgm:cxn modelId="{5DD1AE83-14B4-4FDA-96E2-8BF0D988FA52}" type="presParOf" srcId="{FE5466EB-4968-42C5-AC4D-D5EB7DBD1BC7}" destId="{478899F2-6F46-4E19-BDB4-360BA5AC8E98}" srcOrd="1" destOrd="0" presId="urn:microsoft.com/office/officeart/2005/8/layout/hProcess9"/>
    <dgm:cxn modelId="{06C1C1B4-07F7-4D95-A95D-AB6FE11C73A1}" type="presParOf" srcId="{FE5466EB-4968-42C5-AC4D-D5EB7DBD1BC7}" destId="{97B07AB8-1335-42E4-8981-126655E69CAF}" srcOrd="2" destOrd="0" presId="urn:microsoft.com/office/officeart/2005/8/layout/hProcess9"/>
    <dgm:cxn modelId="{09838692-553C-43DB-A6AC-F6916CD50B32}" type="presParOf" srcId="{FE5466EB-4968-42C5-AC4D-D5EB7DBD1BC7}" destId="{0673EE64-7C0A-4D8D-8F10-81D091688061}" srcOrd="3" destOrd="0" presId="urn:microsoft.com/office/officeart/2005/8/layout/hProcess9"/>
    <dgm:cxn modelId="{BDEF1E0B-DB62-4907-992D-3198276572EC}" type="presParOf" srcId="{FE5466EB-4968-42C5-AC4D-D5EB7DBD1BC7}" destId="{7CBB1764-F51E-4A27-A1C8-6A91B0204882}" srcOrd="4" destOrd="0" presId="urn:microsoft.com/office/officeart/2005/8/layout/hProcess9"/>
    <dgm:cxn modelId="{B11116ED-4AC5-4E14-ACD8-A5D1FC6668D5}" type="presParOf" srcId="{FE5466EB-4968-42C5-AC4D-D5EB7DBD1BC7}" destId="{936340AA-678A-4E3D-95B1-7B2BF57F1281}" srcOrd="5" destOrd="0" presId="urn:microsoft.com/office/officeart/2005/8/layout/hProcess9"/>
    <dgm:cxn modelId="{30F56CF3-1368-497A-8AAF-7CF0389A87F2}" type="presParOf" srcId="{FE5466EB-4968-42C5-AC4D-D5EB7DBD1BC7}" destId="{4EF0AF59-69CA-4259-AB2D-18CBD07DB3F4}" srcOrd="6" destOrd="0" presId="urn:microsoft.com/office/officeart/2005/8/layout/hProcess9"/>
    <dgm:cxn modelId="{0F04E3CB-A0A6-4E2C-9ADF-F6F29052FF3D}" type="presParOf" srcId="{FE5466EB-4968-42C5-AC4D-D5EB7DBD1BC7}" destId="{B4CBA05C-7167-4DCB-BD28-7C4AD1F61801}" srcOrd="7" destOrd="0" presId="urn:microsoft.com/office/officeart/2005/8/layout/hProcess9"/>
    <dgm:cxn modelId="{E01FB98B-FB8F-4611-B03E-543D5F68D459}" type="presParOf" srcId="{FE5466EB-4968-42C5-AC4D-D5EB7DBD1BC7}" destId="{7DF8A9AA-3A55-4673-AEA4-B48665E57D1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89ACDE-072F-4FA3-8490-CD72AA750954}" type="doc">
      <dgm:prSet loTypeId="urn:microsoft.com/office/officeart/2005/8/layout/pList2" loCatId="list" qsTypeId="urn:microsoft.com/office/officeart/2005/8/quickstyle/simple1" qsCatId="simple" csTypeId="urn:microsoft.com/office/officeart/2005/8/colors/accent2_5" csCatId="accent2" phldr="1"/>
      <dgm:spPr/>
    </dgm:pt>
    <dgm:pt modelId="{4C802844-8F25-45CE-B30F-81908AC34279}">
      <dgm:prSet phldrT="[Text]" custT="1"/>
      <dgm:spPr>
        <a:ln>
          <a:solidFill>
            <a:srgbClr val="0BA59C"/>
          </a:solidFill>
        </a:ln>
      </dgm:spPr>
      <dgm:t>
        <a:bodyPr/>
        <a:lstStyle/>
        <a:p>
          <a:r>
            <a:rPr lang="en-US" sz="2400" dirty="0"/>
            <a:t>Epic Training Environment Structure</a:t>
          </a:r>
        </a:p>
      </dgm:t>
    </dgm:pt>
    <dgm:pt modelId="{1A11B17E-1D77-4273-B295-60C31C61EA62}" type="parTrans" cxnId="{6C735DFD-1A03-4EC1-984C-C94F654BC6ED}">
      <dgm:prSet/>
      <dgm:spPr/>
      <dgm:t>
        <a:bodyPr/>
        <a:lstStyle/>
        <a:p>
          <a:endParaRPr lang="en-US"/>
        </a:p>
      </dgm:t>
    </dgm:pt>
    <dgm:pt modelId="{6C5E3365-350C-48AB-9AC5-3D0B1ECC5D06}" type="sibTrans" cxnId="{6C735DFD-1A03-4EC1-984C-C94F654BC6ED}">
      <dgm:prSet/>
      <dgm:spPr/>
      <dgm:t>
        <a:bodyPr/>
        <a:lstStyle/>
        <a:p>
          <a:endParaRPr lang="en-US"/>
        </a:p>
      </dgm:t>
    </dgm:pt>
    <dgm:pt modelId="{BED26D4F-0A64-430D-A635-42533B9C54E1}">
      <dgm:prSet phldrT="[Text]" custT="1"/>
      <dgm:spPr>
        <a:ln>
          <a:solidFill>
            <a:srgbClr val="0BA59C"/>
          </a:solidFill>
        </a:ln>
      </dgm:spPr>
      <dgm:t>
        <a:bodyPr/>
        <a:lstStyle/>
        <a:p>
          <a:r>
            <a:rPr lang="en-US" sz="2400" dirty="0"/>
            <a:t>Curriculum Structure for New Hire Training</a:t>
          </a:r>
          <a:r>
            <a:rPr lang="en-US" sz="2500" dirty="0"/>
            <a:t>	</a:t>
          </a:r>
        </a:p>
      </dgm:t>
    </dgm:pt>
    <dgm:pt modelId="{44024165-D1F6-45F0-AB47-2C5C52BEE03E}" type="parTrans" cxnId="{30B3DE6A-8CF1-4211-A7C4-3F51CB00B9C7}">
      <dgm:prSet/>
      <dgm:spPr/>
      <dgm:t>
        <a:bodyPr/>
        <a:lstStyle/>
        <a:p>
          <a:endParaRPr lang="en-US"/>
        </a:p>
      </dgm:t>
    </dgm:pt>
    <dgm:pt modelId="{957E760F-E0E4-4FF9-BEC4-C6990A072F05}" type="sibTrans" cxnId="{30B3DE6A-8CF1-4211-A7C4-3F51CB00B9C7}">
      <dgm:prSet/>
      <dgm:spPr/>
      <dgm:t>
        <a:bodyPr/>
        <a:lstStyle/>
        <a:p>
          <a:endParaRPr lang="en-US"/>
        </a:p>
      </dgm:t>
    </dgm:pt>
    <dgm:pt modelId="{090D91AC-5564-45B4-990B-9B9B7F7E7033}">
      <dgm:prSet phldrT="[Text]" custT="1"/>
      <dgm:spPr>
        <a:ln>
          <a:solidFill>
            <a:srgbClr val="0BA59C"/>
          </a:solidFill>
        </a:ln>
      </dgm:spPr>
      <dgm:t>
        <a:bodyPr/>
        <a:lstStyle/>
        <a:p>
          <a:r>
            <a:rPr lang="en-US" sz="2400" dirty="0"/>
            <a:t>Revenue Cycle content development to support staff knowledge</a:t>
          </a:r>
        </a:p>
      </dgm:t>
    </dgm:pt>
    <dgm:pt modelId="{1E799377-FE57-4A3C-8006-F0DCCB104ABA}" type="parTrans" cxnId="{C37C1244-46C5-4826-9D76-7602EF593784}">
      <dgm:prSet/>
      <dgm:spPr/>
      <dgm:t>
        <a:bodyPr/>
        <a:lstStyle/>
        <a:p>
          <a:endParaRPr lang="en-US"/>
        </a:p>
      </dgm:t>
    </dgm:pt>
    <dgm:pt modelId="{4DF435F1-3884-4408-B62A-0F30F05C8BF3}" type="sibTrans" cxnId="{C37C1244-46C5-4826-9D76-7602EF593784}">
      <dgm:prSet/>
      <dgm:spPr/>
      <dgm:t>
        <a:bodyPr/>
        <a:lstStyle/>
        <a:p>
          <a:endParaRPr lang="en-US"/>
        </a:p>
      </dgm:t>
    </dgm:pt>
    <dgm:pt modelId="{CBA7C81C-969B-4F43-9924-73852EB9EFF2}" type="pres">
      <dgm:prSet presAssocID="{3789ACDE-072F-4FA3-8490-CD72AA750954}" presName="Name0" presStyleCnt="0">
        <dgm:presLayoutVars>
          <dgm:dir/>
          <dgm:resizeHandles val="exact"/>
        </dgm:presLayoutVars>
      </dgm:prSet>
      <dgm:spPr/>
    </dgm:pt>
    <dgm:pt modelId="{DA97805E-1D2A-40A8-9640-82D39DA7C628}" type="pres">
      <dgm:prSet presAssocID="{3789ACDE-072F-4FA3-8490-CD72AA750954}" presName="bkgdShp" presStyleLbl="alignAccFollowNode1" presStyleIdx="0" presStyleCnt="1"/>
      <dgm:spPr>
        <a:ln>
          <a:solidFill>
            <a:srgbClr val="0BA59C"/>
          </a:solidFill>
        </a:ln>
      </dgm:spPr>
    </dgm:pt>
    <dgm:pt modelId="{8B73B6EB-38F0-48C2-BEBD-F7A2EB547793}" type="pres">
      <dgm:prSet presAssocID="{3789ACDE-072F-4FA3-8490-CD72AA750954}" presName="linComp" presStyleCnt="0"/>
      <dgm:spPr/>
    </dgm:pt>
    <dgm:pt modelId="{2E61643B-8AD9-4EBB-8618-6CA06FE20DCF}" type="pres">
      <dgm:prSet presAssocID="{4C802844-8F25-45CE-B30F-81908AC34279}" presName="compNode" presStyleCnt="0"/>
      <dgm:spPr/>
    </dgm:pt>
    <dgm:pt modelId="{D90612A2-23C5-4A47-8BFC-FAE6981CFD82}" type="pres">
      <dgm:prSet presAssocID="{4C802844-8F25-45CE-B30F-81908AC34279}" presName="node" presStyleLbl="node1" presStyleIdx="0" presStyleCnt="3">
        <dgm:presLayoutVars>
          <dgm:bulletEnabled val="1"/>
        </dgm:presLayoutVars>
      </dgm:prSet>
      <dgm:spPr/>
    </dgm:pt>
    <dgm:pt modelId="{65052961-F13D-4AED-B1D5-BBF208C24F48}" type="pres">
      <dgm:prSet presAssocID="{4C802844-8F25-45CE-B30F-81908AC34279}" presName="invisiNode" presStyleLbl="node1" presStyleIdx="0" presStyleCnt="3"/>
      <dgm:spPr/>
    </dgm:pt>
    <dgm:pt modelId="{36058406-F595-4CFB-898E-565A05FCB53E}" type="pres">
      <dgm:prSet presAssocID="{4C802844-8F25-45CE-B30F-81908AC34279}"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6000" b="-6000"/>
          </a:stretch>
        </a:blipFill>
      </dgm:spPr>
    </dgm:pt>
    <dgm:pt modelId="{5FA7464D-9E16-4D42-8BC5-49F13CA8F682}" type="pres">
      <dgm:prSet presAssocID="{6C5E3365-350C-48AB-9AC5-3D0B1ECC5D06}" presName="sibTrans" presStyleLbl="sibTrans2D1" presStyleIdx="0" presStyleCnt="0"/>
      <dgm:spPr/>
    </dgm:pt>
    <dgm:pt modelId="{529E05C3-CBAF-4C72-A79D-E3241E523667}" type="pres">
      <dgm:prSet presAssocID="{BED26D4F-0A64-430D-A635-42533B9C54E1}" presName="compNode" presStyleCnt="0"/>
      <dgm:spPr/>
    </dgm:pt>
    <dgm:pt modelId="{D4E6C0AE-9D91-4EEE-AA80-55E2DBF60E49}" type="pres">
      <dgm:prSet presAssocID="{BED26D4F-0A64-430D-A635-42533B9C54E1}" presName="node" presStyleLbl="node1" presStyleIdx="1" presStyleCnt="3">
        <dgm:presLayoutVars>
          <dgm:bulletEnabled val="1"/>
        </dgm:presLayoutVars>
      </dgm:prSet>
      <dgm:spPr/>
    </dgm:pt>
    <dgm:pt modelId="{8A26A816-9E4C-4228-A033-9204F44BBDE9}" type="pres">
      <dgm:prSet presAssocID="{BED26D4F-0A64-430D-A635-42533B9C54E1}" presName="invisiNode" presStyleLbl="node1" presStyleIdx="1" presStyleCnt="3"/>
      <dgm:spPr/>
    </dgm:pt>
    <dgm:pt modelId="{809C14B6-045B-4C13-AA13-F2183E003440}" type="pres">
      <dgm:prSet presAssocID="{BED26D4F-0A64-430D-A635-42533B9C54E1}" presName="imagNode" presStyleLbl="fgImgPlace1" presStyleIdx="1" presStyleCnt="3" custScaleX="91321" custScaleY="99916"/>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34207F64-CFE6-4FD2-8B41-CED928D65947}" type="pres">
      <dgm:prSet presAssocID="{957E760F-E0E4-4FF9-BEC4-C6990A072F05}" presName="sibTrans" presStyleLbl="sibTrans2D1" presStyleIdx="0" presStyleCnt="0"/>
      <dgm:spPr/>
    </dgm:pt>
    <dgm:pt modelId="{36DEDEF4-F834-4E2D-A1C9-CFF3060E6409}" type="pres">
      <dgm:prSet presAssocID="{090D91AC-5564-45B4-990B-9B9B7F7E7033}" presName="compNode" presStyleCnt="0"/>
      <dgm:spPr/>
    </dgm:pt>
    <dgm:pt modelId="{4DF7B03A-62E4-49F0-A93D-B947596B12BD}" type="pres">
      <dgm:prSet presAssocID="{090D91AC-5564-45B4-990B-9B9B7F7E7033}" presName="node" presStyleLbl="node1" presStyleIdx="2" presStyleCnt="3">
        <dgm:presLayoutVars>
          <dgm:bulletEnabled val="1"/>
        </dgm:presLayoutVars>
      </dgm:prSet>
      <dgm:spPr/>
    </dgm:pt>
    <dgm:pt modelId="{ABD44713-5A06-4C47-865D-4D69D8999F51}" type="pres">
      <dgm:prSet presAssocID="{090D91AC-5564-45B4-990B-9B9B7F7E7033}" presName="invisiNode" presStyleLbl="node1" presStyleIdx="2" presStyleCnt="3"/>
      <dgm:spPr/>
    </dgm:pt>
    <dgm:pt modelId="{BF541979-42BC-4CFC-9101-B3A3C952A313}" type="pres">
      <dgm:prSet presAssocID="{090D91AC-5564-45B4-990B-9B9B7F7E7033}"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7000" b="-7000"/>
          </a:stretch>
        </a:blipFill>
      </dgm:spPr>
    </dgm:pt>
  </dgm:ptLst>
  <dgm:cxnLst>
    <dgm:cxn modelId="{43E8720A-D4F2-423F-962D-0BB8FD4E80D9}" type="presOf" srcId="{957E760F-E0E4-4FF9-BEC4-C6990A072F05}" destId="{34207F64-CFE6-4FD2-8B41-CED928D65947}" srcOrd="0" destOrd="0" presId="urn:microsoft.com/office/officeart/2005/8/layout/pList2"/>
    <dgm:cxn modelId="{9CCC0C20-A520-4D86-8324-C555437F98CC}" type="presOf" srcId="{4C802844-8F25-45CE-B30F-81908AC34279}" destId="{D90612A2-23C5-4A47-8BFC-FAE6981CFD82}" srcOrd="0" destOrd="0" presId="urn:microsoft.com/office/officeart/2005/8/layout/pList2"/>
    <dgm:cxn modelId="{C37C1244-46C5-4826-9D76-7602EF593784}" srcId="{3789ACDE-072F-4FA3-8490-CD72AA750954}" destId="{090D91AC-5564-45B4-990B-9B9B7F7E7033}" srcOrd="2" destOrd="0" parTransId="{1E799377-FE57-4A3C-8006-F0DCCB104ABA}" sibTransId="{4DF435F1-3884-4408-B62A-0F30F05C8BF3}"/>
    <dgm:cxn modelId="{30B3DE6A-8CF1-4211-A7C4-3F51CB00B9C7}" srcId="{3789ACDE-072F-4FA3-8490-CD72AA750954}" destId="{BED26D4F-0A64-430D-A635-42533B9C54E1}" srcOrd="1" destOrd="0" parTransId="{44024165-D1F6-45F0-AB47-2C5C52BEE03E}" sibTransId="{957E760F-E0E4-4FF9-BEC4-C6990A072F05}"/>
    <dgm:cxn modelId="{EF335C4E-43C5-4A79-8659-D27F2979C1ED}" type="presOf" srcId="{3789ACDE-072F-4FA3-8490-CD72AA750954}" destId="{CBA7C81C-969B-4F43-9924-73852EB9EFF2}" srcOrd="0" destOrd="0" presId="urn:microsoft.com/office/officeart/2005/8/layout/pList2"/>
    <dgm:cxn modelId="{A845589D-75BC-403A-82D9-7098C3CF14DA}" type="presOf" srcId="{6C5E3365-350C-48AB-9AC5-3D0B1ECC5D06}" destId="{5FA7464D-9E16-4D42-8BC5-49F13CA8F682}" srcOrd="0" destOrd="0" presId="urn:microsoft.com/office/officeart/2005/8/layout/pList2"/>
    <dgm:cxn modelId="{0B9DF19F-4D49-441A-84A4-6FE62D7CDABA}" type="presOf" srcId="{090D91AC-5564-45B4-990B-9B9B7F7E7033}" destId="{4DF7B03A-62E4-49F0-A93D-B947596B12BD}" srcOrd="0" destOrd="0" presId="urn:microsoft.com/office/officeart/2005/8/layout/pList2"/>
    <dgm:cxn modelId="{3E5F3CBC-A54C-4098-BF6C-86287B647911}" type="presOf" srcId="{BED26D4F-0A64-430D-A635-42533B9C54E1}" destId="{D4E6C0AE-9D91-4EEE-AA80-55E2DBF60E49}" srcOrd="0" destOrd="0" presId="urn:microsoft.com/office/officeart/2005/8/layout/pList2"/>
    <dgm:cxn modelId="{6C735DFD-1A03-4EC1-984C-C94F654BC6ED}" srcId="{3789ACDE-072F-4FA3-8490-CD72AA750954}" destId="{4C802844-8F25-45CE-B30F-81908AC34279}" srcOrd="0" destOrd="0" parTransId="{1A11B17E-1D77-4273-B295-60C31C61EA62}" sibTransId="{6C5E3365-350C-48AB-9AC5-3D0B1ECC5D06}"/>
    <dgm:cxn modelId="{E310F864-4492-45A0-B08E-9FACE7668614}" type="presParOf" srcId="{CBA7C81C-969B-4F43-9924-73852EB9EFF2}" destId="{DA97805E-1D2A-40A8-9640-82D39DA7C628}" srcOrd="0" destOrd="0" presId="urn:microsoft.com/office/officeart/2005/8/layout/pList2"/>
    <dgm:cxn modelId="{CA54B388-8DB3-499F-B42F-9E01D812341B}" type="presParOf" srcId="{CBA7C81C-969B-4F43-9924-73852EB9EFF2}" destId="{8B73B6EB-38F0-48C2-BEBD-F7A2EB547793}" srcOrd="1" destOrd="0" presId="urn:microsoft.com/office/officeart/2005/8/layout/pList2"/>
    <dgm:cxn modelId="{B2AD6E6E-4097-48FD-AE5F-CB04DE43D2FD}" type="presParOf" srcId="{8B73B6EB-38F0-48C2-BEBD-F7A2EB547793}" destId="{2E61643B-8AD9-4EBB-8618-6CA06FE20DCF}" srcOrd="0" destOrd="0" presId="urn:microsoft.com/office/officeart/2005/8/layout/pList2"/>
    <dgm:cxn modelId="{779AD9B8-09EB-437A-84F1-8B4014CA76D1}" type="presParOf" srcId="{2E61643B-8AD9-4EBB-8618-6CA06FE20DCF}" destId="{D90612A2-23C5-4A47-8BFC-FAE6981CFD82}" srcOrd="0" destOrd="0" presId="urn:microsoft.com/office/officeart/2005/8/layout/pList2"/>
    <dgm:cxn modelId="{D144B093-E6A2-4EA6-A0DD-2F8CA430225B}" type="presParOf" srcId="{2E61643B-8AD9-4EBB-8618-6CA06FE20DCF}" destId="{65052961-F13D-4AED-B1D5-BBF208C24F48}" srcOrd="1" destOrd="0" presId="urn:microsoft.com/office/officeart/2005/8/layout/pList2"/>
    <dgm:cxn modelId="{8BEAECDB-9F02-42EA-ACBA-64DFA0336CF4}" type="presParOf" srcId="{2E61643B-8AD9-4EBB-8618-6CA06FE20DCF}" destId="{36058406-F595-4CFB-898E-565A05FCB53E}" srcOrd="2" destOrd="0" presId="urn:microsoft.com/office/officeart/2005/8/layout/pList2"/>
    <dgm:cxn modelId="{58E5451F-AB65-4CB8-8195-89ABBE2FDAFC}" type="presParOf" srcId="{8B73B6EB-38F0-48C2-BEBD-F7A2EB547793}" destId="{5FA7464D-9E16-4D42-8BC5-49F13CA8F682}" srcOrd="1" destOrd="0" presId="urn:microsoft.com/office/officeart/2005/8/layout/pList2"/>
    <dgm:cxn modelId="{777DC49F-476A-4C4B-B417-C6EDD77D0201}" type="presParOf" srcId="{8B73B6EB-38F0-48C2-BEBD-F7A2EB547793}" destId="{529E05C3-CBAF-4C72-A79D-E3241E523667}" srcOrd="2" destOrd="0" presId="urn:microsoft.com/office/officeart/2005/8/layout/pList2"/>
    <dgm:cxn modelId="{0C8C6528-AA68-4BC7-A139-F95DCF4FE7B6}" type="presParOf" srcId="{529E05C3-CBAF-4C72-A79D-E3241E523667}" destId="{D4E6C0AE-9D91-4EEE-AA80-55E2DBF60E49}" srcOrd="0" destOrd="0" presId="urn:microsoft.com/office/officeart/2005/8/layout/pList2"/>
    <dgm:cxn modelId="{CD2C5772-5693-4CAD-9863-8AD8678FD6C7}" type="presParOf" srcId="{529E05C3-CBAF-4C72-A79D-E3241E523667}" destId="{8A26A816-9E4C-4228-A033-9204F44BBDE9}" srcOrd="1" destOrd="0" presId="urn:microsoft.com/office/officeart/2005/8/layout/pList2"/>
    <dgm:cxn modelId="{743B1CFA-C48E-4635-9881-5A6F989F47C8}" type="presParOf" srcId="{529E05C3-CBAF-4C72-A79D-E3241E523667}" destId="{809C14B6-045B-4C13-AA13-F2183E003440}" srcOrd="2" destOrd="0" presId="urn:microsoft.com/office/officeart/2005/8/layout/pList2"/>
    <dgm:cxn modelId="{A83F886B-DCA1-419F-83D3-81CBF51221AC}" type="presParOf" srcId="{8B73B6EB-38F0-48C2-BEBD-F7A2EB547793}" destId="{34207F64-CFE6-4FD2-8B41-CED928D65947}" srcOrd="3" destOrd="0" presId="urn:microsoft.com/office/officeart/2005/8/layout/pList2"/>
    <dgm:cxn modelId="{67E8C030-9BB9-4F68-ADDA-A61812748440}" type="presParOf" srcId="{8B73B6EB-38F0-48C2-BEBD-F7A2EB547793}" destId="{36DEDEF4-F834-4E2D-A1C9-CFF3060E6409}" srcOrd="4" destOrd="0" presId="urn:microsoft.com/office/officeart/2005/8/layout/pList2"/>
    <dgm:cxn modelId="{9BD6BD15-D7C8-4F8E-9547-9639E283DFF2}" type="presParOf" srcId="{36DEDEF4-F834-4E2D-A1C9-CFF3060E6409}" destId="{4DF7B03A-62E4-49F0-A93D-B947596B12BD}" srcOrd="0" destOrd="0" presId="urn:microsoft.com/office/officeart/2005/8/layout/pList2"/>
    <dgm:cxn modelId="{A8F15A67-2453-4AC1-B074-206C692C3C27}" type="presParOf" srcId="{36DEDEF4-F834-4E2D-A1C9-CFF3060E6409}" destId="{ABD44713-5A06-4C47-865D-4D69D8999F51}" srcOrd="1" destOrd="0" presId="urn:microsoft.com/office/officeart/2005/8/layout/pList2"/>
    <dgm:cxn modelId="{22C7E40F-7FED-4F7A-A885-CBA5CD236F48}" type="presParOf" srcId="{36DEDEF4-F834-4E2D-A1C9-CFF3060E6409}" destId="{BF541979-42BC-4CFC-9101-B3A3C952A31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BB5C41-FC3E-417C-8428-F033738521BD}" type="doc">
      <dgm:prSet loTypeId="urn:microsoft.com/office/officeart/2005/8/layout/hList7" loCatId="relationship" qsTypeId="urn:microsoft.com/office/officeart/2005/8/quickstyle/simple1" qsCatId="simple" csTypeId="urn:microsoft.com/office/officeart/2005/8/colors/accent1_2" csCatId="accent1" phldr="1"/>
      <dgm:spPr/>
    </dgm:pt>
    <dgm:pt modelId="{21B2CD02-BBE3-4B45-B898-CAAF4988533A}">
      <dgm:prSet phldrT="[Text]"/>
      <dgm:spPr>
        <a:ln>
          <a:solidFill>
            <a:srgbClr val="8DC63F"/>
          </a:solidFill>
        </a:ln>
      </dgm:spPr>
      <dgm:t>
        <a:bodyPr/>
        <a:lstStyle/>
        <a:p>
          <a:r>
            <a:rPr lang="en-US" dirty="0"/>
            <a:t>Round with Leadership, Team Leads, and Staff</a:t>
          </a:r>
        </a:p>
      </dgm:t>
    </dgm:pt>
    <dgm:pt modelId="{0A72EA74-2FB1-4393-8981-123B48761C33}" type="parTrans" cxnId="{FCD030F5-70B0-4927-9A73-D2E51DF1594B}">
      <dgm:prSet/>
      <dgm:spPr/>
      <dgm:t>
        <a:bodyPr/>
        <a:lstStyle/>
        <a:p>
          <a:endParaRPr lang="en-US"/>
        </a:p>
      </dgm:t>
    </dgm:pt>
    <dgm:pt modelId="{177E565A-D5EA-4CB2-9073-D5F31A0C5448}" type="sibTrans" cxnId="{FCD030F5-70B0-4927-9A73-D2E51DF1594B}">
      <dgm:prSet/>
      <dgm:spPr/>
      <dgm:t>
        <a:bodyPr/>
        <a:lstStyle/>
        <a:p>
          <a:endParaRPr lang="en-US"/>
        </a:p>
      </dgm:t>
    </dgm:pt>
    <dgm:pt modelId="{740EC286-3562-4489-984B-934EA567CFDC}">
      <dgm:prSet phldrT="[Text]"/>
      <dgm:spPr>
        <a:ln>
          <a:solidFill>
            <a:srgbClr val="8DC63F"/>
          </a:solidFill>
        </a:ln>
      </dgm:spPr>
      <dgm:t>
        <a:bodyPr/>
        <a:lstStyle/>
        <a:p>
          <a:r>
            <a:rPr lang="en-US" dirty="0"/>
            <a:t>Subject Matter Experts (SMEs) and Senior team members</a:t>
          </a:r>
        </a:p>
      </dgm:t>
    </dgm:pt>
    <dgm:pt modelId="{B545694A-4AE5-4809-B80E-10498105044F}" type="parTrans" cxnId="{3DBF48D8-2AFB-4C72-AA5A-AC8B6CA8F3C9}">
      <dgm:prSet/>
      <dgm:spPr/>
      <dgm:t>
        <a:bodyPr/>
        <a:lstStyle/>
        <a:p>
          <a:endParaRPr lang="en-US"/>
        </a:p>
      </dgm:t>
    </dgm:pt>
    <dgm:pt modelId="{3749D157-7A25-4935-948B-247EF3BFF6B2}" type="sibTrans" cxnId="{3DBF48D8-2AFB-4C72-AA5A-AC8B6CA8F3C9}">
      <dgm:prSet/>
      <dgm:spPr/>
      <dgm:t>
        <a:bodyPr/>
        <a:lstStyle/>
        <a:p>
          <a:endParaRPr lang="en-US"/>
        </a:p>
      </dgm:t>
    </dgm:pt>
    <dgm:pt modelId="{3D75128F-A748-4D0F-BBBE-2AF218F187C1}">
      <dgm:prSet phldrT="[Text]"/>
      <dgm:spPr>
        <a:ln>
          <a:solidFill>
            <a:srgbClr val="8DC63F"/>
          </a:solidFill>
        </a:ln>
      </dgm:spPr>
      <dgm:t>
        <a:bodyPr/>
        <a:lstStyle/>
        <a:p>
          <a:r>
            <a:rPr lang="en-US" dirty="0"/>
            <a:t>Information System Analysts</a:t>
          </a:r>
        </a:p>
      </dgm:t>
    </dgm:pt>
    <dgm:pt modelId="{2CDA7F62-4860-4F02-A9E6-FCAE9657704C}" type="parTrans" cxnId="{DBDC6313-9C67-41CA-9A46-D2F2D858160C}">
      <dgm:prSet/>
      <dgm:spPr/>
      <dgm:t>
        <a:bodyPr/>
        <a:lstStyle/>
        <a:p>
          <a:endParaRPr lang="en-US"/>
        </a:p>
      </dgm:t>
    </dgm:pt>
    <dgm:pt modelId="{3FC32F7E-6E5A-473B-9F23-5395D1C6DFAF}" type="sibTrans" cxnId="{DBDC6313-9C67-41CA-9A46-D2F2D858160C}">
      <dgm:prSet/>
      <dgm:spPr/>
      <dgm:t>
        <a:bodyPr/>
        <a:lstStyle/>
        <a:p>
          <a:endParaRPr lang="en-US"/>
        </a:p>
      </dgm:t>
    </dgm:pt>
    <dgm:pt modelId="{DEE84569-9A10-4C6A-A597-9250923E8625}">
      <dgm:prSet phldrT="[Text]"/>
      <dgm:spPr>
        <a:ln>
          <a:solidFill>
            <a:srgbClr val="8DC63F"/>
          </a:solidFill>
        </a:ln>
      </dgm:spPr>
      <dgm:t>
        <a:bodyPr/>
        <a:lstStyle/>
        <a:p>
          <a:r>
            <a:rPr lang="en-US" dirty="0"/>
            <a:t>Revenue Cycle Education Advisory Group</a:t>
          </a:r>
        </a:p>
      </dgm:t>
    </dgm:pt>
    <dgm:pt modelId="{1672A35D-D635-48A0-9668-A10A2ED4CDFA}" type="parTrans" cxnId="{495C617D-48B7-4485-ABEC-75C74BE76619}">
      <dgm:prSet/>
      <dgm:spPr/>
      <dgm:t>
        <a:bodyPr/>
        <a:lstStyle/>
        <a:p>
          <a:endParaRPr lang="en-US"/>
        </a:p>
      </dgm:t>
    </dgm:pt>
    <dgm:pt modelId="{EECBAB75-009D-4462-97B9-6C187FDA1FAC}" type="sibTrans" cxnId="{495C617D-48B7-4485-ABEC-75C74BE76619}">
      <dgm:prSet/>
      <dgm:spPr/>
      <dgm:t>
        <a:bodyPr/>
        <a:lstStyle/>
        <a:p>
          <a:endParaRPr lang="en-US"/>
        </a:p>
      </dgm:t>
    </dgm:pt>
    <dgm:pt modelId="{AB255FD4-62C3-4999-80EF-0D891B89FD77}" type="pres">
      <dgm:prSet presAssocID="{EDBB5C41-FC3E-417C-8428-F033738521BD}" presName="Name0" presStyleCnt="0">
        <dgm:presLayoutVars>
          <dgm:dir/>
          <dgm:resizeHandles val="exact"/>
        </dgm:presLayoutVars>
      </dgm:prSet>
      <dgm:spPr/>
    </dgm:pt>
    <dgm:pt modelId="{FA3551B9-2077-49E4-A1A4-73E0FC50FD2B}" type="pres">
      <dgm:prSet presAssocID="{EDBB5C41-FC3E-417C-8428-F033738521BD}" presName="fgShape" presStyleLbl="fgShp" presStyleIdx="0" presStyleCnt="1"/>
      <dgm:spPr/>
    </dgm:pt>
    <dgm:pt modelId="{7A93292F-8019-490F-AB61-7821BC8FEC04}" type="pres">
      <dgm:prSet presAssocID="{EDBB5C41-FC3E-417C-8428-F033738521BD}" presName="linComp" presStyleCnt="0"/>
      <dgm:spPr/>
    </dgm:pt>
    <dgm:pt modelId="{FA5EF3A0-99EC-4129-BF3B-C174992B5E95}" type="pres">
      <dgm:prSet presAssocID="{21B2CD02-BBE3-4B45-B898-CAAF4988533A}" presName="compNode" presStyleCnt="0"/>
      <dgm:spPr/>
    </dgm:pt>
    <dgm:pt modelId="{86DECFFB-F0E9-4C24-B1B0-654000ECDC3E}" type="pres">
      <dgm:prSet presAssocID="{21B2CD02-BBE3-4B45-B898-CAAF4988533A}" presName="bkgdShape" presStyleLbl="node1" presStyleIdx="0" presStyleCnt="4"/>
      <dgm:spPr/>
    </dgm:pt>
    <dgm:pt modelId="{38AA98BA-BFE8-4A6C-A6DC-4D37CA981EC1}" type="pres">
      <dgm:prSet presAssocID="{21B2CD02-BBE3-4B45-B898-CAAF4988533A}" presName="nodeTx" presStyleLbl="node1" presStyleIdx="0" presStyleCnt="4">
        <dgm:presLayoutVars>
          <dgm:bulletEnabled val="1"/>
        </dgm:presLayoutVars>
      </dgm:prSet>
      <dgm:spPr/>
    </dgm:pt>
    <dgm:pt modelId="{B9BB9DD8-F53E-4081-A4E7-FBB275DE57B4}" type="pres">
      <dgm:prSet presAssocID="{21B2CD02-BBE3-4B45-B898-CAAF4988533A}" presName="invisiNode" presStyleLbl="node1" presStyleIdx="0" presStyleCnt="4"/>
      <dgm:spPr/>
    </dgm:pt>
    <dgm:pt modelId="{DDD8B422-6CA3-4489-A0F7-3762D33CC0C9}" type="pres">
      <dgm:prSet presAssocID="{21B2CD02-BBE3-4B45-B898-CAAF4988533A}" presName="imagNode"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3000" r="-3000"/>
          </a:stretch>
        </a:blipFill>
      </dgm:spPr>
    </dgm:pt>
    <dgm:pt modelId="{E34BC88E-E456-4142-AB69-37AA91C2BD78}" type="pres">
      <dgm:prSet presAssocID="{177E565A-D5EA-4CB2-9073-D5F31A0C5448}" presName="sibTrans" presStyleLbl="sibTrans2D1" presStyleIdx="0" presStyleCnt="0"/>
      <dgm:spPr/>
    </dgm:pt>
    <dgm:pt modelId="{CACE21DA-7316-4342-A040-1ADF4AD468BD}" type="pres">
      <dgm:prSet presAssocID="{740EC286-3562-4489-984B-934EA567CFDC}" presName="compNode" presStyleCnt="0"/>
      <dgm:spPr/>
    </dgm:pt>
    <dgm:pt modelId="{AC21EAFF-9E41-4CE8-8A19-58BF1DF04D69}" type="pres">
      <dgm:prSet presAssocID="{740EC286-3562-4489-984B-934EA567CFDC}" presName="bkgdShape" presStyleLbl="node1" presStyleIdx="1" presStyleCnt="4"/>
      <dgm:spPr/>
    </dgm:pt>
    <dgm:pt modelId="{24DF1C3D-A596-4402-A3AE-B11C9713C4AE}" type="pres">
      <dgm:prSet presAssocID="{740EC286-3562-4489-984B-934EA567CFDC}" presName="nodeTx" presStyleLbl="node1" presStyleIdx="1" presStyleCnt="4">
        <dgm:presLayoutVars>
          <dgm:bulletEnabled val="1"/>
        </dgm:presLayoutVars>
      </dgm:prSet>
      <dgm:spPr/>
    </dgm:pt>
    <dgm:pt modelId="{53FEAB37-98F6-4E4E-920C-9217DABBBB39}" type="pres">
      <dgm:prSet presAssocID="{740EC286-3562-4489-984B-934EA567CFDC}" presName="invisiNode" presStyleLbl="node1" presStyleIdx="1" presStyleCnt="4"/>
      <dgm:spPr/>
    </dgm:pt>
    <dgm:pt modelId="{B22BC670-C7A7-49E4-AFD1-4BFE0555918C}" type="pres">
      <dgm:prSet presAssocID="{740EC286-3562-4489-984B-934EA567CFDC}"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pt>
    <dgm:pt modelId="{9DB3B1EE-D335-40CD-ABD6-AF4F439889FD}" type="pres">
      <dgm:prSet presAssocID="{3749D157-7A25-4935-948B-247EF3BFF6B2}" presName="sibTrans" presStyleLbl="sibTrans2D1" presStyleIdx="0" presStyleCnt="0"/>
      <dgm:spPr/>
    </dgm:pt>
    <dgm:pt modelId="{025C385F-2522-4AF1-96FC-328979F39C4A}" type="pres">
      <dgm:prSet presAssocID="{DEE84569-9A10-4C6A-A597-9250923E8625}" presName="compNode" presStyleCnt="0"/>
      <dgm:spPr/>
    </dgm:pt>
    <dgm:pt modelId="{05B0E32E-6F5E-4C9A-A9E2-94778413878C}" type="pres">
      <dgm:prSet presAssocID="{DEE84569-9A10-4C6A-A597-9250923E8625}" presName="bkgdShape" presStyleLbl="node1" presStyleIdx="2" presStyleCnt="4"/>
      <dgm:spPr/>
    </dgm:pt>
    <dgm:pt modelId="{3E376A38-183E-442C-9DD2-83B027BDFD32}" type="pres">
      <dgm:prSet presAssocID="{DEE84569-9A10-4C6A-A597-9250923E8625}" presName="nodeTx" presStyleLbl="node1" presStyleIdx="2" presStyleCnt="4">
        <dgm:presLayoutVars>
          <dgm:bulletEnabled val="1"/>
        </dgm:presLayoutVars>
      </dgm:prSet>
      <dgm:spPr/>
    </dgm:pt>
    <dgm:pt modelId="{3BABE0FD-4A33-4FFC-AA31-14741C8A264A}" type="pres">
      <dgm:prSet presAssocID="{DEE84569-9A10-4C6A-A597-9250923E8625}" presName="invisiNode" presStyleLbl="node1" presStyleIdx="2" presStyleCnt="4"/>
      <dgm:spPr/>
    </dgm:pt>
    <dgm:pt modelId="{20BEBDFE-0991-41DB-8909-3A453630B991}" type="pres">
      <dgm:prSet presAssocID="{DEE84569-9A10-4C6A-A597-9250923E8625}" presName="imagNode" presStyleLbl="fgImgPlace1" presStyleIdx="2" presStyleCnt="4" custAng="5400000"/>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dgm:spPr>
    </dgm:pt>
    <dgm:pt modelId="{1F206BE7-D9D0-4294-97A7-306F147DA7CA}" type="pres">
      <dgm:prSet presAssocID="{EECBAB75-009D-4462-97B9-6C187FDA1FAC}" presName="sibTrans" presStyleLbl="sibTrans2D1" presStyleIdx="0" presStyleCnt="0"/>
      <dgm:spPr/>
    </dgm:pt>
    <dgm:pt modelId="{4428CF9D-1AFA-40A8-B0D3-807B49BC38E8}" type="pres">
      <dgm:prSet presAssocID="{3D75128F-A748-4D0F-BBBE-2AF218F187C1}" presName="compNode" presStyleCnt="0"/>
      <dgm:spPr/>
    </dgm:pt>
    <dgm:pt modelId="{95AB6467-19BA-4403-A7BF-C6C11FA722FB}" type="pres">
      <dgm:prSet presAssocID="{3D75128F-A748-4D0F-BBBE-2AF218F187C1}" presName="bkgdShape" presStyleLbl="node1" presStyleIdx="3" presStyleCnt="4"/>
      <dgm:spPr/>
    </dgm:pt>
    <dgm:pt modelId="{B4B15DC5-6C21-4485-8363-2162D348445B}" type="pres">
      <dgm:prSet presAssocID="{3D75128F-A748-4D0F-BBBE-2AF218F187C1}" presName="nodeTx" presStyleLbl="node1" presStyleIdx="3" presStyleCnt="4">
        <dgm:presLayoutVars>
          <dgm:bulletEnabled val="1"/>
        </dgm:presLayoutVars>
      </dgm:prSet>
      <dgm:spPr/>
    </dgm:pt>
    <dgm:pt modelId="{4FD78D79-2557-4ED8-9698-0A3CE89BCF61}" type="pres">
      <dgm:prSet presAssocID="{3D75128F-A748-4D0F-BBBE-2AF218F187C1}" presName="invisiNode" presStyleLbl="node1" presStyleIdx="3" presStyleCnt="4"/>
      <dgm:spPr/>
    </dgm:pt>
    <dgm:pt modelId="{479C102B-94CE-4B20-8DA3-052608E13B1C}" type="pres">
      <dgm:prSet presAssocID="{3D75128F-A748-4D0F-BBBE-2AF218F187C1}" presName="imagNode"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43000" r="-43000"/>
          </a:stretch>
        </a:blipFill>
      </dgm:spPr>
    </dgm:pt>
  </dgm:ptLst>
  <dgm:cxnLst>
    <dgm:cxn modelId="{5CC12B09-E8EB-4D01-8A62-C2A0875581CF}" type="presOf" srcId="{DEE84569-9A10-4C6A-A597-9250923E8625}" destId="{3E376A38-183E-442C-9DD2-83B027BDFD32}" srcOrd="1" destOrd="0" presId="urn:microsoft.com/office/officeart/2005/8/layout/hList7"/>
    <dgm:cxn modelId="{DBDC6313-9C67-41CA-9A46-D2F2D858160C}" srcId="{EDBB5C41-FC3E-417C-8428-F033738521BD}" destId="{3D75128F-A748-4D0F-BBBE-2AF218F187C1}" srcOrd="3" destOrd="0" parTransId="{2CDA7F62-4860-4F02-A9E6-FCAE9657704C}" sibTransId="{3FC32F7E-6E5A-473B-9F23-5395D1C6DFAF}"/>
    <dgm:cxn modelId="{F50E1815-2B66-4A5F-AFF3-25CFDE8023EF}" type="presOf" srcId="{740EC286-3562-4489-984B-934EA567CFDC}" destId="{24DF1C3D-A596-4402-A3AE-B11C9713C4AE}" srcOrd="1" destOrd="0" presId="urn:microsoft.com/office/officeart/2005/8/layout/hList7"/>
    <dgm:cxn modelId="{82047A16-E5AA-414F-B371-B6D1115D209B}" type="presOf" srcId="{EDBB5C41-FC3E-417C-8428-F033738521BD}" destId="{AB255FD4-62C3-4999-80EF-0D891B89FD77}" srcOrd="0" destOrd="0" presId="urn:microsoft.com/office/officeart/2005/8/layout/hList7"/>
    <dgm:cxn modelId="{F677F61E-5898-4C32-9CE2-8A0FF20E89EB}" type="presOf" srcId="{EECBAB75-009D-4462-97B9-6C187FDA1FAC}" destId="{1F206BE7-D9D0-4294-97A7-306F147DA7CA}" srcOrd="0" destOrd="0" presId="urn:microsoft.com/office/officeart/2005/8/layout/hList7"/>
    <dgm:cxn modelId="{09BA863A-CEC5-470B-933C-1CEC81307EC0}" type="presOf" srcId="{177E565A-D5EA-4CB2-9073-D5F31A0C5448}" destId="{E34BC88E-E456-4142-AB69-37AA91C2BD78}" srcOrd="0" destOrd="0" presId="urn:microsoft.com/office/officeart/2005/8/layout/hList7"/>
    <dgm:cxn modelId="{E12CD03B-F2E6-485F-A81D-22E85B5D1482}" type="presOf" srcId="{3D75128F-A748-4D0F-BBBE-2AF218F187C1}" destId="{95AB6467-19BA-4403-A7BF-C6C11FA722FB}" srcOrd="0" destOrd="0" presId="urn:microsoft.com/office/officeart/2005/8/layout/hList7"/>
    <dgm:cxn modelId="{CFD10942-ABEF-4D02-9ADE-FCBFFB00F54B}" type="presOf" srcId="{21B2CD02-BBE3-4B45-B898-CAAF4988533A}" destId="{86DECFFB-F0E9-4C24-B1B0-654000ECDC3E}" srcOrd="0" destOrd="0" presId="urn:microsoft.com/office/officeart/2005/8/layout/hList7"/>
    <dgm:cxn modelId="{A2997266-A4B5-447B-A9CF-68352E8436A4}" type="presOf" srcId="{740EC286-3562-4489-984B-934EA567CFDC}" destId="{AC21EAFF-9E41-4CE8-8A19-58BF1DF04D69}" srcOrd="0" destOrd="0" presId="urn:microsoft.com/office/officeart/2005/8/layout/hList7"/>
    <dgm:cxn modelId="{CF1CE049-A0D7-42D6-9B88-C1AC0403C909}" type="presOf" srcId="{DEE84569-9A10-4C6A-A597-9250923E8625}" destId="{05B0E32E-6F5E-4C9A-A9E2-94778413878C}" srcOrd="0" destOrd="0" presId="urn:microsoft.com/office/officeart/2005/8/layout/hList7"/>
    <dgm:cxn modelId="{C676AB79-BA94-48A6-B74C-EA153B6CF3D4}" type="presOf" srcId="{3D75128F-A748-4D0F-BBBE-2AF218F187C1}" destId="{B4B15DC5-6C21-4485-8363-2162D348445B}" srcOrd="1" destOrd="0" presId="urn:microsoft.com/office/officeart/2005/8/layout/hList7"/>
    <dgm:cxn modelId="{310C997C-8C96-4D25-B835-56077277172A}" type="presOf" srcId="{21B2CD02-BBE3-4B45-B898-CAAF4988533A}" destId="{38AA98BA-BFE8-4A6C-A6DC-4D37CA981EC1}" srcOrd="1" destOrd="0" presId="urn:microsoft.com/office/officeart/2005/8/layout/hList7"/>
    <dgm:cxn modelId="{495C617D-48B7-4485-ABEC-75C74BE76619}" srcId="{EDBB5C41-FC3E-417C-8428-F033738521BD}" destId="{DEE84569-9A10-4C6A-A597-9250923E8625}" srcOrd="2" destOrd="0" parTransId="{1672A35D-D635-48A0-9668-A10A2ED4CDFA}" sibTransId="{EECBAB75-009D-4462-97B9-6C187FDA1FAC}"/>
    <dgm:cxn modelId="{5915F4BB-D785-49CB-9733-B5A8E2B4819A}" type="presOf" srcId="{3749D157-7A25-4935-948B-247EF3BFF6B2}" destId="{9DB3B1EE-D335-40CD-ABD6-AF4F439889FD}" srcOrd="0" destOrd="0" presId="urn:microsoft.com/office/officeart/2005/8/layout/hList7"/>
    <dgm:cxn modelId="{3DBF48D8-2AFB-4C72-AA5A-AC8B6CA8F3C9}" srcId="{EDBB5C41-FC3E-417C-8428-F033738521BD}" destId="{740EC286-3562-4489-984B-934EA567CFDC}" srcOrd="1" destOrd="0" parTransId="{B545694A-4AE5-4809-B80E-10498105044F}" sibTransId="{3749D157-7A25-4935-948B-247EF3BFF6B2}"/>
    <dgm:cxn modelId="{FCD030F5-70B0-4927-9A73-D2E51DF1594B}" srcId="{EDBB5C41-FC3E-417C-8428-F033738521BD}" destId="{21B2CD02-BBE3-4B45-B898-CAAF4988533A}" srcOrd="0" destOrd="0" parTransId="{0A72EA74-2FB1-4393-8981-123B48761C33}" sibTransId="{177E565A-D5EA-4CB2-9073-D5F31A0C5448}"/>
    <dgm:cxn modelId="{0BEDC28F-BD2D-4757-A3A4-B7A3A445D40A}" type="presParOf" srcId="{AB255FD4-62C3-4999-80EF-0D891B89FD77}" destId="{FA3551B9-2077-49E4-A1A4-73E0FC50FD2B}" srcOrd="0" destOrd="0" presId="urn:microsoft.com/office/officeart/2005/8/layout/hList7"/>
    <dgm:cxn modelId="{730EDB25-02AD-4D51-BDCB-3D94B458672F}" type="presParOf" srcId="{AB255FD4-62C3-4999-80EF-0D891B89FD77}" destId="{7A93292F-8019-490F-AB61-7821BC8FEC04}" srcOrd="1" destOrd="0" presId="urn:microsoft.com/office/officeart/2005/8/layout/hList7"/>
    <dgm:cxn modelId="{E0C9A718-07A6-4144-8817-610314A58040}" type="presParOf" srcId="{7A93292F-8019-490F-AB61-7821BC8FEC04}" destId="{FA5EF3A0-99EC-4129-BF3B-C174992B5E95}" srcOrd="0" destOrd="0" presId="urn:microsoft.com/office/officeart/2005/8/layout/hList7"/>
    <dgm:cxn modelId="{591EB3D1-DB3D-41EE-A572-71F1D9528AC7}" type="presParOf" srcId="{FA5EF3A0-99EC-4129-BF3B-C174992B5E95}" destId="{86DECFFB-F0E9-4C24-B1B0-654000ECDC3E}" srcOrd="0" destOrd="0" presId="urn:microsoft.com/office/officeart/2005/8/layout/hList7"/>
    <dgm:cxn modelId="{DA42831F-4AB7-4153-810C-5766E2721164}" type="presParOf" srcId="{FA5EF3A0-99EC-4129-BF3B-C174992B5E95}" destId="{38AA98BA-BFE8-4A6C-A6DC-4D37CA981EC1}" srcOrd="1" destOrd="0" presId="urn:microsoft.com/office/officeart/2005/8/layout/hList7"/>
    <dgm:cxn modelId="{AA9C06E3-42BB-488E-9451-94A762BD00CD}" type="presParOf" srcId="{FA5EF3A0-99EC-4129-BF3B-C174992B5E95}" destId="{B9BB9DD8-F53E-4081-A4E7-FBB275DE57B4}" srcOrd="2" destOrd="0" presId="urn:microsoft.com/office/officeart/2005/8/layout/hList7"/>
    <dgm:cxn modelId="{707C764F-03C8-43A1-B6FF-8D5B20CE881F}" type="presParOf" srcId="{FA5EF3A0-99EC-4129-BF3B-C174992B5E95}" destId="{DDD8B422-6CA3-4489-A0F7-3762D33CC0C9}" srcOrd="3" destOrd="0" presId="urn:microsoft.com/office/officeart/2005/8/layout/hList7"/>
    <dgm:cxn modelId="{BF9F218E-86DF-487B-BE74-960F65555126}" type="presParOf" srcId="{7A93292F-8019-490F-AB61-7821BC8FEC04}" destId="{E34BC88E-E456-4142-AB69-37AA91C2BD78}" srcOrd="1" destOrd="0" presId="urn:microsoft.com/office/officeart/2005/8/layout/hList7"/>
    <dgm:cxn modelId="{AD51306A-0B28-469F-8333-F112A1DEC9AF}" type="presParOf" srcId="{7A93292F-8019-490F-AB61-7821BC8FEC04}" destId="{CACE21DA-7316-4342-A040-1ADF4AD468BD}" srcOrd="2" destOrd="0" presId="urn:microsoft.com/office/officeart/2005/8/layout/hList7"/>
    <dgm:cxn modelId="{1563EB18-BA50-4073-83FF-F9B65D28CDDE}" type="presParOf" srcId="{CACE21DA-7316-4342-A040-1ADF4AD468BD}" destId="{AC21EAFF-9E41-4CE8-8A19-58BF1DF04D69}" srcOrd="0" destOrd="0" presId="urn:microsoft.com/office/officeart/2005/8/layout/hList7"/>
    <dgm:cxn modelId="{15E51731-7024-475E-BD5B-D79BAD1B7942}" type="presParOf" srcId="{CACE21DA-7316-4342-A040-1ADF4AD468BD}" destId="{24DF1C3D-A596-4402-A3AE-B11C9713C4AE}" srcOrd="1" destOrd="0" presId="urn:microsoft.com/office/officeart/2005/8/layout/hList7"/>
    <dgm:cxn modelId="{D753DDD5-D29D-4688-A74C-8449268543D1}" type="presParOf" srcId="{CACE21DA-7316-4342-A040-1ADF4AD468BD}" destId="{53FEAB37-98F6-4E4E-920C-9217DABBBB39}" srcOrd="2" destOrd="0" presId="urn:microsoft.com/office/officeart/2005/8/layout/hList7"/>
    <dgm:cxn modelId="{08C0BF77-6A9C-459E-9FD2-447620A59D85}" type="presParOf" srcId="{CACE21DA-7316-4342-A040-1ADF4AD468BD}" destId="{B22BC670-C7A7-49E4-AFD1-4BFE0555918C}" srcOrd="3" destOrd="0" presId="urn:microsoft.com/office/officeart/2005/8/layout/hList7"/>
    <dgm:cxn modelId="{D5CDC2AC-EA0B-4ECF-9145-0101EFE62FA2}" type="presParOf" srcId="{7A93292F-8019-490F-AB61-7821BC8FEC04}" destId="{9DB3B1EE-D335-40CD-ABD6-AF4F439889FD}" srcOrd="3" destOrd="0" presId="urn:microsoft.com/office/officeart/2005/8/layout/hList7"/>
    <dgm:cxn modelId="{5F242530-3692-475B-B522-EF37BFB6E774}" type="presParOf" srcId="{7A93292F-8019-490F-AB61-7821BC8FEC04}" destId="{025C385F-2522-4AF1-96FC-328979F39C4A}" srcOrd="4" destOrd="0" presId="urn:microsoft.com/office/officeart/2005/8/layout/hList7"/>
    <dgm:cxn modelId="{4533A70D-646E-4B4E-9B01-BFD3DD4B55C5}" type="presParOf" srcId="{025C385F-2522-4AF1-96FC-328979F39C4A}" destId="{05B0E32E-6F5E-4C9A-A9E2-94778413878C}" srcOrd="0" destOrd="0" presId="urn:microsoft.com/office/officeart/2005/8/layout/hList7"/>
    <dgm:cxn modelId="{495DB9AC-08AA-4826-A158-8A5BA00850E1}" type="presParOf" srcId="{025C385F-2522-4AF1-96FC-328979F39C4A}" destId="{3E376A38-183E-442C-9DD2-83B027BDFD32}" srcOrd="1" destOrd="0" presId="urn:microsoft.com/office/officeart/2005/8/layout/hList7"/>
    <dgm:cxn modelId="{6E985677-F1FC-46F1-A0B3-4897AE871A24}" type="presParOf" srcId="{025C385F-2522-4AF1-96FC-328979F39C4A}" destId="{3BABE0FD-4A33-4FFC-AA31-14741C8A264A}" srcOrd="2" destOrd="0" presId="urn:microsoft.com/office/officeart/2005/8/layout/hList7"/>
    <dgm:cxn modelId="{6F820093-70EE-4C39-8518-0548136DA179}" type="presParOf" srcId="{025C385F-2522-4AF1-96FC-328979F39C4A}" destId="{20BEBDFE-0991-41DB-8909-3A453630B991}" srcOrd="3" destOrd="0" presId="urn:microsoft.com/office/officeart/2005/8/layout/hList7"/>
    <dgm:cxn modelId="{86A7579C-97E9-42F6-80B6-A390BD1074AE}" type="presParOf" srcId="{7A93292F-8019-490F-AB61-7821BC8FEC04}" destId="{1F206BE7-D9D0-4294-97A7-306F147DA7CA}" srcOrd="5" destOrd="0" presId="urn:microsoft.com/office/officeart/2005/8/layout/hList7"/>
    <dgm:cxn modelId="{D11A82AE-8055-4D80-AE9B-A1A68A7A83D1}" type="presParOf" srcId="{7A93292F-8019-490F-AB61-7821BC8FEC04}" destId="{4428CF9D-1AFA-40A8-B0D3-807B49BC38E8}" srcOrd="6" destOrd="0" presId="urn:microsoft.com/office/officeart/2005/8/layout/hList7"/>
    <dgm:cxn modelId="{48A8A2ED-EFCF-44E8-AD63-BA7BE4F5A754}" type="presParOf" srcId="{4428CF9D-1AFA-40A8-B0D3-807B49BC38E8}" destId="{95AB6467-19BA-4403-A7BF-C6C11FA722FB}" srcOrd="0" destOrd="0" presId="urn:microsoft.com/office/officeart/2005/8/layout/hList7"/>
    <dgm:cxn modelId="{660958C7-9336-4B0D-A27B-5013BAA1338B}" type="presParOf" srcId="{4428CF9D-1AFA-40A8-B0D3-807B49BC38E8}" destId="{B4B15DC5-6C21-4485-8363-2162D348445B}" srcOrd="1" destOrd="0" presId="urn:microsoft.com/office/officeart/2005/8/layout/hList7"/>
    <dgm:cxn modelId="{2734D1F3-9E36-43C5-A0EA-8D8F76A83CD2}" type="presParOf" srcId="{4428CF9D-1AFA-40A8-B0D3-807B49BC38E8}" destId="{4FD78D79-2557-4ED8-9698-0A3CE89BCF61}" srcOrd="2" destOrd="0" presId="urn:microsoft.com/office/officeart/2005/8/layout/hList7"/>
    <dgm:cxn modelId="{25BD0B16-8D0C-4510-9F72-B08612381829}" type="presParOf" srcId="{4428CF9D-1AFA-40A8-B0D3-807B49BC38E8}" destId="{479C102B-94CE-4B20-8DA3-052608E13B1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E634EA-9764-4B9C-9A28-E9345A854EA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AB06BD32-BB34-4C17-BF2D-C7866FF4B1A6}">
      <dgm:prSet phldrT="[Text]" custT="1"/>
      <dgm:spPr>
        <a:solidFill>
          <a:schemeClr val="accent2">
            <a:alpha val="50000"/>
          </a:schemeClr>
        </a:solidFill>
      </dgm:spPr>
      <dgm:t>
        <a:bodyPr/>
        <a:lstStyle/>
        <a:p>
          <a:r>
            <a:rPr lang="en-US" sz="4000" dirty="0"/>
            <a:t>Rev Cycle</a:t>
          </a:r>
          <a:r>
            <a:rPr lang="en-US" sz="4000" b="1" dirty="0">
              <a:solidFill>
                <a:srgbClr val="FFC000"/>
              </a:solidFill>
            </a:rPr>
            <a:t>U</a:t>
          </a:r>
        </a:p>
      </dgm:t>
    </dgm:pt>
    <dgm:pt modelId="{64DBFA9A-52A2-48F0-B59A-1FF2A6F956DD}" type="parTrans" cxnId="{853544C9-454C-4EB4-B47A-9017632B76DD}">
      <dgm:prSet/>
      <dgm:spPr/>
      <dgm:t>
        <a:bodyPr/>
        <a:lstStyle/>
        <a:p>
          <a:endParaRPr lang="en-US"/>
        </a:p>
      </dgm:t>
    </dgm:pt>
    <dgm:pt modelId="{DBC51BC3-4113-40F0-89B1-EA54779AAF38}" type="sibTrans" cxnId="{853544C9-454C-4EB4-B47A-9017632B76DD}">
      <dgm:prSet/>
      <dgm:spPr/>
      <dgm:t>
        <a:bodyPr/>
        <a:lstStyle/>
        <a:p>
          <a:endParaRPr lang="en-US"/>
        </a:p>
      </dgm:t>
    </dgm:pt>
    <dgm:pt modelId="{A5E75B07-C7E5-4F5D-B173-452D9C38DFF2}">
      <dgm:prSet phldrT="[Text]"/>
      <dgm:spPr>
        <a:ln>
          <a:solidFill>
            <a:schemeClr val="tx2">
              <a:lumMod val="40000"/>
              <a:lumOff val="60000"/>
            </a:schemeClr>
          </a:solidFill>
        </a:ln>
      </dgm:spPr>
      <dgm:t>
        <a:bodyPr/>
        <a:lstStyle/>
        <a:p>
          <a:r>
            <a:rPr lang="en-US" dirty="0"/>
            <a:t>Meet the learning needs of remote workforce</a:t>
          </a:r>
        </a:p>
      </dgm:t>
    </dgm:pt>
    <dgm:pt modelId="{677B033E-35F5-4F7E-ABD4-2C4EDC016682}" type="parTrans" cxnId="{E6E389ED-2CEB-48E2-B8B1-06EC0A3A150D}">
      <dgm:prSet/>
      <dgm:spPr/>
      <dgm:t>
        <a:bodyPr/>
        <a:lstStyle/>
        <a:p>
          <a:endParaRPr lang="en-US"/>
        </a:p>
      </dgm:t>
    </dgm:pt>
    <dgm:pt modelId="{E5B6FEB7-60F4-4ABB-9E4D-B1F4C3772CA9}" type="sibTrans" cxnId="{E6E389ED-2CEB-48E2-B8B1-06EC0A3A150D}">
      <dgm:prSet/>
      <dgm:spPr/>
      <dgm:t>
        <a:bodyPr/>
        <a:lstStyle/>
        <a:p>
          <a:endParaRPr lang="en-US"/>
        </a:p>
      </dgm:t>
    </dgm:pt>
    <dgm:pt modelId="{DA8E13F2-B428-4E58-8F4B-50DA5B56837B}">
      <dgm:prSet phldrT="[Text]"/>
      <dgm:spPr>
        <a:ln>
          <a:solidFill>
            <a:schemeClr val="tx2">
              <a:lumMod val="40000"/>
              <a:lumOff val="60000"/>
            </a:schemeClr>
          </a:solidFill>
        </a:ln>
      </dgm:spPr>
      <dgm:t>
        <a:bodyPr/>
        <a:lstStyle/>
        <a:p>
          <a:r>
            <a:rPr lang="en-US" dirty="0"/>
            <a:t>Expand our learning and delivery services to all facilities </a:t>
          </a:r>
        </a:p>
      </dgm:t>
    </dgm:pt>
    <dgm:pt modelId="{BC2B37E5-A7FC-4A00-A24F-47DDB67A5700}" type="parTrans" cxnId="{E9D73B22-4BF0-477C-B766-67418FA99B96}">
      <dgm:prSet/>
      <dgm:spPr/>
      <dgm:t>
        <a:bodyPr/>
        <a:lstStyle/>
        <a:p>
          <a:endParaRPr lang="en-US"/>
        </a:p>
      </dgm:t>
    </dgm:pt>
    <dgm:pt modelId="{4AC1101E-624C-482D-8CFF-595D3B1682E0}" type="sibTrans" cxnId="{E9D73B22-4BF0-477C-B766-67418FA99B96}">
      <dgm:prSet/>
      <dgm:spPr/>
      <dgm:t>
        <a:bodyPr/>
        <a:lstStyle/>
        <a:p>
          <a:endParaRPr lang="en-US"/>
        </a:p>
      </dgm:t>
    </dgm:pt>
    <dgm:pt modelId="{D6342B55-00B8-4068-A6C8-4F9104DCB99C}">
      <dgm:prSet phldrT="[Text]"/>
      <dgm:spPr>
        <a:ln>
          <a:solidFill>
            <a:schemeClr val="tx2">
              <a:lumMod val="40000"/>
              <a:lumOff val="60000"/>
            </a:schemeClr>
          </a:solidFill>
        </a:ln>
      </dgm:spPr>
      <dgm:t>
        <a:bodyPr/>
        <a:lstStyle/>
        <a:p>
          <a:r>
            <a:rPr lang="en-US" dirty="0"/>
            <a:t>Incorporate technology to promote learning</a:t>
          </a:r>
        </a:p>
      </dgm:t>
    </dgm:pt>
    <dgm:pt modelId="{DE48449E-7C0E-4AE5-AE6A-A47FF2E31CF4}" type="parTrans" cxnId="{1C3413C9-1742-4FE9-A214-79C4599A3D14}">
      <dgm:prSet/>
      <dgm:spPr/>
      <dgm:t>
        <a:bodyPr/>
        <a:lstStyle/>
        <a:p>
          <a:endParaRPr lang="en-US"/>
        </a:p>
      </dgm:t>
    </dgm:pt>
    <dgm:pt modelId="{F4780B18-E2E7-49AB-8DB9-C2C5891AE6F5}" type="sibTrans" cxnId="{1C3413C9-1742-4FE9-A214-79C4599A3D14}">
      <dgm:prSet/>
      <dgm:spPr/>
      <dgm:t>
        <a:bodyPr/>
        <a:lstStyle/>
        <a:p>
          <a:endParaRPr lang="en-US"/>
        </a:p>
      </dgm:t>
    </dgm:pt>
    <dgm:pt modelId="{24E2C1C0-A306-4465-BCB6-7FCAA9C10C17}">
      <dgm:prSet phldrT="[Text]"/>
      <dgm:spPr>
        <a:ln>
          <a:solidFill>
            <a:schemeClr val="tx2">
              <a:lumMod val="40000"/>
              <a:lumOff val="60000"/>
            </a:schemeClr>
          </a:solidFill>
        </a:ln>
      </dgm:spPr>
      <dgm:t>
        <a:bodyPr/>
        <a:lstStyle/>
        <a:p>
          <a:r>
            <a:rPr lang="en-US" dirty="0"/>
            <a:t>Support Career Development</a:t>
          </a:r>
        </a:p>
      </dgm:t>
    </dgm:pt>
    <dgm:pt modelId="{305D8FCE-E63A-4C61-A120-E950754990EA}" type="parTrans" cxnId="{5CE23E94-E76A-4EA3-9EF3-48BE4421317F}">
      <dgm:prSet/>
      <dgm:spPr/>
      <dgm:t>
        <a:bodyPr/>
        <a:lstStyle/>
        <a:p>
          <a:endParaRPr lang="en-US"/>
        </a:p>
      </dgm:t>
    </dgm:pt>
    <dgm:pt modelId="{80C2B6E2-ACEE-4839-9186-966D991008F1}" type="sibTrans" cxnId="{5CE23E94-E76A-4EA3-9EF3-48BE4421317F}">
      <dgm:prSet/>
      <dgm:spPr/>
      <dgm:t>
        <a:bodyPr/>
        <a:lstStyle/>
        <a:p>
          <a:endParaRPr lang="en-US"/>
        </a:p>
      </dgm:t>
    </dgm:pt>
    <dgm:pt modelId="{75AAA5EB-18AC-4A72-9382-F52C00BE81A9}" type="pres">
      <dgm:prSet presAssocID="{E6E634EA-9764-4B9C-9A28-E9345A854EA6}" presName="composite" presStyleCnt="0">
        <dgm:presLayoutVars>
          <dgm:chMax val="1"/>
          <dgm:dir/>
          <dgm:resizeHandles val="exact"/>
        </dgm:presLayoutVars>
      </dgm:prSet>
      <dgm:spPr/>
    </dgm:pt>
    <dgm:pt modelId="{9C14AAC1-46C9-4413-8D07-2B5345C6DF8B}" type="pres">
      <dgm:prSet presAssocID="{E6E634EA-9764-4B9C-9A28-E9345A854EA6}" presName="radial" presStyleCnt="0">
        <dgm:presLayoutVars>
          <dgm:animLvl val="ctr"/>
        </dgm:presLayoutVars>
      </dgm:prSet>
      <dgm:spPr/>
    </dgm:pt>
    <dgm:pt modelId="{BE208B33-E1AE-4530-8F01-10C30AA4E0A2}" type="pres">
      <dgm:prSet presAssocID="{AB06BD32-BB34-4C17-BF2D-C7866FF4B1A6}" presName="centerShape" presStyleLbl="vennNode1" presStyleIdx="0" presStyleCnt="5"/>
      <dgm:spPr/>
    </dgm:pt>
    <dgm:pt modelId="{C025FDBC-EA3C-4937-A33E-34C12F2B74FA}" type="pres">
      <dgm:prSet presAssocID="{A5E75B07-C7E5-4F5D-B173-452D9C38DFF2}" presName="node" presStyleLbl="vennNode1" presStyleIdx="1" presStyleCnt="5" custScaleX="131814" custScaleY="128573" custRadScaleRad="112421" custRadScaleInc="-665">
        <dgm:presLayoutVars>
          <dgm:bulletEnabled val="1"/>
        </dgm:presLayoutVars>
      </dgm:prSet>
      <dgm:spPr/>
    </dgm:pt>
    <dgm:pt modelId="{5B989E4D-C6DE-4457-94AB-8A3C342ECF26}" type="pres">
      <dgm:prSet presAssocID="{DA8E13F2-B428-4E58-8F4B-50DA5B56837B}" presName="node" presStyleLbl="vennNode1" presStyleIdx="2" presStyleCnt="5" custScaleX="131814" custScaleY="128573" custRadScaleRad="110061" custRadScaleInc="-484">
        <dgm:presLayoutVars>
          <dgm:bulletEnabled val="1"/>
        </dgm:presLayoutVars>
      </dgm:prSet>
      <dgm:spPr/>
    </dgm:pt>
    <dgm:pt modelId="{C8582B02-2005-4D01-9649-309309E295E1}" type="pres">
      <dgm:prSet presAssocID="{D6342B55-00B8-4068-A6C8-4F9104DCB99C}" presName="node" presStyleLbl="vennNode1" presStyleIdx="3" presStyleCnt="5" custScaleX="131814" custScaleY="128573" custRadScaleRad="106968">
        <dgm:presLayoutVars>
          <dgm:bulletEnabled val="1"/>
        </dgm:presLayoutVars>
      </dgm:prSet>
      <dgm:spPr/>
    </dgm:pt>
    <dgm:pt modelId="{15A77F78-8419-4DED-BAAC-E3EF4BE2F202}" type="pres">
      <dgm:prSet presAssocID="{24E2C1C0-A306-4465-BCB6-7FCAA9C10C17}" presName="node" presStyleLbl="vennNode1" presStyleIdx="4" presStyleCnt="5" custScaleX="131814" custScaleY="128573" custRadScaleRad="109177" custRadScaleInc="-2092">
        <dgm:presLayoutVars>
          <dgm:bulletEnabled val="1"/>
        </dgm:presLayoutVars>
      </dgm:prSet>
      <dgm:spPr/>
    </dgm:pt>
  </dgm:ptLst>
  <dgm:cxnLst>
    <dgm:cxn modelId="{9279F302-051D-4E88-9737-89BD713F38F4}" type="presOf" srcId="{24E2C1C0-A306-4465-BCB6-7FCAA9C10C17}" destId="{15A77F78-8419-4DED-BAAC-E3EF4BE2F202}" srcOrd="0" destOrd="0" presId="urn:microsoft.com/office/officeart/2005/8/layout/radial3"/>
    <dgm:cxn modelId="{E9D73B22-4BF0-477C-B766-67418FA99B96}" srcId="{AB06BD32-BB34-4C17-BF2D-C7866FF4B1A6}" destId="{DA8E13F2-B428-4E58-8F4B-50DA5B56837B}" srcOrd="1" destOrd="0" parTransId="{BC2B37E5-A7FC-4A00-A24F-47DDB67A5700}" sibTransId="{4AC1101E-624C-482D-8CFF-595D3B1682E0}"/>
    <dgm:cxn modelId="{9DEFF729-0D6B-4027-B5C5-DB1DC3432BDE}" type="presOf" srcId="{E6E634EA-9764-4B9C-9A28-E9345A854EA6}" destId="{75AAA5EB-18AC-4A72-9382-F52C00BE81A9}" srcOrd="0" destOrd="0" presId="urn:microsoft.com/office/officeart/2005/8/layout/radial3"/>
    <dgm:cxn modelId="{B8AFD491-5F9D-44BD-B9AE-EF18A90E7C19}" type="presOf" srcId="{DA8E13F2-B428-4E58-8F4B-50DA5B56837B}" destId="{5B989E4D-C6DE-4457-94AB-8A3C342ECF26}" srcOrd="0" destOrd="0" presId="urn:microsoft.com/office/officeart/2005/8/layout/radial3"/>
    <dgm:cxn modelId="{5CE23E94-E76A-4EA3-9EF3-48BE4421317F}" srcId="{AB06BD32-BB34-4C17-BF2D-C7866FF4B1A6}" destId="{24E2C1C0-A306-4465-BCB6-7FCAA9C10C17}" srcOrd="3" destOrd="0" parTransId="{305D8FCE-E63A-4C61-A120-E950754990EA}" sibTransId="{80C2B6E2-ACEE-4839-9186-966D991008F1}"/>
    <dgm:cxn modelId="{E9E065B9-A49D-4A63-8172-CC0311F2DA3A}" type="presOf" srcId="{A5E75B07-C7E5-4F5D-B173-452D9C38DFF2}" destId="{C025FDBC-EA3C-4937-A33E-34C12F2B74FA}" srcOrd="0" destOrd="0" presId="urn:microsoft.com/office/officeart/2005/8/layout/radial3"/>
    <dgm:cxn modelId="{FB7B09BE-502A-4FCA-B468-DBA6D112D34A}" type="presOf" srcId="{AB06BD32-BB34-4C17-BF2D-C7866FF4B1A6}" destId="{BE208B33-E1AE-4530-8F01-10C30AA4E0A2}" srcOrd="0" destOrd="0" presId="urn:microsoft.com/office/officeart/2005/8/layout/radial3"/>
    <dgm:cxn modelId="{1C3413C9-1742-4FE9-A214-79C4599A3D14}" srcId="{AB06BD32-BB34-4C17-BF2D-C7866FF4B1A6}" destId="{D6342B55-00B8-4068-A6C8-4F9104DCB99C}" srcOrd="2" destOrd="0" parTransId="{DE48449E-7C0E-4AE5-AE6A-A47FF2E31CF4}" sibTransId="{F4780B18-E2E7-49AB-8DB9-C2C5891AE6F5}"/>
    <dgm:cxn modelId="{853544C9-454C-4EB4-B47A-9017632B76DD}" srcId="{E6E634EA-9764-4B9C-9A28-E9345A854EA6}" destId="{AB06BD32-BB34-4C17-BF2D-C7866FF4B1A6}" srcOrd="0" destOrd="0" parTransId="{64DBFA9A-52A2-48F0-B59A-1FF2A6F956DD}" sibTransId="{DBC51BC3-4113-40F0-89B1-EA54779AAF38}"/>
    <dgm:cxn modelId="{E6E389ED-2CEB-48E2-B8B1-06EC0A3A150D}" srcId="{AB06BD32-BB34-4C17-BF2D-C7866FF4B1A6}" destId="{A5E75B07-C7E5-4F5D-B173-452D9C38DFF2}" srcOrd="0" destOrd="0" parTransId="{677B033E-35F5-4F7E-ABD4-2C4EDC016682}" sibTransId="{E5B6FEB7-60F4-4ABB-9E4D-B1F4C3772CA9}"/>
    <dgm:cxn modelId="{393E95F0-1576-4F07-A8B8-FD2305E440D8}" type="presOf" srcId="{D6342B55-00B8-4068-A6C8-4F9104DCB99C}" destId="{C8582B02-2005-4D01-9649-309309E295E1}" srcOrd="0" destOrd="0" presId="urn:microsoft.com/office/officeart/2005/8/layout/radial3"/>
    <dgm:cxn modelId="{C21A00F8-9453-4A9B-8E2B-6AAA6B56E9F7}" type="presParOf" srcId="{75AAA5EB-18AC-4A72-9382-F52C00BE81A9}" destId="{9C14AAC1-46C9-4413-8D07-2B5345C6DF8B}" srcOrd="0" destOrd="0" presId="urn:microsoft.com/office/officeart/2005/8/layout/radial3"/>
    <dgm:cxn modelId="{7990AEDA-5B2A-4D69-97FD-B67F0F4A55D6}" type="presParOf" srcId="{9C14AAC1-46C9-4413-8D07-2B5345C6DF8B}" destId="{BE208B33-E1AE-4530-8F01-10C30AA4E0A2}" srcOrd="0" destOrd="0" presId="urn:microsoft.com/office/officeart/2005/8/layout/radial3"/>
    <dgm:cxn modelId="{4C9978D4-087D-4AB5-B9B8-FD9ADDE508A7}" type="presParOf" srcId="{9C14AAC1-46C9-4413-8D07-2B5345C6DF8B}" destId="{C025FDBC-EA3C-4937-A33E-34C12F2B74FA}" srcOrd="1" destOrd="0" presId="urn:microsoft.com/office/officeart/2005/8/layout/radial3"/>
    <dgm:cxn modelId="{E9AF1AFC-22CB-404F-A93F-7C86FC97FA08}" type="presParOf" srcId="{9C14AAC1-46C9-4413-8D07-2B5345C6DF8B}" destId="{5B989E4D-C6DE-4457-94AB-8A3C342ECF26}" srcOrd="2" destOrd="0" presId="urn:microsoft.com/office/officeart/2005/8/layout/radial3"/>
    <dgm:cxn modelId="{417DF8FE-EFC3-4367-B253-F415340EF9FF}" type="presParOf" srcId="{9C14AAC1-46C9-4413-8D07-2B5345C6DF8B}" destId="{C8582B02-2005-4D01-9649-309309E295E1}" srcOrd="3" destOrd="0" presId="urn:microsoft.com/office/officeart/2005/8/layout/radial3"/>
    <dgm:cxn modelId="{FF91862A-BD92-466A-862B-F5547ED4EE44}" type="presParOf" srcId="{9C14AAC1-46C9-4413-8D07-2B5345C6DF8B}" destId="{15A77F78-8419-4DED-BAAC-E3EF4BE2F202}"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9F919-2AFB-4C0C-BBF0-1D3845639E0C}">
      <dsp:nvSpPr>
        <dsp:cNvPr id="0" name=""/>
        <dsp:cNvSpPr/>
      </dsp:nvSpPr>
      <dsp:spPr>
        <a:xfrm>
          <a:off x="3204" y="1606127"/>
          <a:ext cx="1052554" cy="1052554"/>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3322B-2B8F-42F6-A67D-0A1BF34EFDB5}">
      <dsp:nvSpPr>
        <dsp:cNvPr id="0" name=""/>
        <dsp:cNvSpPr/>
      </dsp:nvSpPr>
      <dsp:spPr>
        <a:xfrm rot="17700000">
          <a:off x="374077" y="748080"/>
          <a:ext cx="1308442" cy="63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0" rIns="0" bIns="0" numCol="1" spcCol="1270" anchor="ctr" anchorCtr="0">
          <a:noAutofit/>
        </a:bodyPr>
        <a:lstStyle/>
        <a:p>
          <a:pPr marL="0" lvl="0" indent="0" algn="l" defTabSz="977900">
            <a:lnSpc>
              <a:spcPct val="90000"/>
            </a:lnSpc>
            <a:spcBef>
              <a:spcPct val="0"/>
            </a:spcBef>
            <a:spcAft>
              <a:spcPct val="35000"/>
            </a:spcAft>
            <a:buNone/>
          </a:pPr>
          <a:r>
            <a:rPr lang="en-US" sz="2200" kern="1200" dirty="0"/>
            <a:t>Epic go lives</a:t>
          </a:r>
        </a:p>
      </dsp:txBody>
      <dsp:txXfrm>
        <a:off x="374077" y="748080"/>
        <a:ext cx="1308442" cy="630568"/>
      </dsp:txXfrm>
    </dsp:sp>
    <dsp:sp modelId="{550B3A36-3F33-49FC-80B9-6646CAF59B4F}">
      <dsp:nvSpPr>
        <dsp:cNvPr id="0" name=""/>
        <dsp:cNvSpPr/>
      </dsp:nvSpPr>
      <dsp:spPr>
        <a:xfrm>
          <a:off x="1135041" y="1859233"/>
          <a:ext cx="546342" cy="54634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3234F-4DF8-447E-B993-0134FBB2CA2E}">
      <dsp:nvSpPr>
        <dsp:cNvPr id="0" name=""/>
        <dsp:cNvSpPr/>
      </dsp:nvSpPr>
      <dsp:spPr>
        <a:xfrm rot="17700000">
          <a:off x="487973"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MPHS 4/2009</a:t>
          </a:r>
        </a:p>
      </dsp:txBody>
      <dsp:txXfrm>
        <a:off x="487973" y="2619655"/>
        <a:ext cx="1131864" cy="545742"/>
      </dsp:txXfrm>
    </dsp:sp>
    <dsp:sp modelId="{E47D3405-613D-4893-A4EC-E887F805C42A}">
      <dsp:nvSpPr>
        <dsp:cNvPr id="0" name=""/>
        <dsp:cNvSpPr/>
      </dsp:nvSpPr>
      <dsp:spPr>
        <a:xfrm rot="17700000">
          <a:off x="1196587"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32089DD2-9E7F-48BC-BD6C-4B22AE89D182}">
      <dsp:nvSpPr>
        <dsp:cNvPr id="0" name=""/>
        <dsp:cNvSpPr/>
      </dsp:nvSpPr>
      <dsp:spPr>
        <a:xfrm>
          <a:off x="1760581" y="1859233"/>
          <a:ext cx="546342" cy="546342"/>
        </a:xfrm>
        <a:prstGeom prst="ellipse">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A0116-7609-490A-8A7B-4D644C5BBC91}">
      <dsp:nvSpPr>
        <dsp:cNvPr id="0" name=""/>
        <dsp:cNvSpPr/>
      </dsp:nvSpPr>
      <dsp:spPr>
        <a:xfrm rot="17700000">
          <a:off x="1113513"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CVR 10/2011</a:t>
          </a:r>
        </a:p>
      </dsp:txBody>
      <dsp:txXfrm>
        <a:off x="1113513" y="2619655"/>
        <a:ext cx="1131864" cy="545742"/>
      </dsp:txXfrm>
    </dsp:sp>
    <dsp:sp modelId="{1D6DBC2D-79E0-43A1-92BF-34940E870397}">
      <dsp:nvSpPr>
        <dsp:cNvPr id="0" name=""/>
        <dsp:cNvSpPr/>
      </dsp:nvSpPr>
      <dsp:spPr>
        <a:xfrm rot="17700000">
          <a:off x="1822128"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7FDA5169-042F-4A56-B715-C2EABDF44885}">
      <dsp:nvSpPr>
        <dsp:cNvPr id="0" name=""/>
        <dsp:cNvSpPr/>
      </dsp:nvSpPr>
      <dsp:spPr>
        <a:xfrm>
          <a:off x="2386122" y="1859233"/>
          <a:ext cx="546342" cy="546342"/>
        </a:xfrm>
        <a:prstGeom prst="ellipse">
          <a:avLst/>
        </a:prstGeom>
        <a:solidFill>
          <a:schemeClr val="accent5">
            <a:hueOff val="-1336972"/>
            <a:satOff val="-1860"/>
            <a:lumOff val="-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0B1B7-F4C4-4E4F-A4D3-E203532D6A91}">
      <dsp:nvSpPr>
        <dsp:cNvPr id="0" name=""/>
        <dsp:cNvSpPr/>
      </dsp:nvSpPr>
      <dsp:spPr>
        <a:xfrm rot="17700000">
          <a:off x="1739054"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PCR 12/2011</a:t>
          </a:r>
        </a:p>
      </dsp:txBody>
      <dsp:txXfrm>
        <a:off x="1739054" y="2619655"/>
        <a:ext cx="1131864" cy="545742"/>
      </dsp:txXfrm>
    </dsp:sp>
    <dsp:sp modelId="{9678F861-5EA9-4E98-B919-EC7D5C2E13F6}">
      <dsp:nvSpPr>
        <dsp:cNvPr id="0" name=""/>
        <dsp:cNvSpPr/>
      </dsp:nvSpPr>
      <dsp:spPr>
        <a:xfrm rot="17700000">
          <a:off x="2447668"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3ABEA5A2-D4BF-40C6-8B29-10AA9E83CC0C}">
      <dsp:nvSpPr>
        <dsp:cNvPr id="0" name=""/>
        <dsp:cNvSpPr/>
      </dsp:nvSpPr>
      <dsp:spPr>
        <a:xfrm>
          <a:off x="3011662" y="1859233"/>
          <a:ext cx="546342" cy="546342"/>
        </a:xfrm>
        <a:prstGeom prst="ellipse">
          <a:avLst/>
        </a:prstGeom>
        <a:solidFill>
          <a:schemeClr val="accent5">
            <a:hueOff val="-2005458"/>
            <a:satOff val="-2789"/>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597BC-3B74-4812-90C8-7F52BCE7245A}">
      <dsp:nvSpPr>
        <dsp:cNvPr id="0" name=""/>
        <dsp:cNvSpPr/>
      </dsp:nvSpPr>
      <dsp:spPr>
        <a:xfrm rot="17700000">
          <a:off x="2364595"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Eden 12/2012</a:t>
          </a:r>
        </a:p>
      </dsp:txBody>
      <dsp:txXfrm>
        <a:off x="2364595" y="2619655"/>
        <a:ext cx="1131864" cy="545742"/>
      </dsp:txXfrm>
    </dsp:sp>
    <dsp:sp modelId="{44622356-E114-4F6D-AF8F-C03169CA5D0B}">
      <dsp:nvSpPr>
        <dsp:cNvPr id="0" name=""/>
        <dsp:cNvSpPr/>
      </dsp:nvSpPr>
      <dsp:spPr>
        <a:xfrm rot="17700000">
          <a:off x="3073209"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E09F11F8-F0BE-4706-AB5B-B1CB7E576947}">
      <dsp:nvSpPr>
        <dsp:cNvPr id="0" name=""/>
        <dsp:cNvSpPr/>
      </dsp:nvSpPr>
      <dsp:spPr>
        <a:xfrm>
          <a:off x="3637203" y="1859233"/>
          <a:ext cx="546342" cy="546342"/>
        </a:xfrm>
        <a:prstGeom prst="ellipse">
          <a:avLst/>
        </a:prstGeom>
        <a:solidFill>
          <a:schemeClr val="accent5">
            <a:hueOff val="-2673943"/>
            <a:satOff val="-3719"/>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B9F87-72C9-46D7-A54C-AA91855C6029}">
      <dsp:nvSpPr>
        <dsp:cNvPr id="0" name=""/>
        <dsp:cNvSpPr/>
      </dsp:nvSpPr>
      <dsp:spPr>
        <a:xfrm rot="17700000">
          <a:off x="2990135"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Delta 3/2013</a:t>
          </a:r>
        </a:p>
      </dsp:txBody>
      <dsp:txXfrm>
        <a:off x="2990135" y="2619655"/>
        <a:ext cx="1131864" cy="545742"/>
      </dsp:txXfrm>
    </dsp:sp>
    <dsp:sp modelId="{60819F3A-4EDE-4506-A31F-2379F5652475}">
      <dsp:nvSpPr>
        <dsp:cNvPr id="0" name=""/>
        <dsp:cNvSpPr/>
      </dsp:nvSpPr>
      <dsp:spPr>
        <a:xfrm rot="17700000">
          <a:off x="3698749"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7F085E9C-B148-4979-8AEF-F210DA732E4E}">
      <dsp:nvSpPr>
        <dsp:cNvPr id="0" name=""/>
        <dsp:cNvSpPr/>
      </dsp:nvSpPr>
      <dsp:spPr>
        <a:xfrm>
          <a:off x="4262744" y="1859233"/>
          <a:ext cx="546342" cy="546342"/>
        </a:xfrm>
        <a:prstGeom prst="ellipse">
          <a:avLst/>
        </a:prstGeom>
        <a:solidFill>
          <a:schemeClr val="accent5">
            <a:hueOff val="-3342429"/>
            <a:satOff val="-4649"/>
            <a:lumOff val="-1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D40CE-A1AC-4A2B-97B0-E4D3642D2E6F}">
      <dsp:nvSpPr>
        <dsp:cNvPr id="0" name=""/>
        <dsp:cNvSpPr/>
      </dsp:nvSpPr>
      <dsp:spPr>
        <a:xfrm rot="17700000">
          <a:off x="3615676"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ABSMC 4/2013</a:t>
          </a:r>
        </a:p>
      </dsp:txBody>
      <dsp:txXfrm>
        <a:off x="3615676" y="2619655"/>
        <a:ext cx="1131864" cy="545742"/>
      </dsp:txXfrm>
    </dsp:sp>
    <dsp:sp modelId="{36675E3C-EC59-4196-933C-09BF37DE3E23}">
      <dsp:nvSpPr>
        <dsp:cNvPr id="0" name=""/>
        <dsp:cNvSpPr/>
      </dsp:nvSpPr>
      <dsp:spPr>
        <a:xfrm rot="17700000">
          <a:off x="4324290"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5DD35553-48DB-4AA7-B3E8-0E0070F0D716}">
      <dsp:nvSpPr>
        <dsp:cNvPr id="0" name=""/>
        <dsp:cNvSpPr/>
      </dsp:nvSpPr>
      <dsp:spPr>
        <a:xfrm>
          <a:off x="4888284" y="1859233"/>
          <a:ext cx="546342" cy="546342"/>
        </a:xfrm>
        <a:prstGeom prst="ellipse">
          <a:avLst/>
        </a:prstGeom>
        <a:solidFill>
          <a:schemeClr val="accent5">
            <a:hueOff val="-4010915"/>
            <a:satOff val="-5579"/>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5B36D8-188B-431B-93E7-FFF3CCCEF49A}">
      <dsp:nvSpPr>
        <dsp:cNvPr id="0" name=""/>
        <dsp:cNvSpPr/>
      </dsp:nvSpPr>
      <dsp:spPr>
        <a:xfrm rot="17700000">
          <a:off x="4241216"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CPMC 11/2013</a:t>
          </a:r>
        </a:p>
      </dsp:txBody>
      <dsp:txXfrm>
        <a:off x="4241216" y="2619655"/>
        <a:ext cx="1131864" cy="545742"/>
      </dsp:txXfrm>
    </dsp:sp>
    <dsp:sp modelId="{C91E017F-70A5-4E68-85DA-05E937FD5475}">
      <dsp:nvSpPr>
        <dsp:cNvPr id="0" name=""/>
        <dsp:cNvSpPr/>
      </dsp:nvSpPr>
      <dsp:spPr>
        <a:xfrm rot="17700000">
          <a:off x="4949830"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0D1A524C-2402-48FD-AED5-575F362538C5}">
      <dsp:nvSpPr>
        <dsp:cNvPr id="0" name=""/>
        <dsp:cNvSpPr/>
      </dsp:nvSpPr>
      <dsp:spPr>
        <a:xfrm>
          <a:off x="5513825" y="1859233"/>
          <a:ext cx="546342" cy="546342"/>
        </a:xfrm>
        <a:prstGeom prst="ellipse">
          <a:avLst/>
        </a:prstGeom>
        <a:solidFill>
          <a:schemeClr val="accent5">
            <a:hueOff val="-4679401"/>
            <a:satOff val="-6509"/>
            <a:lumOff val="-2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63797-0779-47FA-BC41-5C1ECB141B6B}">
      <dsp:nvSpPr>
        <dsp:cNvPr id="0" name=""/>
        <dsp:cNvSpPr/>
      </dsp:nvSpPr>
      <dsp:spPr>
        <a:xfrm rot="17700000">
          <a:off x="4866757"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Novato/Lakeside 2/2014</a:t>
          </a:r>
        </a:p>
      </dsp:txBody>
      <dsp:txXfrm>
        <a:off x="4866757" y="2619655"/>
        <a:ext cx="1131864" cy="545742"/>
      </dsp:txXfrm>
    </dsp:sp>
    <dsp:sp modelId="{1AC1310E-60BE-4870-886B-EADE1B9FBAF6}">
      <dsp:nvSpPr>
        <dsp:cNvPr id="0" name=""/>
        <dsp:cNvSpPr/>
      </dsp:nvSpPr>
      <dsp:spPr>
        <a:xfrm rot="17700000">
          <a:off x="5575371"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EB63B712-BFCE-4DA0-AA10-2A81E022C7FB}">
      <dsp:nvSpPr>
        <dsp:cNvPr id="0" name=""/>
        <dsp:cNvSpPr/>
      </dsp:nvSpPr>
      <dsp:spPr>
        <a:xfrm>
          <a:off x="6139365" y="1859233"/>
          <a:ext cx="546342" cy="546342"/>
        </a:xfrm>
        <a:prstGeom prst="ellipse">
          <a:avLst/>
        </a:prstGeom>
        <a:solidFill>
          <a:schemeClr val="accent5">
            <a:hueOff val="-5347887"/>
            <a:satOff val="-7439"/>
            <a:lumOff val="-28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DE5DD-CD01-41B4-B02B-B992A64C608B}">
      <dsp:nvSpPr>
        <dsp:cNvPr id="0" name=""/>
        <dsp:cNvSpPr/>
      </dsp:nvSpPr>
      <dsp:spPr>
        <a:xfrm rot="17700000">
          <a:off x="5492297"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Santa Rosa 10/2014</a:t>
          </a:r>
        </a:p>
      </dsp:txBody>
      <dsp:txXfrm>
        <a:off x="5492297" y="2619655"/>
        <a:ext cx="1131864" cy="545742"/>
      </dsp:txXfrm>
    </dsp:sp>
    <dsp:sp modelId="{F1866821-215B-48FF-9142-6F9B94DCD246}">
      <dsp:nvSpPr>
        <dsp:cNvPr id="0" name=""/>
        <dsp:cNvSpPr/>
      </dsp:nvSpPr>
      <dsp:spPr>
        <a:xfrm rot="17700000">
          <a:off x="6200912"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4D87E8AD-9F69-4D57-9AC5-A5143CE441BE}">
      <dsp:nvSpPr>
        <dsp:cNvPr id="0" name=""/>
        <dsp:cNvSpPr/>
      </dsp:nvSpPr>
      <dsp:spPr>
        <a:xfrm>
          <a:off x="6764906" y="1859233"/>
          <a:ext cx="546342" cy="546342"/>
        </a:xfrm>
        <a:prstGeom prst="ellipse">
          <a:avLst/>
        </a:prstGeom>
        <a:solidFill>
          <a:schemeClr val="accent5">
            <a:hueOff val="-6016373"/>
            <a:satOff val="-8368"/>
            <a:lumOff val="-3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F888E-FE39-4593-9A80-8285E33FD049}">
      <dsp:nvSpPr>
        <dsp:cNvPr id="0" name=""/>
        <dsp:cNvSpPr/>
      </dsp:nvSpPr>
      <dsp:spPr>
        <a:xfrm rot="17700000">
          <a:off x="6117838"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SSR 1 2/2015</a:t>
          </a:r>
        </a:p>
      </dsp:txBody>
      <dsp:txXfrm>
        <a:off x="6117838" y="2619655"/>
        <a:ext cx="1131864" cy="545742"/>
      </dsp:txXfrm>
    </dsp:sp>
    <dsp:sp modelId="{AAFC18D8-EEB0-433D-9332-94047038940D}">
      <dsp:nvSpPr>
        <dsp:cNvPr id="0" name=""/>
        <dsp:cNvSpPr/>
      </dsp:nvSpPr>
      <dsp:spPr>
        <a:xfrm rot="17700000">
          <a:off x="6826452"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15C187DE-B1A6-4333-8034-4F5700FCE47F}">
      <dsp:nvSpPr>
        <dsp:cNvPr id="0" name=""/>
        <dsp:cNvSpPr/>
      </dsp:nvSpPr>
      <dsp:spPr>
        <a:xfrm>
          <a:off x="7390447" y="1859233"/>
          <a:ext cx="546342" cy="546342"/>
        </a:xfrm>
        <a:prstGeom prst="ellipse">
          <a:avLst/>
        </a:prstGeom>
        <a:solidFill>
          <a:schemeClr val="accent5">
            <a:hueOff val="-6684859"/>
            <a:satOff val="-9298"/>
            <a:lumOff val="-35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77CE9-B71D-40FD-9714-CC90BD75BFA2}">
      <dsp:nvSpPr>
        <dsp:cNvPr id="0" name=""/>
        <dsp:cNvSpPr/>
      </dsp:nvSpPr>
      <dsp:spPr>
        <a:xfrm rot="17700000">
          <a:off x="6743379"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SSR 2 8/2015</a:t>
          </a:r>
        </a:p>
      </dsp:txBody>
      <dsp:txXfrm>
        <a:off x="6743379" y="2619655"/>
        <a:ext cx="1131864" cy="545742"/>
      </dsp:txXfrm>
    </dsp:sp>
    <dsp:sp modelId="{D8E0A591-F7AF-407E-8D4E-29B357EFC868}">
      <dsp:nvSpPr>
        <dsp:cNvPr id="0" name=""/>
        <dsp:cNvSpPr/>
      </dsp:nvSpPr>
      <dsp:spPr>
        <a:xfrm rot="17700000">
          <a:off x="7451993"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 modelId="{65D49C27-9F11-4F7F-871C-DBA819D3EA8C}">
      <dsp:nvSpPr>
        <dsp:cNvPr id="0" name=""/>
        <dsp:cNvSpPr/>
      </dsp:nvSpPr>
      <dsp:spPr>
        <a:xfrm>
          <a:off x="8015987" y="1859233"/>
          <a:ext cx="546342" cy="546342"/>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DCE1E-4BE8-4646-AD05-C2699A7322B8}">
      <dsp:nvSpPr>
        <dsp:cNvPr id="0" name=""/>
        <dsp:cNvSpPr/>
      </dsp:nvSpPr>
      <dsp:spPr>
        <a:xfrm rot="17700000">
          <a:off x="7368919" y="2619655"/>
          <a:ext cx="1131864" cy="5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Coast 3/2016</a:t>
          </a:r>
        </a:p>
      </dsp:txBody>
      <dsp:txXfrm>
        <a:off x="7368919" y="2619655"/>
        <a:ext cx="1131864" cy="545742"/>
      </dsp:txXfrm>
    </dsp:sp>
    <dsp:sp modelId="{37DF8D3E-83FE-47A7-BCAD-7D9E89BB6AB3}">
      <dsp:nvSpPr>
        <dsp:cNvPr id="0" name=""/>
        <dsp:cNvSpPr/>
      </dsp:nvSpPr>
      <dsp:spPr>
        <a:xfrm rot="17700000">
          <a:off x="8077533" y="1099410"/>
          <a:ext cx="1131864" cy="5457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14B02-4105-49F9-A024-787CD619D977}">
      <dsp:nvSpPr>
        <dsp:cNvPr id="0" name=""/>
        <dsp:cNvSpPr/>
      </dsp:nvSpPr>
      <dsp:spPr>
        <a:xfrm>
          <a:off x="1810863" y="1309520"/>
          <a:ext cx="111078" cy="486628"/>
        </a:xfrm>
        <a:custGeom>
          <a:avLst/>
          <a:gdLst/>
          <a:ahLst/>
          <a:cxnLst/>
          <a:rect l="0" t="0" r="0" b="0"/>
          <a:pathLst>
            <a:path>
              <a:moveTo>
                <a:pt x="0" y="0"/>
              </a:moveTo>
              <a:lnTo>
                <a:pt x="0" y="486628"/>
              </a:lnTo>
              <a:lnTo>
                <a:pt x="111078" y="486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C92C40-1CEC-43A4-9F94-3351E79DEC9B}">
      <dsp:nvSpPr>
        <dsp:cNvPr id="0" name=""/>
        <dsp:cNvSpPr/>
      </dsp:nvSpPr>
      <dsp:spPr>
        <a:xfrm>
          <a:off x="1699785" y="1309520"/>
          <a:ext cx="111078" cy="486628"/>
        </a:xfrm>
        <a:custGeom>
          <a:avLst/>
          <a:gdLst/>
          <a:ahLst/>
          <a:cxnLst/>
          <a:rect l="0" t="0" r="0" b="0"/>
          <a:pathLst>
            <a:path>
              <a:moveTo>
                <a:pt x="111078" y="0"/>
              </a:moveTo>
              <a:lnTo>
                <a:pt x="111078" y="486628"/>
              </a:lnTo>
              <a:lnTo>
                <a:pt x="0" y="486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6CC1AB-34C4-4997-A82A-939E132686E3}">
      <dsp:nvSpPr>
        <dsp:cNvPr id="0" name=""/>
        <dsp:cNvSpPr/>
      </dsp:nvSpPr>
      <dsp:spPr>
        <a:xfrm>
          <a:off x="2667753" y="2811722"/>
          <a:ext cx="158683" cy="486628"/>
        </a:xfrm>
        <a:custGeom>
          <a:avLst/>
          <a:gdLst/>
          <a:ahLst/>
          <a:cxnLst/>
          <a:rect l="0" t="0" r="0" b="0"/>
          <a:pathLst>
            <a:path>
              <a:moveTo>
                <a:pt x="0" y="0"/>
              </a:moveTo>
              <a:lnTo>
                <a:pt x="0" y="486628"/>
              </a:lnTo>
              <a:lnTo>
                <a:pt x="158683" y="48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EC7FE-77FA-40C9-8D2B-8720166689B8}">
      <dsp:nvSpPr>
        <dsp:cNvPr id="0" name=""/>
        <dsp:cNvSpPr/>
      </dsp:nvSpPr>
      <dsp:spPr>
        <a:xfrm>
          <a:off x="1810863" y="1309520"/>
          <a:ext cx="1280045" cy="973257"/>
        </a:xfrm>
        <a:custGeom>
          <a:avLst/>
          <a:gdLst/>
          <a:ahLst/>
          <a:cxnLst/>
          <a:rect l="0" t="0" r="0" b="0"/>
          <a:pathLst>
            <a:path>
              <a:moveTo>
                <a:pt x="0" y="0"/>
              </a:moveTo>
              <a:lnTo>
                <a:pt x="0" y="862179"/>
              </a:lnTo>
              <a:lnTo>
                <a:pt x="1280045" y="862179"/>
              </a:lnTo>
              <a:lnTo>
                <a:pt x="1280045" y="9732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E2E20-E1F8-435C-9ECC-B85A76FEF837}">
      <dsp:nvSpPr>
        <dsp:cNvPr id="0" name=""/>
        <dsp:cNvSpPr/>
      </dsp:nvSpPr>
      <dsp:spPr>
        <a:xfrm>
          <a:off x="1387708" y="2811722"/>
          <a:ext cx="158683" cy="486628"/>
        </a:xfrm>
        <a:custGeom>
          <a:avLst/>
          <a:gdLst/>
          <a:ahLst/>
          <a:cxnLst/>
          <a:rect l="0" t="0" r="0" b="0"/>
          <a:pathLst>
            <a:path>
              <a:moveTo>
                <a:pt x="0" y="0"/>
              </a:moveTo>
              <a:lnTo>
                <a:pt x="0" y="486628"/>
              </a:lnTo>
              <a:lnTo>
                <a:pt x="158683" y="48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C91275-6208-4F8D-A1FF-B44B8F645C46}">
      <dsp:nvSpPr>
        <dsp:cNvPr id="0" name=""/>
        <dsp:cNvSpPr/>
      </dsp:nvSpPr>
      <dsp:spPr>
        <a:xfrm>
          <a:off x="1765143" y="1309520"/>
          <a:ext cx="91440" cy="973257"/>
        </a:xfrm>
        <a:custGeom>
          <a:avLst/>
          <a:gdLst/>
          <a:ahLst/>
          <a:cxnLst/>
          <a:rect l="0" t="0" r="0" b="0"/>
          <a:pathLst>
            <a:path>
              <a:moveTo>
                <a:pt x="45720" y="0"/>
              </a:moveTo>
              <a:lnTo>
                <a:pt x="45720" y="9732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B0B1BD-FDD6-406E-89E9-8410EF292ECD}">
      <dsp:nvSpPr>
        <dsp:cNvPr id="0" name=""/>
        <dsp:cNvSpPr/>
      </dsp:nvSpPr>
      <dsp:spPr>
        <a:xfrm>
          <a:off x="107662" y="2811722"/>
          <a:ext cx="158683" cy="486628"/>
        </a:xfrm>
        <a:custGeom>
          <a:avLst/>
          <a:gdLst/>
          <a:ahLst/>
          <a:cxnLst/>
          <a:rect l="0" t="0" r="0" b="0"/>
          <a:pathLst>
            <a:path>
              <a:moveTo>
                <a:pt x="0" y="0"/>
              </a:moveTo>
              <a:lnTo>
                <a:pt x="0" y="486628"/>
              </a:lnTo>
              <a:lnTo>
                <a:pt x="158683" y="486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73576F-9EB1-4888-BA3B-674C1EA07C95}">
      <dsp:nvSpPr>
        <dsp:cNvPr id="0" name=""/>
        <dsp:cNvSpPr/>
      </dsp:nvSpPr>
      <dsp:spPr>
        <a:xfrm>
          <a:off x="530818" y="1309520"/>
          <a:ext cx="1280045" cy="973257"/>
        </a:xfrm>
        <a:custGeom>
          <a:avLst/>
          <a:gdLst/>
          <a:ahLst/>
          <a:cxnLst/>
          <a:rect l="0" t="0" r="0" b="0"/>
          <a:pathLst>
            <a:path>
              <a:moveTo>
                <a:pt x="1280045" y="0"/>
              </a:moveTo>
              <a:lnTo>
                <a:pt x="1280045" y="862179"/>
              </a:lnTo>
              <a:lnTo>
                <a:pt x="0" y="862179"/>
              </a:lnTo>
              <a:lnTo>
                <a:pt x="0" y="9732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0F5E39-BA2E-4423-8EF3-2CF772D932F6}">
      <dsp:nvSpPr>
        <dsp:cNvPr id="0" name=""/>
        <dsp:cNvSpPr/>
      </dsp:nvSpPr>
      <dsp:spPr>
        <a:xfrm>
          <a:off x="1281919" y="780576"/>
          <a:ext cx="1057888" cy="528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Patient Access System Director</a:t>
          </a:r>
        </a:p>
        <a:p>
          <a:pPr marL="0" lvl="0" indent="0" algn="ctr" defTabSz="444500">
            <a:lnSpc>
              <a:spcPct val="90000"/>
            </a:lnSpc>
            <a:spcBef>
              <a:spcPct val="0"/>
            </a:spcBef>
            <a:spcAft>
              <a:spcPct val="35000"/>
            </a:spcAft>
            <a:buNone/>
          </a:pPr>
          <a:endParaRPr lang="en-US" sz="1000" kern="1200" dirty="0"/>
        </a:p>
      </dsp:txBody>
      <dsp:txXfrm>
        <a:off x="1281919" y="780576"/>
        <a:ext cx="1057888" cy="528944"/>
      </dsp:txXfrm>
    </dsp:sp>
    <dsp:sp modelId="{B473C340-2055-4DAD-903E-D56E492C8497}">
      <dsp:nvSpPr>
        <dsp:cNvPr id="0" name=""/>
        <dsp:cNvSpPr/>
      </dsp:nvSpPr>
      <dsp:spPr>
        <a:xfrm>
          <a:off x="1873" y="2282778"/>
          <a:ext cx="1057888" cy="528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Patient Access Center Director</a:t>
          </a:r>
        </a:p>
        <a:p>
          <a:pPr marL="0" lvl="0" indent="0" algn="ctr" defTabSz="444500">
            <a:lnSpc>
              <a:spcPct val="90000"/>
            </a:lnSpc>
            <a:spcBef>
              <a:spcPct val="0"/>
            </a:spcBef>
            <a:spcAft>
              <a:spcPct val="35000"/>
            </a:spcAft>
            <a:buNone/>
          </a:pPr>
          <a:r>
            <a:rPr lang="en-US" sz="1000" kern="1200" dirty="0"/>
            <a:t>S3-PAC	</a:t>
          </a:r>
        </a:p>
      </dsp:txBody>
      <dsp:txXfrm>
        <a:off x="1873" y="2282778"/>
        <a:ext cx="1057888" cy="528944"/>
      </dsp:txXfrm>
    </dsp:sp>
    <dsp:sp modelId="{B1B3073E-A51A-4901-8C37-F5F08B56B62B}">
      <dsp:nvSpPr>
        <dsp:cNvPr id="0" name=""/>
        <dsp:cNvSpPr/>
      </dsp:nvSpPr>
      <dsp:spPr>
        <a:xfrm>
          <a:off x="266346" y="3033879"/>
          <a:ext cx="1057888" cy="528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Financial Clearance  &amp; Counseling teams</a:t>
          </a:r>
        </a:p>
      </dsp:txBody>
      <dsp:txXfrm>
        <a:off x="266346" y="3033879"/>
        <a:ext cx="1057888" cy="528944"/>
      </dsp:txXfrm>
    </dsp:sp>
    <dsp:sp modelId="{5C4F0055-6670-457C-B3AE-D5BF36DA8CF3}">
      <dsp:nvSpPr>
        <dsp:cNvPr id="0" name=""/>
        <dsp:cNvSpPr/>
      </dsp:nvSpPr>
      <dsp:spPr>
        <a:xfrm>
          <a:off x="1281919" y="2282778"/>
          <a:ext cx="1057888" cy="528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Patient Access Regional Director-Valley	</a:t>
          </a:r>
        </a:p>
      </dsp:txBody>
      <dsp:txXfrm>
        <a:off x="1281919" y="2282778"/>
        <a:ext cx="1057888" cy="528944"/>
      </dsp:txXfrm>
    </dsp:sp>
    <dsp:sp modelId="{A7BE09B3-1CCE-44C4-8065-AFF0F02B8D94}">
      <dsp:nvSpPr>
        <dsp:cNvPr id="0" name=""/>
        <dsp:cNvSpPr/>
      </dsp:nvSpPr>
      <dsp:spPr>
        <a:xfrm>
          <a:off x="1546391" y="3033879"/>
          <a:ext cx="1057888" cy="528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PAS Facility Managers</a:t>
          </a:r>
        </a:p>
      </dsp:txBody>
      <dsp:txXfrm>
        <a:off x="1546391" y="3033879"/>
        <a:ext cx="1057888" cy="528944"/>
      </dsp:txXfrm>
    </dsp:sp>
    <dsp:sp modelId="{046B1A8A-2763-459B-811D-E04BFCE23184}">
      <dsp:nvSpPr>
        <dsp:cNvPr id="0" name=""/>
        <dsp:cNvSpPr/>
      </dsp:nvSpPr>
      <dsp:spPr>
        <a:xfrm>
          <a:off x="2561965" y="2282778"/>
          <a:ext cx="1057888" cy="528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Patient Access Regional Director-Bay</a:t>
          </a:r>
        </a:p>
      </dsp:txBody>
      <dsp:txXfrm>
        <a:off x="2561965" y="2282778"/>
        <a:ext cx="1057888" cy="528944"/>
      </dsp:txXfrm>
    </dsp:sp>
    <dsp:sp modelId="{2EC7983D-F3F6-43C4-BE5F-C486FA4F683A}">
      <dsp:nvSpPr>
        <dsp:cNvPr id="0" name=""/>
        <dsp:cNvSpPr/>
      </dsp:nvSpPr>
      <dsp:spPr>
        <a:xfrm>
          <a:off x="2826437" y="3033879"/>
          <a:ext cx="1057888" cy="528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PAS Facility Managers</a:t>
          </a:r>
        </a:p>
      </dsp:txBody>
      <dsp:txXfrm>
        <a:off x="2826437" y="3033879"/>
        <a:ext cx="1057888" cy="528944"/>
      </dsp:txXfrm>
    </dsp:sp>
    <dsp:sp modelId="{720F0509-066C-487B-BC75-3F08D5D4AD75}">
      <dsp:nvSpPr>
        <dsp:cNvPr id="0" name=""/>
        <dsp:cNvSpPr/>
      </dsp:nvSpPr>
      <dsp:spPr>
        <a:xfrm>
          <a:off x="641896" y="1531677"/>
          <a:ext cx="1057888" cy="528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Revenue Cycle Education and Training</a:t>
          </a:r>
        </a:p>
      </dsp:txBody>
      <dsp:txXfrm>
        <a:off x="641896" y="1531677"/>
        <a:ext cx="1057888" cy="528944"/>
      </dsp:txXfrm>
    </dsp:sp>
    <dsp:sp modelId="{DA1398EA-74BE-49A8-81EC-F85FC96965F9}">
      <dsp:nvSpPr>
        <dsp:cNvPr id="0" name=""/>
        <dsp:cNvSpPr/>
      </dsp:nvSpPr>
      <dsp:spPr>
        <a:xfrm>
          <a:off x="1921942" y="1531677"/>
          <a:ext cx="1057888" cy="528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Central Scheduling </a:t>
          </a:r>
        </a:p>
      </dsp:txBody>
      <dsp:txXfrm>
        <a:off x="1921942" y="1531677"/>
        <a:ext cx="1057888" cy="528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C2F32-74B8-4BE9-B06E-A21CB3A34656}">
      <dsp:nvSpPr>
        <dsp:cNvPr id="0" name=""/>
        <dsp:cNvSpPr/>
      </dsp:nvSpPr>
      <dsp:spPr>
        <a:xfrm>
          <a:off x="1" y="0"/>
          <a:ext cx="7796345" cy="4064000"/>
        </a:xfrm>
        <a:prstGeom prst="rightArrow">
          <a:avLst/>
        </a:prstGeom>
        <a:solidFill>
          <a:schemeClr val="accent1">
            <a:tint val="40000"/>
            <a:hueOff val="0"/>
            <a:satOff val="0"/>
            <a:lumOff val="0"/>
            <a:alphaOff val="0"/>
          </a:schemeClr>
        </a:solidFill>
        <a:ln w="57150">
          <a:solidFill>
            <a:srgbClr val="8DC63F"/>
          </a:solidFill>
        </a:ln>
        <a:effectLst/>
      </dsp:spPr>
      <dsp:style>
        <a:lnRef idx="0">
          <a:scrgbClr r="0" g="0" b="0"/>
        </a:lnRef>
        <a:fillRef idx="1">
          <a:scrgbClr r="0" g="0" b="0"/>
        </a:fillRef>
        <a:effectRef idx="0">
          <a:scrgbClr r="0" g="0" b="0"/>
        </a:effectRef>
        <a:fontRef idx="minor"/>
      </dsp:style>
    </dsp:sp>
    <dsp:sp modelId="{33589DD3-C6ED-4EDE-9178-6C478BBA8697}">
      <dsp:nvSpPr>
        <dsp:cNvPr id="0" name=""/>
        <dsp:cNvSpPr/>
      </dsp:nvSpPr>
      <dsp:spPr>
        <a:xfrm>
          <a:off x="3426" y="1219199"/>
          <a:ext cx="1497980" cy="1625600"/>
        </a:xfrm>
        <a:prstGeom prst="roundRect">
          <a:avLst/>
        </a:prstGeom>
        <a:solidFill>
          <a:schemeClr val="accent1">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Blended Learning Model</a:t>
          </a:r>
        </a:p>
      </dsp:txBody>
      <dsp:txXfrm>
        <a:off x="76551" y="1292324"/>
        <a:ext cx="1351730" cy="1479350"/>
      </dsp:txXfrm>
    </dsp:sp>
    <dsp:sp modelId="{97B07AB8-1335-42E4-8981-126655E69CAF}">
      <dsp:nvSpPr>
        <dsp:cNvPr id="0" name=""/>
        <dsp:cNvSpPr/>
      </dsp:nvSpPr>
      <dsp:spPr>
        <a:xfrm>
          <a:off x="3132422" y="1219199"/>
          <a:ext cx="1497980" cy="1625600"/>
        </a:xfrm>
        <a:prstGeom prst="roundRect">
          <a:avLst/>
        </a:prstGeom>
        <a:solidFill>
          <a:schemeClr val="accent1">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Cycle Overview</a:t>
          </a:r>
        </a:p>
      </dsp:txBody>
      <dsp:txXfrm>
        <a:off x="3205547" y="1292324"/>
        <a:ext cx="1351730" cy="1479350"/>
      </dsp:txXfrm>
    </dsp:sp>
    <dsp:sp modelId="{7CBB1764-F51E-4A27-A1C8-6A91B0204882}">
      <dsp:nvSpPr>
        <dsp:cNvPr id="0" name=""/>
        <dsp:cNvSpPr/>
      </dsp:nvSpPr>
      <dsp:spPr>
        <a:xfrm>
          <a:off x="1569768" y="1219199"/>
          <a:ext cx="1497980" cy="1625600"/>
        </a:xfrm>
        <a:prstGeom prst="roundRect">
          <a:avLst/>
        </a:prstGeom>
        <a:solidFill>
          <a:schemeClr val="accent1">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Curriculum ownership and structure</a:t>
          </a:r>
        </a:p>
      </dsp:txBody>
      <dsp:txXfrm>
        <a:off x="1642893" y="1292324"/>
        <a:ext cx="1351730" cy="1479350"/>
      </dsp:txXfrm>
    </dsp:sp>
    <dsp:sp modelId="{4EF0AF59-69CA-4259-AB2D-18CBD07DB3F4}">
      <dsp:nvSpPr>
        <dsp:cNvPr id="0" name=""/>
        <dsp:cNvSpPr/>
      </dsp:nvSpPr>
      <dsp:spPr>
        <a:xfrm>
          <a:off x="4722063" y="1219199"/>
          <a:ext cx="1497980" cy="1625600"/>
        </a:xfrm>
        <a:prstGeom prst="roundRect">
          <a:avLst/>
        </a:prstGeom>
        <a:solidFill>
          <a:schemeClr val="accent1">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Coding School</a:t>
          </a:r>
        </a:p>
      </dsp:txBody>
      <dsp:txXfrm>
        <a:off x="4795188" y="1292324"/>
        <a:ext cx="1351730" cy="1479350"/>
      </dsp:txXfrm>
    </dsp:sp>
    <dsp:sp modelId="{7DF8A9AA-3A55-4673-AEA4-B48665E57D11}">
      <dsp:nvSpPr>
        <dsp:cNvPr id="0" name=""/>
        <dsp:cNvSpPr/>
      </dsp:nvSpPr>
      <dsp:spPr>
        <a:xfrm>
          <a:off x="6294942" y="1219199"/>
          <a:ext cx="1497980" cy="1625600"/>
        </a:xfrm>
        <a:prstGeom prst="roundRect">
          <a:avLst/>
        </a:prstGeom>
        <a:solidFill>
          <a:schemeClr val="accent1">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 Cycle U Portal</a:t>
          </a:r>
        </a:p>
      </dsp:txBody>
      <dsp:txXfrm>
        <a:off x="6368067" y="1292324"/>
        <a:ext cx="1351730" cy="1479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7805E-1D2A-40A8-9640-82D39DA7C628}">
      <dsp:nvSpPr>
        <dsp:cNvPr id="0" name=""/>
        <dsp:cNvSpPr/>
      </dsp:nvSpPr>
      <dsp:spPr>
        <a:xfrm>
          <a:off x="0" y="0"/>
          <a:ext cx="8521700" cy="2021681"/>
        </a:xfrm>
        <a:prstGeom prst="roundRect">
          <a:avLst>
            <a:gd name="adj" fmla="val 10000"/>
          </a:avLst>
        </a:prstGeom>
        <a:solidFill>
          <a:schemeClr val="accent2">
            <a:alpha val="90000"/>
            <a:tint val="40000"/>
            <a:hueOff val="0"/>
            <a:satOff val="0"/>
            <a:lumOff val="0"/>
            <a:alphaOff val="0"/>
          </a:schemeClr>
        </a:solidFill>
        <a:ln w="12700" cap="flat" cmpd="sng" algn="ctr">
          <a:solidFill>
            <a:srgbClr val="0BA59C"/>
          </a:solidFill>
          <a:prstDash val="solid"/>
          <a:miter lim="800000"/>
        </a:ln>
        <a:effectLst/>
      </dsp:spPr>
      <dsp:style>
        <a:lnRef idx="2">
          <a:scrgbClr r="0" g="0" b="0"/>
        </a:lnRef>
        <a:fillRef idx="1">
          <a:scrgbClr r="0" g="0" b="0"/>
        </a:fillRef>
        <a:effectRef idx="0">
          <a:scrgbClr r="0" g="0" b="0"/>
        </a:effectRef>
        <a:fontRef idx="minor"/>
      </dsp:style>
    </dsp:sp>
    <dsp:sp modelId="{36058406-F595-4CFB-898E-565A05FCB53E}">
      <dsp:nvSpPr>
        <dsp:cNvPr id="0" name=""/>
        <dsp:cNvSpPr/>
      </dsp:nvSpPr>
      <dsp:spPr>
        <a:xfrm>
          <a:off x="255650" y="269557"/>
          <a:ext cx="2503249" cy="1482566"/>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0612A2-23C5-4A47-8BFC-FAE6981CFD82}">
      <dsp:nvSpPr>
        <dsp:cNvPr id="0" name=""/>
        <dsp:cNvSpPr/>
      </dsp:nvSpPr>
      <dsp:spPr>
        <a:xfrm rot="10800000">
          <a:off x="255650" y="2021681"/>
          <a:ext cx="2503249" cy="2470943"/>
        </a:xfrm>
        <a:prstGeom prst="round2SameRect">
          <a:avLst>
            <a:gd name="adj1" fmla="val 10500"/>
            <a:gd name="adj2" fmla="val 0"/>
          </a:avLst>
        </a:prstGeom>
        <a:solidFill>
          <a:schemeClr val="accent2">
            <a:alpha val="90000"/>
            <a:hueOff val="0"/>
            <a:satOff val="0"/>
            <a:lumOff val="0"/>
            <a:alphaOff val="0"/>
          </a:schemeClr>
        </a:solidFill>
        <a:ln w="12700" cap="flat" cmpd="sng" algn="ctr">
          <a:solidFill>
            <a:srgbClr val="0BA59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Epic Training Environment Structure</a:t>
          </a:r>
        </a:p>
      </dsp:txBody>
      <dsp:txXfrm rot="10800000">
        <a:off x="331640" y="2021681"/>
        <a:ext cx="2351269" cy="2394953"/>
      </dsp:txXfrm>
    </dsp:sp>
    <dsp:sp modelId="{809C14B6-045B-4C13-AA13-F2183E003440}">
      <dsp:nvSpPr>
        <dsp:cNvPr id="0" name=""/>
        <dsp:cNvSpPr/>
      </dsp:nvSpPr>
      <dsp:spPr>
        <a:xfrm>
          <a:off x="3117853" y="270180"/>
          <a:ext cx="2285992" cy="148132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E6C0AE-9D91-4EEE-AA80-55E2DBF60E49}">
      <dsp:nvSpPr>
        <dsp:cNvPr id="0" name=""/>
        <dsp:cNvSpPr/>
      </dsp:nvSpPr>
      <dsp:spPr>
        <a:xfrm rot="10800000">
          <a:off x="3009225" y="2021681"/>
          <a:ext cx="2503249" cy="2470943"/>
        </a:xfrm>
        <a:prstGeom prst="round2SameRect">
          <a:avLst>
            <a:gd name="adj1" fmla="val 10500"/>
            <a:gd name="adj2" fmla="val 0"/>
          </a:avLst>
        </a:prstGeom>
        <a:solidFill>
          <a:schemeClr val="accent2">
            <a:alpha val="90000"/>
            <a:hueOff val="0"/>
            <a:satOff val="0"/>
            <a:lumOff val="0"/>
            <a:alphaOff val="-20000"/>
          </a:schemeClr>
        </a:solidFill>
        <a:ln w="12700" cap="flat" cmpd="sng" algn="ctr">
          <a:solidFill>
            <a:srgbClr val="0BA59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Curriculum Structure for New Hire Training</a:t>
          </a:r>
          <a:r>
            <a:rPr lang="en-US" sz="2500" kern="1200" dirty="0"/>
            <a:t>	</a:t>
          </a:r>
        </a:p>
      </dsp:txBody>
      <dsp:txXfrm rot="10800000">
        <a:off x="3085215" y="2021681"/>
        <a:ext cx="2351269" cy="2394953"/>
      </dsp:txXfrm>
    </dsp:sp>
    <dsp:sp modelId="{BF541979-42BC-4CFC-9101-B3A3C952A313}">
      <dsp:nvSpPr>
        <dsp:cNvPr id="0" name=""/>
        <dsp:cNvSpPr/>
      </dsp:nvSpPr>
      <dsp:spPr>
        <a:xfrm>
          <a:off x="5762799" y="269557"/>
          <a:ext cx="2503249" cy="148256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F7B03A-62E4-49F0-A93D-B947596B12BD}">
      <dsp:nvSpPr>
        <dsp:cNvPr id="0" name=""/>
        <dsp:cNvSpPr/>
      </dsp:nvSpPr>
      <dsp:spPr>
        <a:xfrm rot="10800000">
          <a:off x="5762799" y="2021681"/>
          <a:ext cx="2503249" cy="2470943"/>
        </a:xfrm>
        <a:prstGeom prst="round2SameRect">
          <a:avLst>
            <a:gd name="adj1" fmla="val 10500"/>
            <a:gd name="adj2" fmla="val 0"/>
          </a:avLst>
        </a:prstGeom>
        <a:solidFill>
          <a:schemeClr val="accent2">
            <a:alpha val="90000"/>
            <a:hueOff val="0"/>
            <a:satOff val="0"/>
            <a:lumOff val="0"/>
            <a:alphaOff val="-40000"/>
          </a:schemeClr>
        </a:solidFill>
        <a:ln w="12700" cap="flat" cmpd="sng" algn="ctr">
          <a:solidFill>
            <a:srgbClr val="0BA59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Revenue Cycle content development to support staff knowledge</a:t>
          </a:r>
        </a:p>
      </dsp:txBody>
      <dsp:txXfrm rot="10800000">
        <a:off x="5838789" y="2021681"/>
        <a:ext cx="2351269" cy="2394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ECFFB-F0E9-4C24-B1B0-654000ECDC3E}">
      <dsp:nvSpPr>
        <dsp:cNvPr id="0" name=""/>
        <dsp:cNvSpPr/>
      </dsp:nvSpPr>
      <dsp:spPr>
        <a:xfrm>
          <a:off x="1986" y="0"/>
          <a:ext cx="2082573" cy="4525963"/>
        </a:xfrm>
        <a:prstGeom prst="roundRect">
          <a:avLst>
            <a:gd name="adj" fmla="val 10000"/>
          </a:avLst>
        </a:prstGeom>
        <a:solidFill>
          <a:schemeClr val="accent1">
            <a:hueOff val="0"/>
            <a:satOff val="0"/>
            <a:lumOff val="0"/>
            <a:alphaOff val="0"/>
          </a:schemeClr>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Round with Leadership, Team Leads, and Staff</a:t>
          </a:r>
        </a:p>
      </dsp:txBody>
      <dsp:txXfrm>
        <a:off x="1986" y="1810385"/>
        <a:ext cx="2082573" cy="1810385"/>
      </dsp:txXfrm>
    </dsp:sp>
    <dsp:sp modelId="{DDD8B422-6CA3-4489-A0F7-3762D33CC0C9}">
      <dsp:nvSpPr>
        <dsp:cNvPr id="0" name=""/>
        <dsp:cNvSpPr/>
      </dsp:nvSpPr>
      <dsp:spPr>
        <a:xfrm>
          <a:off x="289700" y="271557"/>
          <a:ext cx="1507145" cy="1507145"/>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21EAFF-9E41-4CE8-8A19-58BF1DF04D69}">
      <dsp:nvSpPr>
        <dsp:cNvPr id="0" name=""/>
        <dsp:cNvSpPr/>
      </dsp:nvSpPr>
      <dsp:spPr>
        <a:xfrm>
          <a:off x="2147037" y="0"/>
          <a:ext cx="2082573" cy="4525963"/>
        </a:xfrm>
        <a:prstGeom prst="roundRect">
          <a:avLst>
            <a:gd name="adj" fmla="val 10000"/>
          </a:avLst>
        </a:prstGeom>
        <a:solidFill>
          <a:schemeClr val="accent1">
            <a:hueOff val="0"/>
            <a:satOff val="0"/>
            <a:lumOff val="0"/>
            <a:alphaOff val="0"/>
          </a:schemeClr>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Subject Matter Experts (SMEs) and Senior team members</a:t>
          </a:r>
        </a:p>
      </dsp:txBody>
      <dsp:txXfrm>
        <a:off x="2147037" y="1810385"/>
        <a:ext cx="2082573" cy="1810385"/>
      </dsp:txXfrm>
    </dsp:sp>
    <dsp:sp modelId="{B22BC670-C7A7-49E4-AFD1-4BFE0555918C}">
      <dsp:nvSpPr>
        <dsp:cNvPr id="0" name=""/>
        <dsp:cNvSpPr/>
      </dsp:nvSpPr>
      <dsp:spPr>
        <a:xfrm>
          <a:off x="2434751" y="271557"/>
          <a:ext cx="1507145" cy="15071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B0E32E-6F5E-4C9A-A9E2-94778413878C}">
      <dsp:nvSpPr>
        <dsp:cNvPr id="0" name=""/>
        <dsp:cNvSpPr/>
      </dsp:nvSpPr>
      <dsp:spPr>
        <a:xfrm>
          <a:off x="4292088" y="0"/>
          <a:ext cx="2082573" cy="4525963"/>
        </a:xfrm>
        <a:prstGeom prst="roundRect">
          <a:avLst>
            <a:gd name="adj" fmla="val 10000"/>
          </a:avLst>
        </a:prstGeom>
        <a:solidFill>
          <a:schemeClr val="accent1">
            <a:hueOff val="0"/>
            <a:satOff val="0"/>
            <a:lumOff val="0"/>
            <a:alphaOff val="0"/>
          </a:schemeClr>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Revenue Cycle Education Advisory Group</a:t>
          </a:r>
        </a:p>
      </dsp:txBody>
      <dsp:txXfrm>
        <a:off x="4292088" y="1810385"/>
        <a:ext cx="2082573" cy="1810385"/>
      </dsp:txXfrm>
    </dsp:sp>
    <dsp:sp modelId="{20BEBDFE-0991-41DB-8909-3A453630B991}">
      <dsp:nvSpPr>
        <dsp:cNvPr id="0" name=""/>
        <dsp:cNvSpPr/>
      </dsp:nvSpPr>
      <dsp:spPr>
        <a:xfrm rot="5400000">
          <a:off x="4579802" y="271557"/>
          <a:ext cx="1507145" cy="1507145"/>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AB6467-19BA-4403-A7BF-C6C11FA722FB}">
      <dsp:nvSpPr>
        <dsp:cNvPr id="0" name=""/>
        <dsp:cNvSpPr/>
      </dsp:nvSpPr>
      <dsp:spPr>
        <a:xfrm>
          <a:off x="6437139" y="0"/>
          <a:ext cx="2082573" cy="4525963"/>
        </a:xfrm>
        <a:prstGeom prst="roundRect">
          <a:avLst>
            <a:gd name="adj" fmla="val 10000"/>
          </a:avLst>
        </a:prstGeom>
        <a:solidFill>
          <a:schemeClr val="accent1">
            <a:hueOff val="0"/>
            <a:satOff val="0"/>
            <a:lumOff val="0"/>
            <a:alphaOff val="0"/>
          </a:schemeClr>
        </a:solidFill>
        <a:ln w="12700" cap="flat" cmpd="sng" algn="ctr">
          <a:solidFill>
            <a:srgbClr val="8DC6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Information System Analysts</a:t>
          </a:r>
        </a:p>
      </dsp:txBody>
      <dsp:txXfrm>
        <a:off x="6437139" y="1810385"/>
        <a:ext cx="2082573" cy="1810385"/>
      </dsp:txXfrm>
    </dsp:sp>
    <dsp:sp modelId="{479C102B-94CE-4B20-8DA3-052608E13B1C}">
      <dsp:nvSpPr>
        <dsp:cNvPr id="0" name=""/>
        <dsp:cNvSpPr/>
      </dsp:nvSpPr>
      <dsp:spPr>
        <a:xfrm>
          <a:off x="6724853" y="271557"/>
          <a:ext cx="1507145" cy="1507145"/>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43000" r="-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3551B9-2077-49E4-A1A4-73E0FC50FD2B}">
      <dsp:nvSpPr>
        <dsp:cNvPr id="0" name=""/>
        <dsp:cNvSpPr/>
      </dsp:nvSpPr>
      <dsp:spPr>
        <a:xfrm>
          <a:off x="340867" y="3620770"/>
          <a:ext cx="7839964" cy="67889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08B33-E1AE-4530-8F01-10C30AA4E0A2}">
      <dsp:nvSpPr>
        <dsp:cNvPr id="0" name=""/>
        <dsp:cNvSpPr/>
      </dsp:nvSpPr>
      <dsp:spPr>
        <a:xfrm>
          <a:off x="2761334" y="1068833"/>
          <a:ext cx="2662706" cy="2662706"/>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Rev Cycle</a:t>
          </a:r>
          <a:r>
            <a:rPr lang="en-US" sz="4000" b="1" kern="1200" dirty="0">
              <a:solidFill>
                <a:srgbClr val="FFC000"/>
              </a:solidFill>
            </a:rPr>
            <a:t>U</a:t>
          </a:r>
        </a:p>
      </dsp:txBody>
      <dsp:txXfrm>
        <a:off x="3151278" y="1458777"/>
        <a:ext cx="1882818" cy="1882818"/>
      </dsp:txXfrm>
    </dsp:sp>
    <dsp:sp modelId="{C025FDBC-EA3C-4937-A33E-34C12F2B74FA}">
      <dsp:nvSpPr>
        <dsp:cNvPr id="0" name=""/>
        <dsp:cNvSpPr/>
      </dsp:nvSpPr>
      <dsp:spPr>
        <a:xfrm>
          <a:off x="3194870" y="-189728"/>
          <a:ext cx="1754910" cy="1711761"/>
        </a:xfrm>
        <a:prstGeom prst="ellipse">
          <a:avLst/>
        </a:prstGeom>
        <a:solidFill>
          <a:schemeClr val="accent1">
            <a:alpha val="50000"/>
            <a:hueOff val="0"/>
            <a:satOff val="0"/>
            <a:lumOff val="0"/>
            <a:alphaOff val="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Meet the learning needs of remote workforce</a:t>
          </a:r>
        </a:p>
      </dsp:txBody>
      <dsp:txXfrm>
        <a:off x="3451871" y="60954"/>
        <a:ext cx="1240908" cy="1210397"/>
      </dsp:txXfrm>
    </dsp:sp>
    <dsp:sp modelId="{5B989E4D-C6DE-4457-94AB-8A3C342ECF26}">
      <dsp:nvSpPr>
        <dsp:cNvPr id="0" name=""/>
        <dsp:cNvSpPr/>
      </dsp:nvSpPr>
      <dsp:spPr>
        <a:xfrm>
          <a:off x="5123673" y="1529796"/>
          <a:ext cx="1754910" cy="1711761"/>
        </a:xfrm>
        <a:prstGeom prst="ellipse">
          <a:avLst/>
        </a:prstGeom>
        <a:solidFill>
          <a:schemeClr val="accent1">
            <a:alpha val="50000"/>
            <a:hueOff val="0"/>
            <a:satOff val="0"/>
            <a:lumOff val="0"/>
            <a:alphaOff val="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Expand our learning and delivery services to all facilities </a:t>
          </a:r>
        </a:p>
      </dsp:txBody>
      <dsp:txXfrm>
        <a:off x="5380674" y="1780478"/>
        <a:ext cx="1240908" cy="1210397"/>
      </dsp:txXfrm>
    </dsp:sp>
    <dsp:sp modelId="{C8582B02-2005-4D01-9649-309309E295E1}">
      <dsp:nvSpPr>
        <dsp:cNvPr id="0" name=""/>
        <dsp:cNvSpPr/>
      </dsp:nvSpPr>
      <dsp:spPr>
        <a:xfrm>
          <a:off x="3215232" y="3278340"/>
          <a:ext cx="1754910" cy="1711761"/>
        </a:xfrm>
        <a:prstGeom prst="ellipse">
          <a:avLst/>
        </a:prstGeom>
        <a:solidFill>
          <a:schemeClr val="accent1">
            <a:alpha val="50000"/>
            <a:hueOff val="0"/>
            <a:satOff val="0"/>
            <a:lumOff val="0"/>
            <a:alphaOff val="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Incorporate technology to promote learning</a:t>
          </a:r>
        </a:p>
      </dsp:txBody>
      <dsp:txXfrm>
        <a:off x="3472233" y="3529022"/>
        <a:ext cx="1240908" cy="1210397"/>
      </dsp:txXfrm>
    </dsp:sp>
    <dsp:sp modelId="{15A77F78-8419-4DED-BAAC-E3EF4BE2F202}">
      <dsp:nvSpPr>
        <dsp:cNvPr id="0" name=""/>
        <dsp:cNvSpPr/>
      </dsp:nvSpPr>
      <dsp:spPr>
        <a:xfrm>
          <a:off x="1323088" y="1606506"/>
          <a:ext cx="1754910" cy="1711761"/>
        </a:xfrm>
        <a:prstGeom prst="ellipse">
          <a:avLst/>
        </a:prstGeom>
        <a:solidFill>
          <a:schemeClr val="accent1">
            <a:alpha val="50000"/>
            <a:hueOff val="0"/>
            <a:satOff val="0"/>
            <a:lumOff val="0"/>
            <a:alphaOff val="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Support Career Development</a:t>
          </a:r>
        </a:p>
      </dsp:txBody>
      <dsp:txXfrm>
        <a:off x="1580089" y="1857188"/>
        <a:ext cx="1240908" cy="1210397"/>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CFBEB-128F-450E-9E3B-0C1E91840FAE}" type="datetimeFigureOut">
              <a:rPr lang="en-US" smtClean="0"/>
              <a:t>9/5/2017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9DD33-BCF6-4005-81DF-5B3DDE5A7E6A}" type="slidenum">
              <a:rPr lang="en-US" smtClean="0"/>
              <a:t>‹#›</a:t>
            </a:fld>
            <a:endParaRPr lang="en-US"/>
          </a:p>
        </p:txBody>
      </p:sp>
    </p:spTree>
    <p:extLst>
      <p:ext uri="{BB962C8B-B14F-4D97-AF65-F5344CB8AC3E}">
        <p14:creationId xmlns:p14="http://schemas.microsoft.com/office/powerpoint/2010/main" val="193910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a:t>
            </a:r>
            <a:r>
              <a:rPr lang="en-US" baseline="0" dirty="0"/>
              <a:t> you build a operational infused education program</a:t>
            </a:r>
          </a:p>
          <a:p>
            <a:r>
              <a:rPr lang="en-US" baseline="0" dirty="0"/>
              <a:t>Create a learning program that addressing a large audience in multiple settings. </a:t>
            </a:r>
          </a:p>
          <a:p>
            <a:r>
              <a:rPr lang="en-US" baseline="0" dirty="0"/>
              <a:t>How to position for growth – go to market and sell and doing this by building library of courses/career paths.</a:t>
            </a:r>
            <a:endParaRPr lang="en-US" dirty="0"/>
          </a:p>
          <a:p>
            <a:endParaRPr lang="en-US" dirty="0"/>
          </a:p>
        </p:txBody>
      </p:sp>
      <p:sp>
        <p:nvSpPr>
          <p:cNvPr id="4" name="Slide Number Placeholder 3"/>
          <p:cNvSpPr>
            <a:spLocks noGrp="1"/>
          </p:cNvSpPr>
          <p:nvPr>
            <p:ph type="sldNum" sz="quarter" idx="10"/>
          </p:nvPr>
        </p:nvSpPr>
        <p:spPr/>
        <p:txBody>
          <a:bodyPr/>
          <a:lstStyle/>
          <a:p>
            <a:fld id="{DB1E0B93-412C-2C40-94E3-3C4B84991B1C}" type="slidenum">
              <a:rPr lang="en-US" smtClean="0"/>
              <a:t>2</a:t>
            </a:fld>
            <a:endParaRPr lang="en-US"/>
          </a:p>
        </p:txBody>
      </p:sp>
    </p:spTree>
    <p:extLst>
      <p:ext uri="{BB962C8B-B14F-4D97-AF65-F5344CB8AC3E}">
        <p14:creationId xmlns:p14="http://schemas.microsoft.com/office/powerpoint/2010/main" val="56024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SPayne</a:t>
            </a:r>
            <a:endParaRPr lang="en-US" b="0" dirty="0"/>
          </a:p>
          <a:p>
            <a:r>
              <a:rPr lang="en-US" b="1" dirty="0"/>
              <a:t>Round with Leadership, Team Leads, and Staff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ensures training materials are consistent with current workflows.  Team members attend huddles,</a:t>
            </a:r>
            <a:r>
              <a:rPr lang="en-US" baseline="0" dirty="0"/>
              <a:t> quarterly leadership meetings, and perform observations with staff members.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b="1" dirty="0"/>
              <a:t>Subject</a:t>
            </a:r>
            <a:r>
              <a:rPr lang="en-US" b="1" baseline="0" dirty="0"/>
              <a:t> Matter Experts (SMEs) and Senior team members attend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Involve SMEs and Senior Team</a:t>
            </a:r>
            <a:r>
              <a:rPr lang="en-US" baseline="0" dirty="0"/>
              <a:t> members in training development and delivery.  Leads and Seniors identify changes in workflow processes documented in Job Aids, email revisions to RCET for updates.  SMEs and Seniors also may attend parts of the training session helps </a:t>
            </a:r>
            <a:r>
              <a:rPr lang="en-US" dirty="0"/>
              <a:t>to educate staff on day-to-day operations.  This includes instructing</a:t>
            </a:r>
            <a:r>
              <a:rPr lang="en-US" baseline="0" dirty="0"/>
              <a:t> staff on how to use their scripting tools, phones, insurance information, patient estimates, and more.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Revenue Cycle Education Advisory Group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Invite RC Leadership to quarterly meeting to review key Education initiatives.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Information System Analysts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Key partnerships with IS Application Analysts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b="1" dirty="0"/>
          </a:p>
          <a:p>
            <a:endParaRPr lang="en-US" b="1" dirty="0"/>
          </a:p>
          <a:p>
            <a:endParaRPr lang="en-US" b="0"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25</a:t>
            </a:fld>
            <a:endParaRPr lang="en-US" dirty="0"/>
          </a:p>
        </p:txBody>
      </p:sp>
    </p:spTree>
    <p:extLst>
      <p:ext uri="{BB962C8B-B14F-4D97-AF65-F5344CB8AC3E}">
        <p14:creationId xmlns:p14="http://schemas.microsoft.com/office/powerpoint/2010/main" val="373953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t>SR</a:t>
            </a:r>
          </a:p>
          <a:p>
            <a:pPr marL="742950" lvl="1" indent="-285750">
              <a:buFont typeface="Arial" panose="020B0604020202020204" pitchFamily="34" charset="0"/>
              <a:buChar char="•"/>
            </a:pPr>
            <a:r>
              <a:rPr lang="en-US" dirty="0"/>
              <a:t>New Team Members understand that they are part of a larger process, including the notion that all Revenue Cycle Team Members impact denials and cash!</a:t>
            </a:r>
          </a:p>
          <a:p>
            <a:pPr marL="1200150" lvl="2" indent="-285750">
              <a:buFont typeface="Arial" panose="020B0604020202020204" pitchFamily="34" charset="0"/>
              <a:buChar char="•"/>
            </a:pPr>
            <a:r>
              <a:rPr lang="en-US" dirty="0"/>
              <a:t>Everyone in Revenue Cycle impacts</a:t>
            </a:r>
            <a:r>
              <a:rPr lang="en-US" baseline="0" dirty="0"/>
              <a:t> denials and cash, not just the back end of the revenue cycle. </a:t>
            </a:r>
          </a:p>
          <a:p>
            <a:pPr marL="1200150" lvl="2" indent="-285750">
              <a:buFont typeface="Arial" panose="020B0604020202020204" pitchFamily="34" charset="0"/>
              <a:buChar char="•"/>
            </a:pPr>
            <a:r>
              <a:rPr lang="en-US" baseline="0" dirty="0"/>
              <a:t>New hires see where their role fits into the big picture &gt; there are downstream impacts. </a:t>
            </a:r>
            <a:endParaRPr lang="en-US" dirty="0"/>
          </a:p>
          <a:p>
            <a:pPr marL="742950" lvl="1" indent="-285750">
              <a:buFont typeface="Arial" panose="020B0604020202020204" pitchFamily="34" charset="0"/>
              <a:buChar char="•"/>
            </a:pPr>
            <a:r>
              <a:rPr lang="en-US" dirty="0"/>
              <a:t>Level setting of metrics.</a:t>
            </a:r>
          </a:p>
          <a:p>
            <a:pPr marL="1200150" lvl="2" indent="-285750">
              <a:buFont typeface="Arial" panose="020B0604020202020204" pitchFamily="34" charset="0"/>
              <a:buChar char="•"/>
            </a:pPr>
            <a:r>
              <a:rPr lang="en-US" dirty="0"/>
              <a:t>Our Team Members walk</a:t>
            </a:r>
            <a:r>
              <a:rPr lang="en-US" baseline="0" dirty="0"/>
              <a:t> away with an understanding of what AR Days are and how the metric is calculated. Additionally, we discuss how each of their roles has an impact on AR days.</a:t>
            </a:r>
          </a:p>
          <a:p>
            <a:pPr marL="742950" lvl="1" indent="-285750">
              <a:buFont typeface="Arial" panose="020B0604020202020204" pitchFamily="34" charset="0"/>
              <a:buChar char="•"/>
            </a:pPr>
            <a:r>
              <a:rPr lang="en-US" baseline="0" dirty="0"/>
              <a:t>Lastly, we’ve received feedback that new hires really appreciate face time with their VP. It’s a great way to welcome them to the company!  </a:t>
            </a:r>
            <a:endParaRPr lang="en-US" dirty="0"/>
          </a:p>
          <a:p>
            <a:endParaRPr lang="en-US"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26</a:t>
            </a:fld>
            <a:endParaRPr lang="en-US" dirty="0"/>
          </a:p>
        </p:txBody>
      </p:sp>
    </p:spTree>
    <p:extLst>
      <p:ext uri="{BB962C8B-B14F-4D97-AF65-F5344CB8AC3E}">
        <p14:creationId xmlns:p14="http://schemas.microsoft.com/office/powerpoint/2010/main" val="159382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Spayne</a:t>
            </a:r>
          </a:p>
          <a:p>
            <a:endParaRPr lang="en-US" dirty="0"/>
          </a:p>
          <a:p>
            <a:r>
              <a:rPr lang="en-US" dirty="0"/>
              <a:t>In 2015 RCET engaged a consulting firm to</a:t>
            </a:r>
            <a:r>
              <a:rPr lang="en-US" baseline="0" dirty="0"/>
              <a:t> develop a Learning portal for Revenue Cycle staff members.  Using a Learning Portal to house our Learning and Development materials would support the creation of a best in class Revenue Cycle, and provide a central location for staff to access materials for their job role(s).  The portal utilizes a Learning Management System platform that supports the RCET learning materials, and allows us to grow our vision of a Revenue Cycle University.</a:t>
            </a:r>
          </a:p>
          <a:p>
            <a:endParaRPr lang="en-US" baseline="0" dirty="0"/>
          </a:p>
          <a:p>
            <a:r>
              <a:rPr lang="en-US" b="1" baseline="0" dirty="0"/>
              <a:t>Meet the learning needs of our remote workforce</a:t>
            </a:r>
            <a:endParaRPr lang="en-US" b="0" baseline="0" dirty="0"/>
          </a:p>
          <a:p>
            <a:endParaRPr lang="en-US" b="0" baseline="0" dirty="0"/>
          </a:p>
          <a:p>
            <a:endParaRPr lang="en-US" b="0" baseline="0" dirty="0"/>
          </a:p>
          <a:p>
            <a:r>
              <a:rPr lang="en-US" b="1" baseline="0" dirty="0"/>
              <a:t>Expand our Learning and Delivery services to all Sutter facilities</a:t>
            </a:r>
          </a:p>
          <a:p>
            <a:r>
              <a:rPr lang="en-US" b="0" baseline="0" dirty="0"/>
              <a:t>Sutter has acute care facilities ranging from Crescent City down to Santa Cruz, which can be challenging for a centralized training team.  Also, most staff only had intranet access to materials at their facility and could not access learning materials posted through Shared Services or outside of their service area.  The Portal allows us to expand our learning reach to all facility based staff performing Revenue Cycle functions with minimal impact on training resources.  RCET controls the access to the Portal and there are no restrictions by facility or service area.  It is one centralized location that all RC staff can use to access job aids and resource for their roles and workflows.</a:t>
            </a:r>
          </a:p>
          <a:p>
            <a:endParaRPr lang="en-US" b="0" baseline="0" dirty="0"/>
          </a:p>
          <a:p>
            <a:r>
              <a:rPr lang="en-US" b="1" baseline="0" dirty="0"/>
              <a:t>Incorporate technology to promote learning</a:t>
            </a:r>
            <a:endParaRPr lang="en-US" b="0" baseline="0" dirty="0"/>
          </a:p>
          <a:p>
            <a:r>
              <a:rPr lang="en-US" b="0" baseline="0" dirty="0"/>
              <a:t>We want to be innovative with our training delivery and leveraging new technologies will help us achieve that, as well as build our Rev Cycle U vision.  The Portal has the capability for Gamification where staff can earn badges with the points earned.  Our newsfeed allows us to update staff on new Projects, Job Aids, Epic Upgrades, and other news that may affect their day to day.  The Streaming section supports Videos and Podcast for Revenue Cycle, and we’ve published our first Cash Collection video and Rev Talk with our VPs.  Staff can rate job aids  to provide feedback on the job aids that are helpful, and what may not be current.  In the future there is the potential for mobile learning and utilizing smart phones and tablets.</a:t>
            </a:r>
          </a:p>
          <a:p>
            <a:endParaRPr lang="en-US" b="0" baseline="0" dirty="0"/>
          </a:p>
          <a:p>
            <a:r>
              <a:rPr lang="en-US" b="1" baseline="0" dirty="0"/>
              <a:t>Support Career Development</a:t>
            </a:r>
            <a:endParaRPr lang="en-US" b="0" baseline="0" dirty="0"/>
          </a:p>
          <a:p>
            <a:r>
              <a:rPr lang="en-US" b="0" baseline="0" dirty="0"/>
              <a:t>Based on Experience of Work (EOW) survey feedback from staff it was identified that additional material and classes were needed to support career development.  The Revenue Cycle U allows us to post eLearnings, Resources, and courses for all members of the Revenue Cycle to access.  This allows staff in one service line to explore another area to discover if their skill set may be a better fit.  Our team has conducted the SHINE Series which focuses on providing Revenue Cycle Management and Senior staff the opportunity to improve and grow their management skills.</a:t>
            </a:r>
            <a:endParaRPr lang="en-US" b="1" baseline="0"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27</a:t>
            </a:fld>
            <a:endParaRPr lang="en-US" dirty="0"/>
          </a:p>
        </p:txBody>
      </p:sp>
    </p:spTree>
    <p:extLst>
      <p:ext uri="{BB962C8B-B14F-4D97-AF65-F5344CB8AC3E}">
        <p14:creationId xmlns:p14="http://schemas.microsoft.com/office/powerpoint/2010/main" val="50890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a growing remote workforce and the need to meet learners from all generations where they are we are designing and implementing a learning platform that will consist of…career mobility tracks, eLearning modules, gamification, push/pull</a:t>
            </a:r>
            <a:r>
              <a:rPr lang="en-US" baseline="0" dirty="0"/>
              <a:t> content, desktop procedures and job aids, self-service learning and a video library all in one place.</a:t>
            </a:r>
            <a:endParaRPr lang="en-US" dirty="0"/>
          </a:p>
          <a:p>
            <a:endParaRPr lang="en-US" dirty="0"/>
          </a:p>
        </p:txBody>
      </p:sp>
      <p:sp>
        <p:nvSpPr>
          <p:cNvPr id="4" name="Slide Number Placeholder 3"/>
          <p:cNvSpPr>
            <a:spLocks noGrp="1"/>
          </p:cNvSpPr>
          <p:nvPr>
            <p:ph type="sldNum" sz="quarter" idx="10"/>
          </p:nvPr>
        </p:nvSpPr>
        <p:spPr/>
        <p:txBody>
          <a:bodyPr/>
          <a:lstStyle/>
          <a:p>
            <a:fld id="{DB1E0B93-412C-2C40-94E3-3C4B84991B1C}" type="slidenum">
              <a:rPr lang="en-US" smtClean="0"/>
              <a:t>28</a:t>
            </a:fld>
            <a:endParaRPr lang="en-US" dirty="0"/>
          </a:p>
        </p:txBody>
      </p:sp>
    </p:spTree>
    <p:extLst>
      <p:ext uri="{BB962C8B-B14F-4D97-AF65-F5344CB8AC3E}">
        <p14:creationId xmlns:p14="http://schemas.microsoft.com/office/powerpoint/2010/main" val="65473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SPayne</a:t>
            </a:r>
            <a:endParaRPr lang="en-US"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29</a:t>
            </a:fld>
            <a:endParaRPr lang="en-US" dirty="0"/>
          </a:p>
        </p:txBody>
      </p:sp>
    </p:spTree>
    <p:extLst>
      <p:ext uri="{BB962C8B-B14F-4D97-AF65-F5344CB8AC3E}">
        <p14:creationId xmlns:p14="http://schemas.microsoft.com/office/powerpoint/2010/main" val="205522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LB</a:t>
            </a:r>
          </a:p>
        </p:txBody>
      </p:sp>
      <p:sp>
        <p:nvSpPr>
          <p:cNvPr id="4" name="Slide Number Placeholder 3"/>
          <p:cNvSpPr>
            <a:spLocks noGrp="1"/>
          </p:cNvSpPr>
          <p:nvPr>
            <p:ph type="sldNum" sz="quarter" idx="10"/>
          </p:nvPr>
        </p:nvSpPr>
        <p:spPr/>
        <p:txBody>
          <a:bodyPr/>
          <a:lstStyle/>
          <a:p>
            <a:fld id="{71986C19-19E0-2B44-AAD4-4AA3E61127DF}" type="slidenum">
              <a:rPr lang="en-US" smtClean="0"/>
              <a:pPr/>
              <a:t>4</a:t>
            </a:fld>
            <a:endParaRPr lang="en-US" dirty="0"/>
          </a:p>
        </p:txBody>
      </p:sp>
    </p:spTree>
    <p:extLst>
      <p:ext uri="{BB962C8B-B14F-4D97-AF65-F5344CB8AC3E}">
        <p14:creationId xmlns:p14="http://schemas.microsoft.com/office/powerpoint/2010/main" val="279242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At Sutter Health we take</a:t>
            </a:r>
            <a:r>
              <a:rPr lang="en-US" baseline="0" dirty="0"/>
              <a:t> the patient experience serious and consider every touch point an opportunity to create a high quality experience. Prior to leveraging the many tools Experian has to offer, patients had a completely different and very disconnected experience when it came to billing and liability. There were severe delays in the time it took for patients to receive there bill, we either did not have estimates or estimates were labor-intensive requiring staff to do significant amounts of research. Patients would call in for benefit information and depending on who they spoke to would receive a variance in responses. Estimates were primarily based on total charges, not the patient’s liability. We only accepted cash or check at point of service and our request for payment was often met with a response like, “I left my wallet/checkbook at home”, “ I didn’t want to bring my purse to the hospital while I was in surgery”. Wait times on applications were long and required supporting documentation. And worst of all, patients didn’t find out what they owed until they got the bill in the mail…months later! So, at Sutter we made a decision to create not only a great patient experience during your hospital stay or clinic visit, we invested in Experian’s suite of tools that supports the culture we wanted to instill. Today we have timely, quality billing. Our Foundation has a patient facing portal and we have a shopper estimate call in group. E-Benefit information is imported into our EHR. Estimates are based on benefits, contract rates, and outstanding patient liability. We collect payments securely and electronically over the phone. We offer immediate, real-time financial assistance. And most importantly, our patients have an increased understanding about their benefits and liability that helps them make educated decisions- they have the whole story ahead of time!</a:t>
            </a:r>
            <a:endParaRPr lang="en-US"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6</a:t>
            </a:fld>
            <a:endParaRPr lang="en-US" dirty="0"/>
          </a:p>
        </p:txBody>
      </p:sp>
    </p:spTree>
    <p:extLst>
      <p:ext uri="{BB962C8B-B14F-4D97-AF65-F5344CB8AC3E}">
        <p14:creationId xmlns:p14="http://schemas.microsoft.com/office/powerpoint/2010/main" val="174609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a:t>
            </a:r>
          </a:p>
          <a:p>
            <a:endParaRPr lang="en-US"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7</a:t>
            </a:fld>
            <a:endParaRPr lang="en-US" dirty="0"/>
          </a:p>
        </p:txBody>
      </p:sp>
    </p:spTree>
    <p:extLst>
      <p:ext uri="{BB962C8B-B14F-4D97-AF65-F5344CB8AC3E}">
        <p14:creationId xmlns:p14="http://schemas.microsoft.com/office/powerpoint/2010/main" val="389887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95000"/>
                    <a:lumOff val="5000"/>
                  </a:schemeClr>
                </a:solidFill>
              </a:rPr>
              <a:t>Duration</a:t>
            </a:r>
            <a:r>
              <a:rPr lang="en-US" b="0" dirty="0">
                <a:solidFill>
                  <a:schemeClr val="tx1">
                    <a:lumMod val="95000"/>
                    <a:lumOff val="5000"/>
                  </a:schemeClr>
                </a:solidFill>
              </a:rPr>
              <a:t>:</a:t>
            </a:r>
            <a:r>
              <a:rPr lang="en-US" b="1" dirty="0">
                <a:solidFill>
                  <a:schemeClr val="tx1">
                    <a:lumMod val="95000"/>
                    <a:lumOff val="5000"/>
                  </a:schemeClr>
                </a:solidFill>
              </a:rPr>
              <a:t> </a:t>
            </a:r>
            <a:r>
              <a:rPr lang="en-US" b="0" dirty="0">
                <a:solidFill>
                  <a:schemeClr val="tx1">
                    <a:lumMod val="95000"/>
                    <a:lumOff val="5000"/>
                  </a:schemeClr>
                </a:solidFill>
              </a:rPr>
              <a:t>3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lumMod val="95000"/>
                  <a:lumOff val="5000"/>
                </a:schemeClr>
              </a:solidFill>
            </a:endParaRPr>
          </a:p>
          <a:p>
            <a:r>
              <a:rPr lang="en-US" b="1" dirty="0">
                <a:solidFill>
                  <a:schemeClr val="tx1">
                    <a:lumMod val="95000"/>
                    <a:lumOff val="5000"/>
                  </a:schemeClr>
                </a:solidFill>
              </a:rPr>
              <a:t>Do</a:t>
            </a:r>
            <a:r>
              <a:rPr lang="en-US" b="0" dirty="0">
                <a:solidFill>
                  <a:schemeClr val="tx1">
                    <a:lumMod val="95000"/>
                    <a:lumOff val="5000"/>
                  </a:schemeClr>
                </a:solidFill>
              </a:rPr>
              <a:t>:</a:t>
            </a:r>
            <a:r>
              <a:rPr lang="en-US" b="1" dirty="0">
                <a:solidFill>
                  <a:schemeClr val="tx1">
                    <a:lumMod val="95000"/>
                    <a:lumOff val="5000"/>
                  </a:schemeClr>
                </a:solidFill>
              </a:rPr>
              <a:t> </a:t>
            </a:r>
            <a:r>
              <a:rPr lang="en-US" b="0" dirty="0">
                <a:solidFill>
                  <a:schemeClr val="tx1">
                    <a:lumMod val="95000"/>
                    <a:lumOff val="5000"/>
                  </a:schemeClr>
                </a:solidFill>
              </a:rPr>
              <a:t>Describe the KPIs for Patient</a:t>
            </a:r>
            <a:r>
              <a:rPr lang="en-US" b="0" baseline="0" dirty="0">
                <a:solidFill>
                  <a:schemeClr val="tx1">
                    <a:lumMod val="95000"/>
                    <a:lumOff val="5000"/>
                  </a:schemeClr>
                </a:solidFill>
              </a:rPr>
              <a:t> Access.</a:t>
            </a:r>
          </a:p>
          <a:p>
            <a:endParaRPr lang="en-US" b="0" i="0" kern="1200" baseline="0" dirty="0">
              <a:solidFill>
                <a:schemeClr val="tx1">
                  <a:lumMod val="95000"/>
                  <a:lumOff val="5000"/>
                </a:schemeClr>
              </a:solidFill>
              <a:effectLst/>
            </a:endParaRPr>
          </a:p>
          <a:p>
            <a:r>
              <a:rPr lang="en-US" b="1" i="0" kern="1200" baseline="0" dirty="0">
                <a:solidFill>
                  <a:schemeClr val="tx1">
                    <a:lumMod val="95000"/>
                    <a:lumOff val="5000"/>
                  </a:schemeClr>
                </a:solidFill>
                <a:effectLst/>
              </a:rPr>
              <a:t>Say</a:t>
            </a:r>
            <a:r>
              <a:rPr lang="en-US" b="0" i="0" kern="1200" baseline="0" dirty="0">
                <a:solidFill>
                  <a:schemeClr val="tx1">
                    <a:lumMod val="95000"/>
                    <a:lumOff val="5000"/>
                  </a:schemeClr>
                </a:solidFill>
                <a:effectLst/>
              </a:rPr>
              <a:t>:</a:t>
            </a:r>
            <a:r>
              <a:rPr lang="en-US" b="1" i="0" kern="1200" baseline="0" dirty="0">
                <a:solidFill>
                  <a:schemeClr val="tx1">
                    <a:lumMod val="95000"/>
                    <a:lumOff val="5000"/>
                  </a:schemeClr>
                </a:solidFill>
                <a:effectLst/>
              </a:rPr>
              <a:t> </a:t>
            </a:r>
            <a:r>
              <a:rPr lang="en-US" b="0" i="0" kern="1200" baseline="0" dirty="0">
                <a:solidFill>
                  <a:schemeClr val="tx1">
                    <a:lumMod val="95000"/>
                    <a:lumOff val="5000"/>
                  </a:schemeClr>
                </a:solidFill>
                <a:effectLst/>
              </a:rPr>
              <a:t>KPIs</a:t>
            </a:r>
            <a:r>
              <a:rPr lang="en-US" b="0" i="0" kern="1200" dirty="0">
                <a:solidFill>
                  <a:schemeClr val="tx1">
                    <a:lumMod val="95000"/>
                    <a:lumOff val="5000"/>
                  </a:schemeClr>
                </a:solidFill>
                <a:effectLst/>
              </a:rPr>
              <a:t> </a:t>
            </a:r>
            <a:r>
              <a:rPr lang="en-US" b="0" i="0" kern="1200" baseline="0" dirty="0">
                <a:solidFill>
                  <a:schemeClr val="tx1">
                    <a:lumMod val="95000"/>
                    <a:lumOff val="5000"/>
                  </a:schemeClr>
                </a:solidFill>
                <a:effectLst/>
              </a:rPr>
              <a:t>for Patient Access are as follows:</a:t>
            </a:r>
          </a:p>
          <a:p>
            <a:pPr marL="628650" lvl="1" indent="-171450">
              <a:buFont typeface="Arial" pitchFamily="34" charset="0"/>
              <a:buChar char="−"/>
            </a:pPr>
            <a:r>
              <a:rPr lang="en-US" sz="800" b="0" i="0" kern="1200" baseline="0" dirty="0">
                <a:solidFill>
                  <a:schemeClr val="tx1">
                    <a:lumMod val="95000"/>
                    <a:lumOff val="5000"/>
                  </a:schemeClr>
                </a:solidFill>
                <a:effectLst/>
              </a:rPr>
              <a:t>98% of scheduled patients will be financially cleared within 24 hours prior to service. This helps in financially clearing the patients prior to service.</a:t>
            </a:r>
          </a:p>
          <a:p>
            <a:pPr marL="1085850" lvl="2" indent="-171450">
              <a:buFont typeface="Arial" pitchFamily="34" charset="0"/>
              <a:buChar char="−"/>
            </a:pPr>
            <a:r>
              <a:rPr lang="en-US" sz="800" b="0" i="0" kern="1200" baseline="0" dirty="0">
                <a:solidFill>
                  <a:schemeClr val="tx1">
                    <a:lumMod val="95000"/>
                    <a:lumOff val="5000"/>
                  </a:schemeClr>
                </a:solidFill>
                <a:effectLst/>
              </a:rPr>
              <a:t>Calculation: Scheduled patients financially cleared 24 hours or more prior to service divided by total number of patients scheduled at least 24 hours prior to service.</a:t>
            </a:r>
          </a:p>
          <a:p>
            <a:pPr marL="628650" lvl="1" indent="-171450">
              <a:buFont typeface="Arial" pitchFamily="34" charset="0"/>
              <a:buChar char="−"/>
            </a:pPr>
            <a:r>
              <a:rPr lang="en-US" sz="800" b="0" i="0" kern="1200" baseline="0" dirty="0">
                <a:solidFill>
                  <a:schemeClr val="tx1">
                    <a:lumMod val="95000"/>
                    <a:lumOff val="5000"/>
                  </a:schemeClr>
                </a:solidFill>
                <a:effectLst/>
              </a:rPr>
              <a:t>≥ 98% of admits (inpatient) for emergent cases will be financially cleared within one business day. Both these SLAs ensure that emergency room patients are financially cleared.</a:t>
            </a:r>
          </a:p>
          <a:p>
            <a:pPr marL="1085850" lvl="2" indent="-171450">
              <a:buFont typeface="Arial" pitchFamily="34" charset="0"/>
              <a:buChar char="−"/>
            </a:pPr>
            <a:r>
              <a:rPr lang="en-US" sz="800" b="0" i="0" kern="1200" baseline="0" dirty="0">
                <a:solidFill>
                  <a:schemeClr val="tx1">
                    <a:lumMod val="95000"/>
                    <a:lumOff val="5000"/>
                  </a:schemeClr>
                </a:solidFill>
                <a:effectLst/>
              </a:rPr>
              <a:t>Calculation: Emergent inpatient admissions financially cleared within one business day divided by total emergent inpatient admissions (admissions through Emergency Room).</a:t>
            </a:r>
          </a:p>
          <a:p>
            <a:pPr marL="628650" lvl="1" indent="-171450">
              <a:buFont typeface="Arial" pitchFamily="34" charset="0"/>
              <a:buChar char="−"/>
            </a:pPr>
            <a:r>
              <a:rPr lang="en-US" sz="800" b="0" i="0" kern="1200" baseline="0" dirty="0">
                <a:solidFill>
                  <a:schemeClr val="tx1">
                    <a:lumMod val="95000"/>
                    <a:lumOff val="5000"/>
                  </a:schemeClr>
                </a:solidFill>
                <a:effectLst/>
              </a:rPr>
              <a:t>≥ 98% of required registration data elements are complete and accurate. This ensures that the registration data elements are complete and accurate.</a:t>
            </a:r>
          </a:p>
          <a:p>
            <a:pPr marL="1085850" lvl="2" indent="-171450">
              <a:buFont typeface="Arial" pitchFamily="34" charset="0"/>
              <a:buChar char="−"/>
            </a:pPr>
            <a:r>
              <a:rPr lang="en-US" sz="800" b="0" i="0" kern="1200" baseline="0" dirty="0">
                <a:solidFill>
                  <a:schemeClr val="tx1">
                    <a:lumMod val="95000"/>
                    <a:lumOff val="5000"/>
                  </a:schemeClr>
                </a:solidFill>
                <a:effectLst/>
              </a:rPr>
              <a:t>Calculation: The number of pre-registered accounts with complete/accurate registration data elements divided by total number of accounts pre-registered.</a:t>
            </a:r>
          </a:p>
          <a:p>
            <a:pPr marL="628650" lvl="1" indent="-171450">
              <a:buFont typeface="Arial" pitchFamily="34" charset="0"/>
              <a:buChar char="−"/>
            </a:pPr>
            <a:r>
              <a:rPr lang="en-US" sz="800" b="0" i="0" kern="1200" baseline="0" dirty="0">
                <a:solidFill>
                  <a:schemeClr val="tx1">
                    <a:lumMod val="95000"/>
                    <a:lumOff val="5000"/>
                  </a:schemeClr>
                </a:solidFill>
                <a:effectLst/>
              </a:rPr>
              <a:t>≥ 98% of authorizations are in place prior to rendering of services for non-urgent/non-emergent patients.</a:t>
            </a:r>
          </a:p>
          <a:p>
            <a:pPr marL="1085850" lvl="2" indent="-171450">
              <a:buFont typeface="Arial" pitchFamily="34" charset="0"/>
              <a:buChar char="−"/>
            </a:pPr>
            <a:r>
              <a:rPr lang="en-US" sz="800" b="0" i="0" kern="1200" baseline="0" dirty="0">
                <a:solidFill>
                  <a:schemeClr val="tx1">
                    <a:lumMod val="95000"/>
                    <a:lumOff val="5000"/>
                  </a:schemeClr>
                </a:solidFill>
                <a:effectLst/>
              </a:rPr>
              <a:t>Calculation: Number of required authorizations in place prior to or on service date divided by total number of required authorizations for non-urgent/non-emergent services.</a:t>
            </a:r>
          </a:p>
          <a:p>
            <a:pPr marL="628650" lvl="1" indent="-171450">
              <a:buFont typeface="Arial" pitchFamily="34" charset="0"/>
              <a:buChar char="−"/>
            </a:pPr>
            <a:r>
              <a:rPr lang="en-US" sz="800" b="0" i="0" kern="1200" baseline="0" dirty="0">
                <a:solidFill>
                  <a:schemeClr val="tx1">
                    <a:lumMod val="95000"/>
                    <a:lumOff val="5000"/>
                  </a:schemeClr>
                </a:solidFill>
                <a:effectLst/>
              </a:rPr>
              <a:t>≥ 95% of scheduled uninsured and underinsured patients that are unable to make payment or payment arrangements are screened for financial assistance prior to service.</a:t>
            </a:r>
          </a:p>
          <a:p>
            <a:pPr marL="1085850" lvl="2" indent="-171450">
              <a:buFont typeface="Arial" pitchFamily="34" charset="0"/>
              <a:buChar char="−"/>
            </a:pPr>
            <a:r>
              <a:rPr lang="en-US" sz="800" b="0" i="0" kern="1200" baseline="0" dirty="0">
                <a:solidFill>
                  <a:schemeClr val="tx1">
                    <a:lumMod val="95000"/>
                    <a:lumOff val="5000"/>
                  </a:schemeClr>
                </a:solidFill>
                <a:effectLst/>
              </a:rPr>
              <a:t>Calculation: Number of scheduled, uninsured and underinsured patients that are unable to make payment or payment arrangements are screen for financial assistance prior to service divided by total number of scheduled, uninsured and underinsured patients unable to make payment or payment arrangements.</a:t>
            </a:r>
          </a:p>
          <a:p>
            <a:pPr marL="628650" lvl="1" indent="-171450">
              <a:buFont typeface="Arial" pitchFamily="34" charset="0"/>
              <a:buChar char="−"/>
            </a:pPr>
            <a:r>
              <a:rPr lang="en-US" sz="800" b="0" i="0" kern="1200" baseline="0" dirty="0">
                <a:solidFill>
                  <a:schemeClr val="tx1">
                    <a:lumMod val="95000"/>
                    <a:lumOff val="5000"/>
                  </a:schemeClr>
                </a:solidFill>
                <a:effectLst/>
              </a:rPr>
              <a:t>≥ 95% of unscheduled uninsured and underinsured patients that are unable to make payment or payment arrangements are screened for financial assistance within one business day post service.</a:t>
            </a:r>
          </a:p>
          <a:p>
            <a:pPr marL="1085850" lvl="2" indent="-171450">
              <a:buFont typeface="Arial" pitchFamily="34" charset="0"/>
              <a:buChar char="−"/>
            </a:pPr>
            <a:r>
              <a:rPr lang="en-US" sz="800" b="0" i="0" kern="1200" baseline="0" dirty="0">
                <a:solidFill>
                  <a:schemeClr val="tx1">
                    <a:lumMod val="95000"/>
                    <a:lumOff val="5000"/>
                  </a:schemeClr>
                </a:solidFill>
                <a:effectLst/>
              </a:rPr>
              <a:t>Calculation: Number of unscheduled, uninsured and underinsured patients that are unable to make payment or payment arrangements are screened for financial assistance within one business day post service divided by total number of scheduled, uninsured and underinsured patients that are unable to make payment or payment arrangements.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800" b="0" i="0" kern="1200" baseline="0" dirty="0">
              <a:solidFill>
                <a:schemeClr val="tx1">
                  <a:lumMod val="95000"/>
                  <a:lumOff val="5000"/>
                </a:schemeClr>
              </a:solidFill>
              <a:effectLst/>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kern="1200" dirty="0">
                <a:solidFill>
                  <a:schemeClr val="tx1"/>
                </a:solidFill>
                <a:effectLst/>
              </a:rPr>
              <a:t>Let’s check your understanding of the topics covered in this module.</a:t>
            </a:r>
            <a:r>
              <a:rPr lang="en-US" b="0" kern="1200" baseline="0" dirty="0">
                <a:solidFill>
                  <a:schemeClr val="tx1"/>
                </a:solidFill>
                <a:effectLst/>
              </a:rPr>
              <a:t> </a:t>
            </a:r>
            <a:endParaRPr lang="en-US" b="0" dirty="0"/>
          </a:p>
          <a:p>
            <a:pPr marL="171450" lvl="0" indent="-171450">
              <a:buFont typeface="Arial" pitchFamily="34" charset="0"/>
              <a:buChar char="−"/>
            </a:pPr>
            <a:endParaRPr lang="en-US" b="0" i="0" kern="1200" baseline="0" dirty="0">
              <a:solidFill>
                <a:schemeClr val="tx1">
                  <a:lumMod val="95000"/>
                  <a:lumOff val="5000"/>
                </a:schemeClr>
              </a:solidFill>
              <a:effectLst/>
            </a:endParaRPr>
          </a:p>
          <a:p>
            <a:endParaRPr lang="en-US" b="0" i="0" kern="1200" baseline="0" dirty="0">
              <a:solidFill>
                <a:schemeClr val="tx1">
                  <a:lumMod val="95000"/>
                  <a:lumOff val="5000"/>
                </a:schemeClr>
              </a:solidFill>
              <a:effectLst/>
            </a:endParaRPr>
          </a:p>
        </p:txBody>
      </p:sp>
      <p:sp>
        <p:nvSpPr>
          <p:cNvPr id="4" name="Slide Number Placeholder 3"/>
          <p:cNvSpPr>
            <a:spLocks noGrp="1"/>
          </p:cNvSpPr>
          <p:nvPr>
            <p:ph type="sldNum" sz="quarter" idx="10"/>
          </p:nvPr>
        </p:nvSpPr>
        <p:spPr/>
        <p:txBody>
          <a:bodyPr/>
          <a:lstStyle/>
          <a:p>
            <a:fld id="{89EF7998-3C64-405F-85B1-DB49F7B6911C}" type="slidenum">
              <a:rPr lang="en-US" smtClean="0"/>
              <a:pPr/>
              <a:t>16</a:t>
            </a:fld>
            <a:endParaRPr lang="en-US" dirty="0"/>
          </a:p>
        </p:txBody>
      </p:sp>
    </p:spTree>
    <p:extLst>
      <p:ext uri="{BB962C8B-B14F-4D97-AF65-F5344CB8AC3E}">
        <p14:creationId xmlns:p14="http://schemas.microsoft.com/office/powerpoint/2010/main" val="210809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Trainers infused</a:t>
            </a:r>
            <a:r>
              <a:rPr lang="en-US" sz="1200" b="0" i="0" kern="1200" baseline="0" dirty="0">
                <a:solidFill>
                  <a:schemeClr val="tx1"/>
                </a:solidFill>
                <a:latin typeface="+mn-lt"/>
                <a:ea typeface="+mn-ea"/>
                <a:cs typeface="+mn-cs"/>
              </a:rPr>
              <a:t> in the operational teams.</a:t>
            </a:r>
            <a:endParaRPr lang="en-US" sz="1200" b="0" i="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Our</a:t>
            </a:r>
            <a:r>
              <a:rPr lang="en-US" sz="1200" b="0" i="0" kern="1200" baseline="0" dirty="0">
                <a:solidFill>
                  <a:schemeClr val="tx1"/>
                </a:solidFill>
                <a:latin typeface="+mn-lt"/>
                <a:ea typeface="+mn-ea"/>
                <a:cs typeface="+mn-cs"/>
              </a:rPr>
              <a:t> employees are our most valuable asset. The </a:t>
            </a:r>
            <a:r>
              <a:rPr lang="en-US" sz="1200" b="0" i="0" kern="1200" dirty="0">
                <a:solidFill>
                  <a:schemeClr val="tx1"/>
                </a:solidFill>
                <a:latin typeface="+mn-lt"/>
                <a:ea typeface="+mn-ea"/>
                <a:cs typeface="+mn-cs"/>
              </a:rPr>
              <a:t>skills or education they come</a:t>
            </a:r>
            <a:r>
              <a:rPr lang="en-US" sz="1200" b="0" i="0" kern="1200" baseline="0" dirty="0">
                <a:solidFill>
                  <a:schemeClr val="tx1"/>
                </a:solidFill>
                <a:latin typeface="+mn-lt"/>
                <a:ea typeface="+mn-ea"/>
                <a:cs typeface="+mn-cs"/>
              </a:rPr>
              <a:t> into our organization help add immediate value by filling a gap or solving a problem. The skills our staff have today may not be the skills we desire in the future. Therefore, the training and experience we give our staff</a:t>
            </a:r>
            <a:r>
              <a:rPr lang="en-US" sz="1200" b="0" i="0" kern="1200" dirty="0">
                <a:solidFill>
                  <a:schemeClr val="tx1"/>
                </a:solidFill>
                <a:latin typeface="+mn-lt"/>
                <a:ea typeface="+mn-ea"/>
                <a:cs typeface="+mn-cs"/>
              </a:rPr>
              <a:t> is an integral long-lasting.</a:t>
            </a:r>
            <a:r>
              <a:rPr lang="en-US" sz="1200" b="0" i="0" kern="1200" baseline="0" dirty="0">
                <a:solidFill>
                  <a:schemeClr val="tx1"/>
                </a:solidFill>
                <a:latin typeface="+mn-lt"/>
                <a:ea typeface="+mn-ea"/>
                <a:cs typeface="+mn-cs"/>
              </a:rPr>
              <a:t> The investment we make in our employees will get us to our vision and goals better and faster. </a:t>
            </a:r>
          </a:p>
          <a:p>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We put the employee in the driver’s seat and ask them what they want to learn and how they want to learn it. Through regular Experience of Work round tables and other forums we capture ideas and implement them timely. We encourage our team members to be creative and come up with better processes such as the PAC portal. This was an employee owned project that has been a game changer. 2 employees developed a dynamic scripting tool that has become a standardized best practice approach to cash collections. PAC and CBO team members have started to job shadow. This program gives team members a chance to see the upstream and downstream impact of their work. Team members hold a debrief session afterwards to discuss what they learned and any opportunities to improve. Recently, we offered HBI’s eLearning Medical Terminology course to our Central Scheduling team members in an effect to increase their knowledge around this topic. Employees thought it would help them review charts and schedule templates more efficiently. This course is now going to be a requirement for any new scheduling staff. </a:t>
            </a:r>
            <a:endParaRPr lang="en-US" dirty="0"/>
          </a:p>
          <a:p>
            <a:endParaRPr lang="en-US" dirty="0"/>
          </a:p>
        </p:txBody>
      </p:sp>
      <p:sp>
        <p:nvSpPr>
          <p:cNvPr id="4" name="Slide Number Placeholder 3"/>
          <p:cNvSpPr>
            <a:spLocks noGrp="1"/>
          </p:cNvSpPr>
          <p:nvPr>
            <p:ph type="sldNum" sz="quarter" idx="10"/>
          </p:nvPr>
        </p:nvSpPr>
        <p:spPr/>
        <p:txBody>
          <a:bodyPr/>
          <a:lstStyle/>
          <a:p>
            <a:fld id="{DB1E0B93-412C-2C40-94E3-3C4B84991B1C}" type="slidenum">
              <a:rPr lang="en-US" smtClean="0"/>
              <a:t>19</a:t>
            </a:fld>
            <a:endParaRPr lang="en-US" dirty="0"/>
          </a:p>
        </p:txBody>
      </p:sp>
    </p:spTree>
    <p:extLst>
      <p:ext uri="{BB962C8B-B14F-4D97-AF65-F5344CB8AC3E}">
        <p14:creationId xmlns:p14="http://schemas.microsoft.com/office/powerpoint/2010/main" val="102353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a:t>
            </a:r>
          </a:p>
          <a:p>
            <a:r>
              <a:rPr lang="en-US" dirty="0"/>
              <a:t>We</a:t>
            </a:r>
            <a:r>
              <a:rPr lang="en-US" baseline="0" dirty="0"/>
              <a:t> looked at where our training started, identified the gaps and what wasn’t working, and have built our training materials based on where we want to go as a learning department.  Reviewing our learner feedback, partnering with the business owners to identify the scenario and workflow needs, and looking at trends in training development has helped us make significant improvements to the trainings and materials we offer.</a:t>
            </a:r>
            <a:endParaRPr lang="en-US" dirty="0"/>
          </a:p>
          <a:p>
            <a:endParaRPr lang="en-US" dirty="0"/>
          </a:p>
          <a:p>
            <a:r>
              <a:rPr lang="en-US" dirty="0"/>
              <a:t>Building out competencies</a:t>
            </a:r>
            <a:r>
              <a:rPr lang="en-US" baseline="0" dirty="0"/>
              <a:t> – NEO and Career Ladder </a:t>
            </a:r>
          </a:p>
          <a:p>
            <a:endParaRPr lang="en-US" baseline="0" dirty="0"/>
          </a:p>
          <a:p>
            <a:pPr marL="171450" indent="-171450">
              <a:buFont typeface="Arial" panose="020B0604020202020204" pitchFamily="34" charset="0"/>
              <a:buChar char="•"/>
            </a:pPr>
            <a:r>
              <a:rPr lang="en-US" baseline="0" dirty="0"/>
              <a:t>Our training has moved to a blended learning model where we infuse technical and functional training for new hires.</a:t>
            </a:r>
          </a:p>
          <a:p>
            <a:pPr marL="171450" indent="-171450">
              <a:buFont typeface="Arial" panose="020B0604020202020204" pitchFamily="34" charset="0"/>
              <a:buChar char="•"/>
            </a:pPr>
            <a:r>
              <a:rPr lang="en-US" baseline="0" dirty="0"/>
              <a:t>We have developed a Revenue Cycle Overview course that is delivered in classroom, and developed an eLearning for remote work staff</a:t>
            </a:r>
          </a:p>
          <a:p>
            <a:pPr marL="171450" indent="-171450">
              <a:buFont typeface="Arial" panose="020B0604020202020204" pitchFamily="34" charset="0"/>
              <a:buChar char="•"/>
            </a:pPr>
            <a:r>
              <a:rPr lang="en-US" baseline="0" dirty="0"/>
              <a:t>Our EHR curriculum is now owned by our department instead of IS.  This gives us more control over updates, edits, and scenarios.</a:t>
            </a:r>
          </a:p>
          <a:p>
            <a:pPr marL="171450" indent="-171450">
              <a:buFont typeface="Arial" panose="020B0604020202020204" pitchFamily="34" charset="0"/>
              <a:buChar char="•"/>
            </a:pPr>
            <a:r>
              <a:rPr lang="en-US" baseline="0" dirty="0"/>
              <a:t>Coding school launched in 2015 to offer staff who have an interest in Medical Coding the opportunity to be certified, and learn Sutter’s specific processes and standards for coding.  This allowed us to reduce costs associated with vendor usage.</a:t>
            </a:r>
          </a:p>
          <a:p>
            <a:pPr marL="171450" indent="-171450">
              <a:buFont typeface="Arial" panose="020B0604020202020204" pitchFamily="34" charset="0"/>
              <a:buChar char="•"/>
            </a:pPr>
            <a:r>
              <a:rPr lang="en-US" baseline="0" dirty="0"/>
              <a:t>In 2017 we have launched Revenue Cycle U – a Learning portal designed to support our growing remote workforce and supports ongoing career development for Revenue Cycle staff.</a:t>
            </a:r>
            <a:endParaRPr lang="en-US"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22</a:t>
            </a:fld>
            <a:endParaRPr lang="en-US" dirty="0"/>
          </a:p>
        </p:txBody>
      </p:sp>
    </p:spTree>
    <p:extLst>
      <p:ext uri="{BB962C8B-B14F-4D97-AF65-F5344CB8AC3E}">
        <p14:creationId xmlns:p14="http://schemas.microsoft.com/office/powerpoint/2010/main" val="161200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a:t>
            </a:r>
          </a:p>
          <a:p>
            <a:endParaRPr lang="en-US" dirty="0"/>
          </a:p>
          <a:p>
            <a:r>
              <a:rPr lang="en-US" dirty="0"/>
              <a:t>We’ve made great strides</a:t>
            </a:r>
            <a:r>
              <a:rPr lang="en-US" baseline="0" dirty="0"/>
              <a:t> to improving our instructional format to support the learning needs and styles of our users.  </a:t>
            </a:r>
          </a:p>
          <a:p>
            <a:endParaRPr lang="en-US" baseline="0" dirty="0"/>
          </a:p>
          <a:p>
            <a:r>
              <a:rPr lang="en-US" b="1" baseline="0" dirty="0"/>
              <a:t>Epic Training Environment Structure:</a:t>
            </a:r>
          </a:p>
          <a:p>
            <a:r>
              <a:rPr lang="en-US" baseline="0" dirty="0"/>
              <a:t>Sutter has two separate pathways for our training environments:  Current State and Future state.  The Current State environment is connected to Production so that the build and current workflows are accurate.</a:t>
            </a:r>
          </a:p>
          <a:p>
            <a:endParaRPr lang="en-US" baseline="0" dirty="0"/>
          </a:p>
          <a:p>
            <a:r>
              <a:rPr lang="en-US" b="1" baseline="0" dirty="0"/>
              <a:t>Curriculum Structure:</a:t>
            </a:r>
          </a:p>
          <a:p>
            <a:r>
              <a:rPr lang="en-US" baseline="0" dirty="0"/>
              <a:t>We own our own Epic curriculum, and have integrated functional knowledge with technical training.</a:t>
            </a:r>
          </a:p>
          <a:p>
            <a:endParaRPr lang="en-US" baseline="0" dirty="0"/>
          </a:p>
          <a:p>
            <a:r>
              <a:rPr lang="en-US" b="1" baseline="0" dirty="0"/>
              <a:t>Revenue Cycle content development:</a:t>
            </a:r>
          </a:p>
          <a:p>
            <a:r>
              <a:rPr lang="en-US" baseline="0" dirty="0"/>
              <a:t>We have developed our own learning content to enhance the learning experience for our users, and made it accessible so that anyone can access the job role specific workflows.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23</a:t>
            </a:fld>
            <a:endParaRPr lang="en-US" dirty="0"/>
          </a:p>
        </p:txBody>
      </p:sp>
    </p:spTree>
    <p:extLst>
      <p:ext uri="{BB962C8B-B14F-4D97-AF65-F5344CB8AC3E}">
        <p14:creationId xmlns:p14="http://schemas.microsoft.com/office/powerpoint/2010/main" val="218862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a:t>
            </a:r>
          </a:p>
          <a:p>
            <a:endParaRPr lang="en-US" dirty="0"/>
          </a:p>
          <a:p>
            <a:r>
              <a:rPr lang="en-US" dirty="0"/>
              <a:t>Curriculum</a:t>
            </a:r>
            <a:r>
              <a:rPr lang="en-US" baseline="0" dirty="0"/>
              <a:t> lives online in a Sutter Wiki site – accessible for anyone in the enterprise at any time. Including when staff transition to production work. </a:t>
            </a:r>
          </a:p>
          <a:p>
            <a:endParaRPr lang="en-US" baseline="0" dirty="0"/>
          </a:p>
          <a:p>
            <a:r>
              <a:rPr lang="en-US" baseline="0" dirty="0"/>
              <a:t>The learning maps living on the Sutter Wiki provides the learner with class activates, learning objectives for the lessons, and additional resources such as Job Aids. We made the decision to link Job Aids into the curriculum, rather than building new curriculum pages, so learners become familiar with the actual resources they will use on the job. </a:t>
            </a:r>
          </a:p>
          <a:p>
            <a:endParaRPr lang="en-US" baseline="0" dirty="0"/>
          </a:p>
          <a:p>
            <a:r>
              <a:rPr lang="en-US" baseline="0" dirty="0"/>
              <a:t>Every learning activity starts with a scenario to provide context to the learning activity and follows best practice workflows. </a:t>
            </a:r>
          </a:p>
          <a:p>
            <a:endParaRPr lang="en-US" baseline="0" dirty="0"/>
          </a:p>
          <a:p>
            <a:r>
              <a:rPr lang="en-US" baseline="0" dirty="0"/>
              <a:t>We also utilize some of the Epic standard eLearnings are pre-learnings to instructor led content. </a:t>
            </a:r>
            <a:endParaRPr lang="en-US" dirty="0"/>
          </a:p>
        </p:txBody>
      </p:sp>
      <p:sp>
        <p:nvSpPr>
          <p:cNvPr id="4" name="Slide Number Placeholder 3"/>
          <p:cNvSpPr>
            <a:spLocks noGrp="1"/>
          </p:cNvSpPr>
          <p:nvPr>
            <p:ph type="sldNum" sz="quarter" idx="10"/>
          </p:nvPr>
        </p:nvSpPr>
        <p:spPr/>
        <p:txBody>
          <a:bodyPr/>
          <a:lstStyle/>
          <a:p>
            <a:fld id="{71986C19-19E0-2B44-AAD4-4AA3E61127DF}" type="slidenum">
              <a:rPr lang="en-US" smtClean="0"/>
              <a:pPr/>
              <a:t>24</a:t>
            </a:fld>
            <a:endParaRPr lang="en-US" dirty="0"/>
          </a:p>
        </p:txBody>
      </p:sp>
    </p:spTree>
    <p:extLst>
      <p:ext uri="{BB962C8B-B14F-4D97-AF65-F5344CB8AC3E}">
        <p14:creationId xmlns:p14="http://schemas.microsoft.com/office/powerpoint/2010/main" val="310617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6FD1B6-3FD2-4C7D-88F1-C9781FAA03F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290896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FD1B6-3FD2-4C7D-88F1-C9781FAA03F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207288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FD1B6-3FD2-4C7D-88F1-C9781FAA03F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2414669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4165600" y="6356351"/>
            <a:ext cx="3860800" cy="365125"/>
          </a:xfrm>
        </p:spPr>
        <p:txBody>
          <a:bodyPr/>
          <a:lstStyle/>
          <a:p>
            <a:r>
              <a:rPr lang="en-US" dirty="0"/>
              <a:t>Footer Text</a:t>
            </a:r>
          </a:p>
        </p:txBody>
      </p:sp>
      <p:sp>
        <p:nvSpPr>
          <p:cNvPr id="8" name="Slide Number Placeholder 5"/>
          <p:cNvSpPr>
            <a:spLocks noGrp="1"/>
          </p:cNvSpPr>
          <p:nvPr>
            <p:ph type="sldNum" sz="quarter" idx="12"/>
          </p:nvPr>
        </p:nvSpPr>
        <p:spPr>
          <a:xfrm>
            <a:off x="609601" y="6356351"/>
            <a:ext cx="506908" cy="365125"/>
          </a:xfrm>
        </p:spPr>
        <p:txBody>
          <a:bodyPr/>
          <a:lstStyle/>
          <a:p>
            <a:fld id="{BA9B540C-44DA-4F69-89C9-7C84606640D3}" type="slidenum">
              <a:rPr lang="en-US" smtClean="0"/>
              <a:pPr/>
              <a:t>‹#›</a:t>
            </a:fld>
            <a:endParaRPr lang="en-US" dirty="0"/>
          </a:p>
        </p:txBody>
      </p:sp>
      <p:sp>
        <p:nvSpPr>
          <p:cNvPr id="9" name="Rectangle 8"/>
          <p:cNvSpPr/>
          <p:nvPr userDrawn="1"/>
        </p:nvSpPr>
        <p:spPr>
          <a:xfrm>
            <a:off x="0" y="0"/>
            <a:ext cx="12192000" cy="1346200"/>
          </a:xfrm>
          <a:prstGeom prst="rect">
            <a:avLst/>
          </a:prstGeom>
          <a:solidFill>
            <a:srgbClr val="00A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0" name="Title 1"/>
          <p:cNvSpPr>
            <a:spLocks noGrp="1"/>
          </p:cNvSpPr>
          <p:nvPr>
            <p:ph type="title"/>
          </p:nvPr>
        </p:nvSpPr>
        <p:spPr>
          <a:xfrm>
            <a:off x="451554" y="215963"/>
            <a:ext cx="11361783" cy="1033226"/>
          </a:xfrm>
        </p:spPr>
        <p:txBody>
          <a:bodyPr>
            <a:normAutofit/>
          </a:bodyPr>
          <a:lstStyle>
            <a:lvl1pPr>
              <a:defRPr sz="3600" b="0">
                <a:solidFill>
                  <a:schemeClr val="bg1"/>
                </a:solidFill>
              </a:defRPr>
            </a:lvl1pPr>
          </a:lstStyle>
          <a:p>
            <a:r>
              <a:rPr lang="en-US" dirty="0"/>
              <a:t>Click to edit Master title style</a:t>
            </a:r>
          </a:p>
        </p:txBody>
      </p:sp>
      <p:sp>
        <p:nvSpPr>
          <p:cNvPr id="14" name="SmartArt Placeholder 13"/>
          <p:cNvSpPr>
            <a:spLocks noGrp="1"/>
          </p:cNvSpPr>
          <p:nvPr>
            <p:ph type="dgm" sz="quarter" idx="13"/>
          </p:nvPr>
        </p:nvSpPr>
        <p:spPr>
          <a:xfrm>
            <a:off x="450851" y="1634067"/>
            <a:ext cx="11362485" cy="4492096"/>
          </a:xfrm>
        </p:spPr>
        <p:txBody>
          <a:bodyPr/>
          <a:lstStyle/>
          <a:p>
            <a:endParaRPr lang="en-US" dirty="0"/>
          </a:p>
        </p:txBody>
      </p:sp>
      <p:sp>
        <p:nvSpPr>
          <p:cNvPr id="12" name="Rectangle 11"/>
          <p:cNvSpPr/>
          <p:nvPr userDrawn="1"/>
        </p:nvSpPr>
        <p:spPr>
          <a:xfrm>
            <a:off x="0" y="1137513"/>
            <a:ext cx="12192000" cy="210312"/>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3" name="Picture 2" descr="R:\S3 CONTENT DEVELOPMENT\Templates\Design Resources\SH_Revenue Cycle Ed Team_1Line_clr_tag_rgb.jpg"/>
          <p:cNvPicPr>
            <a:picLocks noChangeAspect="1" noChangeArrowheads="1"/>
          </p:cNvPicPr>
          <p:nvPr userDrawn="1"/>
        </p:nvPicPr>
        <p:blipFill>
          <a:blip r:embed="rId2" cstate="print"/>
          <a:srcRect/>
          <a:stretch>
            <a:fillRect/>
          </a:stretch>
        </p:blipFill>
        <p:spPr bwMode="auto">
          <a:xfrm>
            <a:off x="8989283" y="6280182"/>
            <a:ext cx="2908440" cy="448166"/>
          </a:xfrm>
          <a:prstGeom prst="rect">
            <a:avLst/>
          </a:prstGeom>
          <a:noFill/>
        </p:spPr>
      </p:pic>
    </p:spTree>
    <p:extLst>
      <p:ext uri="{BB962C8B-B14F-4D97-AF65-F5344CB8AC3E}">
        <p14:creationId xmlns:p14="http://schemas.microsoft.com/office/powerpoint/2010/main" val="347390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0"/>
            <a:ext cx="10363200" cy="1219200"/>
          </a:xfrm>
        </p:spPr>
        <p:txBody>
          <a:bodyPr bIns="137160" anchor="b" anchorCtr="0">
            <a:noAutofit/>
          </a:bodyPr>
          <a:lstStyle>
            <a:lvl1pPr>
              <a:lnSpc>
                <a:spcPts val="3600"/>
              </a:lnSpc>
              <a:defRPr sz="32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914400" y="1600200"/>
            <a:ext cx="10363200" cy="4191000"/>
          </a:xfrm>
        </p:spPr>
        <p:txBody>
          <a:bodyPr lIns="0" tIns="0" rIns="0" bIns="0">
            <a:noAutofit/>
          </a:bodyPr>
          <a:lstStyle>
            <a:lvl1pPr marL="347472" indent="-347472">
              <a:lnSpc>
                <a:spcPts val="3000"/>
              </a:lnSpc>
              <a:spcBef>
                <a:spcPts val="1200"/>
              </a:spcBef>
              <a:buSzPct val="100000"/>
              <a:defRPr sz="2800">
                <a:solidFill>
                  <a:srgbClr val="006699"/>
                </a:solidFill>
                <a:effectLst/>
              </a:defRPr>
            </a:lvl1pPr>
            <a:lvl2pPr marL="685800" indent="-320040">
              <a:lnSpc>
                <a:spcPts val="2800"/>
              </a:lnSpc>
              <a:spcBef>
                <a:spcPts val="1200"/>
              </a:spcBef>
              <a:buClr>
                <a:schemeClr val="bg2"/>
              </a:buClr>
              <a:defRPr sz="2600">
                <a:solidFill>
                  <a:srgbClr val="006699"/>
                </a:solidFill>
                <a:effectLst/>
              </a:defRPr>
            </a:lvl2pPr>
            <a:lvl3pPr marL="1005840" indent="-320040">
              <a:lnSpc>
                <a:spcPts val="2800"/>
              </a:lnSpc>
              <a:spcBef>
                <a:spcPts val="1200"/>
              </a:spcBef>
              <a:defRPr sz="2400">
                <a:solidFill>
                  <a:srgbClr val="006699"/>
                </a:solidFill>
                <a:effectLst/>
              </a:defRPr>
            </a:lvl3pPr>
            <a:lvl4pPr>
              <a:lnSpc>
                <a:spcPts val="2800"/>
              </a:lnSpc>
              <a:defRPr sz="2200">
                <a:solidFill>
                  <a:srgbClr val="006699"/>
                </a:solidFill>
                <a:effectLst/>
              </a:defRPr>
            </a:lvl4pPr>
            <a:lvl5pPr>
              <a:defRPr sz="1800"/>
            </a:lvl5pPr>
            <a:lvl6pPr>
              <a:defRPr sz="1800"/>
            </a:lvl6pPr>
            <a:lvl7pPr>
              <a:defRPr sz="1800"/>
            </a:lvl7pPr>
            <a:lvl8pPr>
              <a:defRPr sz="1800"/>
            </a:lvl8pPr>
            <a:lvl9pPr>
              <a:defRPr sz="180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914400" y="1219200"/>
            <a:ext cx="103632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9448800" y="6364932"/>
            <a:ext cx="2540000" cy="365125"/>
          </a:xfrm>
          <a:prstGeom prst="rect">
            <a:avLst/>
          </a:prstGeom>
        </p:spPr>
        <p:txBody>
          <a:bodyPr/>
          <a:lstStyle>
            <a:lvl1pPr algn="ctr">
              <a:defRPr sz="900">
                <a:solidFill>
                  <a:srgbClr val="006699"/>
                </a:solidFill>
              </a:defRPr>
            </a:lvl1pPr>
          </a:lstStyle>
          <a:p>
            <a:fld id="{342C256A-E8D1-E44B-A707-3F94590BD37A}" type="slidenum">
              <a:rPr lang="en-US" smtClean="0"/>
              <a:pPr/>
              <a:t>‹#›</a:t>
            </a:fld>
            <a:endParaRPr lang="en-US" dirty="0"/>
          </a:p>
        </p:txBody>
      </p:sp>
      <p:pic>
        <p:nvPicPr>
          <p:cNvPr id="10" name="Picture 9" descr="ContentSlide_Logo_blue.orange.png"/>
          <p:cNvPicPr>
            <a:picLocks noChangeAspect="1"/>
          </p:cNvPicPr>
          <p:nvPr userDrawn="1"/>
        </p:nvPicPr>
        <p:blipFill>
          <a:blip r:embed="rId2" cstate="print"/>
          <a:stretch>
            <a:fillRect/>
          </a:stretch>
        </p:blipFill>
        <p:spPr bwMode="black">
          <a:xfrm>
            <a:off x="304800" y="5852160"/>
            <a:ext cx="3566235" cy="1179576"/>
          </a:xfrm>
          <a:prstGeom prst="rect">
            <a:avLst/>
          </a:prstGeom>
        </p:spPr>
      </p:pic>
    </p:spTree>
    <p:extLst>
      <p:ext uri="{BB962C8B-B14F-4D97-AF65-F5344CB8AC3E}">
        <p14:creationId xmlns:p14="http://schemas.microsoft.com/office/powerpoint/2010/main" val="705758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FD1B6-3FD2-4C7D-88F1-C9781FAA03F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62246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FD1B6-3FD2-4C7D-88F1-C9781FAA03F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261638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6FD1B6-3FD2-4C7D-88F1-C9781FAA03F7}"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37765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6FD1B6-3FD2-4C7D-88F1-C9781FAA03F7}" type="datetimeFigureOut">
              <a:rPr lang="en-US" smtClean="0"/>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28724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6FD1B6-3FD2-4C7D-88F1-C9781FAA03F7}" type="datetimeFigureOut">
              <a:rPr lang="en-US" smtClean="0"/>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333901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FD1B6-3FD2-4C7D-88F1-C9781FAA03F7}" type="datetimeFigureOut">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206910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6FD1B6-3FD2-4C7D-88F1-C9781FAA03F7}"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363281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6FD1B6-3FD2-4C7D-88F1-C9781FAA03F7}"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C2FFC-A8A5-4215-9E35-82819AB1066D}" type="slidenum">
              <a:rPr lang="en-US" smtClean="0"/>
              <a:t>‹#›</a:t>
            </a:fld>
            <a:endParaRPr lang="en-US"/>
          </a:p>
        </p:txBody>
      </p:sp>
    </p:spTree>
    <p:extLst>
      <p:ext uri="{BB962C8B-B14F-4D97-AF65-F5344CB8AC3E}">
        <p14:creationId xmlns:p14="http://schemas.microsoft.com/office/powerpoint/2010/main" val="132761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FD1B6-3FD2-4C7D-88F1-C9781FAA03F7}" type="datetimeFigureOut">
              <a:rPr lang="en-US" smtClean="0"/>
              <a:t>9/5/2017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C2FFC-A8A5-4215-9E35-82819AB1066D}" type="slidenum">
              <a:rPr lang="en-US" smtClean="0"/>
              <a:t>‹#›</a:t>
            </a:fld>
            <a:endParaRPr lang="en-US"/>
          </a:p>
        </p:txBody>
      </p:sp>
    </p:spTree>
    <p:extLst>
      <p:ext uri="{BB962C8B-B14F-4D97-AF65-F5344CB8AC3E}">
        <p14:creationId xmlns:p14="http://schemas.microsoft.com/office/powerpoint/2010/main" val="124570185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sutter.jibecast.com/external/video/8e856eba6231be347a5dc7f899b309ee"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PetersBA@sutterhealth.or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Paving the Way for Positive Patient Experience through Financial Clearance</a:t>
            </a:r>
          </a:p>
        </p:txBody>
      </p:sp>
      <p:sp>
        <p:nvSpPr>
          <p:cNvPr id="3" name="Subtitle 2"/>
          <p:cNvSpPr>
            <a:spLocks noGrp="1"/>
          </p:cNvSpPr>
          <p:nvPr>
            <p:ph type="subTitle" idx="1"/>
          </p:nvPr>
        </p:nvSpPr>
        <p:spPr/>
        <p:txBody>
          <a:bodyPr/>
          <a:lstStyle/>
          <a:p>
            <a:r>
              <a:rPr lang="en-US" dirty="0"/>
              <a:t>Becky Peters</a:t>
            </a:r>
          </a:p>
          <a:p>
            <a:r>
              <a:rPr lang="en-US" dirty="0"/>
              <a:t>System Director, Patient Access Services</a:t>
            </a:r>
          </a:p>
          <a:p>
            <a:r>
              <a:rPr lang="en-US" dirty="0"/>
              <a:t>Sutter Health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2843" y="3168317"/>
            <a:ext cx="1965158" cy="2430378"/>
          </a:xfrm>
          <a:prstGeom prst="rect">
            <a:avLst/>
          </a:prstGeom>
        </p:spPr>
      </p:pic>
    </p:spTree>
    <p:extLst>
      <p:ext uri="{BB962C8B-B14F-4D97-AF65-F5344CB8AC3E}">
        <p14:creationId xmlns:p14="http://schemas.microsoft.com/office/powerpoint/2010/main" val="351392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Sutter Health Patient Access Vital Few Strategies</a:t>
            </a:r>
          </a:p>
        </p:txBody>
      </p:sp>
      <p:sp>
        <p:nvSpPr>
          <p:cNvPr id="3" name="Content Placeholder 2"/>
          <p:cNvSpPr>
            <a:spLocks noGrp="1"/>
          </p:cNvSpPr>
          <p:nvPr>
            <p:ph idx="1"/>
          </p:nvPr>
        </p:nvSpPr>
        <p:spPr/>
        <p:txBody>
          <a:bodyPr>
            <a:normAutofit/>
          </a:bodyPr>
          <a:lstStyle/>
          <a:p>
            <a:r>
              <a:rPr lang="en-US" dirty="0"/>
              <a:t>Deliver an excellent, standard and streamlined patient experience</a:t>
            </a:r>
          </a:p>
          <a:p>
            <a:r>
              <a:rPr lang="en-US" dirty="0"/>
              <a:t>Utilize LEAN Philosophy for continuous process improvements, standardization and employee engagement</a:t>
            </a:r>
          </a:p>
          <a:p>
            <a:r>
              <a:rPr lang="en-US" dirty="0"/>
              <a:t>Innovative Technology and Data Analytics </a:t>
            </a:r>
          </a:p>
          <a:p>
            <a:r>
              <a:rPr lang="en-US" dirty="0"/>
              <a:t>Collaborative partnerships with our Customers</a:t>
            </a:r>
          </a:p>
          <a:p>
            <a:r>
              <a:rPr lang="en-US" dirty="0"/>
              <a:t>Focused, relevant &amp; measurable education/training </a:t>
            </a:r>
          </a:p>
          <a:p>
            <a:r>
              <a:rPr lang="en-US" dirty="0"/>
              <a:t>Staff Engagement and Satisfaction</a:t>
            </a:r>
          </a:p>
          <a:p>
            <a:pPr marL="0" indent="0">
              <a:buNone/>
            </a:pPr>
            <a:endParaRPr lang="en-US" dirty="0"/>
          </a:p>
        </p:txBody>
      </p:sp>
    </p:spTree>
    <p:extLst>
      <p:ext uri="{BB962C8B-B14F-4D97-AF65-F5344CB8AC3E}">
        <p14:creationId xmlns:p14="http://schemas.microsoft.com/office/powerpoint/2010/main" val="245198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lumMod val="75000"/>
                  </a:schemeClr>
                </a:solidFill>
                <a:latin typeface="Baskerville Old Face" pitchFamily="18" charset="0"/>
              </a:rPr>
              <a:t>Collaboration Improves Patient Experience</a:t>
            </a:r>
            <a:endParaRPr lang="en-US" dirty="0"/>
          </a:p>
        </p:txBody>
      </p:sp>
      <p:sp>
        <p:nvSpPr>
          <p:cNvPr id="4" name="Text Placeholder 3"/>
          <p:cNvSpPr>
            <a:spLocks noGrp="1"/>
          </p:cNvSpPr>
          <p:nvPr>
            <p:ph type="body" idx="1"/>
          </p:nvPr>
        </p:nvSpPr>
        <p:spPr/>
        <p:txBody>
          <a:bodyPr/>
          <a:lstStyle/>
          <a:p>
            <a:r>
              <a:rPr lang="en-US" dirty="0"/>
              <a:t>What we do</a:t>
            </a:r>
          </a:p>
        </p:txBody>
      </p:sp>
      <p:sp>
        <p:nvSpPr>
          <p:cNvPr id="3" name="Content Placeholder 2"/>
          <p:cNvSpPr>
            <a:spLocks noGrp="1"/>
          </p:cNvSpPr>
          <p:nvPr>
            <p:ph sz="half" idx="2"/>
          </p:nvPr>
        </p:nvSpPr>
        <p:spPr/>
        <p:txBody>
          <a:bodyPr>
            <a:normAutofit fontScale="92500" lnSpcReduction="10000"/>
          </a:bodyPr>
          <a:lstStyle/>
          <a:p>
            <a:pPr>
              <a:lnSpc>
                <a:spcPct val="100000"/>
              </a:lnSpc>
            </a:pPr>
            <a:r>
              <a:rPr lang="en-US" sz="2000" dirty="0">
                <a:solidFill>
                  <a:schemeClr val="tx1"/>
                </a:solidFill>
              </a:rPr>
              <a:t>Seamless handoff from PAC to POS (Learning to trust) </a:t>
            </a:r>
          </a:p>
          <a:p>
            <a:pPr lvl="1">
              <a:lnSpc>
                <a:spcPct val="100000"/>
              </a:lnSpc>
            </a:pPr>
            <a:r>
              <a:rPr lang="en-US" sz="1400" dirty="0"/>
              <a:t>Complete and accurate financial clearance includes:  preregistration, insurance eligibility, benefit verification and review, authorization, patient liability explanation and collection (including price estimates)</a:t>
            </a:r>
          </a:p>
          <a:p>
            <a:pPr lvl="1">
              <a:lnSpc>
                <a:spcPct val="100000"/>
              </a:lnSpc>
            </a:pPr>
            <a:r>
              <a:rPr lang="en-US" sz="1400" dirty="0"/>
              <a:t>Financial Counseling when needed for; Payment Plans, Financial Assistance/Charity and VIP referrals for Government eligibility assistance</a:t>
            </a:r>
          </a:p>
          <a:p>
            <a:pPr lvl="1">
              <a:lnSpc>
                <a:spcPct val="100000"/>
              </a:lnSpc>
            </a:pPr>
            <a:r>
              <a:rPr lang="en-US" sz="1400" dirty="0"/>
              <a:t>Use standard documentation and real time E.H.R reports that POS can see (DAR) and understand what conversations and/or actions have taken place with the patient prior to arrival</a:t>
            </a:r>
          </a:p>
          <a:p>
            <a:pPr lvl="1">
              <a:lnSpc>
                <a:spcPct val="100000"/>
              </a:lnSpc>
            </a:pPr>
            <a:r>
              <a:rPr lang="en-US" sz="1400" dirty="0">
                <a:solidFill>
                  <a:schemeClr val="tx1"/>
                </a:solidFill>
              </a:rPr>
              <a:t>Set expectations for the patient when they arrive at the hospital for their services</a:t>
            </a:r>
          </a:p>
          <a:p>
            <a:pPr lvl="1">
              <a:lnSpc>
                <a:spcPct val="100000"/>
              </a:lnSpc>
            </a:pPr>
            <a:r>
              <a:rPr lang="en-US" sz="1400" dirty="0"/>
              <a:t>Provide them wayfinding instructions and parking</a:t>
            </a:r>
          </a:p>
          <a:p>
            <a:pPr lvl="1">
              <a:lnSpc>
                <a:spcPct val="100000"/>
              </a:lnSpc>
            </a:pPr>
            <a:r>
              <a:rPr lang="en-US" sz="1400" dirty="0">
                <a:solidFill>
                  <a:schemeClr val="tx1"/>
                </a:solidFill>
              </a:rPr>
              <a:t>Standard scripting, tools and roles both in Pre-Service and Point of Service teams.</a:t>
            </a:r>
          </a:p>
          <a:p>
            <a:pPr marL="457200" lvl="1" indent="0">
              <a:lnSpc>
                <a:spcPct val="100000"/>
              </a:lnSpc>
              <a:buNone/>
            </a:pPr>
            <a:endParaRPr lang="en-US" sz="1400" dirty="0">
              <a:solidFill>
                <a:schemeClr val="tx1"/>
              </a:solidFill>
            </a:endParaRPr>
          </a:p>
          <a:p>
            <a:pPr marL="0" indent="0">
              <a:buNone/>
            </a:pPr>
            <a:endParaRPr lang="en-US" dirty="0"/>
          </a:p>
        </p:txBody>
      </p:sp>
      <p:sp>
        <p:nvSpPr>
          <p:cNvPr id="5" name="Text Placeholder 4"/>
          <p:cNvSpPr>
            <a:spLocks noGrp="1"/>
          </p:cNvSpPr>
          <p:nvPr>
            <p:ph type="body" sz="quarter" idx="3"/>
          </p:nvPr>
        </p:nvSpPr>
        <p:spPr/>
        <p:txBody>
          <a:bodyPr/>
          <a:lstStyle/>
          <a:p>
            <a:r>
              <a:rPr lang="en-US" dirty="0"/>
              <a:t>Improvement for the Patient</a:t>
            </a:r>
          </a:p>
        </p:txBody>
      </p:sp>
      <p:sp>
        <p:nvSpPr>
          <p:cNvPr id="6" name="Content Placeholder 5"/>
          <p:cNvSpPr>
            <a:spLocks noGrp="1"/>
          </p:cNvSpPr>
          <p:nvPr>
            <p:ph sz="quarter" idx="4"/>
          </p:nvPr>
        </p:nvSpPr>
        <p:spPr/>
        <p:txBody>
          <a:bodyPr>
            <a:noAutofit/>
          </a:bodyPr>
          <a:lstStyle/>
          <a:p>
            <a:r>
              <a:rPr lang="en-US" sz="1600" dirty="0"/>
              <a:t>Reduces unnecessary rework-  Patient confused and frustrated when we ask the same information multiple times (ex: why do I have to register again here when I already preregistered over the phone?)</a:t>
            </a:r>
          </a:p>
          <a:p>
            <a:r>
              <a:rPr lang="en-US" sz="1600" dirty="0"/>
              <a:t>Ability to bypass long waits for registration and go directly to the service department (Fast Track)</a:t>
            </a:r>
          </a:p>
          <a:p>
            <a:r>
              <a:rPr lang="en-US" sz="1600" dirty="0"/>
              <a:t>Has been educated on Patient Liability and provided options that work best for their situation (No surprise bill)</a:t>
            </a:r>
          </a:p>
          <a:p>
            <a:r>
              <a:rPr lang="en-US" sz="1600" dirty="0"/>
              <a:t>Authorization’s secured prior to service so no unexpected delays or cancellations</a:t>
            </a:r>
          </a:p>
          <a:p>
            <a:r>
              <a:rPr lang="en-US" sz="1600" dirty="0"/>
              <a:t>Consistent messaging and processes no matter where they receive services</a:t>
            </a:r>
          </a:p>
          <a:p>
            <a:r>
              <a:rPr lang="en-US" sz="1600" dirty="0"/>
              <a:t>Reduction of billing errors &amp; denials</a:t>
            </a:r>
          </a:p>
          <a:p>
            <a:endParaRPr lang="en-US" sz="2000" dirty="0"/>
          </a:p>
        </p:txBody>
      </p:sp>
    </p:spTree>
    <p:extLst>
      <p:ext uri="{BB962C8B-B14F-4D97-AF65-F5344CB8AC3E}">
        <p14:creationId xmlns:p14="http://schemas.microsoft.com/office/powerpoint/2010/main" val="3803227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 Access Center Top 10 Best Practices</a:t>
            </a:r>
          </a:p>
        </p:txBody>
      </p:sp>
      <p:sp>
        <p:nvSpPr>
          <p:cNvPr id="3" name="Content Placeholder 2"/>
          <p:cNvSpPr>
            <a:spLocks noGrp="1"/>
          </p:cNvSpPr>
          <p:nvPr>
            <p:ph idx="1"/>
          </p:nvPr>
        </p:nvSpPr>
        <p:spPr>
          <a:xfrm>
            <a:off x="2138035" y="1752600"/>
            <a:ext cx="7719475" cy="4495800"/>
          </a:xfrm>
        </p:spPr>
        <p:txBody>
          <a:bodyPr>
            <a:normAutofit fontScale="85000" lnSpcReduction="20000"/>
          </a:bodyPr>
          <a:lstStyle/>
          <a:p>
            <a:pPr>
              <a:buFont typeface="+mj-lt"/>
              <a:buAutoNum type="arabicPeriod"/>
            </a:pPr>
            <a:r>
              <a:rPr lang="en-US" sz="2100" dirty="0"/>
              <a:t>Conduct real time insurance verification/eligibility/benefits review</a:t>
            </a:r>
          </a:p>
          <a:p>
            <a:pPr>
              <a:buFont typeface="+mj-lt"/>
              <a:buAutoNum type="arabicPeriod"/>
            </a:pPr>
            <a:r>
              <a:rPr lang="en-US" sz="2100" b="1" dirty="0"/>
              <a:t>Utilize real time Patient Price Estimations and collects patient liability prior to and at point of service</a:t>
            </a:r>
          </a:p>
          <a:p>
            <a:pPr>
              <a:buFont typeface="+mj-lt"/>
              <a:buAutoNum type="arabicPeriod"/>
            </a:pPr>
            <a:r>
              <a:rPr lang="en-US" sz="2100" dirty="0"/>
              <a:t>Performs real time registration quality reviews and corrections</a:t>
            </a:r>
          </a:p>
          <a:p>
            <a:pPr>
              <a:buFont typeface="+mj-lt"/>
              <a:buAutoNum type="arabicPeriod"/>
            </a:pPr>
            <a:r>
              <a:rPr lang="en-US" sz="2100" b="1" dirty="0"/>
              <a:t>Employ RN’s as Clinical Liaisons to partner with physicians and insurance companies for authorization and medical necessity issue</a:t>
            </a:r>
            <a:r>
              <a:rPr lang="en-US" sz="2100" dirty="0"/>
              <a:t>s</a:t>
            </a:r>
          </a:p>
          <a:p>
            <a:pPr>
              <a:buFont typeface="+mj-lt"/>
              <a:buAutoNum type="arabicPeriod"/>
            </a:pPr>
            <a:r>
              <a:rPr lang="en-US" sz="2100" dirty="0"/>
              <a:t>Financial Counseling unit within PAC to assist patients that need additional options; payment plans, real time charity review/approvals, follow up on post discharge IP authorizations, shopper price estimations, TARS, etc.  </a:t>
            </a:r>
          </a:p>
          <a:p>
            <a:pPr>
              <a:buFont typeface="+mj-lt"/>
              <a:buAutoNum type="arabicPeriod"/>
            </a:pPr>
            <a:r>
              <a:rPr lang="en-US" sz="2100" b="1" dirty="0"/>
              <a:t>Utilize a third party vendor for MediCal and other program eligibility identification and application process during pre-service and Point of service</a:t>
            </a:r>
            <a:r>
              <a:rPr lang="en-US" sz="2100" dirty="0"/>
              <a:t>.</a:t>
            </a:r>
          </a:p>
          <a:p>
            <a:pPr>
              <a:buFont typeface="+mj-lt"/>
              <a:buAutoNum type="arabicPeriod"/>
            </a:pPr>
            <a:r>
              <a:rPr lang="en-US" sz="2100" dirty="0"/>
              <a:t>Record and monitor all inbound/outbound phone interactions for Quality</a:t>
            </a:r>
          </a:p>
          <a:p>
            <a:pPr>
              <a:buFont typeface="+mj-lt"/>
              <a:buAutoNum type="arabicPeriod"/>
            </a:pPr>
            <a:r>
              <a:rPr lang="en-US" sz="2100" b="1" dirty="0"/>
              <a:t>Utilize Data and Analytics team to track performance and identify opportunity for improvements</a:t>
            </a:r>
          </a:p>
          <a:p>
            <a:pPr>
              <a:buFont typeface="+mj-lt"/>
              <a:buAutoNum type="arabicPeriod"/>
            </a:pPr>
            <a:r>
              <a:rPr lang="en-US" sz="2100" dirty="0"/>
              <a:t>New Hire Training program /on going competency checks/education</a:t>
            </a:r>
          </a:p>
          <a:p>
            <a:pPr>
              <a:buFont typeface="+mj-lt"/>
              <a:buAutoNum type="arabicPeriod"/>
            </a:pPr>
            <a:r>
              <a:rPr lang="en-US" sz="2100" b="1" dirty="0"/>
              <a:t>Interactive workflow and scripting tool available to all staff</a:t>
            </a:r>
          </a:p>
          <a:p>
            <a:pPr marL="0" indent="0">
              <a:buNone/>
            </a:pPr>
            <a:endParaRPr lang="en-US" dirty="0"/>
          </a:p>
          <a:p>
            <a:endParaRPr lang="en-US" dirty="0"/>
          </a:p>
        </p:txBody>
      </p:sp>
    </p:spTree>
    <p:extLst>
      <p:ext uri="{BB962C8B-B14F-4D97-AF65-F5344CB8AC3E}">
        <p14:creationId xmlns:p14="http://schemas.microsoft.com/office/powerpoint/2010/main" val="102089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Access Point-of-Service</a:t>
            </a:r>
          </a:p>
        </p:txBody>
      </p:sp>
      <p:sp>
        <p:nvSpPr>
          <p:cNvPr id="3" name="Content Placeholder 2"/>
          <p:cNvSpPr>
            <a:spLocks noGrp="1"/>
          </p:cNvSpPr>
          <p:nvPr>
            <p:ph idx="1"/>
          </p:nvPr>
        </p:nvSpPr>
        <p:spPr/>
        <p:txBody>
          <a:bodyPr>
            <a:normAutofit fontScale="55000" lnSpcReduction="20000"/>
          </a:bodyPr>
          <a:lstStyle/>
          <a:p>
            <a:r>
              <a:rPr lang="en-US" dirty="0"/>
              <a:t>Personable and Efficient Patient interactions </a:t>
            </a:r>
          </a:p>
          <a:p>
            <a:pPr lvl="1"/>
            <a:r>
              <a:rPr lang="en-US" dirty="0"/>
              <a:t>Clear indications of what information is needed from patient</a:t>
            </a:r>
          </a:p>
          <a:p>
            <a:r>
              <a:rPr lang="en-US" b="1" dirty="0"/>
              <a:t>Fast Track check at Service departments based on Pre-Service Financial Clear</a:t>
            </a:r>
            <a:r>
              <a:rPr lang="en-US" dirty="0"/>
              <a:t>ance</a:t>
            </a:r>
          </a:p>
          <a:p>
            <a:r>
              <a:rPr lang="en-US" dirty="0"/>
              <a:t>Onsite Patient Advocates for non-scheduled/urgent patients</a:t>
            </a:r>
          </a:p>
          <a:p>
            <a:pPr lvl="1"/>
            <a:r>
              <a:rPr lang="en-US" dirty="0"/>
              <a:t>Price Estimates</a:t>
            </a:r>
          </a:p>
          <a:p>
            <a:pPr lvl="1"/>
            <a:r>
              <a:rPr lang="en-US" dirty="0"/>
              <a:t>Collections</a:t>
            </a:r>
          </a:p>
          <a:p>
            <a:pPr lvl="1"/>
            <a:r>
              <a:rPr lang="en-US" dirty="0"/>
              <a:t>Payment Plans</a:t>
            </a:r>
          </a:p>
          <a:p>
            <a:pPr lvl="1"/>
            <a:r>
              <a:rPr lang="en-US" dirty="0"/>
              <a:t>Financial Assistance/Charity</a:t>
            </a:r>
          </a:p>
          <a:p>
            <a:r>
              <a:rPr lang="en-US" dirty="0"/>
              <a:t>Onsite Vendor support for government eligibility assistance and </a:t>
            </a:r>
            <a:r>
              <a:rPr lang="en-US" dirty="0" err="1"/>
              <a:t>payor</a:t>
            </a:r>
            <a:r>
              <a:rPr lang="en-US" dirty="0"/>
              <a:t> discovery</a:t>
            </a:r>
          </a:p>
          <a:p>
            <a:pPr lvl="1"/>
            <a:r>
              <a:rPr lang="en-US" dirty="0"/>
              <a:t>Expanded coverage in Emergency departments and 7 day a week support</a:t>
            </a:r>
          </a:p>
          <a:p>
            <a:r>
              <a:rPr lang="en-US" b="1" dirty="0"/>
              <a:t>Utilizes same tools and workflows for process transparency and standard work</a:t>
            </a:r>
          </a:p>
          <a:p>
            <a:pPr lvl="1"/>
            <a:r>
              <a:rPr lang="en-US" b="1" dirty="0"/>
              <a:t>They see all touch points that the S3 PAC staff had with the patient </a:t>
            </a:r>
          </a:p>
          <a:p>
            <a:pPr lvl="1"/>
            <a:r>
              <a:rPr lang="en-US" b="1" dirty="0"/>
              <a:t>Access to Patient Estimation tools </a:t>
            </a:r>
          </a:p>
          <a:p>
            <a:pPr lvl="1"/>
            <a:r>
              <a:rPr lang="en-US" b="1" dirty="0"/>
              <a:t>Registration accuracy gap stop with additional edits</a:t>
            </a:r>
          </a:p>
          <a:p>
            <a:r>
              <a:rPr lang="en-US" dirty="0"/>
              <a:t>Provides account escalation support </a:t>
            </a:r>
          </a:p>
          <a:p>
            <a:r>
              <a:rPr lang="en-US" dirty="0"/>
              <a:t>Continues patient and physician communication for late-add-on scheduled procedures</a:t>
            </a:r>
          </a:p>
          <a:p>
            <a:r>
              <a:rPr lang="en-US" b="1" dirty="0"/>
              <a:t>Liaisons with scheduling departments for on-going patient experience improvements</a:t>
            </a:r>
          </a:p>
        </p:txBody>
      </p:sp>
    </p:spTree>
    <p:extLst>
      <p:ext uri="{BB962C8B-B14F-4D97-AF65-F5344CB8AC3E}">
        <p14:creationId xmlns:p14="http://schemas.microsoft.com/office/powerpoint/2010/main" val="151780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Auditing</a:t>
            </a:r>
          </a:p>
        </p:txBody>
      </p:sp>
      <p:sp>
        <p:nvSpPr>
          <p:cNvPr id="3" name="Content Placeholder 2"/>
          <p:cNvSpPr>
            <a:spLocks noGrp="1"/>
          </p:cNvSpPr>
          <p:nvPr>
            <p:ph idx="1"/>
          </p:nvPr>
        </p:nvSpPr>
        <p:spPr/>
        <p:txBody>
          <a:bodyPr>
            <a:normAutofit fontScale="92500"/>
          </a:bodyPr>
          <a:lstStyle/>
          <a:p>
            <a:pPr>
              <a:lnSpc>
                <a:spcPct val="100000"/>
              </a:lnSpc>
              <a:spcBef>
                <a:spcPts val="600"/>
              </a:spcBef>
            </a:pPr>
            <a:r>
              <a:rPr lang="en-US" sz="2000" dirty="0">
                <a:solidFill>
                  <a:schemeClr val="tx1"/>
                </a:solidFill>
              </a:rPr>
              <a:t>Registration Quality Audit –tool that provides registration accuracy identification and correction flags for real-time error resolution</a:t>
            </a:r>
          </a:p>
          <a:p>
            <a:pPr lvl="1">
              <a:lnSpc>
                <a:spcPct val="100000"/>
              </a:lnSpc>
              <a:spcBef>
                <a:spcPts val="600"/>
              </a:spcBef>
              <a:buClr>
                <a:schemeClr val="accent6">
                  <a:lumMod val="75000"/>
                </a:schemeClr>
              </a:buClr>
            </a:pPr>
            <a:r>
              <a:rPr lang="en-US" sz="2000" dirty="0">
                <a:solidFill>
                  <a:schemeClr val="tx1"/>
                </a:solidFill>
              </a:rPr>
              <a:t>Tracks Top 10 errors by facility/user</a:t>
            </a:r>
          </a:p>
          <a:p>
            <a:pPr lvl="1">
              <a:lnSpc>
                <a:spcPct val="100000"/>
              </a:lnSpc>
              <a:spcBef>
                <a:spcPts val="600"/>
              </a:spcBef>
              <a:buClr>
                <a:schemeClr val="accent6">
                  <a:lumMod val="75000"/>
                </a:schemeClr>
              </a:buClr>
            </a:pPr>
            <a:r>
              <a:rPr lang="en-US" sz="2000" dirty="0">
                <a:solidFill>
                  <a:schemeClr val="tx1"/>
                </a:solidFill>
              </a:rPr>
              <a:t>Individual  &amp; Facility Score Cards</a:t>
            </a:r>
          </a:p>
          <a:p>
            <a:pPr lvl="1">
              <a:lnSpc>
                <a:spcPct val="100000"/>
              </a:lnSpc>
              <a:spcBef>
                <a:spcPts val="600"/>
              </a:spcBef>
              <a:buClr>
                <a:schemeClr val="accent6">
                  <a:lumMod val="75000"/>
                </a:schemeClr>
              </a:buClr>
            </a:pPr>
            <a:r>
              <a:rPr lang="en-US" sz="2000" dirty="0">
                <a:solidFill>
                  <a:schemeClr val="tx1"/>
                </a:solidFill>
              </a:rPr>
              <a:t>Integrated single source tool</a:t>
            </a:r>
          </a:p>
          <a:p>
            <a:pPr lvl="1">
              <a:lnSpc>
                <a:spcPct val="100000"/>
              </a:lnSpc>
              <a:spcBef>
                <a:spcPts val="600"/>
              </a:spcBef>
              <a:buClr>
                <a:schemeClr val="accent6">
                  <a:lumMod val="75000"/>
                </a:schemeClr>
              </a:buClr>
            </a:pPr>
            <a:r>
              <a:rPr lang="en-US" sz="2000" dirty="0" err="1">
                <a:solidFill>
                  <a:schemeClr val="tx1"/>
                </a:solidFill>
              </a:rPr>
              <a:t>Payor</a:t>
            </a:r>
            <a:r>
              <a:rPr lang="en-US" sz="2000" dirty="0">
                <a:solidFill>
                  <a:schemeClr val="tx1"/>
                </a:solidFill>
              </a:rPr>
              <a:t> Plan Mapping/Bad Plan flags </a:t>
            </a:r>
          </a:p>
          <a:p>
            <a:pPr marL="347472" lvl="1" indent="-347472">
              <a:lnSpc>
                <a:spcPct val="100000"/>
              </a:lnSpc>
              <a:spcBef>
                <a:spcPts val="600"/>
              </a:spcBef>
              <a:buClrTx/>
              <a:buSzPct val="100000"/>
            </a:pPr>
            <a:r>
              <a:rPr lang="en-US" sz="2000" dirty="0"/>
              <a:t>Denials root cause team</a:t>
            </a:r>
          </a:p>
          <a:p>
            <a:pPr marL="347472" lvl="1" indent="-347472">
              <a:lnSpc>
                <a:spcPct val="100000"/>
              </a:lnSpc>
              <a:spcBef>
                <a:spcPts val="600"/>
              </a:spcBef>
              <a:buClrTx/>
              <a:buSzPct val="100000"/>
            </a:pPr>
            <a:r>
              <a:rPr lang="en-US" sz="2000" dirty="0">
                <a:solidFill>
                  <a:schemeClr val="tx1"/>
                </a:solidFill>
              </a:rPr>
              <a:t>Training Analysis protocols and monitoring</a:t>
            </a:r>
          </a:p>
          <a:p>
            <a:pPr marL="347472" lvl="1" indent="-347472">
              <a:lnSpc>
                <a:spcPct val="100000"/>
              </a:lnSpc>
              <a:spcBef>
                <a:spcPts val="600"/>
              </a:spcBef>
              <a:buClrTx/>
              <a:buSzPct val="100000"/>
            </a:pPr>
            <a:r>
              <a:rPr lang="en-US" sz="2000" dirty="0">
                <a:solidFill>
                  <a:schemeClr val="tx1"/>
                </a:solidFill>
              </a:rPr>
              <a:t>Phone monitoring and scoring software </a:t>
            </a:r>
            <a:endParaRPr lang="en-US" sz="2000" b="1" dirty="0">
              <a:solidFill>
                <a:schemeClr val="tx1"/>
              </a:solidFill>
            </a:endParaRPr>
          </a:p>
          <a:p>
            <a:pPr lvl="1">
              <a:lnSpc>
                <a:spcPct val="100000"/>
              </a:lnSpc>
              <a:spcBef>
                <a:spcPts val="600"/>
              </a:spcBef>
              <a:buClr>
                <a:schemeClr val="accent6">
                  <a:lumMod val="75000"/>
                </a:schemeClr>
              </a:buClr>
            </a:pPr>
            <a:r>
              <a:rPr lang="en-US" sz="2000" dirty="0">
                <a:solidFill>
                  <a:schemeClr val="tx1"/>
                </a:solidFill>
              </a:rPr>
              <a:t>Customer service, process adherence and compliance score card</a:t>
            </a:r>
          </a:p>
          <a:p>
            <a:pPr lvl="1">
              <a:lnSpc>
                <a:spcPct val="100000"/>
              </a:lnSpc>
              <a:spcBef>
                <a:spcPts val="600"/>
              </a:spcBef>
              <a:buClr>
                <a:schemeClr val="accent6">
                  <a:lumMod val="75000"/>
                </a:schemeClr>
              </a:buClr>
            </a:pPr>
            <a:r>
              <a:rPr lang="en-US" sz="2000" dirty="0">
                <a:solidFill>
                  <a:schemeClr val="tx1"/>
                </a:solidFill>
              </a:rPr>
              <a:t>Desktop recording to ensure information captured is accurately documented in the account record </a:t>
            </a:r>
          </a:p>
          <a:p>
            <a:pPr lvl="1">
              <a:lnSpc>
                <a:spcPct val="100000"/>
              </a:lnSpc>
              <a:spcBef>
                <a:spcPts val="600"/>
              </a:spcBef>
              <a:buClr>
                <a:schemeClr val="accent6">
                  <a:lumMod val="75000"/>
                </a:schemeClr>
              </a:buClr>
            </a:pPr>
            <a:r>
              <a:rPr lang="en-US" sz="2000" dirty="0">
                <a:solidFill>
                  <a:schemeClr val="tx1"/>
                </a:solidFill>
              </a:rPr>
              <a:t>Phone monitoring and recording used for weekly audit and employee coaching</a:t>
            </a:r>
            <a:endParaRPr lang="en-US" dirty="0"/>
          </a:p>
        </p:txBody>
      </p:sp>
    </p:spTree>
    <p:extLst>
      <p:ext uri="{BB962C8B-B14F-4D97-AF65-F5344CB8AC3E}">
        <p14:creationId xmlns:p14="http://schemas.microsoft.com/office/powerpoint/2010/main" val="103265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Providing your Team with the Right Tools at the Right Time</a:t>
            </a:r>
          </a:p>
        </p:txBody>
      </p:sp>
      <p:sp>
        <p:nvSpPr>
          <p:cNvPr id="3" name="Content Placeholder 2"/>
          <p:cNvSpPr>
            <a:spLocks noGrp="1"/>
          </p:cNvSpPr>
          <p:nvPr>
            <p:ph idx="1"/>
          </p:nvPr>
        </p:nvSpPr>
        <p:spPr/>
        <p:txBody>
          <a:bodyPr>
            <a:normAutofit fontScale="70000" lnSpcReduction="20000"/>
          </a:bodyPr>
          <a:lstStyle/>
          <a:p>
            <a:r>
              <a:rPr lang="en-US" dirty="0"/>
              <a:t>E.H.R-Epic, System wide</a:t>
            </a:r>
          </a:p>
          <a:p>
            <a:r>
              <a:rPr lang="en-US" dirty="0"/>
              <a:t>Third party Platform</a:t>
            </a:r>
          </a:p>
          <a:p>
            <a:pPr lvl="1"/>
            <a:r>
              <a:rPr lang="en-US" dirty="0"/>
              <a:t>Insurance eligibility</a:t>
            </a:r>
          </a:p>
          <a:p>
            <a:pPr lvl="1"/>
            <a:r>
              <a:rPr lang="en-US" dirty="0"/>
              <a:t>Address checker</a:t>
            </a:r>
          </a:p>
          <a:p>
            <a:pPr lvl="1"/>
            <a:r>
              <a:rPr lang="en-US" dirty="0"/>
              <a:t>Real time Charity care assessment/application</a:t>
            </a:r>
          </a:p>
          <a:p>
            <a:pPr lvl="1"/>
            <a:r>
              <a:rPr lang="en-US" dirty="0"/>
              <a:t>Bad Plan Flag Indicator</a:t>
            </a:r>
          </a:p>
          <a:p>
            <a:pPr lvl="1"/>
            <a:r>
              <a:rPr lang="en-US" dirty="0"/>
              <a:t>Integrated Real time Quality-Registration Accuracy</a:t>
            </a:r>
          </a:p>
          <a:p>
            <a:pPr lvl="1"/>
            <a:r>
              <a:rPr lang="en-US" dirty="0"/>
              <a:t>Payment posting</a:t>
            </a:r>
          </a:p>
          <a:p>
            <a:pPr lvl="1"/>
            <a:r>
              <a:rPr lang="en-US" dirty="0"/>
              <a:t>Real time Patient Price Estimator</a:t>
            </a:r>
          </a:p>
          <a:p>
            <a:pPr lvl="1"/>
            <a:r>
              <a:rPr lang="en-US" dirty="0"/>
              <a:t>New-Automated hospital authorizations</a:t>
            </a:r>
          </a:p>
          <a:p>
            <a:r>
              <a:rPr lang="en-US" dirty="0"/>
              <a:t>Biometrics-Patient Identity</a:t>
            </a:r>
          </a:p>
          <a:p>
            <a:r>
              <a:rPr lang="en-US" dirty="0"/>
              <a:t>PAC Portal-Web Scripting Tool</a:t>
            </a:r>
          </a:p>
          <a:p>
            <a:r>
              <a:rPr lang="en-US" dirty="0"/>
              <a:t>Predictive Dialer</a:t>
            </a:r>
          </a:p>
          <a:p>
            <a:r>
              <a:rPr lang="en-US" dirty="0"/>
              <a:t>Process Automation-Robotics</a:t>
            </a:r>
          </a:p>
          <a:p>
            <a:r>
              <a:rPr lang="en-US" dirty="0"/>
              <a:t>Revenue Cycle Training/Education Portal</a:t>
            </a:r>
          </a:p>
          <a:p>
            <a:pPr marL="457200" lvl="1"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396" y="2567239"/>
            <a:ext cx="4057650" cy="2686050"/>
          </a:xfrm>
          <a:prstGeom prst="rect">
            <a:avLst/>
          </a:prstGeom>
        </p:spPr>
      </p:pic>
    </p:spTree>
    <p:extLst>
      <p:ext uri="{BB962C8B-B14F-4D97-AF65-F5344CB8AC3E}">
        <p14:creationId xmlns:p14="http://schemas.microsoft.com/office/powerpoint/2010/main" val="426936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Access Key Performance Indicators(KPI’s)- Patient Experience</a:t>
            </a:r>
          </a:p>
        </p:txBody>
      </p:sp>
      <p:sp>
        <p:nvSpPr>
          <p:cNvPr id="4" name="Slide Number Placeholder 3"/>
          <p:cNvSpPr>
            <a:spLocks noGrp="1"/>
          </p:cNvSpPr>
          <p:nvPr>
            <p:ph type="sldNum" sz="quarter" idx="12"/>
          </p:nvPr>
        </p:nvSpPr>
        <p:spPr>
          <a:xfrm>
            <a:off x="8534400" y="6477001"/>
            <a:ext cx="2133600" cy="365125"/>
          </a:xfrm>
          <a:prstGeom prst="rect">
            <a:avLst/>
          </a:prstGeom>
        </p:spPr>
        <p:txBody>
          <a:bodyPr/>
          <a:lstStyle/>
          <a:p>
            <a:fld id="{CAC5555F-5396-4C90-AC1B-1AC5C1F501E5}" type="slidenum">
              <a:rPr lang="en-US" smtClean="0"/>
              <a:pPr/>
              <a:t>16</a:t>
            </a:fld>
            <a:endParaRPr lang="en-US" dirty="0"/>
          </a:p>
        </p:txBody>
      </p:sp>
      <p:sp>
        <p:nvSpPr>
          <p:cNvPr id="5" name="Rectangle 4"/>
          <p:cNvSpPr/>
          <p:nvPr/>
        </p:nvSpPr>
        <p:spPr>
          <a:xfrm>
            <a:off x="2057400" y="1635826"/>
            <a:ext cx="5791200" cy="466207"/>
          </a:xfrm>
          <a:prstGeom prst="rect">
            <a:avLst/>
          </a:prstGeom>
          <a:solidFill>
            <a:srgbClr val="A5A5A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algn="ctr" defTabSz="444500">
              <a:lnSpc>
                <a:spcPct val="90000"/>
              </a:lnSpc>
              <a:spcBef>
                <a:spcPct val="0"/>
              </a:spcBef>
              <a:spcAft>
                <a:spcPct val="35000"/>
              </a:spcAft>
            </a:pPr>
            <a:r>
              <a:rPr lang="en-US" sz="1400" b="1" dirty="0">
                <a:solidFill>
                  <a:prstClr val="black">
                    <a:lumMod val="95000"/>
                    <a:lumOff val="5000"/>
                  </a:prstClr>
                </a:solidFill>
              </a:rPr>
              <a:t>Metric</a:t>
            </a:r>
          </a:p>
        </p:txBody>
      </p:sp>
      <p:sp>
        <p:nvSpPr>
          <p:cNvPr id="6" name="Rectangle 5"/>
          <p:cNvSpPr/>
          <p:nvPr/>
        </p:nvSpPr>
        <p:spPr>
          <a:xfrm>
            <a:off x="8534401" y="1635826"/>
            <a:ext cx="1589743" cy="466207"/>
          </a:xfrm>
          <a:prstGeom prst="rect">
            <a:avLst/>
          </a:prstGeom>
          <a:solidFill>
            <a:srgbClr val="A5A5A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algn="ctr" defTabSz="444500">
              <a:lnSpc>
                <a:spcPct val="90000"/>
              </a:lnSpc>
              <a:spcBef>
                <a:spcPct val="0"/>
              </a:spcBef>
              <a:spcAft>
                <a:spcPct val="35000"/>
              </a:spcAft>
            </a:pPr>
            <a:r>
              <a:rPr lang="en-US" sz="1400" b="1" dirty="0">
                <a:solidFill>
                  <a:prstClr val="black">
                    <a:lumMod val="95000"/>
                    <a:lumOff val="5000"/>
                  </a:prstClr>
                </a:solidFill>
              </a:rPr>
              <a:t>Target</a:t>
            </a:r>
          </a:p>
        </p:txBody>
      </p:sp>
      <p:sp>
        <p:nvSpPr>
          <p:cNvPr id="7" name="Rounded Rectangle 6"/>
          <p:cNvSpPr/>
          <p:nvPr/>
        </p:nvSpPr>
        <p:spPr>
          <a:xfrm>
            <a:off x="2057401" y="2061133"/>
            <a:ext cx="5791199" cy="678337"/>
          </a:xfrm>
          <a:prstGeom prst="roundRect">
            <a:avLst/>
          </a:pr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defTabSz="444500">
              <a:lnSpc>
                <a:spcPct val="90000"/>
              </a:lnSpc>
              <a:spcBef>
                <a:spcPct val="0"/>
              </a:spcBef>
              <a:spcAft>
                <a:spcPct val="35000"/>
              </a:spcAft>
            </a:pPr>
            <a:r>
              <a:rPr lang="en-US" sz="1400" dirty="0">
                <a:solidFill>
                  <a:srgbClr val="F7F7FF"/>
                </a:solidFill>
              </a:rPr>
              <a:t>Patient Access Patient Liability Collections	</a:t>
            </a:r>
          </a:p>
        </p:txBody>
      </p:sp>
      <p:sp>
        <p:nvSpPr>
          <p:cNvPr id="9" name="Rounded Rectangle 8"/>
          <p:cNvSpPr/>
          <p:nvPr/>
        </p:nvSpPr>
        <p:spPr>
          <a:xfrm>
            <a:off x="2057401" y="2746187"/>
            <a:ext cx="5791199" cy="678337"/>
          </a:xfrm>
          <a:prstGeom prst="roundRect">
            <a:avLst/>
          </a:pr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defTabSz="444500">
              <a:lnSpc>
                <a:spcPct val="90000"/>
              </a:lnSpc>
              <a:spcBef>
                <a:spcPct val="0"/>
              </a:spcBef>
              <a:spcAft>
                <a:spcPct val="35000"/>
              </a:spcAft>
            </a:pPr>
            <a:r>
              <a:rPr lang="en-US" sz="1400" dirty="0">
                <a:solidFill>
                  <a:srgbClr val="F7F7FF"/>
                </a:solidFill>
              </a:rPr>
              <a:t>Registration Accuracy	</a:t>
            </a:r>
          </a:p>
        </p:txBody>
      </p:sp>
      <p:sp>
        <p:nvSpPr>
          <p:cNvPr id="10" name="Rounded Rectangle 9"/>
          <p:cNvSpPr/>
          <p:nvPr/>
        </p:nvSpPr>
        <p:spPr>
          <a:xfrm>
            <a:off x="2057401" y="3431241"/>
            <a:ext cx="5791199" cy="678337"/>
          </a:xfrm>
          <a:prstGeom prst="roundRect">
            <a:avLst/>
          </a:pr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defTabSz="444500">
              <a:lnSpc>
                <a:spcPct val="90000"/>
              </a:lnSpc>
              <a:spcBef>
                <a:spcPct val="0"/>
              </a:spcBef>
              <a:spcAft>
                <a:spcPct val="35000"/>
              </a:spcAft>
            </a:pPr>
            <a:r>
              <a:rPr lang="en-US" sz="1400">
                <a:solidFill>
                  <a:srgbClr val="F7F7FF"/>
                </a:solidFill>
              </a:rPr>
              <a:t>Authorizations are in place prior to service for non-urgent/non-emergent patients.</a:t>
            </a:r>
            <a:endParaRPr lang="en-US" sz="1400" dirty="0">
              <a:solidFill>
                <a:srgbClr val="F7F7FF"/>
              </a:solidFill>
            </a:endParaRPr>
          </a:p>
        </p:txBody>
      </p:sp>
      <p:sp>
        <p:nvSpPr>
          <p:cNvPr id="11" name="Rounded Rectangle 10"/>
          <p:cNvSpPr/>
          <p:nvPr/>
        </p:nvSpPr>
        <p:spPr>
          <a:xfrm>
            <a:off x="2057401" y="4116295"/>
            <a:ext cx="5791199" cy="678337"/>
          </a:xfrm>
          <a:prstGeom prst="roundRect">
            <a:avLst/>
          </a:pr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defTabSz="444500">
              <a:lnSpc>
                <a:spcPct val="90000"/>
              </a:lnSpc>
              <a:spcBef>
                <a:spcPct val="0"/>
              </a:spcBef>
              <a:spcAft>
                <a:spcPct val="35000"/>
              </a:spcAft>
            </a:pPr>
            <a:r>
              <a:rPr lang="en-US" sz="1400" dirty="0">
                <a:solidFill>
                  <a:srgbClr val="F7F7FF"/>
                </a:solidFill>
              </a:rPr>
              <a:t>Abandoned Call Rate	-S3 PAC		</a:t>
            </a:r>
          </a:p>
        </p:txBody>
      </p:sp>
      <p:sp>
        <p:nvSpPr>
          <p:cNvPr id="12" name="Rounded Rectangle 11"/>
          <p:cNvSpPr/>
          <p:nvPr/>
        </p:nvSpPr>
        <p:spPr>
          <a:xfrm>
            <a:off x="2057401" y="4801349"/>
            <a:ext cx="5791199" cy="678337"/>
          </a:xfrm>
          <a:prstGeom prst="roundRect">
            <a:avLst/>
          </a:pr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defTabSz="444500">
              <a:lnSpc>
                <a:spcPct val="90000"/>
              </a:lnSpc>
              <a:spcBef>
                <a:spcPct val="0"/>
              </a:spcBef>
              <a:spcAft>
                <a:spcPct val="35000"/>
              </a:spcAft>
            </a:pPr>
            <a:r>
              <a:rPr lang="en-US" sz="1400" dirty="0">
                <a:solidFill>
                  <a:srgbClr val="F7F7FF"/>
                </a:solidFill>
              </a:rPr>
              <a:t>Average Call Wait Time-S3 PAC</a:t>
            </a:r>
          </a:p>
        </p:txBody>
      </p:sp>
      <p:sp>
        <p:nvSpPr>
          <p:cNvPr id="13" name="Rounded Rectangle 12"/>
          <p:cNvSpPr/>
          <p:nvPr/>
        </p:nvSpPr>
        <p:spPr>
          <a:xfrm>
            <a:off x="2057401" y="5486401"/>
            <a:ext cx="5791199" cy="678337"/>
          </a:xfrm>
          <a:prstGeom prst="roundRect">
            <a:avLst/>
          </a:pr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defTabSz="444500">
              <a:lnSpc>
                <a:spcPct val="90000"/>
              </a:lnSpc>
              <a:spcBef>
                <a:spcPct val="0"/>
              </a:spcBef>
              <a:spcAft>
                <a:spcPct val="35000"/>
              </a:spcAft>
            </a:pPr>
            <a:r>
              <a:rPr lang="en-US" sz="1400" dirty="0">
                <a:solidFill>
                  <a:srgbClr val="F7F7FF"/>
                </a:solidFill>
              </a:rPr>
              <a:t>% of Accounts Financial Cleared prior to Service	</a:t>
            </a:r>
          </a:p>
        </p:txBody>
      </p:sp>
      <p:sp>
        <p:nvSpPr>
          <p:cNvPr id="14" name="Freeform 13"/>
          <p:cNvSpPr/>
          <p:nvPr/>
        </p:nvSpPr>
        <p:spPr>
          <a:xfrm>
            <a:off x="8534401" y="2084300"/>
            <a:ext cx="1589743" cy="811300"/>
          </a:xfrm>
          <a:custGeom>
            <a:avLst/>
            <a:gdLst>
              <a:gd name="connsiteX0" fmla="*/ 0 w 2089546"/>
              <a:gd name="connsiteY0" fmla="*/ 136464 h 1364639"/>
              <a:gd name="connsiteX1" fmla="*/ 136464 w 2089546"/>
              <a:gd name="connsiteY1" fmla="*/ 0 h 1364639"/>
              <a:gd name="connsiteX2" fmla="*/ 1953082 w 2089546"/>
              <a:gd name="connsiteY2" fmla="*/ 0 h 1364639"/>
              <a:gd name="connsiteX3" fmla="*/ 2089546 w 2089546"/>
              <a:gd name="connsiteY3" fmla="*/ 136464 h 1364639"/>
              <a:gd name="connsiteX4" fmla="*/ 2089546 w 2089546"/>
              <a:gd name="connsiteY4" fmla="*/ 1228175 h 1364639"/>
              <a:gd name="connsiteX5" fmla="*/ 1953082 w 2089546"/>
              <a:gd name="connsiteY5" fmla="*/ 1364639 h 1364639"/>
              <a:gd name="connsiteX6" fmla="*/ 136464 w 2089546"/>
              <a:gd name="connsiteY6" fmla="*/ 1364639 h 1364639"/>
              <a:gd name="connsiteX7" fmla="*/ 0 w 2089546"/>
              <a:gd name="connsiteY7" fmla="*/ 1228175 h 1364639"/>
              <a:gd name="connsiteX8" fmla="*/ 0 w 2089546"/>
              <a:gd name="connsiteY8" fmla="*/ 136464 h 136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64639">
                <a:moveTo>
                  <a:pt x="0" y="136464"/>
                </a:moveTo>
                <a:cubicBezTo>
                  <a:pt x="0" y="61097"/>
                  <a:pt x="61097" y="0"/>
                  <a:pt x="136464" y="0"/>
                </a:cubicBezTo>
                <a:lnTo>
                  <a:pt x="1953082" y="0"/>
                </a:lnTo>
                <a:cubicBezTo>
                  <a:pt x="2028449" y="0"/>
                  <a:pt x="2089546" y="61097"/>
                  <a:pt x="2089546" y="136464"/>
                </a:cubicBezTo>
                <a:lnTo>
                  <a:pt x="2089546" y="1228175"/>
                </a:lnTo>
                <a:cubicBezTo>
                  <a:pt x="2089546" y="1303542"/>
                  <a:pt x="2028449" y="1364639"/>
                  <a:pt x="1953082" y="1364639"/>
                </a:cubicBezTo>
                <a:lnTo>
                  <a:pt x="136464" y="1364639"/>
                </a:lnTo>
                <a:cubicBezTo>
                  <a:pt x="61097" y="1364639"/>
                  <a:pt x="0" y="1303542"/>
                  <a:pt x="0" y="1228175"/>
                </a:cubicBezTo>
                <a:lnTo>
                  <a:pt x="0" y="136464"/>
                </a:lnTo>
                <a:close/>
              </a:path>
            </a:pathLst>
          </a:cu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algn="ctr" defTabSz="444500">
              <a:lnSpc>
                <a:spcPct val="90000"/>
              </a:lnSpc>
              <a:spcBef>
                <a:spcPct val="0"/>
              </a:spcBef>
              <a:spcAft>
                <a:spcPct val="35000"/>
              </a:spcAft>
            </a:pPr>
            <a:r>
              <a:rPr lang="en-US" sz="1100" b="1" dirty="0">
                <a:solidFill>
                  <a:srgbClr val="F7F7FF"/>
                </a:solidFill>
              </a:rPr>
              <a:t>HFMA Benchmark</a:t>
            </a:r>
          </a:p>
          <a:p>
            <a:pPr algn="ctr" defTabSz="444500">
              <a:lnSpc>
                <a:spcPct val="90000"/>
              </a:lnSpc>
              <a:spcBef>
                <a:spcPct val="0"/>
              </a:spcBef>
              <a:spcAft>
                <a:spcPct val="35000"/>
              </a:spcAft>
            </a:pPr>
            <a:r>
              <a:rPr lang="en-US" sz="1100" b="1" dirty="0">
                <a:solidFill>
                  <a:srgbClr val="F7F7FF"/>
                </a:solidFill>
              </a:rPr>
              <a:t>35% of all Patient Liability </a:t>
            </a:r>
            <a:r>
              <a:rPr lang="en-US" sz="1400" b="1" dirty="0">
                <a:solidFill>
                  <a:srgbClr val="F7F7FF"/>
                </a:solidFill>
              </a:rPr>
              <a:t>collections\</a:t>
            </a:r>
          </a:p>
        </p:txBody>
      </p:sp>
      <p:sp>
        <p:nvSpPr>
          <p:cNvPr id="15" name="Freeform 14"/>
          <p:cNvSpPr/>
          <p:nvPr/>
        </p:nvSpPr>
        <p:spPr>
          <a:xfrm>
            <a:off x="8534401" y="2895600"/>
            <a:ext cx="1589743" cy="528018"/>
          </a:xfrm>
          <a:custGeom>
            <a:avLst/>
            <a:gdLst>
              <a:gd name="connsiteX0" fmla="*/ 0 w 2089546"/>
              <a:gd name="connsiteY0" fmla="*/ 136464 h 1364639"/>
              <a:gd name="connsiteX1" fmla="*/ 136464 w 2089546"/>
              <a:gd name="connsiteY1" fmla="*/ 0 h 1364639"/>
              <a:gd name="connsiteX2" fmla="*/ 1953082 w 2089546"/>
              <a:gd name="connsiteY2" fmla="*/ 0 h 1364639"/>
              <a:gd name="connsiteX3" fmla="*/ 2089546 w 2089546"/>
              <a:gd name="connsiteY3" fmla="*/ 136464 h 1364639"/>
              <a:gd name="connsiteX4" fmla="*/ 2089546 w 2089546"/>
              <a:gd name="connsiteY4" fmla="*/ 1228175 h 1364639"/>
              <a:gd name="connsiteX5" fmla="*/ 1953082 w 2089546"/>
              <a:gd name="connsiteY5" fmla="*/ 1364639 h 1364639"/>
              <a:gd name="connsiteX6" fmla="*/ 136464 w 2089546"/>
              <a:gd name="connsiteY6" fmla="*/ 1364639 h 1364639"/>
              <a:gd name="connsiteX7" fmla="*/ 0 w 2089546"/>
              <a:gd name="connsiteY7" fmla="*/ 1228175 h 1364639"/>
              <a:gd name="connsiteX8" fmla="*/ 0 w 2089546"/>
              <a:gd name="connsiteY8" fmla="*/ 136464 h 136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64639">
                <a:moveTo>
                  <a:pt x="0" y="136464"/>
                </a:moveTo>
                <a:cubicBezTo>
                  <a:pt x="0" y="61097"/>
                  <a:pt x="61097" y="0"/>
                  <a:pt x="136464" y="0"/>
                </a:cubicBezTo>
                <a:lnTo>
                  <a:pt x="1953082" y="0"/>
                </a:lnTo>
                <a:cubicBezTo>
                  <a:pt x="2028449" y="0"/>
                  <a:pt x="2089546" y="61097"/>
                  <a:pt x="2089546" y="136464"/>
                </a:cubicBezTo>
                <a:lnTo>
                  <a:pt x="2089546" y="1228175"/>
                </a:lnTo>
                <a:cubicBezTo>
                  <a:pt x="2089546" y="1303542"/>
                  <a:pt x="2028449" y="1364639"/>
                  <a:pt x="1953082" y="1364639"/>
                </a:cubicBezTo>
                <a:lnTo>
                  <a:pt x="136464" y="1364639"/>
                </a:lnTo>
                <a:cubicBezTo>
                  <a:pt x="61097" y="1364639"/>
                  <a:pt x="0" y="1303542"/>
                  <a:pt x="0" y="1228175"/>
                </a:cubicBezTo>
                <a:lnTo>
                  <a:pt x="0" y="136464"/>
                </a:lnTo>
                <a:close/>
              </a:path>
            </a:pathLst>
          </a:cu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algn="ctr" defTabSz="444500">
              <a:lnSpc>
                <a:spcPct val="90000"/>
              </a:lnSpc>
              <a:spcBef>
                <a:spcPct val="0"/>
              </a:spcBef>
              <a:spcAft>
                <a:spcPct val="35000"/>
              </a:spcAft>
            </a:pPr>
            <a:r>
              <a:rPr lang="en-US" sz="1400" b="1" dirty="0">
                <a:solidFill>
                  <a:srgbClr val="F7F7FF"/>
                </a:solidFill>
              </a:rPr>
              <a:t>≥ 99% </a:t>
            </a:r>
          </a:p>
        </p:txBody>
      </p:sp>
      <p:sp>
        <p:nvSpPr>
          <p:cNvPr id="16" name="Freeform 15"/>
          <p:cNvSpPr/>
          <p:nvPr/>
        </p:nvSpPr>
        <p:spPr>
          <a:xfrm>
            <a:off x="8534401" y="3439164"/>
            <a:ext cx="1589743" cy="661886"/>
          </a:xfrm>
          <a:custGeom>
            <a:avLst/>
            <a:gdLst>
              <a:gd name="connsiteX0" fmla="*/ 0 w 2089546"/>
              <a:gd name="connsiteY0" fmla="*/ 136464 h 1364639"/>
              <a:gd name="connsiteX1" fmla="*/ 136464 w 2089546"/>
              <a:gd name="connsiteY1" fmla="*/ 0 h 1364639"/>
              <a:gd name="connsiteX2" fmla="*/ 1953082 w 2089546"/>
              <a:gd name="connsiteY2" fmla="*/ 0 h 1364639"/>
              <a:gd name="connsiteX3" fmla="*/ 2089546 w 2089546"/>
              <a:gd name="connsiteY3" fmla="*/ 136464 h 1364639"/>
              <a:gd name="connsiteX4" fmla="*/ 2089546 w 2089546"/>
              <a:gd name="connsiteY4" fmla="*/ 1228175 h 1364639"/>
              <a:gd name="connsiteX5" fmla="*/ 1953082 w 2089546"/>
              <a:gd name="connsiteY5" fmla="*/ 1364639 h 1364639"/>
              <a:gd name="connsiteX6" fmla="*/ 136464 w 2089546"/>
              <a:gd name="connsiteY6" fmla="*/ 1364639 h 1364639"/>
              <a:gd name="connsiteX7" fmla="*/ 0 w 2089546"/>
              <a:gd name="connsiteY7" fmla="*/ 1228175 h 1364639"/>
              <a:gd name="connsiteX8" fmla="*/ 0 w 2089546"/>
              <a:gd name="connsiteY8" fmla="*/ 136464 h 136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64639">
                <a:moveTo>
                  <a:pt x="0" y="136464"/>
                </a:moveTo>
                <a:cubicBezTo>
                  <a:pt x="0" y="61097"/>
                  <a:pt x="61097" y="0"/>
                  <a:pt x="136464" y="0"/>
                </a:cubicBezTo>
                <a:lnTo>
                  <a:pt x="1953082" y="0"/>
                </a:lnTo>
                <a:cubicBezTo>
                  <a:pt x="2028449" y="0"/>
                  <a:pt x="2089546" y="61097"/>
                  <a:pt x="2089546" y="136464"/>
                </a:cubicBezTo>
                <a:lnTo>
                  <a:pt x="2089546" y="1228175"/>
                </a:lnTo>
                <a:cubicBezTo>
                  <a:pt x="2089546" y="1303542"/>
                  <a:pt x="2028449" y="1364639"/>
                  <a:pt x="1953082" y="1364639"/>
                </a:cubicBezTo>
                <a:lnTo>
                  <a:pt x="136464" y="1364639"/>
                </a:lnTo>
                <a:cubicBezTo>
                  <a:pt x="61097" y="1364639"/>
                  <a:pt x="0" y="1303542"/>
                  <a:pt x="0" y="1228175"/>
                </a:cubicBezTo>
                <a:lnTo>
                  <a:pt x="0" y="136464"/>
                </a:lnTo>
                <a:close/>
              </a:path>
            </a:pathLst>
          </a:cu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algn="ctr" defTabSz="444500">
              <a:lnSpc>
                <a:spcPct val="90000"/>
              </a:lnSpc>
              <a:spcBef>
                <a:spcPct val="0"/>
              </a:spcBef>
              <a:spcAft>
                <a:spcPct val="35000"/>
              </a:spcAft>
            </a:pPr>
            <a:r>
              <a:rPr lang="en-US" sz="1400" b="1" dirty="0">
                <a:solidFill>
                  <a:srgbClr val="F7F7FF"/>
                </a:solidFill>
              </a:rPr>
              <a:t>95%</a:t>
            </a:r>
          </a:p>
        </p:txBody>
      </p:sp>
      <p:sp>
        <p:nvSpPr>
          <p:cNvPr id="17" name="Freeform 16"/>
          <p:cNvSpPr/>
          <p:nvPr/>
        </p:nvSpPr>
        <p:spPr>
          <a:xfrm>
            <a:off x="8534401" y="4116596"/>
            <a:ext cx="1589743" cy="661886"/>
          </a:xfrm>
          <a:custGeom>
            <a:avLst/>
            <a:gdLst>
              <a:gd name="connsiteX0" fmla="*/ 0 w 2089546"/>
              <a:gd name="connsiteY0" fmla="*/ 136464 h 1364639"/>
              <a:gd name="connsiteX1" fmla="*/ 136464 w 2089546"/>
              <a:gd name="connsiteY1" fmla="*/ 0 h 1364639"/>
              <a:gd name="connsiteX2" fmla="*/ 1953082 w 2089546"/>
              <a:gd name="connsiteY2" fmla="*/ 0 h 1364639"/>
              <a:gd name="connsiteX3" fmla="*/ 2089546 w 2089546"/>
              <a:gd name="connsiteY3" fmla="*/ 136464 h 1364639"/>
              <a:gd name="connsiteX4" fmla="*/ 2089546 w 2089546"/>
              <a:gd name="connsiteY4" fmla="*/ 1228175 h 1364639"/>
              <a:gd name="connsiteX5" fmla="*/ 1953082 w 2089546"/>
              <a:gd name="connsiteY5" fmla="*/ 1364639 h 1364639"/>
              <a:gd name="connsiteX6" fmla="*/ 136464 w 2089546"/>
              <a:gd name="connsiteY6" fmla="*/ 1364639 h 1364639"/>
              <a:gd name="connsiteX7" fmla="*/ 0 w 2089546"/>
              <a:gd name="connsiteY7" fmla="*/ 1228175 h 1364639"/>
              <a:gd name="connsiteX8" fmla="*/ 0 w 2089546"/>
              <a:gd name="connsiteY8" fmla="*/ 136464 h 136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64639">
                <a:moveTo>
                  <a:pt x="0" y="136464"/>
                </a:moveTo>
                <a:cubicBezTo>
                  <a:pt x="0" y="61097"/>
                  <a:pt x="61097" y="0"/>
                  <a:pt x="136464" y="0"/>
                </a:cubicBezTo>
                <a:lnTo>
                  <a:pt x="1953082" y="0"/>
                </a:lnTo>
                <a:cubicBezTo>
                  <a:pt x="2028449" y="0"/>
                  <a:pt x="2089546" y="61097"/>
                  <a:pt x="2089546" y="136464"/>
                </a:cubicBezTo>
                <a:lnTo>
                  <a:pt x="2089546" y="1228175"/>
                </a:lnTo>
                <a:cubicBezTo>
                  <a:pt x="2089546" y="1303542"/>
                  <a:pt x="2028449" y="1364639"/>
                  <a:pt x="1953082" y="1364639"/>
                </a:cubicBezTo>
                <a:lnTo>
                  <a:pt x="136464" y="1364639"/>
                </a:lnTo>
                <a:cubicBezTo>
                  <a:pt x="61097" y="1364639"/>
                  <a:pt x="0" y="1303542"/>
                  <a:pt x="0" y="1228175"/>
                </a:cubicBezTo>
                <a:lnTo>
                  <a:pt x="0" y="136464"/>
                </a:lnTo>
                <a:close/>
              </a:path>
            </a:pathLst>
          </a:cu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algn="ctr" defTabSz="444500">
              <a:lnSpc>
                <a:spcPct val="90000"/>
              </a:lnSpc>
              <a:spcBef>
                <a:spcPct val="0"/>
              </a:spcBef>
              <a:spcAft>
                <a:spcPct val="35000"/>
              </a:spcAft>
            </a:pPr>
            <a:r>
              <a:rPr lang="en-US" sz="1400" b="1" dirty="0">
                <a:solidFill>
                  <a:srgbClr val="F7F7FF"/>
                </a:solidFill>
              </a:rPr>
              <a:t>&gt;3%</a:t>
            </a:r>
          </a:p>
        </p:txBody>
      </p:sp>
      <p:sp>
        <p:nvSpPr>
          <p:cNvPr id="18" name="Freeform 17"/>
          <p:cNvSpPr/>
          <p:nvPr/>
        </p:nvSpPr>
        <p:spPr>
          <a:xfrm>
            <a:off x="8534401" y="4800600"/>
            <a:ext cx="1589743" cy="661886"/>
          </a:xfrm>
          <a:custGeom>
            <a:avLst/>
            <a:gdLst>
              <a:gd name="connsiteX0" fmla="*/ 0 w 2089546"/>
              <a:gd name="connsiteY0" fmla="*/ 136464 h 1364639"/>
              <a:gd name="connsiteX1" fmla="*/ 136464 w 2089546"/>
              <a:gd name="connsiteY1" fmla="*/ 0 h 1364639"/>
              <a:gd name="connsiteX2" fmla="*/ 1953082 w 2089546"/>
              <a:gd name="connsiteY2" fmla="*/ 0 h 1364639"/>
              <a:gd name="connsiteX3" fmla="*/ 2089546 w 2089546"/>
              <a:gd name="connsiteY3" fmla="*/ 136464 h 1364639"/>
              <a:gd name="connsiteX4" fmla="*/ 2089546 w 2089546"/>
              <a:gd name="connsiteY4" fmla="*/ 1228175 h 1364639"/>
              <a:gd name="connsiteX5" fmla="*/ 1953082 w 2089546"/>
              <a:gd name="connsiteY5" fmla="*/ 1364639 h 1364639"/>
              <a:gd name="connsiteX6" fmla="*/ 136464 w 2089546"/>
              <a:gd name="connsiteY6" fmla="*/ 1364639 h 1364639"/>
              <a:gd name="connsiteX7" fmla="*/ 0 w 2089546"/>
              <a:gd name="connsiteY7" fmla="*/ 1228175 h 1364639"/>
              <a:gd name="connsiteX8" fmla="*/ 0 w 2089546"/>
              <a:gd name="connsiteY8" fmla="*/ 136464 h 136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64639">
                <a:moveTo>
                  <a:pt x="0" y="136464"/>
                </a:moveTo>
                <a:cubicBezTo>
                  <a:pt x="0" y="61097"/>
                  <a:pt x="61097" y="0"/>
                  <a:pt x="136464" y="0"/>
                </a:cubicBezTo>
                <a:lnTo>
                  <a:pt x="1953082" y="0"/>
                </a:lnTo>
                <a:cubicBezTo>
                  <a:pt x="2028449" y="0"/>
                  <a:pt x="2089546" y="61097"/>
                  <a:pt x="2089546" y="136464"/>
                </a:cubicBezTo>
                <a:lnTo>
                  <a:pt x="2089546" y="1228175"/>
                </a:lnTo>
                <a:cubicBezTo>
                  <a:pt x="2089546" y="1303542"/>
                  <a:pt x="2028449" y="1364639"/>
                  <a:pt x="1953082" y="1364639"/>
                </a:cubicBezTo>
                <a:lnTo>
                  <a:pt x="136464" y="1364639"/>
                </a:lnTo>
                <a:cubicBezTo>
                  <a:pt x="61097" y="1364639"/>
                  <a:pt x="0" y="1303542"/>
                  <a:pt x="0" y="1228175"/>
                </a:cubicBezTo>
                <a:lnTo>
                  <a:pt x="0" y="136464"/>
                </a:lnTo>
                <a:close/>
              </a:path>
            </a:pathLst>
          </a:cu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algn="ctr" defTabSz="444500">
              <a:lnSpc>
                <a:spcPct val="90000"/>
              </a:lnSpc>
              <a:spcBef>
                <a:spcPct val="0"/>
              </a:spcBef>
              <a:spcAft>
                <a:spcPct val="35000"/>
              </a:spcAft>
            </a:pPr>
            <a:r>
              <a:rPr lang="en-US" sz="1400" b="1" dirty="0">
                <a:solidFill>
                  <a:srgbClr val="F7F7FF"/>
                </a:solidFill>
              </a:rPr>
              <a:t>30 sec</a:t>
            </a:r>
          </a:p>
        </p:txBody>
      </p:sp>
      <p:sp>
        <p:nvSpPr>
          <p:cNvPr id="19" name="Freeform 18"/>
          <p:cNvSpPr/>
          <p:nvPr/>
        </p:nvSpPr>
        <p:spPr>
          <a:xfrm>
            <a:off x="8534401" y="5471459"/>
            <a:ext cx="1589743" cy="661886"/>
          </a:xfrm>
          <a:custGeom>
            <a:avLst/>
            <a:gdLst>
              <a:gd name="connsiteX0" fmla="*/ 0 w 2089546"/>
              <a:gd name="connsiteY0" fmla="*/ 136464 h 1364639"/>
              <a:gd name="connsiteX1" fmla="*/ 136464 w 2089546"/>
              <a:gd name="connsiteY1" fmla="*/ 0 h 1364639"/>
              <a:gd name="connsiteX2" fmla="*/ 1953082 w 2089546"/>
              <a:gd name="connsiteY2" fmla="*/ 0 h 1364639"/>
              <a:gd name="connsiteX3" fmla="*/ 2089546 w 2089546"/>
              <a:gd name="connsiteY3" fmla="*/ 136464 h 1364639"/>
              <a:gd name="connsiteX4" fmla="*/ 2089546 w 2089546"/>
              <a:gd name="connsiteY4" fmla="*/ 1228175 h 1364639"/>
              <a:gd name="connsiteX5" fmla="*/ 1953082 w 2089546"/>
              <a:gd name="connsiteY5" fmla="*/ 1364639 h 1364639"/>
              <a:gd name="connsiteX6" fmla="*/ 136464 w 2089546"/>
              <a:gd name="connsiteY6" fmla="*/ 1364639 h 1364639"/>
              <a:gd name="connsiteX7" fmla="*/ 0 w 2089546"/>
              <a:gd name="connsiteY7" fmla="*/ 1228175 h 1364639"/>
              <a:gd name="connsiteX8" fmla="*/ 0 w 2089546"/>
              <a:gd name="connsiteY8" fmla="*/ 136464 h 136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364639">
                <a:moveTo>
                  <a:pt x="0" y="136464"/>
                </a:moveTo>
                <a:cubicBezTo>
                  <a:pt x="0" y="61097"/>
                  <a:pt x="61097" y="0"/>
                  <a:pt x="136464" y="0"/>
                </a:cubicBezTo>
                <a:lnTo>
                  <a:pt x="1953082" y="0"/>
                </a:lnTo>
                <a:cubicBezTo>
                  <a:pt x="2028449" y="0"/>
                  <a:pt x="2089546" y="61097"/>
                  <a:pt x="2089546" y="136464"/>
                </a:cubicBezTo>
                <a:lnTo>
                  <a:pt x="2089546" y="1228175"/>
                </a:lnTo>
                <a:cubicBezTo>
                  <a:pt x="2089546" y="1303542"/>
                  <a:pt x="2028449" y="1364639"/>
                  <a:pt x="1953082" y="1364639"/>
                </a:cubicBezTo>
                <a:lnTo>
                  <a:pt x="136464" y="1364639"/>
                </a:lnTo>
                <a:cubicBezTo>
                  <a:pt x="61097" y="1364639"/>
                  <a:pt x="0" y="1303542"/>
                  <a:pt x="0" y="1228175"/>
                </a:cubicBezTo>
                <a:lnTo>
                  <a:pt x="0" y="136464"/>
                </a:lnTo>
                <a:close/>
              </a:path>
            </a:pathLst>
          </a:custGeom>
          <a:solidFill>
            <a:srgbClr val="007F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369" tIns="59019" rIns="65369" bIns="59019" numCol="1" spcCol="1270" anchor="ctr" anchorCtr="0">
            <a:noAutofit/>
          </a:bodyPr>
          <a:lstStyle/>
          <a:p>
            <a:pPr algn="ctr" defTabSz="444500">
              <a:lnSpc>
                <a:spcPct val="90000"/>
              </a:lnSpc>
              <a:spcBef>
                <a:spcPct val="0"/>
              </a:spcBef>
              <a:spcAft>
                <a:spcPct val="35000"/>
              </a:spcAft>
            </a:pPr>
            <a:r>
              <a:rPr lang="en-US" sz="1400" b="1" dirty="0">
                <a:solidFill>
                  <a:srgbClr val="F7F7FF"/>
                </a:solidFill>
              </a:rPr>
              <a:t>98%</a:t>
            </a:r>
          </a:p>
        </p:txBody>
      </p:sp>
      <p:sp>
        <p:nvSpPr>
          <p:cNvPr id="21" name="AutoShape 4"/>
          <p:cNvSpPr>
            <a:spLocks noChangeArrowheads="1"/>
          </p:cNvSpPr>
          <p:nvPr/>
        </p:nvSpPr>
        <p:spPr bwMode="auto">
          <a:xfrm rot="5400000" flipH="1">
            <a:off x="7898657" y="2163475"/>
            <a:ext cx="661887" cy="457200"/>
          </a:xfrm>
          <a:prstGeom prst="triangle">
            <a:avLst>
              <a:gd name="adj" fmla="val 49995"/>
            </a:avLst>
          </a:prstGeom>
          <a:solidFill>
            <a:srgbClr val="FDBD13"/>
          </a:solidFill>
          <a:ln w="6350">
            <a:noFill/>
            <a:miter lim="800000"/>
            <a:headEnd/>
            <a:tailEnd/>
          </a:ln>
          <a:effectLst/>
        </p:spPr>
        <p:txBody>
          <a:bodyPr wrap="none" lIns="72000" tIns="72000" rIns="72000" bIns="72000"/>
          <a:lstStyle/>
          <a:p>
            <a:endParaRPr lang="en-US" dirty="0">
              <a:solidFill>
                <a:prstClr val="black"/>
              </a:solidFill>
            </a:endParaRPr>
          </a:p>
        </p:txBody>
      </p:sp>
      <p:sp>
        <p:nvSpPr>
          <p:cNvPr id="22" name="AutoShape 4"/>
          <p:cNvSpPr>
            <a:spLocks noChangeArrowheads="1"/>
          </p:cNvSpPr>
          <p:nvPr/>
        </p:nvSpPr>
        <p:spPr bwMode="auto">
          <a:xfrm rot="5400000" flipH="1">
            <a:off x="7898657" y="2848529"/>
            <a:ext cx="661887" cy="457200"/>
          </a:xfrm>
          <a:prstGeom prst="triangle">
            <a:avLst>
              <a:gd name="adj" fmla="val 49995"/>
            </a:avLst>
          </a:prstGeom>
          <a:solidFill>
            <a:srgbClr val="FDBD13"/>
          </a:solidFill>
          <a:ln w="6350">
            <a:noFill/>
            <a:miter lim="800000"/>
            <a:headEnd/>
            <a:tailEnd/>
          </a:ln>
          <a:effectLst/>
        </p:spPr>
        <p:txBody>
          <a:bodyPr wrap="none" lIns="72000" tIns="72000" rIns="72000" bIns="72000"/>
          <a:lstStyle/>
          <a:p>
            <a:endParaRPr lang="en-US" dirty="0">
              <a:solidFill>
                <a:prstClr val="black"/>
              </a:solidFill>
            </a:endParaRPr>
          </a:p>
        </p:txBody>
      </p:sp>
      <p:sp>
        <p:nvSpPr>
          <p:cNvPr id="23" name="AutoShape 4"/>
          <p:cNvSpPr>
            <a:spLocks noChangeArrowheads="1"/>
          </p:cNvSpPr>
          <p:nvPr/>
        </p:nvSpPr>
        <p:spPr bwMode="auto">
          <a:xfrm rot="5400000" flipH="1">
            <a:off x="7898657" y="3533583"/>
            <a:ext cx="661887" cy="457200"/>
          </a:xfrm>
          <a:prstGeom prst="triangle">
            <a:avLst>
              <a:gd name="adj" fmla="val 49995"/>
            </a:avLst>
          </a:prstGeom>
          <a:solidFill>
            <a:srgbClr val="FDBD13"/>
          </a:solidFill>
          <a:ln w="6350">
            <a:noFill/>
            <a:miter lim="800000"/>
            <a:headEnd/>
            <a:tailEnd/>
          </a:ln>
          <a:effectLst/>
        </p:spPr>
        <p:txBody>
          <a:bodyPr wrap="none" lIns="72000" tIns="72000" rIns="72000" bIns="72000"/>
          <a:lstStyle/>
          <a:p>
            <a:endParaRPr lang="en-US" dirty="0">
              <a:solidFill>
                <a:prstClr val="black"/>
              </a:solidFill>
            </a:endParaRPr>
          </a:p>
        </p:txBody>
      </p:sp>
      <p:sp>
        <p:nvSpPr>
          <p:cNvPr id="24" name="AutoShape 4"/>
          <p:cNvSpPr>
            <a:spLocks noChangeArrowheads="1"/>
          </p:cNvSpPr>
          <p:nvPr/>
        </p:nvSpPr>
        <p:spPr bwMode="auto">
          <a:xfrm rot="5400000" flipH="1">
            <a:off x="7898657" y="4218637"/>
            <a:ext cx="661887" cy="457200"/>
          </a:xfrm>
          <a:prstGeom prst="triangle">
            <a:avLst>
              <a:gd name="adj" fmla="val 49995"/>
            </a:avLst>
          </a:prstGeom>
          <a:solidFill>
            <a:srgbClr val="FDBD13"/>
          </a:solidFill>
          <a:ln w="6350">
            <a:noFill/>
            <a:miter lim="800000"/>
            <a:headEnd/>
            <a:tailEnd/>
          </a:ln>
          <a:effectLst/>
        </p:spPr>
        <p:txBody>
          <a:bodyPr wrap="none" lIns="72000" tIns="72000" rIns="72000" bIns="72000"/>
          <a:lstStyle/>
          <a:p>
            <a:endParaRPr lang="en-US" dirty="0">
              <a:solidFill>
                <a:prstClr val="black"/>
              </a:solidFill>
            </a:endParaRPr>
          </a:p>
        </p:txBody>
      </p:sp>
      <p:sp>
        <p:nvSpPr>
          <p:cNvPr id="25" name="AutoShape 4"/>
          <p:cNvSpPr>
            <a:spLocks noChangeArrowheads="1"/>
          </p:cNvSpPr>
          <p:nvPr/>
        </p:nvSpPr>
        <p:spPr bwMode="auto">
          <a:xfrm rot="5400000" flipH="1">
            <a:off x="7898657" y="4903691"/>
            <a:ext cx="661887" cy="457200"/>
          </a:xfrm>
          <a:prstGeom prst="triangle">
            <a:avLst>
              <a:gd name="adj" fmla="val 49995"/>
            </a:avLst>
          </a:prstGeom>
          <a:solidFill>
            <a:srgbClr val="FDBD13"/>
          </a:solidFill>
          <a:ln w="6350">
            <a:noFill/>
            <a:miter lim="800000"/>
            <a:headEnd/>
            <a:tailEnd/>
          </a:ln>
          <a:effectLst/>
        </p:spPr>
        <p:txBody>
          <a:bodyPr wrap="none" lIns="72000" tIns="72000" rIns="72000" bIns="72000"/>
          <a:lstStyle/>
          <a:p>
            <a:endParaRPr lang="en-US" dirty="0">
              <a:solidFill>
                <a:prstClr val="black"/>
              </a:solidFill>
            </a:endParaRPr>
          </a:p>
        </p:txBody>
      </p:sp>
      <p:sp>
        <p:nvSpPr>
          <p:cNvPr id="26" name="AutoShape 4"/>
          <p:cNvSpPr>
            <a:spLocks noChangeArrowheads="1"/>
          </p:cNvSpPr>
          <p:nvPr/>
        </p:nvSpPr>
        <p:spPr bwMode="auto">
          <a:xfrm rot="5400000" flipH="1">
            <a:off x="7898657" y="5588743"/>
            <a:ext cx="661887" cy="457200"/>
          </a:xfrm>
          <a:prstGeom prst="triangle">
            <a:avLst>
              <a:gd name="adj" fmla="val 49995"/>
            </a:avLst>
          </a:prstGeom>
          <a:solidFill>
            <a:srgbClr val="FDBD13"/>
          </a:solidFill>
          <a:ln w="6350">
            <a:noFill/>
            <a:miter lim="800000"/>
            <a:headEnd/>
            <a:tailEnd/>
          </a:ln>
          <a:effectLst/>
        </p:spPr>
        <p:txBody>
          <a:bodyPr wrap="none" lIns="72000" tIns="72000" rIns="72000" bIns="72000"/>
          <a:lstStyle/>
          <a:p>
            <a:endParaRPr lang="en-US" dirty="0">
              <a:solidFill>
                <a:prstClr val="black"/>
              </a:solidFill>
            </a:endParaRPr>
          </a:p>
        </p:txBody>
      </p:sp>
    </p:spTree>
    <p:extLst>
      <p:ext uri="{BB962C8B-B14F-4D97-AF65-F5344CB8AC3E}">
        <p14:creationId xmlns:p14="http://schemas.microsoft.com/office/powerpoint/2010/main" val="364917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a:solidFill>
                  <a:schemeClr val="accent6">
                    <a:lumMod val="75000"/>
                  </a:schemeClr>
                </a:solidFill>
                <a:latin typeface="Baskerville Old Face" pitchFamily="18" charset="0"/>
              </a:rPr>
              <a:t>Workshop  dialogue</a:t>
            </a:r>
          </a:p>
        </p:txBody>
      </p:sp>
      <p:sp>
        <p:nvSpPr>
          <p:cNvPr id="3" name="Content Placeholder 2"/>
          <p:cNvSpPr>
            <a:spLocks noGrp="1"/>
          </p:cNvSpPr>
          <p:nvPr>
            <p:ph sz="half" idx="1"/>
          </p:nvPr>
        </p:nvSpPr>
        <p:spPr>
          <a:xfrm>
            <a:off x="986589" y="2133600"/>
            <a:ext cx="10363200" cy="4191000"/>
          </a:xfrm>
        </p:spPr>
        <p:txBody>
          <a:bodyPr/>
          <a:lstStyle/>
          <a:p>
            <a:r>
              <a:rPr lang="en-US" dirty="0"/>
              <a:t>Do you have a  training program and dedicated trainers?</a:t>
            </a:r>
          </a:p>
          <a:p>
            <a:r>
              <a:rPr lang="en-US" dirty="0"/>
              <a:t>How do you deliver training to staff?  </a:t>
            </a:r>
          </a:p>
          <a:p>
            <a:r>
              <a:rPr lang="en-US" dirty="0"/>
              <a:t>How do you engage your staff in improving the Patient Experience</a:t>
            </a:r>
          </a:p>
        </p:txBody>
      </p:sp>
      <p:pic>
        <p:nvPicPr>
          <p:cNvPr id="4" name="Picture 3" descr="Check Your Understanding.jpg"/>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8364" b="89299" l="22386" r="82165"/>
                    </a14:imgEffect>
                  </a14:imgLayer>
                </a14:imgProps>
              </a:ext>
              <a:ext uri="{28A0092B-C50C-407E-A947-70E740481C1C}">
                <a14:useLocalDpi xmlns:a14="http://schemas.microsoft.com/office/drawing/2010/main"/>
              </a:ext>
            </a:extLst>
          </a:blip>
          <a:srcRect l="23467" t="8731" r="15690" b="10754"/>
          <a:stretch/>
        </p:blipFill>
        <p:spPr>
          <a:xfrm>
            <a:off x="8835189" y="3773906"/>
            <a:ext cx="1727430" cy="2286000"/>
          </a:xfrm>
          <a:prstGeom prst="rect">
            <a:avLst/>
          </a:prstGeom>
        </p:spPr>
      </p:pic>
    </p:spTree>
    <p:extLst>
      <p:ext uri="{BB962C8B-B14F-4D97-AF65-F5344CB8AC3E}">
        <p14:creationId xmlns:p14="http://schemas.microsoft.com/office/powerpoint/2010/main" val="70813379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302" y="79145"/>
            <a:ext cx="7999804" cy="694654"/>
          </a:xfrm>
        </p:spPr>
        <p:txBody>
          <a:bodyPr>
            <a:normAutofit fontScale="90000"/>
          </a:bodyPr>
          <a:lstStyle/>
          <a:p>
            <a:r>
              <a:rPr lang="en-US" dirty="0"/>
              <a:t>	PAS: Our Purpose</a:t>
            </a:r>
          </a:p>
        </p:txBody>
      </p:sp>
      <p:sp>
        <p:nvSpPr>
          <p:cNvPr id="3" name="Oval 2"/>
          <p:cNvSpPr/>
          <p:nvPr/>
        </p:nvSpPr>
        <p:spPr>
          <a:xfrm>
            <a:off x="1828800" y="1179095"/>
            <a:ext cx="8871283" cy="5542547"/>
          </a:xfrm>
          <a:prstGeom prst="ellipse">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srgbClr val="F7F7FF"/>
                </a:solidFill>
              </a:rPr>
              <a:t>“To build and foster an innovative culture that promotes: </a:t>
            </a:r>
            <a:r>
              <a:rPr lang="en-US" sz="2800" b="1" u="sng" dirty="0">
                <a:solidFill>
                  <a:srgbClr val="F7F7FF"/>
                </a:solidFill>
              </a:rPr>
              <a:t>Trust, Respect</a:t>
            </a:r>
            <a:r>
              <a:rPr lang="en-US" sz="2800" b="1" dirty="0">
                <a:solidFill>
                  <a:srgbClr val="F7F7FF"/>
                </a:solidFill>
              </a:rPr>
              <a:t>, </a:t>
            </a:r>
            <a:r>
              <a:rPr lang="en-US" sz="2800" b="1" u="sng" dirty="0">
                <a:solidFill>
                  <a:srgbClr val="F7F7FF"/>
                </a:solidFill>
              </a:rPr>
              <a:t>Collaboration, Understanding and Success for our Patients, Staff and Customers</a:t>
            </a:r>
            <a:endParaRPr lang="en-US" sz="2400" b="1" u="sng" kern="0" dirty="0">
              <a:solidFill>
                <a:srgbClr val="FFFFFF"/>
              </a:solidFill>
            </a:endParaRPr>
          </a:p>
        </p:txBody>
      </p:sp>
    </p:spTree>
    <p:extLst>
      <p:ext uri="{BB962C8B-B14F-4D97-AF65-F5344CB8AC3E}">
        <p14:creationId xmlns:p14="http://schemas.microsoft.com/office/powerpoint/2010/main" val="44939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Investing in our Human Capital</a:t>
            </a:r>
          </a:p>
        </p:txBody>
      </p:sp>
      <p:sp>
        <p:nvSpPr>
          <p:cNvPr id="4" name="Text Placeholder 3"/>
          <p:cNvSpPr>
            <a:spLocks noGrp="1"/>
          </p:cNvSpPr>
          <p:nvPr>
            <p:ph idx="1"/>
          </p:nvPr>
        </p:nvSpPr>
        <p:spPr>
          <a:xfrm>
            <a:off x="685800" y="2057401"/>
            <a:ext cx="7772400" cy="4663569"/>
          </a:xfrm>
        </p:spPr>
        <p:txBody>
          <a:bodyPr>
            <a:normAutofit fontScale="92500" lnSpcReduction="20000"/>
          </a:bodyPr>
          <a:lstStyle/>
          <a:p>
            <a:r>
              <a:rPr lang="en-US" dirty="0"/>
              <a:t>Employee driven decisions</a:t>
            </a:r>
          </a:p>
          <a:p>
            <a:pPr lvl="1"/>
            <a:r>
              <a:rPr lang="en-US" dirty="0"/>
              <a:t>Staff Roundtables &amp; 360 Feedback</a:t>
            </a:r>
          </a:p>
          <a:p>
            <a:pPr lvl="1"/>
            <a:r>
              <a:rPr lang="en-US" dirty="0"/>
              <a:t>Communication-Take 5</a:t>
            </a:r>
          </a:p>
          <a:p>
            <a:pPr lvl="1"/>
            <a:r>
              <a:rPr lang="en-US" dirty="0"/>
              <a:t>PAC portal</a:t>
            </a:r>
          </a:p>
          <a:p>
            <a:pPr lvl="1"/>
            <a:r>
              <a:rPr lang="en-US" dirty="0"/>
              <a:t>Job shadowing program-Rev Cycle</a:t>
            </a:r>
          </a:p>
          <a:p>
            <a:pPr lvl="1"/>
            <a:r>
              <a:rPr lang="en-US" dirty="0"/>
              <a:t>Career Networking event</a:t>
            </a:r>
          </a:p>
          <a:p>
            <a:pPr lvl="1"/>
            <a:r>
              <a:rPr lang="en-US" dirty="0"/>
              <a:t>Employee Recognition programs- </a:t>
            </a:r>
          </a:p>
          <a:p>
            <a:pPr marL="742950" lvl="1" indent="-285750">
              <a:buFont typeface="Arial" panose="020B0604020202020204" pitchFamily="34" charset="0"/>
              <a:buChar char="•"/>
            </a:pPr>
            <a:r>
              <a:rPr lang="en-US" dirty="0"/>
              <a:t>PAC Culture Committee, STAR Program, Thank you Thursdays</a:t>
            </a:r>
          </a:p>
          <a:p>
            <a:pPr lvl="1"/>
            <a:endParaRPr lang="en-US" dirty="0"/>
          </a:p>
          <a:p>
            <a:r>
              <a:rPr lang="en-US" dirty="0"/>
              <a:t>Empowering and engaging employees</a:t>
            </a:r>
          </a:p>
          <a:p>
            <a:pPr lvl="1"/>
            <a:r>
              <a:rPr lang="en-US" dirty="0"/>
              <a:t>Career development tracks</a:t>
            </a:r>
          </a:p>
          <a:p>
            <a:pPr lvl="1"/>
            <a:r>
              <a:rPr lang="en-US" dirty="0"/>
              <a:t>Education Program-</a:t>
            </a:r>
            <a:r>
              <a:rPr lang="en-US" dirty="0" err="1"/>
              <a:t>RevCycle</a:t>
            </a:r>
            <a:r>
              <a:rPr lang="en-US" dirty="0"/>
              <a:t> U </a:t>
            </a:r>
          </a:p>
          <a:p>
            <a:pPr lvl="1"/>
            <a:r>
              <a:rPr lang="en-US" dirty="0"/>
              <a:t>Lean Training/Certification</a:t>
            </a:r>
          </a:p>
          <a:p>
            <a:pPr lvl="1"/>
            <a:r>
              <a:rPr lang="en-US" dirty="0"/>
              <a:t>Experience of Work (EOW)</a:t>
            </a:r>
          </a:p>
        </p:txBody>
      </p:sp>
      <p:sp>
        <p:nvSpPr>
          <p:cNvPr id="2" name="Slide Number Placeholder 1"/>
          <p:cNvSpPr>
            <a:spLocks noGrp="1"/>
          </p:cNvSpPr>
          <p:nvPr>
            <p:ph type="sldNum" sz="quarter" idx="12"/>
          </p:nvPr>
        </p:nvSpPr>
        <p:spPr/>
        <p:txBody>
          <a:bodyPr/>
          <a:lstStyle/>
          <a:p>
            <a:fld id="{10889603-B261-0E44-8FEE-7AE3B69693BC}" type="slidenum">
              <a:rPr lang="en-US" smtClean="0"/>
              <a:pPr/>
              <a:t>19</a:t>
            </a:fld>
            <a:endParaRPr lang="en-US" dirty="0"/>
          </a:p>
        </p:txBody>
      </p:sp>
      <p:pic>
        <p:nvPicPr>
          <p:cNvPr id="5" name="Picture 2" descr="Image result for human capital"/>
          <p:cNvPicPr>
            <a:picLocks noChangeAspect="1" noChangeArrowheads="1"/>
          </p:cNvPicPr>
          <p:nvPr/>
        </p:nvPicPr>
        <p:blipFill>
          <a:blip r:embed="rId3" cstate="print"/>
          <a:srcRect/>
          <a:stretch>
            <a:fillRect/>
          </a:stretch>
        </p:blipFill>
        <p:spPr bwMode="auto">
          <a:xfrm>
            <a:off x="6811697" y="1579932"/>
            <a:ext cx="4939145" cy="3143093"/>
          </a:xfrm>
          <a:prstGeom prst="rect">
            <a:avLst/>
          </a:prstGeom>
          <a:noFill/>
        </p:spPr>
      </p:pic>
    </p:spTree>
    <p:extLst>
      <p:ext uri="{BB962C8B-B14F-4D97-AF65-F5344CB8AC3E}">
        <p14:creationId xmlns:p14="http://schemas.microsoft.com/office/powerpoint/2010/main" val="285647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idx="1"/>
          </p:nvPr>
        </p:nvSpPr>
        <p:spPr>
          <a:xfrm>
            <a:off x="107437" y="0"/>
            <a:ext cx="7690843" cy="5820699"/>
          </a:xfrm>
        </p:spPr>
        <p:txBody>
          <a:bodyPr/>
          <a:lstStyle/>
          <a:p>
            <a:endParaRPr lang="en-US" sz="1800" dirty="0"/>
          </a:p>
          <a:p>
            <a:endParaRPr lang="en-US" sz="1800" dirty="0"/>
          </a:p>
          <a:p>
            <a:endParaRPr lang="en-US" sz="1800" dirty="0"/>
          </a:p>
          <a:p>
            <a:endParaRPr lang="en-US" sz="1800" dirty="0"/>
          </a:p>
          <a:p>
            <a:endParaRPr lang="en-US" sz="1800" dirty="0"/>
          </a:p>
          <a:p>
            <a:r>
              <a:rPr lang="en-US" sz="1800" dirty="0"/>
              <a:t>Learn how to build an Patient Friendly and Focused Financial Clearance Program through:</a:t>
            </a:r>
          </a:p>
          <a:p>
            <a:endParaRPr lang="en-US" sz="1800" dirty="0"/>
          </a:p>
          <a:p>
            <a:pPr lvl="1"/>
            <a:r>
              <a:rPr lang="en-US" sz="1600" dirty="0"/>
              <a:t>Centralized functions and standard processes  </a:t>
            </a:r>
          </a:p>
          <a:p>
            <a:pPr lvl="1"/>
            <a:r>
              <a:rPr lang="en-US" sz="1600" dirty="0"/>
              <a:t>Developing a Positive Employee culture that puts the Patient First</a:t>
            </a:r>
          </a:p>
          <a:p>
            <a:pPr lvl="1"/>
            <a:r>
              <a:rPr lang="en-US" sz="1600" dirty="0"/>
              <a:t>Creating a Learning Environment that Engages and Empowers staff</a:t>
            </a:r>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10889603-B261-0E44-8FEE-7AE3B69693BC}" type="slidenum">
              <a:rPr lang="en-US" smtClean="0"/>
              <a:pPr/>
              <a:t>2</a:t>
            </a:fld>
            <a:endParaRPr lang="en-US" dirty="0"/>
          </a:p>
        </p:txBody>
      </p:sp>
      <p:sp>
        <p:nvSpPr>
          <p:cNvPr id="7" name="Rounded Rectangle 6"/>
          <p:cNvSpPr/>
          <p:nvPr/>
        </p:nvSpPr>
        <p:spPr>
          <a:xfrm>
            <a:off x="8017703" y="846198"/>
            <a:ext cx="3833451" cy="4974501"/>
          </a:xfrm>
          <a:prstGeom prst="roundRect">
            <a:avLst/>
          </a:prstGeom>
          <a:noFill/>
          <a:ln>
            <a:solidFill>
              <a:srgbClr val="E31837"/>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867" dirty="0">
                <a:solidFill>
                  <a:schemeClr val="tx1"/>
                </a:solidFill>
                <a:latin typeface="Helvetica Neue Medium" charset="0"/>
                <a:ea typeface="Helvetica Neue Medium" charset="0"/>
                <a:cs typeface="Helvetica Neue Medium" charset="0"/>
              </a:rPr>
              <a:t>Agenda:</a:t>
            </a:r>
          </a:p>
          <a:p>
            <a:pPr algn="ctr"/>
            <a:endParaRPr lang="en-US" sz="1067" dirty="0">
              <a:solidFill>
                <a:schemeClr val="tx1"/>
              </a:solidFill>
              <a:latin typeface="Helvetica Neue Medium" charset="0"/>
              <a:ea typeface="Helvetica Neue Medium" charset="0"/>
              <a:cs typeface="Helvetica Neue Medium" charset="0"/>
            </a:endParaRPr>
          </a:p>
          <a:p>
            <a:pPr marL="380990" indent="-380990">
              <a:buFont typeface="Arial" charset="0"/>
              <a:buChar char="•"/>
            </a:pPr>
            <a:r>
              <a:rPr lang="en-US" sz="1600" dirty="0">
                <a:solidFill>
                  <a:schemeClr val="tx1"/>
                </a:solidFill>
                <a:latin typeface="Helvetica Neue" charset="0"/>
                <a:ea typeface="Helvetica Neue" charset="0"/>
                <a:cs typeface="Helvetica Neue" charset="0"/>
              </a:rPr>
              <a:t>Moving to an Enterprise strategy</a:t>
            </a:r>
          </a:p>
          <a:p>
            <a:endParaRPr lang="en-US" sz="1600" dirty="0">
              <a:solidFill>
                <a:schemeClr val="tx1"/>
              </a:solidFill>
              <a:latin typeface="Helvetica Neue" charset="0"/>
              <a:ea typeface="Helvetica Neue" charset="0"/>
              <a:cs typeface="Helvetica Neue" charset="0"/>
            </a:endParaRPr>
          </a:p>
          <a:p>
            <a:pPr marL="380990" indent="-380990">
              <a:buFont typeface="Arial" charset="0"/>
              <a:buChar char="•"/>
            </a:pPr>
            <a:r>
              <a:rPr lang="en-US" sz="1600" dirty="0">
                <a:solidFill>
                  <a:schemeClr val="tx1"/>
                </a:solidFill>
                <a:latin typeface="Helvetica Neue" charset="0"/>
                <a:ea typeface="Helvetica Neue" charset="0"/>
                <a:cs typeface="Helvetica Neue" charset="0"/>
              </a:rPr>
              <a:t>Our journey toward understanding what it takes to create a Positive Patient Financial Experience across the System</a:t>
            </a:r>
            <a:endParaRPr lang="en-US" sz="1600" dirty="0">
              <a:solidFill>
                <a:schemeClr val="tx1"/>
              </a:solidFill>
              <a:latin typeface="Helvetica Neue Light" charset="0"/>
              <a:ea typeface="Helvetica Neue Light" charset="0"/>
              <a:cs typeface="Helvetica Neue Light" charset="0"/>
            </a:endParaRPr>
          </a:p>
          <a:p>
            <a:pPr marL="380990" indent="-380990">
              <a:buFont typeface="Arial" charset="0"/>
              <a:buChar char="•"/>
            </a:pPr>
            <a:endParaRPr lang="en-US" sz="1067" dirty="0">
              <a:solidFill>
                <a:schemeClr val="tx1"/>
              </a:solidFill>
              <a:latin typeface="Helvetica Neue Light" charset="0"/>
              <a:ea typeface="Helvetica Neue Light" charset="0"/>
              <a:cs typeface="Helvetica Neue Light" charset="0"/>
            </a:endParaRPr>
          </a:p>
          <a:p>
            <a:pPr marL="380990" indent="-380990">
              <a:buFont typeface="Arial" charset="0"/>
              <a:buChar char="•"/>
            </a:pPr>
            <a:r>
              <a:rPr lang="en-US" sz="1600" dirty="0">
                <a:solidFill>
                  <a:schemeClr val="tx1"/>
                </a:solidFill>
                <a:latin typeface="Helvetica Neue Light" charset="0"/>
                <a:ea typeface="Helvetica Neue Light" charset="0"/>
                <a:cs typeface="Helvetica Neue Light" charset="0"/>
              </a:rPr>
              <a:t>How we create collaborative partnerships with credible internal and external groups to develop staff, and spark passion in the workplace</a:t>
            </a:r>
            <a:endParaRPr lang="en-US" sz="1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56686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B050"/>
                </a:solidFill>
              </a:rPr>
              <a:t>Building a Team that puts the Patient First	</a:t>
            </a:r>
            <a:br>
              <a:rPr lang="en-US" b="1" dirty="0">
                <a:solidFill>
                  <a:srgbClr val="00B050"/>
                </a:solidFill>
              </a:rPr>
            </a:br>
            <a:r>
              <a:rPr lang="en-US" b="1" dirty="0">
                <a:solidFill>
                  <a:srgbClr val="00B050"/>
                </a:solidFill>
              </a:rPr>
              <a:t> “What if I and What if We”</a:t>
            </a:r>
          </a:p>
        </p:txBody>
      </p:sp>
      <p:sp>
        <p:nvSpPr>
          <p:cNvPr id="3" name="Content Placeholder 2"/>
          <p:cNvSpPr>
            <a:spLocks noGrp="1"/>
          </p:cNvSpPr>
          <p:nvPr>
            <p:ph sz="half" idx="1"/>
          </p:nvPr>
        </p:nvSpPr>
        <p:spPr/>
        <p:txBody>
          <a:bodyPr>
            <a:normAutofit fontScale="92500" lnSpcReduction="10000"/>
          </a:bodyPr>
          <a:lstStyle/>
          <a:p>
            <a:r>
              <a:rPr lang="en-US" b="1" dirty="0"/>
              <a:t>Assume Positive Intent</a:t>
            </a:r>
          </a:p>
          <a:p>
            <a:r>
              <a:rPr lang="en-US" dirty="0"/>
              <a:t>Embrace New Ideas and views</a:t>
            </a:r>
          </a:p>
          <a:p>
            <a:r>
              <a:rPr lang="en-US" b="1" dirty="0"/>
              <a:t>Be open to giving and receiving Feedback</a:t>
            </a:r>
          </a:p>
          <a:p>
            <a:r>
              <a:rPr lang="en-US" dirty="0"/>
              <a:t>Be willing to look at things from a different perspective</a:t>
            </a:r>
          </a:p>
          <a:p>
            <a:r>
              <a:rPr lang="en-US" b="1" dirty="0"/>
              <a:t>Walk in another’s shoes</a:t>
            </a:r>
          </a:p>
          <a:p>
            <a:r>
              <a:rPr lang="en-US" dirty="0"/>
              <a:t>Get out of your comfort zone more often</a:t>
            </a:r>
          </a:p>
          <a:p>
            <a:r>
              <a:rPr lang="en-US" b="1" dirty="0"/>
              <a:t>Share histories to break down barriers</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b="1" dirty="0"/>
              <a:t>Cultivate understanding-ask Why</a:t>
            </a:r>
          </a:p>
          <a:p>
            <a:r>
              <a:rPr lang="en-US" dirty="0"/>
              <a:t>Embrace success as a Team- not always about the individual</a:t>
            </a:r>
          </a:p>
          <a:p>
            <a:r>
              <a:rPr lang="en-US" b="1" dirty="0"/>
              <a:t>Take Risks- don’t be afraid to fail</a:t>
            </a:r>
          </a:p>
          <a:p>
            <a:r>
              <a:rPr lang="en-US" dirty="0"/>
              <a:t>Practice an Open Mind</a:t>
            </a:r>
          </a:p>
          <a:p>
            <a:r>
              <a:rPr lang="en-US" b="1" dirty="0"/>
              <a:t>Be Respectful in all things</a:t>
            </a:r>
          </a:p>
          <a:p>
            <a:r>
              <a:rPr lang="en-US" dirty="0"/>
              <a:t>Trust </a:t>
            </a:r>
          </a:p>
          <a:p>
            <a:r>
              <a:rPr lang="en-US" b="1" dirty="0"/>
              <a:t>Seek out collaboration</a:t>
            </a:r>
          </a:p>
          <a:p>
            <a:r>
              <a:rPr lang="en-US" dirty="0"/>
              <a:t>Dream Big &amp; Share</a:t>
            </a:r>
          </a:p>
          <a:p>
            <a:pPr marL="0" indent="0">
              <a:buNone/>
            </a:pPr>
            <a:endParaRPr lang="en-US" dirty="0"/>
          </a:p>
        </p:txBody>
      </p:sp>
    </p:spTree>
    <p:extLst>
      <p:ext uri="{BB962C8B-B14F-4D97-AF65-F5344CB8AC3E}">
        <p14:creationId xmlns:p14="http://schemas.microsoft.com/office/powerpoint/2010/main" val="236877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Pioneers of Change</a:t>
            </a:r>
          </a:p>
        </p:txBody>
      </p:sp>
      <p:sp>
        <p:nvSpPr>
          <p:cNvPr id="3" name="Subtitle 2"/>
          <p:cNvSpPr>
            <a:spLocks noGrp="1"/>
          </p:cNvSpPr>
          <p:nvPr>
            <p:ph type="subTitle" idx="1"/>
          </p:nvPr>
        </p:nvSpPr>
        <p:spPr>
          <a:xfrm>
            <a:off x="1524000" y="3618080"/>
            <a:ext cx="9144000" cy="1655762"/>
          </a:xfrm>
        </p:spPr>
        <p:txBody>
          <a:bodyPr/>
          <a:lstStyle/>
          <a:p>
            <a:r>
              <a:rPr lang="en-US" dirty="0"/>
              <a:t>Video- Employee Engagement</a:t>
            </a:r>
          </a:p>
          <a:p>
            <a:r>
              <a:rPr lang="en-US" u="sng" dirty="0">
                <a:hlinkClick r:id="rId2"/>
              </a:rPr>
              <a:t>https://sutter.jibecast.com/external/video/8e856eba6231be347a5dc7f899b309ee</a:t>
            </a:r>
            <a:endParaRPr lang="en-US" dirty="0"/>
          </a:p>
        </p:txBody>
      </p:sp>
    </p:spTree>
    <p:extLst>
      <p:ext uri="{BB962C8B-B14F-4D97-AF65-F5344CB8AC3E}">
        <p14:creationId xmlns:p14="http://schemas.microsoft.com/office/powerpoint/2010/main" val="1347732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2017 RC Education Program Structure</a:t>
            </a:r>
          </a:p>
        </p:txBody>
      </p:sp>
      <p:sp>
        <p:nvSpPr>
          <p:cNvPr id="3" name="Slide Number Placeholder 2"/>
          <p:cNvSpPr>
            <a:spLocks noGrp="1"/>
          </p:cNvSpPr>
          <p:nvPr>
            <p:ph type="sldNum" sz="quarter" idx="12"/>
          </p:nvPr>
        </p:nvSpPr>
        <p:spPr/>
        <p:txBody>
          <a:bodyPr/>
          <a:lstStyle/>
          <a:p>
            <a:fld id="{BA9B540C-44DA-4F69-89C9-7C84606640D3}" type="slidenum">
              <a:rPr lang="en-US" smtClean="0"/>
              <a:pPr/>
              <a:t>22</a:t>
            </a:fld>
            <a:endParaRPr lang="en-US" dirty="0"/>
          </a:p>
        </p:txBody>
      </p:sp>
      <p:sp>
        <p:nvSpPr>
          <p:cNvPr id="7" name="Content Placeholder 1"/>
          <p:cNvSpPr txBox="1">
            <a:spLocks/>
          </p:cNvSpPr>
          <p:nvPr/>
        </p:nvSpPr>
        <p:spPr>
          <a:xfrm>
            <a:off x="1981200" y="1397000"/>
            <a:ext cx="8057072" cy="2743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b="0" i="0" u="none"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endParaRPr lang="en-US" dirty="0"/>
          </a:p>
          <a:p>
            <a:pPr marL="57150" indent="0" algn="ctr">
              <a:buNone/>
            </a:pPr>
            <a:r>
              <a:rPr lang="en-US" dirty="0"/>
              <a:t>Designing Our Program Structure</a:t>
            </a:r>
          </a:p>
        </p:txBody>
      </p:sp>
      <p:graphicFrame>
        <p:nvGraphicFramePr>
          <p:cNvPr id="2" name="Diagram 1"/>
          <p:cNvGraphicFramePr/>
          <p:nvPr>
            <p:extLst/>
          </p:nvPr>
        </p:nvGraphicFramePr>
        <p:xfrm>
          <a:off x="2241924" y="2380324"/>
          <a:ext cx="779634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15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9B540C-44DA-4F69-89C9-7C84606640D3}" type="slidenum">
              <a:rPr lang="en-US" smtClean="0"/>
              <a:pPr/>
              <a:t>23</a:t>
            </a:fld>
            <a:endParaRPr lang="en-US" dirty="0"/>
          </a:p>
        </p:txBody>
      </p:sp>
      <p:sp>
        <p:nvSpPr>
          <p:cNvPr id="4" name="Title 3"/>
          <p:cNvSpPr>
            <a:spLocks noGrp="1"/>
          </p:cNvSpPr>
          <p:nvPr>
            <p:ph type="title"/>
          </p:nvPr>
        </p:nvSpPr>
        <p:spPr/>
        <p:txBody>
          <a:bodyPr>
            <a:noAutofit/>
          </a:bodyPr>
          <a:lstStyle/>
          <a:p>
            <a:r>
              <a:rPr lang="en-US" dirty="0"/>
              <a:t>Blended Learning Model</a:t>
            </a:r>
          </a:p>
        </p:txBody>
      </p:sp>
      <p:graphicFrame>
        <p:nvGraphicFramePr>
          <p:cNvPr id="6" name="SmartArt Placeholder 5"/>
          <p:cNvGraphicFramePr>
            <a:graphicFrameLocks noGrp="1"/>
          </p:cNvGraphicFramePr>
          <p:nvPr>
            <p:ph type="dgm" sz="quarter" idx="13"/>
            <p:extLst/>
          </p:nvPr>
        </p:nvGraphicFramePr>
        <p:xfrm>
          <a:off x="1862138" y="1633539"/>
          <a:ext cx="8521700"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48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Integrated Functional and Technical Training</a:t>
            </a:r>
          </a:p>
        </p:txBody>
      </p:sp>
      <p:sp>
        <p:nvSpPr>
          <p:cNvPr id="3" name="Slide Number Placeholder 2"/>
          <p:cNvSpPr>
            <a:spLocks noGrp="1"/>
          </p:cNvSpPr>
          <p:nvPr>
            <p:ph type="sldNum" sz="quarter" idx="12"/>
          </p:nvPr>
        </p:nvSpPr>
        <p:spPr/>
        <p:txBody>
          <a:bodyPr/>
          <a:lstStyle/>
          <a:p>
            <a:fld id="{BA9B540C-44DA-4F69-89C9-7C84606640D3}" type="slidenum">
              <a:rPr lang="en-US" smtClean="0"/>
              <a:pPr/>
              <a:t>24</a:t>
            </a:fld>
            <a:endParaRPr lang="en-US" dirty="0"/>
          </a:p>
        </p:txBody>
      </p:sp>
      <p:sp>
        <p:nvSpPr>
          <p:cNvPr id="7" name="Rounded Rectangle 6"/>
          <p:cNvSpPr/>
          <p:nvPr/>
        </p:nvSpPr>
        <p:spPr>
          <a:xfrm>
            <a:off x="1862666" y="2289883"/>
            <a:ext cx="3813205" cy="3147090"/>
          </a:xfrm>
          <a:prstGeom prst="roundRect">
            <a:avLst/>
          </a:prstGeom>
          <a:solidFill>
            <a:schemeClr val="bg1"/>
          </a:solidFill>
          <a:ln w="28575">
            <a:solidFill>
              <a:srgbClr val="0BA59C"/>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lvl="2" indent="-285750">
              <a:spcAft>
                <a:spcPts val="150"/>
              </a:spcAft>
              <a:buFont typeface="Arial" panose="020B0604020202020204" pitchFamily="34" charset="0"/>
              <a:buChar char="•"/>
            </a:pPr>
            <a:r>
              <a:rPr lang="en-US" sz="2100" dirty="0">
                <a:solidFill>
                  <a:schemeClr val="tx1"/>
                </a:solidFill>
              </a:rPr>
              <a:t>Learning tracks specific for each job role through online Learning Maps</a:t>
            </a:r>
          </a:p>
          <a:p>
            <a:pPr marL="285750" lvl="2" indent="-285750">
              <a:spcAft>
                <a:spcPts val="150"/>
              </a:spcAft>
              <a:buFont typeface="Arial" panose="020B0604020202020204" pitchFamily="34" charset="0"/>
              <a:buChar char="•"/>
            </a:pPr>
            <a:r>
              <a:rPr lang="en-US" sz="2100" dirty="0">
                <a:solidFill>
                  <a:schemeClr val="tx1"/>
                </a:solidFill>
              </a:rPr>
              <a:t>Scenario based learning</a:t>
            </a:r>
          </a:p>
          <a:p>
            <a:pPr marL="285750" lvl="2" indent="-285750">
              <a:spcAft>
                <a:spcPts val="150"/>
              </a:spcAft>
              <a:buFont typeface="Arial" panose="020B0604020202020204" pitchFamily="34" charset="0"/>
              <a:buChar char="•"/>
            </a:pPr>
            <a:r>
              <a:rPr lang="en-US" sz="2100" dirty="0">
                <a:solidFill>
                  <a:schemeClr val="tx1"/>
                </a:solidFill>
              </a:rPr>
              <a:t>Integrate Job Aids into curriculum</a:t>
            </a:r>
          </a:p>
          <a:p>
            <a:pPr marL="285750" lvl="2" indent="-285750">
              <a:spcAft>
                <a:spcPts val="150"/>
              </a:spcAft>
              <a:buFont typeface="Arial" panose="020B0604020202020204" pitchFamily="34" charset="0"/>
              <a:buChar char="•"/>
            </a:pPr>
            <a:r>
              <a:rPr lang="en-US" sz="2100" dirty="0">
                <a:solidFill>
                  <a:schemeClr val="tx1"/>
                </a:solidFill>
              </a:rPr>
              <a:t>Utilize standard Epic eLearnings</a:t>
            </a:r>
          </a:p>
          <a:p>
            <a:pPr marL="0" lvl="2"/>
            <a:endParaRPr lang="en-US" sz="2200" dirty="0">
              <a:solidFill>
                <a:schemeClr val="tx1"/>
              </a:solidFill>
            </a:endParaRPr>
          </a:p>
        </p:txBody>
      </p:sp>
      <p:sp>
        <p:nvSpPr>
          <p:cNvPr id="12" name="Rounded Rectangle 11"/>
          <p:cNvSpPr/>
          <p:nvPr/>
        </p:nvSpPr>
        <p:spPr>
          <a:xfrm>
            <a:off x="1862665" y="1527644"/>
            <a:ext cx="3801074" cy="676399"/>
          </a:xfrm>
          <a:prstGeom prst="roundRect">
            <a:avLst/>
          </a:prstGeom>
          <a:solidFill>
            <a:schemeClr val="accent2"/>
          </a:solidFill>
          <a:ln w="28575">
            <a:solidFill>
              <a:srgbClr val="0BA59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t>Curriculum Structure</a:t>
            </a:r>
          </a:p>
        </p:txBody>
      </p:sp>
      <p:pic>
        <p:nvPicPr>
          <p:cNvPr id="14" name="Picture 13"/>
          <p:cNvPicPr>
            <a:picLocks noChangeAspect="1"/>
          </p:cNvPicPr>
          <p:nvPr/>
        </p:nvPicPr>
        <p:blipFill>
          <a:blip r:embed="rId3"/>
          <a:stretch>
            <a:fillRect/>
          </a:stretch>
        </p:blipFill>
        <p:spPr>
          <a:xfrm>
            <a:off x="6076084" y="2127013"/>
            <a:ext cx="4307919" cy="3553396"/>
          </a:xfrm>
          <a:prstGeom prst="rect">
            <a:avLst/>
          </a:prstGeom>
        </p:spPr>
      </p:pic>
    </p:spTree>
    <p:extLst>
      <p:ext uri="{BB962C8B-B14F-4D97-AF65-F5344CB8AC3E}">
        <p14:creationId xmlns:p14="http://schemas.microsoft.com/office/powerpoint/2010/main" val="1897229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Partnerships are Key!</a:t>
            </a:r>
          </a:p>
        </p:txBody>
      </p:sp>
      <p:graphicFrame>
        <p:nvGraphicFramePr>
          <p:cNvPr id="5" name="Content Placeholder 4"/>
          <p:cNvGraphicFramePr>
            <a:graphicFrameLocks noGrp="1"/>
          </p:cNvGraphicFramePr>
          <p:nvPr>
            <p:ph idx="1"/>
            <p:extLst/>
          </p:nvPr>
        </p:nvGraphicFramePr>
        <p:xfrm>
          <a:off x="1862665" y="1600201"/>
          <a:ext cx="85217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A9B540C-44DA-4F69-89C9-7C84606640D3}" type="slidenum">
              <a:rPr lang="en-US" smtClean="0"/>
              <a:pPr/>
              <a:t>25</a:t>
            </a:fld>
            <a:endParaRPr lang="en-US" dirty="0"/>
          </a:p>
        </p:txBody>
      </p:sp>
    </p:spTree>
    <p:extLst>
      <p:ext uri="{BB962C8B-B14F-4D97-AF65-F5344CB8AC3E}">
        <p14:creationId xmlns:p14="http://schemas.microsoft.com/office/powerpoint/2010/main" val="1875329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Revenue Cycle Overview</a:t>
            </a:r>
          </a:p>
        </p:txBody>
      </p:sp>
      <p:sp>
        <p:nvSpPr>
          <p:cNvPr id="3" name="Slide Number Placeholder 2"/>
          <p:cNvSpPr>
            <a:spLocks noGrp="1"/>
          </p:cNvSpPr>
          <p:nvPr>
            <p:ph type="sldNum" sz="quarter" idx="12"/>
          </p:nvPr>
        </p:nvSpPr>
        <p:spPr/>
        <p:txBody>
          <a:bodyPr/>
          <a:lstStyle/>
          <a:p>
            <a:fld id="{BA9B540C-44DA-4F69-89C9-7C84606640D3}" type="slidenum">
              <a:rPr lang="en-US" smtClean="0"/>
              <a:pPr/>
              <a:t>26</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415" y="1434497"/>
            <a:ext cx="8643390" cy="5286978"/>
          </a:xfrm>
          <a:prstGeom prst="rect">
            <a:avLst/>
          </a:prstGeom>
        </p:spPr>
      </p:pic>
      <p:sp>
        <p:nvSpPr>
          <p:cNvPr id="2" name="TextBox 1"/>
          <p:cNvSpPr txBox="1"/>
          <p:nvPr/>
        </p:nvSpPr>
        <p:spPr>
          <a:xfrm>
            <a:off x="6677892" y="1729047"/>
            <a:ext cx="3706111" cy="3754874"/>
          </a:xfrm>
          <a:prstGeom prst="rect">
            <a:avLst/>
          </a:prstGeom>
          <a:noFill/>
        </p:spPr>
        <p:txBody>
          <a:bodyPr wrap="square" rtlCol="0">
            <a:spAutoFit/>
          </a:bodyPr>
          <a:lstStyle/>
          <a:p>
            <a:r>
              <a:rPr lang="en-US" sz="2200" b="1" dirty="0"/>
              <a:t>Benefits:</a:t>
            </a:r>
          </a:p>
          <a:p>
            <a:pPr marL="742950" lvl="1" indent="-285750">
              <a:buFont typeface="Arial" panose="020B0604020202020204" pitchFamily="34" charset="0"/>
              <a:buChar char="•"/>
            </a:pPr>
            <a:r>
              <a:rPr lang="en-US" sz="2000" dirty="0"/>
              <a:t>New Team Members understand that they are part of a larger process, including the notion that all Revenue Cycle Team Members impact denials and cash!</a:t>
            </a:r>
          </a:p>
          <a:p>
            <a:pPr marL="742950" lvl="1" indent="-285750">
              <a:buFont typeface="Arial" panose="020B0604020202020204" pitchFamily="34" charset="0"/>
              <a:buChar char="•"/>
            </a:pPr>
            <a:r>
              <a:rPr lang="en-US" sz="2000" dirty="0"/>
              <a:t>Level setting of metrics.</a:t>
            </a:r>
          </a:p>
          <a:p>
            <a:pPr marL="742950" lvl="1" indent="-285750">
              <a:buFont typeface="Arial" panose="020B0604020202020204" pitchFamily="34" charset="0"/>
              <a:buChar char="•"/>
            </a:pPr>
            <a:r>
              <a:rPr lang="en-US" sz="2000" dirty="0"/>
              <a:t>Face time with leadership.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35089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9B540C-44DA-4F69-89C9-7C84606640D3}" type="slidenum">
              <a:rPr lang="en-US" smtClean="0"/>
              <a:pPr/>
              <a:t>27</a:t>
            </a:fld>
            <a:endParaRPr lang="en-US" dirty="0"/>
          </a:p>
        </p:txBody>
      </p:sp>
      <p:sp>
        <p:nvSpPr>
          <p:cNvPr id="4" name="Title 3"/>
          <p:cNvSpPr>
            <a:spLocks noGrp="1"/>
          </p:cNvSpPr>
          <p:nvPr>
            <p:ph type="title"/>
          </p:nvPr>
        </p:nvSpPr>
        <p:spPr/>
        <p:txBody>
          <a:bodyPr/>
          <a:lstStyle/>
          <a:p>
            <a:r>
              <a:rPr lang="en-US" dirty="0"/>
              <a:t>Revenue Cycle U Portal</a:t>
            </a:r>
          </a:p>
        </p:txBody>
      </p:sp>
      <p:graphicFrame>
        <p:nvGraphicFramePr>
          <p:cNvPr id="6" name="SmartArt Placeholder 5"/>
          <p:cNvGraphicFramePr>
            <a:graphicFrameLocks noGrp="1"/>
          </p:cNvGraphicFramePr>
          <p:nvPr>
            <p:ph type="dgm" sz="quarter" idx="13"/>
            <p:extLst/>
          </p:nvPr>
        </p:nvGraphicFramePr>
        <p:xfrm>
          <a:off x="3309938" y="1654630"/>
          <a:ext cx="8185376" cy="480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20560858">
            <a:off x="1902762" y="2099256"/>
            <a:ext cx="3894117" cy="140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88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358821"/>
            <a:ext cx="8610600" cy="1698580"/>
          </a:xfrm>
        </p:spPr>
        <p:txBody>
          <a:bodyPr/>
          <a:lstStyle/>
          <a:p>
            <a:pPr algn="l"/>
            <a:r>
              <a:rPr lang="en-US" i="1" dirty="0"/>
              <a:t>Innovative Education</a:t>
            </a:r>
          </a:p>
        </p:txBody>
      </p:sp>
      <p:sp>
        <p:nvSpPr>
          <p:cNvPr id="4" name="Text Placeholder 3"/>
          <p:cNvSpPr>
            <a:spLocks noGrp="1"/>
          </p:cNvSpPr>
          <p:nvPr>
            <p:ph idx="1"/>
          </p:nvPr>
        </p:nvSpPr>
        <p:spPr>
          <a:xfrm>
            <a:off x="1415345" y="340654"/>
            <a:ext cx="11861700" cy="558001"/>
          </a:xfrm>
        </p:spPr>
        <p:txBody>
          <a:bodyPr/>
          <a:lstStyle/>
          <a:p>
            <a:pPr algn="ctr" defTabSz="1219170">
              <a:defRPr/>
            </a:pPr>
            <a:r>
              <a:rPr lang="en-US" sz="3067" i="1" dirty="0">
                <a:latin typeface="Helvetica Neue Light" charset="0"/>
                <a:ea typeface="Helvetica Neue Light" charset="0"/>
                <a:cs typeface="Helvetica Neue Light" charset="0"/>
              </a:rPr>
              <a:t>Good To Great</a:t>
            </a:r>
          </a:p>
        </p:txBody>
      </p:sp>
      <p:sp>
        <p:nvSpPr>
          <p:cNvPr id="2" name="Slide Number Placeholder 1"/>
          <p:cNvSpPr>
            <a:spLocks noGrp="1"/>
          </p:cNvSpPr>
          <p:nvPr>
            <p:ph type="sldNum" sz="quarter" idx="12"/>
          </p:nvPr>
        </p:nvSpPr>
        <p:spPr/>
        <p:txBody>
          <a:bodyPr/>
          <a:lstStyle/>
          <a:p>
            <a:fld id="{10889603-B261-0E44-8FEE-7AE3B69693BC}" type="slidenum">
              <a:rPr lang="en-US" smtClean="0"/>
              <a:pPr/>
              <a:t>28</a:t>
            </a:fld>
            <a:endParaRPr lang="en-US" dirty="0"/>
          </a:p>
        </p:txBody>
      </p:sp>
      <p:sp>
        <p:nvSpPr>
          <p:cNvPr id="5" name="Slide Number Placeholder 2"/>
          <p:cNvSpPr txBox="1">
            <a:spLocks/>
          </p:cNvSpPr>
          <p:nvPr/>
        </p:nvSpPr>
        <p:spPr>
          <a:xfrm>
            <a:off x="1534102" y="7882720"/>
            <a:ext cx="257471" cy="26823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A9B540C-44DA-4F69-89C9-7C84606640D3}" type="slidenum">
              <a:rPr lang="en-US" sz="2400"/>
              <a:pPr/>
              <a:t>28</a:t>
            </a:fld>
            <a:endParaRPr lang="en-US" sz="2400" dirty="0"/>
          </a:p>
        </p:txBody>
      </p:sp>
      <p:sp>
        <p:nvSpPr>
          <p:cNvPr id="6" name="Oval 5"/>
          <p:cNvSpPr/>
          <p:nvPr/>
        </p:nvSpPr>
        <p:spPr>
          <a:xfrm>
            <a:off x="4879526" y="2163718"/>
            <a:ext cx="2466669" cy="1589639"/>
          </a:xfrm>
          <a:prstGeom prst="ellipse">
            <a:avLst/>
          </a:prstGeom>
          <a:solidFill>
            <a:srgbClr val="00A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eLearning Modules</a:t>
            </a:r>
          </a:p>
        </p:txBody>
      </p:sp>
      <p:sp>
        <p:nvSpPr>
          <p:cNvPr id="7" name="Oval 6"/>
          <p:cNvSpPr/>
          <p:nvPr/>
        </p:nvSpPr>
        <p:spPr>
          <a:xfrm>
            <a:off x="4986414" y="5268361"/>
            <a:ext cx="2466669" cy="1589639"/>
          </a:xfrm>
          <a:prstGeom prst="ellipse">
            <a:avLst/>
          </a:prstGeom>
          <a:solidFill>
            <a:srgbClr val="00A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Self-service Learning</a:t>
            </a:r>
          </a:p>
        </p:txBody>
      </p:sp>
      <p:sp>
        <p:nvSpPr>
          <p:cNvPr id="8" name="Oval 7"/>
          <p:cNvSpPr/>
          <p:nvPr/>
        </p:nvSpPr>
        <p:spPr>
          <a:xfrm>
            <a:off x="7893642" y="2561815"/>
            <a:ext cx="3080428" cy="1646924"/>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Virtual Classrooms</a:t>
            </a:r>
          </a:p>
        </p:txBody>
      </p:sp>
      <p:sp>
        <p:nvSpPr>
          <p:cNvPr id="9" name="Oval 8"/>
          <p:cNvSpPr/>
          <p:nvPr/>
        </p:nvSpPr>
        <p:spPr>
          <a:xfrm>
            <a:off x="1574826" y="4208739"/>
            <a:ext cx="2466669" cy="1589639"/>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Push/Pull Content</a:t>
            </a:r>
          </a:p>
        </p:txBody>
      </p:sp>
      <p:sp>
        <p:nvSpPr>
          <p:cNvPr id="10" name="Oval 9"/>
          <p:cNvSpPr/>
          <p:nvPr/>
        </p:nvSpPr>
        <p:spPr>
          <a:xfrm>
            <a:off x="1574826" y="2526235"/>
            <a:ext cx="2466669" cy="1589639"/>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Career Mobility Tracks</a:t>
            </a:r>
          </a:p>
        </p:txBody>
      </p:sp>
      <p:sp>
        <p:nvSpPr>
          <p:cNvPr id="11" name="Oval 10"/>
          <p:cNvSpPr/>
          <p:nvPr/>
        </p:nvSpPr>
        <p:spPr>
          <a:xfrm>
            <a:off x="4805321" y="3833733"/>
            <a:ext cx="2828856" cy="1272323"/>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Centralized DTP’s/Job Aids</a:t>
            </a:r>
          </a:p>
        </p:txBody>
      </p:sp>
      <p:sp>
        <p:nvSpPr>
          <p:cNvPr id="12" name="Oval 11"/>
          <p:cNvSpPr/>
          <p:nvPr/>
        </p:nvSpPr>
        <p:spPr>
          <a:xfrm>
            <a:off x="8108060" y="4692755"/>
            <a:ext cx="2466669" cy="1589639"/>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Video Library</a:t>
            </a:r>
          </a:p>
        </p:txBody>
      </p:sp>
      <p:sp>
        <p:nvSpPr>
          <p:cNvPr id="13" name="TextBox 12"/>
          <p:cNvSpPr txBox="1"/>
          <p:nvPr/>
        </p:nvSpPr>
        <p:spPr>
          <a:xfrm>
            <a:off x="455578" y="1364429"/>
            <a:ext cx="10329652" cy="954300"/>
          </a:xfrm>
          <a:prstGeom prst="rect">
            <a:avLst/>
          </a:prstGeom>
          <a:noFill/>
        </p:spPr>
        <p:txBody>
          <a:bodyPr wrap="square" rtlCol="0">
            <a:spAutoFit/>
          </a:bodyPr>
          <a:lstStyle/>
          <a:p>
            <a:r>
              <a:rPr lang="en-US" sz="1867" dirty="0"/>
              <a:t>We fully expect our innovation and determination to result in a World-Class customer service operation with empowered and committed employees producing strong financial performance and sustainable long-term growth.</a:t>
            </a:r>
          </a:p>
        </p:txBody>
      </p:sp>
    </p:spTree>
    <p:extLst>
      <p:ext uri="{BB962C8B-B14F-4D97-AF65-F5344CB8AC3E}">
        <p14:creationId xmlns:p14="http://schemas.microsoft.com/office/powerpoint/2010/main" val="352559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23181" y="-108857"/>
            <a:ext cx="9404370" cy="7259514"/>
          </a:xfrm>
          <a:prstGeom prst="rect">
            <a:avLst/>
          </a:prstGeom>
        </p:spPr>
      </p:pic>
    </p:spTree>
    <p:extLst>
      <p:ext uri="{BB962C8B-B14F-4D97-AF65-F5344CB8AC3E}">
        <p14:creationId xmlns:p14="http://schemas.microsoft.com/office/powerpoint/2010/main" val="90069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Sutter Health at a Glance</a:t>
            </a:r>
          </a:p>
        </p:txBody>
      </p:sp>
      <p:pic>
        <p:nvPicPr>
          <p:cNvPr id="4" name="Content Placeholder 7"/>
          <p:cNvPicPr>
            <a:picLocks noGrp="1"/>
          </p:cNvPicPr>
          <p:nvPr>
            <p:ph idx="1"/>
          </p:nvPr>
        </p:nvPicPr>
        <p:blipFill>
          <a:blip r:embed="rId2" cstate="print"/>
          <a:stretch>
            <a:fillRect/>
          </a:stretch>
        </p:blipFill>
        <p:spPr bwMode="auto">
          <a:xfrm>
            <a:off x="1231006" y="1690688"/>
            <a:ext cx="4323798" cy="4351338"/>
          </a:xfrm>
          <a:prstGeom prst="ellipse">
            <a:avLst/>
          </a:prstGeom>
          <a:ln>
            <a:noFill/>
          </a:ln>
          <a:effectLst>
            <a:softEdge rad="112500"/>
          </a:effectLst>
        </p:spPr>
      </p:pic>
      <p:sp>
        <p:nvSpPr>
          <p:cNvPr id="5" name="Rectangle 4"/>
          <p:cNvSpPr/>
          <p:nvPr/>
        </p:nvSpPr>
        <p:spPr>
          <a:xfrm>
            <a:off x="6561220" y="2247138"/>
            <a:ext cx="3938338" cy="2917722"/>
          </a:xfrm>
          <a:prstGeom prst="rect">
            <a:avLst/>
          </a:prstGeom>
        </p:spPr>
        <p:txBody>
          <a:bodyPr wrap="square">
            <a:spAutoFit/>
          </a:bodyPr>
          <a:lstStyle/>
          <a:p>
            <a:pPr marL="342900" indent="-342900">
              <a:spcBef>
                <a:spcPct val="20000"/>
              </a:spcBef>
              <a:buFont typeface="Arial" pitchFamily="34" charset="0"/>
              <a:buChar char="•"/>
            </a:pPr>
            <a:r>
              <a:rPr lang="en-US" dirty="0"/>
              <a:t>27 Acute Care Facilities across Northern California &amp; Hawaii</a:t>
            </a:r>
          </a:p>
          <a:p>
            <a:pPr marL="342900" indent="-342900">
              <a:spcBef>
                <a:spcPct val="20000"/>
              </a:spcBef>
              <a:buFont typeface="Arial" pitchFamily="34" charset="0"/>
              <a:buChar char="•"/>
            </a:pPr>
            <a:r>
              <a:rPr lang="en-US" dirty="0"/>
              <a:t>Facility Beds:5,000</a:t>
            </a:r>
          </a:p>
          <a:p>
            <a:pPr marL="342900" indent="-342900">
              <a:spcBef>
                <a:spcPct val="20000"/>
              </a:spcBef>
              <a:buFont typeface="Arial" pitchFamily="34" charset="0"/>
              <a:buChar char="•"/>
            </a:pPr>
            <a:r>
              <a:rPr lang="en-US" dirty="0"/>
              <a:t>Births: 35,498</a:t>
            </a:r>
          </a:p>
          <a:p>
            <a:pPr marL="342900" indent="-342900">
              <a:spcBef>
                <a:spcPct val="20000"/>
              </a:spcBef>
              <a:buFont typeface="Arial" pitchFamily="34" charset="0"/>
              <a:buChar char="•"/>
            </a:pPr>
            <a:r>
              <a:rPr lang="en-US" dirty="0"/>
              <a:t>Discharges: 206,804</a:t>
            </a:r>
          </a:p>
          <a:p>
            <a:pPr marL="342900" indent="-342900">
              <a:spcBef>
                <a:spcPct val="20000"/>
              </a:spcBef>
              <a:buFont typeface="Arial" pitchFamily="34" charset="0"/>
              <a:buChar char="•"/>
            </a:pPr>
            <a:r>
              <a:rPr lang="en-US" dirty="0"/>
              <a:t>Emergency room visits: 798,681</a:t>
            </a:r>
          </a:p>
          <a:p>
            <a:pPr marL="342900" indent="-342900">
              <a:spcBef>
                <a:spcPct val="20000"/>
              </a:spcBef>
              <a:buFont typeface="Arial" pitchFamily="34" charset="0"/>
              <a:buChar char="•"/>
            </a:pPr>
            <a:r>
              <a:rPr lang="en-US" dirty="0"/>
              <a:t>Outpatient visits: 10,310,82</a:t>
            </a:r>
          </a:p>
          <a:p>
            <a:pPr marL="342900" indent="-342900">
              <a:spcBef>
                <a:spcPct val="20000"/>
              </a:spcBef>
              <a:buFont typeface="Arial" pitchFamily="34" charset="0"/>
              <a:buChar char="•"/>
            </a:pPr>
            <a:r>
              <a:rPr lang="en-US" dirty="0"/>
              <a:t>Physicians (members of Sutter Medical Network) 5,000</a:t>
            </a:r>
          </a:p>
        </p:txBody>
      </p:sp>
    </p:spTree>
    <p:extLst>
      <p:ext uri="{BB962C8B-B14F-4D97-AF65-F5344CB8AC3E}">
        <p14:creationId xmlns:p14="http://schemas.microsoft.com/office/powerpoint/2010/main" val="2026664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89603-B261-0E44-8FEE-7AE3B69693BC}" type="slidenum">
              <a:rPr lang="en-US" smtClean="0"/>
              <a:pPr/>
              <a:t>30</a:t>
            </a:fld>
            <a:endParaRPr lang="en-US" dirty="0"/>
          </a:p>
        </p:txBody>
      </p:sp>
      <p:pic>
        <p:nvPicPr>
          <p:cNvPr id="5" name="Picture 2" descr="Image result for thank you"/>
          <p:cNvPicPr>
            <a:picLocks noChangeAspect="1" noChangeArrowheads="1"/>
          </p:cNvPicPr>
          <p:nvPr/>
        </p:nvPicPr>
        <p:blipFill>
          <a:blip r:embed="rId2" cstate="print"/>
          <a:srcRect/>
          <a:stretch>
            <a:fillRect/>
          </a:stretch>
        </p:blipFill>
        <p:spPr bwMode="auto">
          <a:xfrm>
            <a:off x="0" y="0"/>
            <a:ext cx="7594621" cy="4629813"/>
          </a:xfrm>
          <a:prstGeom prst="rect">
            <a:avLst/>
          </a:prstGeom>
          <a:noFill/>
        </p:spPr>
      </p:pic>
      <p:sp>
        <p:nvSpPr>
          <p:cNvPr id="7" name="TextBox 6"/>
          <p:cNvSpPr txBox="1"/>
          <p:nvPr/>
        </p:nvSpPr>
        <p:spPr>
          <a:xfrm>
            <a:off x="7102030" y="1631495"/>
            <a:ext cx="4689393" cy="2021002"/>
          </a:xfrm>
          <a:prstGeom prst="rect">
            <a:avLst/>
          </a:prstGeom>
          <a:noFill/>
        </p:spPr>
        <p:txBody>
          <a:bodyPr wrap="square" rtlCol="0">
            <a:spAutoFit/>
          </a:bodyPr>
          <a:lstStyle/>
          <a:p>
            <a:pPr algn="ctr"/>
            <a:r>
              <a:rPr lang="en-US" sz="2933" dirty="0">
                <a:latin typeface="Helvetica Neue 67 Medium Condensed" charset="0"/>
                <a:ea typeface="Helvetica Neue 67 Medium Condensed" charset="0"/>
                <a:cs typeface="Helvetica Neue 67 Medium Condensed" charset="0"/>
              </a:rPr>
              <a:t>Becky Peters</a:t>
            </a:r>
          </a:p>
          <a:p>
            <a:pPr algn="ctr"/>
            <a:r>
              <a:rPr lang="en-US" sz="2400" i="1" dirty="0">
                <a:latin typeface="Helvetica Neue" charset="0"/>
                <a:ea typeface="Helvetica Neue" charset="0"/>
                <a:cs typeface="Helvetica Neue" charset="0"/>
              </a:rPr>
              <a:t>Patient Access Leader, System Director</a:t>
            </a:r>
          </a:p>
          <a:p>
            <a:pPr algn="ctr"/>
            <a:r>
              <a:rPr lang="en-US" sz="2400" i="1" dirty="0">
                <a:latin typeface="Helvetica Neue" charset="0"/>
                <a:ea typeface="Helvetica Neue" charset="0"/>
                <a:cs typeface="Helvetica Neue" charset="0"/>
                <a:hlinkClick r:id="rId3"/>
              </a:rPr>
              <a:t>PetersBA@sutterhealth.org</a:t>
            </a:r>
            <a:endParaRPr lang="en-US" sz="2400" i="1" dirty="0">
              <a:latin typeface="Helvetica Neue" charset="0"/>
              <a:ea typeface="Helvetica Neue" charset="0"/>
              <a:cs typeface="Helvetica Neue" charset="0"/>
            </a:endParaRPr>
          </a:p>
          <a:p>
            <a:endParaRPr lang="en-US" sz="2400" dirty="0"/>
          </a:p>
        </p:txBody>
      </p:sp>
      <p:sp>
        <p:nvSpPr>
          <p:cNvPr id="9" name="Rounded Rectangle 8"/>
          <p:cNvSpPr/>
          <p:nvPr/>
        </p:nvSpPr>
        <p:spPr>
          <a:xfrm>
            <a:off x="7000506" y="1326855"/>
            <a:ext cx="4892444" cy="5067299"/>
          </a:xfrm>
          <a:prstGeom prst="roundRect">
            <a:avLst>
              <a:gd name="adj" fmla="val 8087"/>
            </a:avLst>
          </a:prstGeom>
          <a:noFill/>
          <a:ln w="38100">
            <a:solidFill>
              <a:srgbClr val="E31837"/>
            </a:solidFill>
          </a:ln>
          <a:effectLst/>
        </p:spPr>
        <p:style>
          <a:lnRef idx="1">
            <a:schemeClr val="accent1"/>
          </a:lnRef>
          <a:fillRef idx="3">
            <a:schemeClr val="accent1"/>
          </a:fillRef>
          <a:effectRef idx="2">
            <a:schemeClr val="accent1"/>
          </a:effectRef>
          <a:fontRef idx="minor">
            <a:schemeClr val="lt1"/>
          </a:fontRef>
        </p:style>
        <p:txBody>
          <a:bodyPr lIns="121905" tIns="60953" rIns="121905" bIns="60953" rtlCol="0" anchor="ctr"/>
          <a:lstStyle/>
          <a:p>
            <a:pPr algn="ctr"/>
            <a:endParaRPr lang="en-US" sz="2933" dirty="0">
              <a:solidFill>
                <a:schemeClr val="tx1"/>
              </a:solidFill>
              <a:latin typeface="Helvetica Neue"/>
              <a:cs typeface="Helvetica Neue"/>
            </a:endParaRPr>
          </a:p>
        </p:txBody>
      </p:sp>
      <p:cxnSp>
        <p:nvCxnSpPr>
          <p:cNvPr id="4" name="Straight Connector 3"/>
          <p:cNvCxnSpPr/>
          <p:nvPr/>
        </p:nvCxnSpPr>
        <p:spPr>
          <a:xfrm>
            <a:off x="7408660" y="3913379"/>
            <a:ext cx="4076131" cy="0"/>
          </a:xfrm>
          <a:prstGeom prst="line">
            <a:avLst/>
          </a:prstGeom>
          <a:ln>
            <a:solidFill>
              <a:srgbClr val="E318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31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little bit more about us…</a:t>
            </a:r>
          </a:p>
        </p:txBody>
      </p:sp>
      <p:sp>
        <p:nvSpPr>
          <p:cNvPr id="2" name="Content Placeholder 1"/>
          <p:cNvSpPr>
            <a:spLocks noGrp="1"/>
          </p:cNvSpPr>
          <p:nvPr>
            <p:ph idx="1"/>
          </p:nvPr>
        </p:nvSpPr>
        <p:spPr/>
        <p:txBody>
          <a:bodyPr/>
          <a:lstStyle/>
          <a:p>
            <a:pPr marL="0" indent="0">
              <a:buNone/>
            </a:pPr>
            <a:r>
              <a:rPr lang="en-US" altLang="en-US" b="1" dirty="0"/>
              <a:t>Sutter Health’s Mission:</a:t>
            </a:r>
          </a:p>
          <a:p>
            <a:pPr marL="0" indent="0">
              <a:buNone/>
            </a:pPr>
            <a:r>
              <a:rPr lang="en-US" altLang="en-US" dirty="0"/>
              <a:t>“We enhance the health and well-being of people in the communities we serve through a not-for-profit commitment to compassion and excellence in health care services.”</a:t>
            </a:r>
          </a:p>
        </p:txBody>
      </p:sp>
      <p:sp>
        <p:nvSpPr>
          <p:cNvPr id="3" name="Slide Number Placeholder 2"/>
          <p:cNvSpPr>
            <a:spLocks noGrp="1"/>
          </p:cNvSpPr>
          <p:nvPr>
            <p:ph type="sldNum" sz="quarter" idx="12"/>
          </p:nvPr>
        </p:nvSpPr>
        <p:spPr/>
        <p:txBody>
          <a:bodyPr/>
          <a:lstStyle/>
          <a:p>
            <a:fld id="{BA9B540C-44DA-4F69-89C9-7C84606640D3}" type="slidenum">
              <a:rPr lang="en-US" smtClean="0"/>
              <a:pPr/>
              <a:t>4</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4617" y="3462715"/>
            <a:ext cx="1695572" cy="169557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54796" y="3561774"/>
            <a:ext cx="1030323" cy="169557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90417" y="3582641"/>
            <a:ext cx="592349" cy="1695572"/>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5879765" y="5232188"/>
            <a:ext cx="625276" cy="1563189"/>
          </a:xfrm>
          <a:prstGeom prst="rect">
            <a:avLst/>
          </a:prstGeom>
        </p:spPr>
      </p:pic>
    </p:spTree>
    <p:extLst>
      <p:ext uri="{BB962C8B-B14F-4D97-AF65-F5344CB8AC3E}">
        <p14:creationId xmlns:p14="http://schemas.microsoft.com/office/powerpoint/2010/main" val="202502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a:solidFill>
                  <a:schemeClr val="accent6">
                    <a:lumMod val="75000"/>
                  </a:schemeClr>
                </a:solidFill>
                <a:latin typeface="Baskerville Old Face" pitchFamily="18" charset="0"/>
              </a:rPr>
              <a:t>Workshop Dialogue</a:t>
            </a:r>
          </a:p>
        </p:txBody>
      </p:sp>
      <p:sp>
        <p:nvSpPr>
          <p:cNvPr id="3" name="Content Placeholder 2"/>
          <p:cNvSpPr>
            <a:spLocks noGrp="1"/>
          </p:cNvSpPr>
          <p:nvPr>
            <p:ph sz="half" idx="1"/>
          </p:nvPr>
        </p:nvSpPr>
        <p:spPr/>
        <p:txBody>
          <a:bodyPr/>
          <a:lstStyle/>
          <a:p>
            <a:r>
              <a:rPr lang="en-US" dirty="0">
                <a:solidFill>
                  <a:schemeClr val="tx1"/>
                </a:solidFill>
              </a:rPr>
              <a:t>Do you have centralized or de-centralized Financial Clearance functions?</a:t>
            </a:r>
          </a:p>
          <a:p>
            <a:pPr>
              <a:buNone/>
            </a:pPr>
            <a:endParaRPr lang="en-US" dirty="0">
              <a:solidFill>
                <a:schemeClr val="tx1"/>
              </a:solidFill>
            </a:endParaRPr>
          </a:p>
          <a:p>
            <a:r>
              <a:rPr lang="en-US" dirty="0">
                <a:solidFill>
                  <a:schemeClr val="tx1"/>
                </a:solidFill>
              </a:rPr>
              <a:t>How does your pre-service team communicate with point of service registration or check-in?</a:t>
            </a:r>
          </a:p>
          <a:p>
            <a:pPr>
              <a:buNone/>
            </a:pPr>
            <a:endParaRPr lang="en-US" dirty="0">
              <a:solidFill>
                <a:schemeClr val="tx1"/>
              </a:solidFill>
            </a:endParaRPr>
          </a:p>
          <a:p>
            <a:r>
              <a:rPr lang="en-US" dirty="0">
                <a:solidFill>
                  <a:schemeClr val="tx1"/>
                </a:solidFill>
              </a:rPr>
              <a:t>What challenges do you experience between pre-registration and point of service registration or check-in that create a positive or negative patient experience?</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36520434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61810" y="2102362"/>
            <a:ext cx="3981735" cy="4253988"/>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a:t>Our Patient Financial Experience Journey</a:t>
            </a:r>
          </a:p>
        </p:txBody>
      </p:sp>
      <p:sp>
        <p:nvSpPr>
          <p:cNvPr id="3" name="Slide Number Placeholder 2"/>
          <p:cNvSpPr>
            <a:spLocks noGrp="1"/>
          </p:cNvSpPr>
          <p:nvPr>
            <p:ph type="sldNum" sz="quarter" idx="12"/>
          </p:nvPr>
        </p:nvSpPr>
        <p:spPr/>
        <p:txBody>
          <a:bodyPr/>
          <a:lstStyle/>
          <a:p>
            <a:fld id="{BA9B540C-44DA-4F69-89C9-7C84606640D3}" type="slidenum">
              <a:rPr lang="en-US" smtClean="0"/>
              <a:pPr/>
              <a:t>6</a:t>
            </a:fld>
            <a:endParaRPr lang="en-US" dirty="0"/>
          </a:p>
        </p:txBody>
      </p:sp>
      <p:sp>
        <p:nvSpPr>
          <p:cNvPr id="6" name="Explosion 1 5"/>
          <p:cNvSpPr/>
          <p:nvPr/>
        </p:nvSpPr>
        <p:spPr>
          <a:xfrm>
            <a:off x="1761810" y="2102362"/>
            <a:ext cx="1606387" cy="1254384"/>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Lack of trust</a:t>
            </a:r>
          </a:p>
        </p:txBody>
      </p:sp>
      <p:sp>
        <p:nvSpPr>
          <p:cNvPr id="7" name="Explosion 1 6"/>
          <p:cNvSpPr/>
          <p:nvPr/>
        </p:nvSpPr>
        <p:spPr>
          <a:xfrm>
            <a:off x="3774223" y="5000296"/>
            <a:ext cx="1794672" cy="1409085"/>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Labor-intensive</a:t>
            </a:r>
          </a:p>
        </p:txBody>
      </p:sp>
      <p:sp>
        <p:nvSpPr>
          <p:cNvPr id="9" name="Explosion 1 8"/>
          <p:cNvSpPr/>
          <p:nvPr/>
        </p:nvSpPr>
        <p:spPr>
          <a:xfrm>
            <a:off x="3005898" y="2998126"/>
            <a:ext cx="1992052" cy="1402212"/>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Inaccurate estimates</a:t>
            </a:r>
          </a:p>
        </p:txBody>
      </p:sp>
      <p:sp>
        <p:nvSpPr>
          <p:cNvPr id="10" name="Explosion 1 9"/>
          <p:cNvSpPr/>
          <p:nvPr/>
        </p:nvSpPr>
        <p:spPr>
          <a:xfrm>
            <a:off x="4001924" y="2048007"/>
            <a:ext cx="1741620" cy="1462584"/>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Low collections</a:t>
            </a:r>
          </a:p>
        </p:txBody>
      </p:sp>
      <p:sp>
        <p:nvSpPr>
          <p:cNvPr id="11" name="Explosion 1 10"/>
          <p:cNvSpPr/>
          <p:nvPr/>
        </p:nvSpPr>
        <p:spPr>
          <a:xfrm>
            <a:off x="4055412" y="4069974"/>
            <a:ext cx="1562916" cy="1298812"/>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Long wait times</a:t>
            </a:r>
          </a:p>
        </p:txBody>
      </p:sp>
      <p:sp>
        <p:nvSpPr>
          <p:cNvPr id="12" name="Explosion 1 11"/>
          <p:cNvSpPr/>
          <p:nvPr/>
        </p:nvSpPr>
        <p:spPr>
          <a:xfrm>
            <a:off x="1981201" y="4814914"/>
            <a:ext cx="1694333" cy="1594467"/>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Surprise, you owe…</a:t>
            </a:r>
          </a:p>
        </p:txBody>
      </p:sp>
      <p:sp>
        <p:nvSpPr>
          <p:cNvPr id="8" name="Explosion 1 7"/>
          <p:cNvSpPr/>
          <p:nvPr/>
        </p:nvSpPr>
        <p:spPr>
          <a:xfrm>
            <a:off x="1862664" y="3768039"/>
            <a:ext cx="1911557" cy="1232257"/>
          </a:xfrm>
          <a:prstGeom prst="irregularSeal1">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60000"/>
                    <a:lumOff val="40000"/>
                  </a:schemeClr>
                </a:solidFill>
              </a:rPr>
              <a:t>Variance  redundancy</a:t>
            </a:r>
          </a:p>
        </p:txBody>
      </p:sp>
      <p:pic>
        <p:nvPicPr>
          <p:cNvPr id="1027" name="Picture 3"/>
          <p:cNvPicPr>
            <a:picLocks noChangeAspect="1" noChangeArrowheads="1"/>
          </p:cNvPicPr>
          <p:nvPr/>
        </p:nvPicPr>
        <p:blipFill>
          <a:blip r:embed="rId4" cstate="print"/>
          <a:srcRect/>
          <a:stretch>
            <a:fillRect/>
          </a:stretch>
        </p:blipFill>
        <p:spPr bwMode="auto">
          <a:xfrm>
            <a:off x="6288923" y="1976168"/>
            <a:ext cx="4075072" cy="4187612"/>
          </a:xfrm>
          <a:prstGeom prst="rect">
            <a:avLst/>
          </a:prstGeom>
          <a:noFill/>
          <a:ln w="9525">
            <a:noFill/>
            <a:miter lim="800000"/>
            <a:headEnd/>
            <a:tailEnd/>
          </a:ln>
        </p:spPr>
      </p:pic>
      <p:sp>
        <p:nvSpPr>
          <p:cNvPr id="14" name="Cloud Callout 13"/>
          <p:cNvSpPr/>
          <p:nvPr/>
        </p:nvSpPr>
        <p:spPr>
          <a:xfrm>
            <a:off x="6318549" y="1991853"/>
            <a:ext cx="1354490" cy="683268"/>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FastTrack</a:t>
            </a:r>
          </a:p>
        </p:txBody>
      </p:sp>
      <p:sp>
        <p:nvSpPr>
          <p:cNvPr id="15" name="Cloud Callout 14"/>
          <p:cNvSpPr/>
          <p:nvPr/>
        </p:nvSpPr>
        <p:spPr>
          <a:xfrm>
            <a:off x="7576782" y="2173028"/>
            <a:ext cx="1376149" cy="683268"/>
          </a:xfrm>
          <a:prstGeom prst="cloudCallo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Quality Audits</a:t>
            </a:r>
          </a:p>
        </p:txBody>
      </p:sp>
      <p:sp>
        <p:nvSpPr>
          <p:cNvPr id="16" name="Cloud Callout 15"/>
          <p:cNvSpPr/>
          <p:nvPr/>
        </p:nvSpPr>
        <p:spPr>
          <a:xfrm>
            <a:off x="8817732" y="2303427"/>
            <a:ext cx="1957137" cy="788127"/>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Clean hand-off’s</a:t>
            </a:r>
          </a:p>
        </p:txBody>
      </p:sp>
      <p:sp>
        <p:nvSpPr>
          <p:cNvPr id="17" name="Cloud Callout 16"/>
          <p:cNvSpPr/>
          <p:nvPr/>
        </p:nvSpPr>
        <p:spPr>
          <a:xfrm>
            <a:off x="6493450" y="2826286"/>
            <a:ext cx="1637733" cy="742972"/>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 real time Eligibility/</a:t>
            </a:r>
          </a:p>
          <a:p>
            <a:pPr algn="ctr"/>
            <a:r>
              <a:rPr lang="en-US" sz="1400" dirty="0">
                <a:solidFill>
                  <a:srgbClr val="0070C0"/>
                </a:solidFill>
              </a:rPr>
              <a:t>Benefits</a:t>
            </a:r>
          </a:p>
        </p:txBody>
      </p:sp>
      <p:sp>
        <p:nvSpPr>
          <p:cNvPr id="18" name="Cloud Callout 17"/>
          <p:cNvSpPr/>
          <p:nvPr/>
        </p:nvSpPr>
        <p:spPr>
          <a:xfrm>
            <a:off x="8166230" y="3197772"/>
            <a:ext cx="1888888" cy="683268"/>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 Real time </a:t>
            </a:r>
            <a:r>
              <a:rPr lang="en-US" sz="1400" dirty="0" err="1">
                <a:solidFill>
                  <a:srgbClr val="0070C0"/>
                </a:solidFill>
              </a:rPr>
              <a:t>Reg</a:t>
            </a:r>
            <a:r>
              <a:rPr lang="en-US" sz="1400" dirty="0">
                <a:solidFill>
                  <a:srgbClr val="0070C0"/>
                </a:solidFill>
              </a:rPr>
              <a:t> Quality</a:t>
            </a:r>
          </a:p>
        </p:txBody>
      </p:sp>
      <p:sp>
        <p:nvSpPr>
          <p:cNvPr id="19" name="Cloud Callout 18"/>
          <p:cNvSpPr/>
          <p:nvPr/>
        </p:nvSpPr>
        <p:spPr>
          <a:xfrm>
            <a:off x="6329678" y="3803284"/>
            <a:ext cx="1801504" cy="938688"/>
          </a:xfrm>
          <a:prstGeom prst="cloudCallo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Accurate estimates &amp; improved cash</a:t>
            </a:r>
          </a:p>
        </p:txBody>
      </p:sp>
      <p:sp>
        <p:nvSpPr>
          <p:cNvPr id="20" name="Cloud Callout 19"/>
          <p:cNvSpPr/>
          <p:nvPr/>
        </p:nvSpPr>
        <p:spPr>
          <a:xfrm>
            <a:off x="7312315" y="4673394"/>
            <a:ext cx="2258288" cy="1015565"/>
          </a:xfrm>
          <a:prstGeom prst="cloudCallo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Standard &amp; streamlined workflows</a:t>
            </a:r>
          </a:p>
        </p:txBody>
      </p:sp>
      <p:sp>
        <p:nvSpPr>
          <p:cNvPr id="21" name="Cloud Callout 20"/>
          <p:cNvSpPr/>
          <p:nvPr/>
        </p:nvSpPr>
        <p:spPr>
          <a:xfrm>
            <a:off x="8441459" y="3960432"/>
            <a:ext cx="1649104" cy="683268"/>
          </a:xfrm>
          <a:prstGeom prst="cloudCallout">
            <a:avLst/>
          </a:prstGeom>
          <a:solidFill>
            <a:srgbClr val="A9D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70C0"/>
                </a:solidFill>
              </a:rPr>
              <a:t>Educated Patients-no surprises</a:t>
            </a:r>
          </a:p>
        </p:txBody>
      </p:sp>
      <p:sp>
        <p:nvSpPr>
          <p:cNvPr id="23" name="TextBox 22"/>
          <p:cNvSpPr txBox="1"/>
          <p:nvPr/>
        </p:nvSpPr>
        <p:spPr>
          <a:xfrm>
            <a:off x="2179094" y="1678675"/>
            <a:ext cx="3002507" cy="369332"/>
          </a:xfrm>
          <a:prstGeom prst="rect">
            <a:avLst/>
          </a:prstGeom>
          <a:noFill/>
        </p:spPr>
        <p:txBody>
          <a:bodyPr wrap="square" rtlCol="0">
            <a:spAutoFit/>
          </a:bodyPr>
          <a:lstStyle/>
          <a:p>
            <a:pPr algn="ctr"/>
            <a:r>
              <a:rPr lang="en-US" dirty="0"/>
              <a:t>Historically</a:t>
            </a:r>
          </a:p>
        </p:txBody>
      </p:sp>
      <p:sp>
        <p:nvSpPr>
          <p:cNvPr id="24" name="TextBox 23"/>
          <p:cNvSpPr txBox="1"/>
          <p:nvPr/>
        </p:nvSpPr>
        <p:spPr>
          <a:xfrm>
            <a:off x="6833702" y="1678675"/>
            <a:ext cx="3002507" cy="369332"/>
          </a:xfrm>
          <a:prstGeom prst="rect">
            <a:avLst/>
          </a:prstGeom>
          <a:noFill/>
        </p:spPr>
        <p:txBody>
          <a:bodyPr wrap="square" rtlCol="0">
            <a:spAutoFit/>
          </a:bodyPr>
          <a:lstStyle/>
          <a:p>
            <a:pPr algn="ctr"/>
            <a:r>
              <a:rPr lang="en-US" dirty="0"/>
              <a:t>Today</a:t>
            </a:r>
          </a:p>
        </p:txBody>
      </p:sp>
    </p:spTree>
    <p:extLst>
      <p:ext uri="{BB962C8B-B14F-4D97-AF65-F5344CB8AC3E}">
        <p14:creationId xmlns:p14="http://schemas.microsoft.com/office/powerpoint/2010/main" val="109629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1027"/>
                                        </p:tgtEl>
                                        <p:attrNameLst>
                                          <p:attrName>style.visibility</p:attrName>
                                        </p:attrNameLst>
                                      </p:cBhvr>
                                      <p:to>
                                        <p:strVal val="visible"/>
                                      </p:to>
                                    </p:set>
                                    <p:animEffect transition="in" filter="diamond(in)">
                                      <p:cBhvr>
                                        <p:cTn id="54" dur="2000"/>
                                        <p:tgtEl>
                                          <p:spTgt spid="102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8"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9B540C-44DA-4F69-89C9-7C84606640D3}" type="slidenum">
              <a:rPr lang="en-US" smtClean="0"/>
              <a:pPr/>
              <a:t>7</a:t>
            </a:fld>
            <a:endParaRPr lang="en-US" dirty="0"/>
          </a:p>
        </p:txBody>
      </p:sp>
      <p:sp>
        <p:nvSpPr>
          <p:cNvPr id="3" name="Title 2"/>
          <p:cNvSpPr>
            <a:spLocks noGrp="1"/>
          </p:cNvSpPr>
          <p:nvPr>
            <p:ph type="title"/>
          </p:nvPr>
        </p:nvSpPr>
        <p:spPr/>
        <p:txBody>
          <a:bodyPr>
            <a:normAutofit fontScale="90000"/>
          </a:bodyPr>
          <a:lstStyle/>
          <a:p>
            <a:r>
              <a:rPr lang="en-US" dirty="0"/>
              <a:t>Moving from a Individual/Regional perspective to a Enterprise Wide Strategy</a:t>
            </a:r>
          </a:p>
        </p:txBody>
      </p:sp>
      <p:graphicFrame>
        <p:nvGraphicFramePr>
          <p:cNvPr id="5" name="SmartArt Placeholder 4"/>
          <p:cNvGraphicFramePr>
            <a:graphicFrameLocks noGrp="1"/>
          </p:cNvGraphicFramePr>
          <p:nvPr>
            <p:ph type="dgm" sz="quarter" idx="13"/>
            <p:extLst>
              <p:ext uri="{D42A27DB-BD31-4B8C-83A1-F6EECF244321}">
                <p14:modId xmlns:p14="http://schemas.microsoft.com/office/powerpoint/2010/main" val="3739613758"/>
              </p:ext>
            </p:extLst>
          </p:nvPr>
        </p:nvGraphicFramePr>
        <p:xfrm>
          <a:off x="1636295" y="732576"/>
          <a:ext cx="9133149" cy="385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61381" y="4396604"/>
            <a:ext cx="3213462" cy="2142308"/>
          </a:xfrm>
          <a:prstGeom prst="rect">
            <a:avLst/>
          </a:prstGeom>
        </p:spPr>
      </p:pic>
      <p:sp>
        <p:nvSpPr>
          <p:cNvPr id="7" name="TextBox 6"/>
          <p:cNvSpPr txBox="1"/>
          <p:nvPr/>
        </p:nvSpPr>
        <p:spPr>
          <a:xfrm>
            <a:off x="6279777" y="4956890"/>
            <a:ext cx="3852573" cy="1200329"/>
          </a:xfrm>
          <a:prstGeom prst="rect">
            <a:avLst/>
          </a:prstGeom>
          <a:noFill/>
        </p:spPr>
        <p:txBody>
          <a:bodyPr wrap="square" rtlCol="0">
            <a:spAutoFit/>
          </a:bodyPr>
          <a:lstStyle/>
          <a:p>
            <a:r>
              <a:rPr lang="en-US" dirty="0">
                <a:latin typeface="Arial Black" panose="020B0A04020102020204" pitchFamily="34" charset="0"/>
              </a:rPr>
              <a:t>Currently on Single Episode Epic version 2015 and upgrading to 2017 in October 2017.</a:t>
            </a:r>
          </a:p>
        </p:txBody>
      </p:sp>
    </p:spTree>
    <p:extLst>
      <p:ext uri="{BB962C8B-B14F-4D97-AF65-F5344CB8AC3E}">
        <p14:creationId xmlns:p14="http://schemas.microsoft.com/office/powerpoint/2010/main" val="45093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fontScale="90000"/>
          </a:bodyPr>
          <a:lstStyle/>
          <a:p>
            <a:pPr algn="ctr"/>
            <a:r>
              <a:rPr lang="en-US" dirty="0">
                <a:solidFill>
                  <a:schemeClr val="accent6">
                    <a:lumMod val="75000"/>
                  </a:schemeClr>
                </a:solidFill>
                <a:latin typeface="Baskerville Old Face" pitchFamily="18" charset="0"/>
              </a:rPr>
              <a:t>Sutter Shared Services (S3)</a:t>
            </a:r>
            <a:br>
              <a:rPr lang="en-US" dirty="0">
                <a:solidFill>
                  <a:schemeClr val="accent6">
                    <a:lumMod val="75000"/>
                  </a:schemeClr>
                </a:solidFill>
                <a:latin typeface="Baskerville Old Face" pitchFamily="18" charset="0"/>
              </a:rPr>
            </a:br>
            <a:r>
              <a:rPr lang="en-US" dirty="0">
                <a:solidFill>
                  <a:schemeClr val="accent6">
                    <a:lumMod val="75000"/>
                  </a:schemeClr>
                </a:solidFill>
                <a:latin typeface="Baskerville Old Face" pitchFamily="18" charset="0"/>
              </a:rPr>
              <a:t>Revenue Cycle </a:t>
            </a:r>
            <a:br>
              <a:rPr lang="en-US" dirty="0">
                <a:solidFill>
                  <a:schemeClr val="accent6">
                    <a:lumMod val="75000"/>
                  </a:schemeClr>
                </a:solidFill>
                <a:latin typeface="Baskerville Old Face" pitchFamily="18" charset="0"/>
              </a:rPr>
            </a:br>
            <a:r>
              <a:rPr lang="en-US" dirty="0">
                <a:solidFill>
                  <a:schemeClr val="accent6">
                    <a:lumMod val="75000"/>
                  </a:schemeClr>
                </a:solidFill>
                <a:latin typeface="Baskerville Old Face" pitchFamily="18" charset="0"/>
              </a:rPr>
              <a:t>2013 Opening</a:t>
            </a:r>
            <a:endParaRPr lang="en-US" dirty="0"/>
          </a:p>
        </p:txBody>
      </p:sp>
      <p:sp>
        <p:nvSpPr>
          <p:cNvPr id="3" name="Content Placeholder 2"/>
          <p:cNvSpPr>
            <a:spLocks noGrp="1"/>
          </p:cNvSpPr>
          <p:nvPr>
            <p:ph idx="1"/>
          </p:nvPr>
        </p:nvSpPr>
        <p:spPr/>
        <p:txBody>
          <a:bodyPr>
            <a:normAutofit fontScale="62500" lnSpcReduction="20000"/>
          </a:bodyPr>
          <a:lstStyle/>
          <a:p>
            <a:pPr marL="457200" lvl="1" indent="0">
              <a:lnSpc>
                <a:spcPct val="150000"/>
              </a:lnSpc>
              <a:buNone/>
            </a:pPr>
            <a:r>
              <a:rPr lang="en-US" sz="3800" b="1" dirty="0"/>
              <a:t>Removing the Barriers for  Collaboration, Best Practices and Standard Work</a:t>
            </a:r>
          </a:p>
          <a:p>
            <a:pPr lvl="1">
              <a:lnSpc>
                <a:spcPct val="150000"/>
              </a:lnSpc>
            </a:pPr>
            <a:r>
              <a:rPr lang="en-US" sz="2800" dirty="0"/>
              <a:t>Patient Access Services</a:t>
            </a:r>
          </a:p>
          <a:p>
            <a:pPr lvl="1">
              <a:lnSpc>
                <a:spcPct val="150000"/>
              </a:lnSpc>
            </a:pPr>
            <a:r>
              <a:rPr lang="en-US" sz="2800" dirty="0"/>
              <a:t>Central Billing Office</a:t>
            </a:r>
          </a:p>
          <a:p>
            <a:pPr lvl="1">
              <a:lnSpc>
                <a:spcPct val="150000"/>
              </a:lnSpc>
            </a:pPr>
            <a:r>
              <a:rPr lang="en-US" sz="2800" dirty="0"/>
              <a:t>Health Information Management</a:t>
            </a:r>
          </a:p>
          <a:p>
            <a:pPr lvl="1">
              <a:lnSpc>
                <a:spcPct val="150000"/>
              </a:lnSpc>
            </a:pPr>
            <a:r>
              <a:rPr lang="en-US" sz="2800" dirty="0"/>
              <a:t>Revenue Cycle Integration</a:t>
            </a:r>
          </a:p>
          <a:p>
            <a:pPr lvl="2">
              <a:lnSpc>
                <a:spcPct val="150000"/>
              </a:lnSpc>
            </a:pPr>
            <a:r>
              <a:rPr lang="en-US" dirty="0"/>
              <a:t>Revenue cycle Liaisons</a:t>
            </a:r>
          </a:p>
          <a:p>
            <a:pPr lvl="2">
              <a:lnSpc>
                <a:spcPct val="150000"/>
              </a:lnSpc>
            </a:pPr>
            <a:r>
              <a:rPr lang="en-US" dirty="0"/>
              <a:t>PMO</a:t>
            </a:r>
          </a:p>
          <a:p>
            <a:pPr lvl="1">
              <a:lnSpc>
                <a:spcPct val="150000"/>
              </a:lnSpc>
            </a:pPr>
            <a:r>
              <a:rPr lang="en-US" sz="2800" dirty="0"/>
              <a:t>Revenue Integrity</a:t>
            </a:r>
          </a:p>
          <a:p>
            <a:pPr lvl="1">
              <a:lnSpc>
                <a:spcPct val="150000"/>
              </a:lnSpc>
            </a:pPr>
            <a:r>
              <a:rPr lang="en-US" sz="2800" dirty="0"/>
              <a:t>Education and Training</a:t>
            </a:r>
            <a:r>
              <a:rPr lang="en-US" dirty="0"/>
              <a:t> </a:t>
            </a:r>
          </a:p>
          <a:p>
            <a:pPr lvl="1">
              <a:lnSpc>
                <a:spcPct val="150000"/>
              </a:lnSpc>
            </a:pPr>
            <a:r>
              <a:rPr lang="en-US" sz="2800" dirty="0"/>
              <a:t>Data</a:t>
            </a:r>
            <a:r>
              <a:rPr lang="en-US" dirty="0"/>
              <a:t> </a:t>
            </a:r>
            <a:r>
              <a:rPr lang="en-US" sz="2800" dirty="0"/>
              <a:t>Analytics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175" y="3084597"/>
            <a:ext cx="6143625" cy="3448050"/>
          </a:xfrm>
          <a:prstGeom prst="rect">
            <a:avLst/>
          </a:prstGeom>
        </p:spPr>
      </p:pic>
    </p:spTree>
    <p:extLst>
      <p:ext uri="{BB962C8B-B14F-4D97-AF65-F5344CB8AC3E}">
        <p14:creationId xmlns:p14="http://schemas.microsoft.com/office/powerpoint/2010/main" val="421886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Sutter Health</a:t>
            </a:r>
            <a:br>
              <a:rPr lang="en-US" dirty="0"/>
            </a:br>
            <a:r>
              <a:rPr lang="en-US" dirty="0"/>
              <a:t>Patient Access Services</a:t>
            </a:r>
          </a:p>
        </p:txBody>
      </p:sp>
      <p:sp>
        <p:nvSpPr>
          <p:cNvPr id="3" name="Content Placeholder 2"/>
          <p:cNvSpPr>
            <a:spLocks noGrp="1"/>
          </p:cNvSpPr>
          <p:nvPr>
            <p:ph idx="1"/>
          </p:nvPr>
        </p:nvSpPr>
        <p:spPr>
          <a:xfrm>
            <a:off x="689811" y="1925053"/>
            <a:ext cx="9738703" cy="4225377"/>
          </a:xfrm>
        </p:spPr>
        <p:txBody>
          <a:bodyPr>
            <a:normAutofit/>
          </a:bodyPr>
          <a:lstStyle/>
          <a:p>
            <a:r>
              <a:rPr lang="en-US" sz="1800" dirty="0"/>
              <a:t>Patient Access Services</a:t>
            </a:r>
          </a:p>
          <a:p>
            <a:pPr lvl="1"/>
            <a:r>
              <a:rPr lang="en-US" sz="1800" dirty="0"/>
              <a:t>Central Scheduling</a:t>
            </a:r>
          </a:p>
          <a:p>
            <a:pPr lvl="1"/>
            <a:r>
              <a:rPr lang="en-US" sz="1800" dirty="0"/>
              <a:t>Pre-service Financial Clearance &amp;</a:t>
            </a:r>
          </a:p>
          <a:p>
            <a:pPr lvl="1">
              <a:buNone/>
            </a:pPr>
            <a:r>
              <a:rPr lang="en-US" sz="1800" dirty="0"/>
              <a:t>     Financial Counseling</a:t>
            </a:r>
          </a:p>
          <a:p>
            <a:pPr lvl="1"/>
            <a:r>
              <a:rPr lang="en-US" sz="1800" dirty="0"/>
              <a:t>Point of Service Registration</a:t>
            </a:r>
          </a:p>
          <a:p>
            <a:pPr lvl="2"/>
            <a:r>
              <a:rPr lang="en-US" sz="1800" dirty="0"/>
              <a:t>Cashier</a:t>
            </a:r>
          </a:p>
          <a:p>
            <a:pPr lvl="2"/>
            <a:r>
              <a:rPr lang="en-US" sz="1800" dirty="0"/>
              <a:t>PBX</a:t>
            </a:r>
          </a:p>
          <a:p>
            <a:pPr lvl="2"/>
            <a:r>
              <a:rPr lang="en-US" sz="1800" dirty="0"/>
              <a:t>Patient Advocates</a:t>
            </a:r>
          </a:p>
          <a:p>
            <a:pPr lvl="1"/>
            <a:r>
              <a:rPr lang="en-US" sz="1800" dirty="0"/>
              <a:t>Revenue Cycle Education</a:t>
            </a:r>
          </a:p>
          <a:p>
            <a:pPr lvl="1"/>
            <a:r>
              <a:rPr lang="en-US" sz="1800" dirty="0"/>
              <a:t>Quality Analysts</a:t>
            </a:r>
          </a:p>
          <a:p>
            <a:pPr lvl="1"/>
            <a:r>
              <a:rPr lang="en-US" sz="1800" dirty="0"/>
              <a:t>Data Analytics</a:t>
            </a:r>
          </a:p>
        </p:txBody>
      </p:sp>
      <p:graphicFrame>
        <p:nvGraphicFramePr>
          <p:cNvPr id="6" name="Diagram 5"/>
          <p:cNvGraphicFramePr/>
          <p:nvPr>
            <p:extLst>
              <p:ext uri="{D42A27DB-BD31-4B8C-83A1-F6EECF244321}">
                <p14:modId xmlns:p14="http://schemas.microsoft.com/office/powerpoint/2010/main" val="2567060337"/>
              </p:ext>
            </p:extLst>
          </p:nvPr>
        </p:nvGraphicFramePr>
        <p:xfrm>
          <a:off x="6400800" y="1524000"/>
          <a:ext cx="3886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150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TotalTime>
  <Words>4097</Words>
  <Application>Microsoft Office PowerPoint</Application>
  <PresentationFormat>Widescreen</PresentationFormat>
  <Paragraphs>422</Paragraphs>
  <Slides>30</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 Black</vt:lpstr>
      <vt:lpstr>Baskerville Old Face</vt:lpstr>
      <vt:lpstr>Calibri</vt:lpstr>
      <vt:lpstr>Calibri Light</vt:lpstr>
      <vt:lpstr>Helvetica Neue</vt:lpstr>
      <vt:lpstr>Helvetica Neue 67 Medium Condensed</vt:lpstr>
      <vt:lpstr>Helvetica Neue Light</vt:lpstr>
      <vt:lpstr>Helvetica Neue Medium</vt:lpstr>
      <vt:lpstr>Verdana</vt:lpstr>
      <vt:lpstr>Office Theme</vt:lpstr>
      <vt:lpstr>Paving the Way for Positive Patient Experience through Financial Clearance</vt:lpstr>
      <vt:lpstr>Objectives</vt:lpstr>
      <vt:lpstr>Sutter Health at a Glance</vt:lpstr>
      <vt:lpstr>A little bit more about us…</vt:lpstr>
      <vt:lpstr>Workshop Dialogue</vt:lpstr>
      <vt:lpstr>Our Patient Financial Experience Journey</vt:lpstr>
      <vt:lpstr>Moving from a Individual/Regional perspective to a Enterprise Wide Strategy</vt:lpstr>
      <vt:lpstr>Sutter Shared Services (S3) Revenue Cycle  2013 Opening</vt:lpstr>
      <vt:lpstr>Sutter Health Patient Access Services</vt:lpstr>
      <vt:lpstr>Sutter Health Patient Access Vital Few Strategies</vt:lpstr>
      <vt:lpstr>Collaboration Improves Patient Experience</vt:lpstr>
      <vt:lpstr>Patient Access Center Top 10 Best Practices</vt:lpstr>
      <vt:lpstr>Patient Access Point-of-Service</vt:lpstr>
      <vt:lpstr>Quality Auditing</vt:lpstr>
      <vt:lpstr>Providing your Team with the Right Tools at the Right Time</vt:lpstr>
      <vt:lpstr>Patient Access Key Performance Indicators(KPI’s)- Patient Experience</vt:lpstr>
      <vt:lpstr>Workshop  dialogue</vt:lpstr>
      <vt:lpstr> PAS: Our Purpose</vt:lpstr>
      <vt:lpstr>Investing in our Human Capital</vt:lpstr>
      <vt:lpstr>Building a Team that puts the Patient First   “What if I and What if We”</vt:lpstr>
      <vt:lpstr>Pioneers of Change</vt:lpstr>
      <vt:lpstr>2017 RC Education Program Structure</vt:lpstr>
      <vt:lpstr>Blended Learning Model</vt:lpstr>
      <vt:lpstr>Integrated Functional and Technical Training</vt:lpstr>
      <vt:lpstr>Partnerships are Key!</vt:lpstr>
      <vt:lpstr>Revenue Cycle Overview</vt:lpstr>
      <vt:lpstr>Revenue Cycle U Portal</vt:lpstr>
      <vt:lpstr>Innovative Education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Paving the Way for Positive Patient Experience through Financial Clearance</dc:title>
  <dc:creator>Peters, Becky</dc:creator>
  <cp:lastModifiedBy>Lena Watts</cp:lastModifiedBy>
  <cp:revision>62</cp:revision>
  <dcterms:created xsi:type="dcterms:W3CDTF">2017-08-09T19:49:19Z</dcterms:created>
  <dcterms:modified xsi:type="dcterms:W3CDTF">2017-09-05T13:18:34Z</dcterms:modified>
</cp:coreProperties>
</file>