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7.jpg" ContentType="image/jpg"/>
  <Override PartName="/ppt/notesSlides/notesSlide5.xml" ContentType="application/vnd.openxmlformats-officedocument.presentationml.notesSlide+xml"/>
  <Override PartName="/ppt/media/image18.jpg" ContentType="image/jpg"/>
  <Override PartName="/ppt/media/image19.jpg" ContentType="image/jpg"/>
  <Override PartName="/ppt/media/image20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1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669" r:id="rId2"/>
  </p:sldMasterIdLst>
  <p:notesMasterIdLst>
    <p:notesMasterId r:id="rId35"/>
  </p:notesMasterIdLst>
  <p:handoutMasterIdLst>
    <p:handoutMasterId r:id="rId36"/>
  </p:handoutMasterIdLst>
  <p:sldIdLst>
    <p:sldId id="581" r:id="rId3"/>
    <p:sldId id="640" r:id="rId4"/>
    <p:sldId id="670" r:id="rId5"/>
    <p:sldId id="632" r:id="rId6"/>
    <p:sldId id="666" r:id="rId7"/>
    <p:sldId id="625" r:id="rId8"/>
    <p:sldId id="671" r:id="rId9"/>
    <p:sldId id="674" r:id="rId10"/>
    <p:sldId id="672" r:id="rId11"/>
    <p:sldId id="677" r:id="rId12"/>
    <p:sldId id="678" r:id="rId13"/>
    <p:sldId id="679" r:id="rId14"/>
    <p:sldId id="680" r:id="rId15"/>
    <p:sldId id="668" r:id="rId16"/>
    <p:sldId id="681" r:id="rId17"/>
    <p:sldId id="683" r:id="rId18"/>
    <p:sldId id="684" r:id="rId19"/>
    <p:sldId id="685" r:id="rId20"/>
    <p:sldId id="687" r:id="rId21"/>
    <p:sldId id="626" r:id="rId22"/>
    <p:sldId id="627" r:id="rId23"/>
    <p:sldId id="631" r:id="rId24"/>
    <p:sldId id="669" r:id="rId25"/>
    <p:sldId id="628" r:id="rId26"/>
    <p:sldId id="653" r:id="rId27"/>
    <p:sldId id="589" r:id="rId28"/>
    <p:sldId id="633" r:id="rId29"/>
    <p:sldId id="648" r:id="rId30"/>
    <p:sldId id="629" r:id="rId31"/>
    <p:sldId id="663" r:id="rId32"/>
    <p:sldId id="630" r:id="rId33"/>
    <p:sldId id="662" r:id="rId34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e Bourgeois" initials="AB" lastIdx="32" clrIdx="0">
    <p:extLst/>
  </p:cmAuthor>
  <p:cmAuthor id="2" name="Tom Strickland" initials="TS" lastIdx="6" clrIdx="1"/>
  <p:cmAuthor id="3" name="Andrea Overman" initials="AO" lastIdx="11" clrIdx="2">
    <p:extLst/>
  </p:cmAuthor>
  <p:cmAuthor id="4" name="Cheryl Smith-Johnson" initials="CS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3798" autoAdjust="0"/>
  </p:normalViewPr>
  <p:slideViewPr>
    <p:cSldViewPr snapToGrid="0" snapToObjects="1">
      <p:cViewPr varScale="1">
        <p:scale>
          <a:sx n="74" d="100"/>
          <a:sy n="74" d="100"/>
        </p:scale>
        <p:origin x="151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AE2F0-E509-4F85-93D8-70C03133D748}" type="doc">
      <dgm:prSet loTypeId="urn:microsoft.com/office/officeart/2005/8/layout/funnel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B1B1EA8-F51B-4601-86DF-9E288D1CEADA}">
      <dgm:prSet phldrT="[Text]"/>
      <dgm:spPr/>
      <dgm:t>
        <a:bodyPr/>
        <a:lstStyle/>
        <a:p>
          <a:r>
            <a:rPr lang="en-US" dirty="0"/>
            <a:t>Registration</a:t>
          </a:r>
        </a:p>
      </dgm:t>
    </dgm:pt>
    <dgm:pt modelId="{6719BAFD-2748-4965-8C94-9E73A79C2BD3}" type="parTrans" cxnId="{D1FD956A-67BD-47C0-B51E-C27BE51B012A}">
      <dgm:prSet/>
      <dgm:spPr/>
      <dgm:t>
        <a:bodyPr/>
        <a:lstStyle/>
        <a:p>
          <a:endParaRPr lang="en-US"/>
        </a:p>
      </dgm:t>
    </dgm:pt>
    <dgm:pt modelId="{9F66CBA9-DF7F-413C-82D0-D985D4E2D0C7}" type="sibTrans" cxnId="{D1FD956A-67BD-47C0-B51E-C27BE51B012A}">
      <dgm:prSet/>
      <dgm:spPr/>
      <dgm:t>
        <a:bodyPr/>
        <a:lstStyle/>
        <a:p>
          <a:endParaRPr lang="en-US"/>
        </a:p>
      </dgm:t>
    </dgm:pt>
    <dgm:pt modelId="{1B558137-1DD3-415D-9AE9-9A93E410EFD6}">
      <dgm:prSet phldrT="[Text]"/>
      <dgm:spPr/>
      <dgm:t>
        <a:bodyPr/>
        <a:lstStyle/>
        <a:p>
          <a:r>
            <a:rPr lang="en-US" dirty="0"/>
            <a:t>Clinical Enterprise</a:t>
          </a:r>
        </a:p>
      </dgm:t>
    </dgm:pt>
    <dgm:pt modelId="{4E3797B0-3673-4DB8-BCA4-A0DBE8228AE5}" type="parTrans" cxnId="{7161B76E-0745-4FBA-98C0-2058DDE5EF42}">
      <dgm:prSet/>
      <dgm:spPr/>
      <dgm:t>
        <a:bodyPr/>
        <a:lstStyle/>
        <a:p>
          <a:endParaRPr lang="en-US"/>
        </a:p>
      </dgm:t>
    </dgm:pt>
    <dgm:pt modelId="{B5D0304F-D44A-4C44-82E6-F3A17A58DAD1}" type="sibTrans" cxnId="{7161B76E-0745-4FBA-98C0-2058DDE5EF42}">
      <dgm:prSet/>
      <dgm:spPr/>
      <dgm:t>
        <a:bodyPr/>
        <a:lstStyle/>
        <a:p>
          <a:endParaRPr lang="en-US"/>
        </a:p>
      </dgm:t>
    </dgm:pt>
    <dgm:pt modelId="{998ABF4D-F37A-404C-B6C2-D560563EDFCA}">
      <dgm:prSet phldrT="[Text]"/>
      <dgm:spPr/>
      <dgm:t>
        <a:bodyPr/>
        <a:lstStyle/>
        <a:p>
          <a:r>
            <a:rPr lang="en-US" dirty="0"/>
            <a:t>Coding</a:t>
          </a:r>
        </a:p>
      </dgm:t>
    </dgm:pt>
    <dgm:pt modelId="{EE098460-E947-482F-BB98-3732483D3D27}" type="parTrans" cxnId="{9CE70A3C-7E92-4168-84F8-46EB6250DFFE}">
      <dgm:prSet/>
      <dgm:spPr/>
      <dgm:t>
        <a:bodyPr/>
        <a:lstStyle/>
        <a:p>
          <a:endParaRPr lang="en-US"/>
        </a:p>
      </dgm:t>
    </dgm:pt>
    <dgm:pt modelId="{6430278B-47FF-4DCF-9391-FF05F1CAB3D0}" type="sibTrans" cxnId="{9CE70A3C-7E92-4168-84F8-46EB6250DFFE}">
      <dgm:prSet/>
      <dgm:spPr/>
      <dgm:t>
        <a:bodyPr/>
        <a:lstStyle/>
        <a:p>
          <a:endParaRPr lang="en-US"/>
        </a:p>
      </dgm:t>
    </dgm:pt>
    <dgm:pt modelId="{C3735920-223A-4709-8754-E962DFE61B09}">
      <dgm:prSet phldrT="[Text]" custT="1"/>
      <dgm:spPr/>
      <dgm:t>
        <a:bodyPr/>
        <a:lstStyle/>
        <a:p>
          <a:r>
            <a:rPr lang="en-US" sz="1400" b="1" dirty="0"/>
            <a:t>  Billing and Collections</a:t>
          </a:r>
        </a:p>
        <a:p>
          <a:r>
            <a:rPr lang="en-US" sz="1400" b="1" dirty="0"/>
            <a:t>(Safety Net)</a:t>
          </a:r>
        </a:p>
      </dgm:t>
    </dgm:pt>
    <dgm:pt modelId="{D7BB737D-5815-4384-8215-46BCB8244267}" type="parTrans" cxnId="{5EE09B8E-2BAA-42FE-A916-6D57A0B5166E}">
      <dgm:prSet/>
      <dgm:spPr/>
      <dgm:t>
        <a:bodyPr/>
        <a:lstStyle/>
        <a:p>
          <a:endParaRPr lang="en-US"/>
        </a:p>
      </dgm:t>
    </dgm:pt>
    <dgm:pt modelId="{B89BAD58-A9E0-42C0-BFFF-17E3586A2C57}" type="sibTrans" cxnId="{5EE09B8E-2BAA-42FE-A916-6D57A0B5166E}">
      <dgm:prSet/>
      <dgm:spPr/>
      <dgm:t>
        <a:bodyPr/>
        <a:lstStyle/>
        <a:p>
          <a:endParaRPr lang="en-US"/>
        </a:p>
      </dgm:t>
    </dgm:pt>
    <dgm:pt modelId="{4E2B3597-D6E4-43C0-AEB3-63C4828D81A4}" type="pres">
      <dgm:prSet presAssocID="{553AE2F0-E509-4F85-93D8-70C03133D748}" presName="Name0" presStyleCnt="0">
        <dgm:presLayoutVars>
          <dgm:chMax val="4"/>
          <dgm:resizeHandles val="exact"/>
        </dgm:presLayoutVars>
      </dgm:prSet>
      <dgm:spPr/>
    </dgm:pt>
    <dgm:pt modelId="{991D01A2-1311-4792-AFDC-A8A64B5A4920}" type="pres">
      <dgm:prSet presAssocID="{553AE2F0-E509-4F85-93D8-70C03133D748}" presName="ellipse" presStyleLbl="trBgShp" presStyleIdx="0" presStyleCnt="1"/>
      <dgm:spPr/>
    </dgm:pt>
    <dgm:pt modelId="{B5D3C33D-2D00-49B0-A2CD-F29F72C825B0}" type="pres">
      <dgm:prSet presAssocID="{553AE2F0-E509-4F85-93D8-70C03133D748}" presName="arrow1" presStyleLbl="fgShp" presStyleIdx="0" presStyleCnt="1"/>
      <dgm:spPr/>
    </dgm:pt>
    <dgm:pt modelId="{FEFA7EEA-8BF4-4066-80DB-068959CE71E4}" type="pres">
      <dgm:prSet presAssocID="{553AE2F0-E509-4F85-93D8-70C03133D748}" presName="rectangle" presStyleLbl="revTx" presStyleIdx="0" presStyleCnt="1" custScaleX="104453">
        <dgm:presLayoutVars>
          <dgm:bulletEnabled val="1"/>
        </dgm:presLayoutVars>
      </dgm:prSet>
      <dgm:spPr/>
    </dgm:pt>
    <dgm:pt modelId="{3CB96786-8FAB-4427-92D8-DADCA9FAF10B}" type="pres">
      <dgm:prSet presAssocID="{1B558137-1DD3-415D-9AE9-9A93E410EFD6}" presName="item1" presStyleLbl="node1" presStyleIdx="0" presStyleCnt="3">
        <dgm:presLayoutVars>
          <dgm:bulletEnabled val="1"/>
        </dgm:presLayoutVars>
      </dgm:prSet>
      <dgm:spPr/>
    </dgm:pt>
    <dgm:pt modelId="{3644E4AC-63F2-4EAD-8C37-0A4A15B0BB1F}" type="pres">
      <dgm:prSet presAssocID="{998ABF4D-F37A-404C-B6C2-D560563EDFCA}" presName="item2" presStyleLbl="node1" presStyleIdx="1" presStyleCnt="3">
        <dgm:presLayoutVars>
          <dgm:bulletEnabled val="1"/>
        </dgm:presLayoutVars>
      </dgm:prSet>
      <dgm:spPr/>
    </dgm:pt>
    <dgm:pt modelId="{AA6E07BB-56BC-4D5E-B6EF-4D77E23F604C}" type="pres">
      <dgm:prSet presAssocID="{C3735920-223A-4709-8754-E962DFE61B09}" presName="item3" presStyleLbl="node1" presStyleIdx="2" presStyleCnt="3">
        <dgm:presLayoutVars>
          <dgm:bulletEnabled val="1"/>
        </dgm:presLayoutVars>
      </dgm:prSet>
      <dgm:spPr/>
    </dgm:pt>
    <dgm:pt modelId="{22230838-782B-43A6-A5E7-872259CE69C4}" type="pres">
      <dgm:prSet presAssocID="{553AE2F0-E509-4F85-93D8-70C03133D748}" presName="funnel" presStyleLbl="trAlignAcc1" presStyleIdx="0" presStyleCnt="1"/>
      <dgm:spPr/>
    </dgm:pt>
  </dgm:ptLst>
  <dgm:cxnLst>
    <dgm:cxn modelId="{29DDE314-3380-4DD2-877C-3AA911DEAEB0}" type="presOf" srcId="{4B1B1EA8-F51B-4601-86DF-9E288D1CEADA}" destId="{AA6E07BB-56BC-4D5E-B6EF-4D77E23F604C}" srcOrd="0" destOrd="0" presId="urn:microsoft.com/office/officeart/2005/8/layout/funnel1"/>
    <dgm:cxn modelId="{583C7818-4893-438D-9B90-CDD329980CBF}" type="presOf" srcId="{998ABF4D-F37A-404C-B6C2-D560563EDFCA}" destId="{3CB96786-8FAB-4427-92D8-DADCA9FAF10B}" srcOrd="0" destOrd="0" presId="urn:microsoft.com/office/officeart/2005/8/layout/funnel1"/>
    <dgm:cxn modelId="{9CE70A3C-7E92-4168-84F8-46EB6250DFFE}" srcId="{553AE2F0-E509-4F85-93D8-70C03133D748}" destId="{998ABF4D-F37A-404C-B6C2-D560563EDFCA}" srcOrd="2" destOrd="0" parTransId="{EE098460-E947-482F-BB98-3732483D3D27}" sibTransId="{6430278B-47FF-4DCF-9391-FF05F1CAB3D0}"/>
    <dgm:cxn modelId="{D1FD956A-67BD-47C0-B51E-C27BE51B012A}" srcId="{553AE2F0-E509-4F85-93D8-70C03133D748}" destId="{4B1B1EA8-F51B-4601-86DF-9E288D1CEADA}" srcOrd="0" destOrd="0" parTransId="{6719BAFD-2748-4965-8C94-9E73A79C2BD3}" sibTransId="{9F66CBA9-DF7F-413C-82D0-D985D4E2D0C7}"/>
    <dgm:cxn modelId="{7161B76E-0745-4FBA-98C0-2058DDE5EF42}" srcId="{553AE2F0-E509-4F85-93D8-70C03133D748}" destId="{1B558137-1DD3-415D-9AE9-9A93E410EFD6}" srcOrd="1" destOrd="0" parTransId="{4E3797B0-3673-4DB8-BCA4-A0DBE8228AE5}" sibTransId="{B5D0304F-D44A-4C44-82E6-F3A17A58DAD1}"/>
    <dgm:cxn modelId="{8D3DD252-42D4-4382-A519-5AE2FA3626AB}" type="presOf" srcId="{1B558137-1DD3-415D-9AE9-9A93E410EFD6}" destId="{3644E4AC-63F2-4EAD-8C37-0A4A15B0BB1F}" srcOrd="0" destOrd="0" presId="urn:microsoft.com/office/officeart/2005/8/layout/funnel1"/>
    <dgm:cxn modelId="{939FDF74-BE4F-4BF4-A0C6-89A45D85C527}" type="presOf" srcId="{C3735920-223A-4709-8754-E962DFE61B09}" destId="{FEFA7EEA-8BF4-4066-80DB-068959CE71E4}" srcOrd="0" destOrd="0" presId="urn:microsoft.com/office/officeart/2005/8/layout/funnel1"/>
    <dgm:cxn modelId="{5EE09B8E-2BAA-42FE-A916-6D57A0B5166E}" srcId="{553AE2F0-E509-4F85-93D8-70C03133D748}" destId="{C3735920-223A-4709-8754-E962DFE61B09}" srcOrd="3" destOrd="0" parTransId="{D7BB737D-5815-4384-8215-46BCB8244267}" sibTransId="{B89BAD58-A9E0-42C0-BFFF-17E3586A2C57}"/>
    <dgm:cxn modelId="{EA4246DE-3997-4165-ABE0-03EC27B2DE7F}" type="presOf" srcId="{553AE2F0-E509-4F85-93D8-70C03133D748}" destId="{4E2B3597-D6E4-43C0-AEB3-63C4828D81A4}" srcOrd="0" destOrd="0" presId="urn:microsoft.com/office/officeart/2005/8/layout/funnel1"/>
    <dgm:cxn modelId="{6863C98F-C199-4535-81BC-2EF7BACF5F69}" type="presParOf" srcId="{4E2B3597-D6E4-43C0-AEB3-63C4828D81A4}" destId="{991D01A2-1311-4792-AFDC-A8A64B5A4920}" srcOrd="0" destOrd="0" presId="urn:microsoft.com/office/officeart/2005/8/layout/funnel1"/>
    <dgm:cxn modelId="{AF6D537D-1B12-41F4-91AE-F450A75F1215}" type="presParOf" srcId="{4E2B3597-D6E4-43C0-AEB3-63C4828D81A4}" destId="{B5D3C33D-2D00-49B0-A2CD-F29F72C825B0}" srcOrd="1" destOrd="0" presId="urn:microsoft.com/office/officeart/2005/8/layout/funnel1"/>
    <dgm:cxn modelId="{5B5D56C0-2AEE-4D85-808C-2BC4FD6E6B76}" type="presParOf" srcId="{4E2B3597-D6E4-43C0-AEB3-63C4828D81A4}" destId="{FEFA7EEA-8BF4-4066-80DB-068959CE71E4}" srcOrd="2" destOrd="0" presId="urn:microsoft.com/office/officeart/2005/8/layout/funnel1"/>
    <dgm:cxn modelId="{BB7BDF95-DEF6-4FA9-8009-6274E3DD2A6D}" type="presParOf" srcId="{4E2B3597-D6E4-43C0-AEB3-63C4828D81A4}" destId="{3CB96786-8FAB-4427-92D8-DADCA9FAF10B}" srcOrd="3" destOrd="0" presId="urn:microsoft.com/office/officeart/2005/8/layout/funnel1"/>
    <dgm:cxn modelId="{75474645-F839-45CD-A636-11A2F43B22FB}" type="presParOf" srcId="{4E2B3597-D6E4-43C0-AEB3-63C4828D81A4}" destId="{3644E4AC-63F2-4EAD-8C37-0A4A15B0BB1F}" srcOrd="4" destOrd="0" presId="urn:microsoft.com/office/officeart/2005/8/layout/funnel1"/>
    <dgm:cxn modelId="{DC7F663C-1099-4DF3-B639-13F113546FFD}" type="presParOf" srcId="{4E2B3597-D6E4-43C0-AEB3-63C4828D81A4}" destId="{AA6E07BB-56BC-4D5E-B6EF-4D77E23F604C}" srcOrd="5" destOrd="0" presId="urn:microsoft.com/office/officeart/2005/8/layout/funnel1"/>
    <dgm:cxn modelId="{534AF311-849F-44E7-A8DE-765E39537834}" type="presParOf" srcId="{4E2B3597-D6E4-43C0-AEB3-63C4828D81A4}" destId="{22230838-782B-43A6-A5E7-872259CE69C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3E086-6621-4E3C-9A85-D9B8F357A2DC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656EF1-EF52-4EBF-9344-D73B3DC2FB4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C24F5044-C011-4904-827B-6472DD15B797}" type="parTrans" cxnId="{1215B6A0-0B9C-4D8E-8102-DEDA6EFC79F4}">
      <dgm:prSet/>
      <dgm:spPr/>
      <dgm:t>
        <a:bodyPr/>
        <a:lstStyle/>
        <a:p>
          <a:endParaRPr lang="en-US"/>
        </a:p>
      </dgm:t>
    </dgm:pt>
    <dgm:pt modelId="{574494A1-7686-42F5-9F08-C94C70CBEEDA}" type="sibTrans" cxnId="{1215B6A0-0B9C-4D8E-8102-DEDA6EFC79F4}">
      <dgm:prSet/>
      <dgm:spPr>
        <a:solidFill>
          <a:schemeClr val="accent4"/>
        </a:solidFill>
      </dgm:spPr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F00F3A82-CBAD-4010-ADD2-214E9A9AEF6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66F1F7DC-BEEE-4B6E-BD5C-AD6FA0B46CFE}" type="parTrans" cxnId="{636B4E1F-87F8-498F-BA09-161F338252EB}">
      <dgm:prSet/>
      <dgm:spPr/>
      <dgm:t>
        <a:bodyPr/>
        <a:lstStyle/>
        <a:p>
          <a:endParaRPr lang="en-US"/>
        </a:p>
      </dgm:t>
    </dgm:pt>
    <dgm:pt modelId="{81DB90D2-3BD9-492A-B6C0-7B8E5093F607}" type="sibTrans" cxnId="{636B4E1F-87F8-498F-BA09-161F338252EB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5122427B-DB39-40F3-975A-B497EE06CA9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7BE4DB6A-E6C5-4E71-B7E0-61A379CD545F}" type="parTrans" cxnId="{2ACF0BF3-E31A-44FD-9767-347CD63D03A5}">
      <dgm:prSet/>
      <dgm:spPr/>
      <dgm:t>
        <a:bodyPr/>
        <a:lstStyle/>
        <a:p>
          <a:endParaRPr lang="en-US"/>
        </a:p>
      </dgm:t>
    </dgm:pt>
    <dgm:pt modelId="{3848E30C-382A-42CD-B88A-4646AD850100}" type="sibTrans" cxnId="{2ACF0BF3-E31A-44FD-9767-347CD63D03A5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98DED189-8539-46BB-9C63-2440E15E380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681F8687-0C29-4CCB-B7E2-DC077A49C384}" type="parTrans" cxnId="{EAADD069-5860-4433-B8CA-1A3B83D3F6F8}">
      <dgm:prSet/>
      <dgm:spPr/>
      <dgm:t>
        <a:bodyPr/>
        <a:lstStyle/>
        <a:p>
          <a:endParaRPr lang="en-US"/>
        </a:p>
      </dgm:t>
    </dgm:pt>
    <dgm:pt modelId="{9DE025F0-1129-433A-A831-2A981E53252A}" type="sibTrans" cxnId="{EAADD069-5860-4433-B8CA-1A3B83D3F6F8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1DF23B3C-F44D-4E65-8A74-CC843C6DC4F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83601540-F0F1-493A-8ECB-568E0DC8F580}" type="parTrans" cxnId="{FA8DF73C-5714-472C-9DBA-360226EA377E}">
      <dgm:prSet/>
      <dgm:spPr/>
      <dgm:t>
        <a:bodyPr/>
        <a:lstStyle/>
        <a:p>
          <a:endParaRPr lang="en-US"/>
        </a:p>
      </dgm:t>
    </dgm:pt>
    <dgm:pt modelId="{92B72C25-B873-4A33-A0C3-CF5E60D4D2EE}" type="sibTrans" cxnId="{FA8DF73C-5714-472C-9DBA-360226EA377E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AFEFB283-EC53-4348-866C-8B2183AD70CA}" type="pres">
      <dgm:prSet presAssocID="{5693E086-6621-4E3C-9A85-D9B8F357A2DC}" presName="Name0" presStyleCnt="0">
        <dgm:presLayoutVars>
          <dgm:chMax/>
          <dgm:chPref/>
          <dgm:dir/>
          <dgm:animLvl val="lvl"/>
        </dgm:presLayoutVars>
      </dgm:prSet>
      <dgm:spPr/>
    </dgm:pt>
    <dgm:pt modelId="{CC376A3B-8D4F-493D-BB8E-DAE304CEAEB1}" type="pres">
      <dgm:prSet presAssocID="{85656EF1-EF52-4EBF-9344-D73B3DC2FB40}" presName="composite" presStyleCnt="0"/>
      <dgm:spPr/>
    </dgm:pt>
    <dgm:pt modelId="{9EEA5FDF-4339-4C83-8243-4C11D15563B0}" type="pres">
      <dgm:prSet presAssocID="{85656EF1-EF52-4EBF-9344-D73B3DC2FB40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0539C28E-4496-4AAC-BC83-4ED9477D2D90}" type="pres">
      <dgm:prSet presAssocID="{85656EF1-EF52-4EBF-9344-D73B3DC2FB40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147E62F-D45B-445B-B24F-21460F35B3A8}" type="pres">
      <dgm:prSet presAssocID="{85656EF1-EF52-4EBF-9344-D73B3DC2FB40}" presName="BalanceSpacing" presStyleCnt="0"/>
      <dgm:spPr/>
    </dgm:pt>
    <dgm:pt modelId="{912E37A2-0496-478C-BDD0-D8A52068AAA3}" type="pres">
      <dgm:prSet presAssocID="{85656EF1-EF52-4EBF-9344-D73B3DC2FB40}" presName="BalanceSpacing1" presStyleCnt="0"/>
      <dgm:spPr/>
    </dgm:pt>
    <dgm:pt modelId="{C9489215-2AC6-4AAD-8304-A3E2431D5DBD}" type="pres">
      <dgm:prSet presAssocID="{574494A1-7686-42F5-9F08-C94C70CBEEDA}" presName="Accent1Text" presStyleLbl="node1" presStyleIdx="1" presStyleCnt="10"/>
      <dgm:spPr/>
    </dgm:pt>
    <dgm:pt modelId="{82BECFE8-3757-4320-9A95-9CBB939CA3BA}" type="pres">
      <dgm:prSet presAssocID="{574494A1-7686-42F5-9F08-C94C70CBEEDA}" presName="spaceBetweenRectangles" presStyleCnt="0"/>
      <dgm:spPr/>
    </dgm:pt>
    <dgm:pt modelId="{61EAE0A2-33E4-4B40-A77B-EA422ECE0A15}" type="pres">
      <dgm:prSet presAssocID="{F00F3A82-CBAD-4010-ADD2-214E9A9AEF69}" presName="composite" presStyleCnt="0"/>
      <dgm:spPr/>
    </dgm:pt>
    <dgm:pt modelId="{24F8FA42-F696-4A9F-B98E-D1B4DAD89A64}" type="pres">
      <dgm:prSet presAssocID="{F00F3A82-CBAD-4010-ADD2-214E9A9AEF69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06ADC187-6E84-43C0-96F0-0D70002355F8}" type="pres">
      <dgm:prSet presAssocID="{F00F3A82-CBAD-4010-ADD2-214E9A9AEF69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03452E4-D04E-4E88-994B-19018975C375}" type="pres">
      <dgm:prSet presAssocID="{F00F3A82-CBAD-4010-ADD2-214E9A9AEF69}" presName="BalanceSpacing" presStyleCnt="0"/>
      <dgm:spPr/>
    </dgm:pt>
    <dgm:pt modelId="{43081FEC-E7DD-40D8-9392-B03E78D1843C}" type="pres">
      <dgm:prSet presAssocID="{F00F3A82-CBAD-4010-ADD2-214E9A9AEF69}" presName="BalanceSpacing1" presStyleCnt="0"/>
      <dgm:spPr/>
    </dgm:pt>
    <dgm:pt modelId="{88E7A1F1-E126-4467-B479-C33518E99881}" type="pres">
      <dgm:prSet presAssocID="{81DB90D2-3BD9-492A-B6C0-7B8E5093F607}" presName="Accent1Text" presStyleLbl="node1" presStyleIdx="3" presStyleCnt="10"/>
      <dgm:spPr/>
    </dgm:pt>
    <dgm:pt modelId="{398FC748-200D-40F8-A1CE-382322554C19}" type="pres">
      <dgm:prSet presAssocID="{81DB90D2-3BD9-492A-B6C0-7B8E5093F607}" presName="spaceBetweenRectangles" presStyleCnt="0"/>
      <dgm:spPr/>
    </dgm:pt>
    <dgm:pt modelId="{06A25910-3A47-4E9F-93BB-9AE4B75940FB}" type="pres">
      <dgm:prSet presAssocID="{5122427B-DB39-40F3-975A-B497EE06CA99}" presName="composite" presStyleCnt="0"/>
      <dgm:spPr/>
    </dgm:pt>
    <dgm:pt modelId="{78A506A4-D792-490A-8E65-08D0C28CA66C}" type="pres">
      <dgm:prSet presAssocID="{5122427B-DB39-40F3-975A-B497EE06CA99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2F28F8A6-BFEA-4FE6-B130-A3557C446504}" type="pres">
      <dgm:prSet presAssocID="{5122427B-DB39-40F3-975A-B497EE06CA99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D052D28-BD89-408C-8BA0-86F821CDA575}" type="pres">
      <dgm:prSet presAssocID="{5122427B-DB39-40F3-975A-B497EE06CA99}" presName="BalanceSpacing" presStyleCnt="0"/>
      <dgm:spPr/>
    </dgm:pt>
    <dgm:pt modelId="{E77D2E54-707B-4D3B-A7A5-C5F8484D4FAB}" type="pres">
      <dgm:prSet presAssocID="{5122427B-DB39-40F3-975A-B497EE06CA99}" presName="BalanceSpacing1" presStyleCnt="0"/>
      <dgm:spPr/>
    </dgm:pt>
    <dgm:pt modelId="{8EF9D81C-8F03-453C-BACB-604D33DBCC70}" type="pres">
      <dgm:prSet presAssocID="{3848E30C-382A-42CD-B88A-4646AD850100}" presName="Accent1Text" presStyleLbl="node1" presStyleIdx="5" presStyleCnt="10"/>
      <dgm:spPr/>
    </dgm:pt>
    <dgm:pt modelId="{420F294B-9DB7-48DF-B32D-62801D5F323A}" type="pres">
      <dgm:prSet presAssocID="{3848E30C-382A-42CD-B88A-4646AD850100}" presName="spaceBetweenRectangles" presStyleCnt="0"/>
      <dgm:spPr/>
    </dgm:pt>
    <dgm:pt modelId="{319F5F0D-C63F-4954-B7BC-F269D81740BE}" type="pres">
      <dgm:prSet presAssocID="{98DED189-8539-46BB-9C63-2440E15E380F}" presName="composite" presStyleCnt="0"/>
      <dgm:spPr/>
    </dgm:pt>
    <dgm:pt modelId="{470EE7F1-A3BA-4364-AD70-ACB47537CB20}" type="pres">
      <dgm:prSet presAssocID="{98DED189-8539-46BB-9C63-2440E15E380F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FEE9525D-F94C-4AC9-9476-76005E655051}" type="pres">
      <dgm:prSet presAssocID="{98DED189-8539-46BB-9C63-2440E15E380F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DF3CF15-D4CE-48BB-B24D-39EEE21D0284}" type="pres">
      <dgm:prSet presAssocID="{98DED189-8539-46BB-9C63-2440E15E380F}" presName="BalanceSpacing" presStyleCnt="0"/>
      <dgm:spPr/>
    </dgm:pt>
    <dgm:pt modelId="{D1022F6C-A227-410B-BEA6-F5F4EA072886}" type="pres">
      <dgm:prSet presAssocID="{98DED189-8539-46BB-9C63-2440E15E380F}" presName="BalanceSpacing1" presStyleCnt="0"/>
      <dgm:spPr/>
    </dgm:pt>
    <dgm:pt modelId="{6B1E303F-0335-4090-88F0-EDCFBC6FF34A}" type="pres">
      <dgm:prSet presAssocID="{9DE025F0-1129-433A-A831-2A981E53252A}" presName="Accent1Text" presStyleLbl="node1" presStyleIdx="7" presStyleCnt="10"/>
      <dgm:spPr/>
    </dgm:pt>
    <dgm:pt modelId="{CDA4BCEC-5D90-4D29-B929-2546B5E573A0}" type="pres">
      <dgm:prSet presAssocID="{9DE025F0-1129-433A-A831-2A981E53252A}" presName="spaceBetweenRectangles" presStyleCnt="0"/>
      <dgm:spPr/>
    </dgm:pt>
    <dgm:pt modelId="{E274E5F5-4925-4D7A-92A6-577540DA8CF7}" type="pres">
      <dgm:prSet presAssocID="{1DF23B3C-F44D-4E65-8A74-CC843C6DC4FE}" presName="composite" presStyleCnt="0"/>
      <dgm:spPr/>
    </dgm:pt>
    <dgm:pt modelId="{48207720-CE23-48A4-84CB-E050A0DF3720}" type="pres">
      <dgm:prSet presAssocID="{1DF23B3C-F44D-4E65-8A74-CC843C6DC4FE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7A5DAD65-23EB-487F-9AA6-89BC17DC2203}" type="pres">
      <dgm:prSet presAssocID="{1DF23B3C-F44D-4E65-8A74-CC843C6DC4F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E587F23-4F79-435E-BBA6-5E6A745768AA}" type="pres">
      <dgm:prSet presAssocID="{1DF23B3C-F44D-4E65-8A74-CC843C6DC4FE}" presName="BalanceSpacing" presStyleCnt="0"/>
      <dgm:spPr/>
    </dgm:pt>
    <dgm:pt modelId="{5B667F30-F167-46AB-A118-A73803EE6D79}" type="pres">
      <dgm:prSet presAssocID="{1DF23B3C-F44D-4E65-8A74-CC843C6DC4FE}" presName="BalanceSpacing1" presStyleCnt="0"/>
      <dgm:spPr/>
    </dgm:pt>
    <dgm:pt modelId="{25FB9D7A-6093-4EB6-9982-A2CF14397E69}" type="pres">
      <dgm:prSet presAssocID="{92B72C25-B873-4A33-A0C3-CF5E60D4D2EE}" presName="Accent1Text" presStyleLbl="node1" presStyleIdx="9" presStyleCnt="10"/>
      <dgm:spPr/>
    </dgm:pt>
  </dgm:ptLst>
  <dgm:cxnLst>
    <dgm:cxn modelId="{636B4E1F-87F8-498F-BA09-161F338252EB}" srcId="{5693E086-6621-4E3C-9A85-D9B8F357A2DC}" destId="{F00F3A82-CBAD-4010-ADD2-214E9A9AEF69}" srcOrd="1" destOrd="0" parTransId="{66F1F7DC-BEEE-4B6E-BD5C-AD6FA0B46CFE}" sibTransId="{81DB90D2-3BD9-492A-B6C0-7B8E5093F607}"/>
    <dgm:cxn modelId="{5B372C21-F38F-4D5D-ABA1-2B7A8F3B5230}" type="presOf" srcId="{81DB90D2-3BD9-492A-B6C0-7B8E5093F607}" destId="{88E7A1F1-E126-4467-B479-C33518E99881}" srcOrd="0" destOrd="0" presId="urn:microsoft.com/office/officeart/2008/layout/AlternatingHexagons"/>
    <dgm:cxn modelId="{54F99D24-0221-46AF-B376-B27AF0FB4D71}" type="presOf" srcId="{9DE025F0-1129-433A-A831-2A981E53252A}" destId="{6B1E303F-0335-4090-88F0-EDCFBC6FF34A}" srcOrd="0" destOrd="0" presId="urn:microsoft.com/office/officeart/2008/layout/AlternatingHexagons"/>
    <dgm:cxn modelId="{6933522B-CA30-417F-B1AA-31A1927864F7}" type="presOf" srcId="{574494A1-7686-42F5-9F08-C94C70CBEEDA}" destId="{C9489215-2AC6-4AAD-8304-A3E2431D5DBD}" srcOrd="0" destOrd="0" presId="urn:microsoft.com/office/officeart/2008/layout/AlternatingHexagons"/>
    <dgm:cxn modelId="{FA8DF73C-5714-472C-9DBA-360226EA377E}" srcId="{5693E086-6621-4E3C-9A85-D9B8F357A2DC}" destId="{1DF23B3C-F44D-4E65-8A74-CC843C6DC4FE}" srcOrd="4" destOrd="0" parTransId="{83601540-F0F1-493A-8ECB-568E0DC8F580}" sibTransId="{92B72C25-B873-4A33-A0C3-CF5E60D4D2EE}"/>
    <dgm:cxn modelId="{E96F0D43-6670-4FAF-9D2A-B1B3B750094E}" type="presOf" srcId="{5693E086-6621-4E3C-9A85-D9B8F357A2DC}" destId="{AFEFB283-EC53-4348-866C-8B2183AD70CA}" srcOrd="0" destOrd="0" presId="urn:microsoft.com/office/officeart/2008/layout/AlternatingHexagons"/>
    <dgm:cxn modelId="{EAADD069-5860-4433-B8CA-1A3B83D3F6F8}" srcId="{5693E086-6621-4E3C-9A85-D9B8F357A2DC}" destId="{98DED189-8539-46BB-9C63-2440E15E380F}" srcOrd="3" destOrd="0" parTransId="{681F8687-0C29-4CCB-B7E2-DC077A49C384}" sibTransId="{9DE025F0-1129-433A-A831-2A981E53252A}"/>
    <dgm:cxn modelId="{B2D71D6C-303B-4AE1-A58C-5D996D2E72CD}" type="presOf" srcId="{1DF23B3C-F44D-4E65-8A74-CC843C6DC4FE}" destId="{48207720-CE23-48A4-84CB-E050A0DF3720}" srcOrd="0" destOrd="0" presId="urn:microsoft.com/office/officeart/2008/layout/AlternatingHexagons"/>
    <dgm:cxn modelId="{DAA5DF6C-F346-411C-AB79-B2FCC872DB2D}" type="presOf" srcId="{85656EF1-EF52-4EBF-9344-D73B3DC2FB40}" destId="{9EEA5FDF-4339-4C83-8243-4C11D15563B0}" srcOrd="0" destOrd="0" presId="urn:microsoft.com/office/officeart/2008/layout/AlternatingHexagons"/>
    <dgm:cxn modelId="{B14D7A97-D353-48F9-8C98-997C3C4FB8BA}" type="presOf" srcId="{5122427B-DB39-40F3-975A-B497EE06CA99}" destId="{78A506A4-D792-490A-8E65-08D0C28CA66C}" srcOrd="0" destOrd="0" presId="urn:microsoft.com/office/officeart/2008/layout/AlternatingHexagons"/>
    <dgm:cxn modelId="{1215B6A0-0B9C-4D8E-8102-DEDA6EFC79F4}" srcId="{5693E086-6621-4E3C-9A85-D9B8F357A2DC}" destId="{85656EF1-EF52-4EBF-9344-D73B3DC2FB40}" srcOrd="0" destOrd="0" parTransId="{C24F5044-C011-4904-827B-6472DD15B797}" sibTransId="{574494A1-7686-42F5-9F08-C94C70CBEEDA}"/>
    <dgm:cxn modelId="{6EDCCCC6-7EF6-4671-9243-07CF48A00621}" type="presOf" srcId="{3848E30C-382A-42CD-B88A-4646AD850100}" destId="{8EF9D81C-8F03-453C-BACB-604D33DBCC70}" srcOrd="0" destOrd="0" presId="urn:microsoft.com/office/officeart/2008/layout/AlternatingHexagons"/>
    <dgm:cxn modelId="{DC4BABCB-624D-4F92-A8E9-749CDC61FE5B}" type="presOf" srcId="{92B72C25-B873-4A33-A0C3-CF5E60D4D2EE}" destId="{25FB9D7A-6093-4EB6-9982-A2CF14397E69}" srcOrd="0" destOrd="0" presId="urn:microsoft.com/office/officeart/2008/layout/AlternatingHexagons"/>
    <dgm:cxn modelId="{4DC68CD0-0D07-4904-9314-7086C64E211B}" type="presOf" srcId="{F00F3A82-CBAD-4010-ADD2-214E9A9AEF69}" destId="{24F8FA42-F696-4A9F-B98E-D1B4DAD89A64}" srcOrd="0" destOrd="0" presId="urn:microsoft.com/office/officeart/2008/layout/AlternatingHexagons"/>
    <dgm:cxn modelId="{297FAAD9-BD16-4374-919B-C45404C0EDAD}" type="presOf" srcId="{98DED189-8539-46BB-9C63-2440E15E380F}" destId="{470EE7F1-A3BA-4364-AD70-ACB47537CB20}" srcOrd="0" destOrd="0" presId="urn:microsoft.com/office/officeart/2008/layout/AlternatingHexagons"/>
    <dgm:cxn modelId="{2ACF0BF3-E31A-44FD-9767-347CD63D03A5}" srcId="{5693E086-6621-4E3C-9A85-D9B8F357A2DC}" destId="{5122427B-DB39-40F3-975A-B497EE06CA99}" srcOrd="2" destOrd="0" parTransId="{7BE4DB6A-E6C5-4E71-B7E0-61A379CD545F}" sibTransId="{3848E30C-382A-42CD-B88A-4646AD850100}"/>
    <dgm:cxn modelId="{E972B064-F702-4A4A-9D35-8D9BDF58CAE4}" type="presParOf" srcId="{AFEFB283-EC53-4348-866C-8B2183AD70CA}" destId="{CC376A3B-8D4F-493D-BB8E-DAE304CEAEB1}" srcOrd="0" destOrd="0" presId="urn:microsoft.com/office/officeart/2008/layout/AlternatingHexagons"/>
    <dgm:cxn modelId="{9F7518EB-5B9F-4CCA-B43F-E65463E57D82}" type="presParOf" srcId="{CC376A3B-8D4F-493D-BB8E-DAE304CEAEB1}" destId="{9EEA5FDF-4339-4C83-8243-4C11D15563B0}" srcOrd="0" destOrd="0" presId="urn:microsoft.com/office/officeart/2008/layout/AlternatingHexagons"/>
    <dgm:cxn modelId="{16E09A95-B767-4987-BB5E-D88CEE8D7879}" type="presParOf" srcId="{CC376A3B-8D4F-493D-BB8E-DAE304CEAEB1}" destId="{0539C28E-4496-4AAC-BC83-4ED9477D2D90}" srcOrd="1" destOrd="0" presId="urn:microsoft.com/office/officeart/2008/layout/AlternatingHexagons"/>
    <dgm:cxn modelId="{8A6E9AB4-E136-45CD-8175-69859197B61A}" type="presParOf" srcId="{CC376A3B-8D4F-493D-BB8E-DAE304CEAEB1}" destId="{5147E62F-D45B-445B-B24F-21460F35B3A8}" srcOrd="2" destOrd="0" presId="urn:microsoft.com/office/officeart/2008/layout/AlternatingHexagons"/>
    <dgm:cxn modelId="{BC1C7454-86CE-4B0F-98D4-14D037FB9689}" type="presParOf" srcId="{CC376A3B-8D4F-493D-BB8E-DAE304CEAEB1}" destId="{912E37A2-0496-478C-BDD0-D8A52068AAA3}" srcOrd="3" destOrd="0" presId="urn:microsoft.com/office/officeart/2008/layout/AlternatingHexagons"/>
    <dgm:cxn modelId="{E3C7A4BF-3B92-4C05-AB85-6262F88B866F}" type="presParOf" srcId="{CC376A3B-8D4F-493D-BB8E-DAE304CEAEB1}" destId="{C9489215-2AC6-4AAD-8304-A3E2431D5DBD}" srcOrd="4" destOrd="0" presId="urn:microsoft.com/office/officeart/2008/layout/AlternatingHexagons"/>
    <dgm:cxn modelId="{43E0E0A6-E780-4269-A906-9F5B701A7D4E}" type="presParOf" srcId="{AFEFB283-EC53-4348-866C-8B2183AD70CA}" destId="{82BECFE8-3757-4320-9A95-9CBB939CA3BA}" srcOrd="1" destOrd="0" presId="urn:microsoft.com/office/officeart/2008/layout/AlternatingHexagons"/>
    <dgm:cxn modelId="{E0D13603-0D2E-462D-8798-F30F6E86D22B}" type="presParOf" srcId="{AFEFB283-EC53-4348-866C-8B2183AD70CA}" destId="{61EAE0A2-33E4-4B40-A77B-EA422ECE0A15}" srcOrd="2" destOrd="0" presId="urn:microsoft.com/office/officeart/2008/layout/AlternatingHexagons"/>
    <dgm:cxn modelId="{B22B77B3-4902-48FF-83E1-EFCC448E0F5F}" type="presParOf" srcId="{61EAE0A2-33E4-4B40-A77B-EA422ECE0A15}" destId="{24F8FA42-F696-4A9F-B98E-D1B4DAD89A64}" srcOrd="0" destOrd="0" presId="urn:microsoft.com/office/officeart/2008/layout/AlternatingHexagons"/>
    <dgm:cxn modelId="{CAD2590D-0A23-436E-910E-503832E538D2}" type="presParOf" srcId="{61EAE0A2-33E4-4B40-A77B-EA422ECE0A15}" destId="{06ADC187-6E84-43C0-96F0-0D70002355F8}" srcOrd="1" destOrd="0" presId="urn:microsoft.com/office/officeart/2008/layout/AlternatingHexagons"/>
    <dgm:cxn modelId="{B4EA6A3E-8387-4999-A83D-D38FB75CC337}" type="presParOf" srcId="{61EAE0A2-33E4-4B40-A77B-EA422ECE0A15}" destId="{403452E4-D04E-4E88-994B-19018975C375}" srcOrd="2" destOrd="0" presId="urn:microsoft.com/office/officeart/2008/layout/AlternatingHexagons"/>
    <dgm:cxn modelId="{4C681ADD-DBB2-4386-9BBA-FD9E3083B585}" type="presParOf" srcId="{61EAE0A2-33E4-4B40-A77B-EA422ECE0A15}" destId="{43081FEC-E7DD-40D8-9392-B03E78D1843C}" srcOrd="3" destOrd="0" presId="urn:microsoft.com/office/officeart/2008/layout/AlternatingHexagons"/>
    <dgm:cxn modelId="{40092750-CDC5-4F53-8505-7E65EE3E550C}" type="presParOf" srcId="{61EAE0A2-33E4-4B40-A77B-EA422ECE0A15}" destId="{88E7A1F1-E126-4467-B479-C33518E99881}" srcOrd="4" destOrd="0" presId="urn:microsoft.com/office/officeart/2008/layout/AlternatingHexagons"/>
    <dgm:cxn modelId="{9D441ABD-AD53-4670-A4BB-62DBDD2BC4E7}" type="presParOf" srcId="{AFEFB283-EC53-4348-866C-8B2183AD70CA}" destId="{398FC748-200D-40F8-A1CE-382322554C19}" srcOrd="3" destOrd="0" presId="urn:microsoft.com/office/officeart/2008/layout/AlternatingHexagons"/>
    <dgm:cxn modelId="{1060D33A-BC70-44D7-B8B0-29E8A013FABB}" type="presParOf" srcId="{AFEFB283-EC53-4348-866C-8B2183AD70CA}" destId="{06A25910-3A47-4E9F-93BB-9AE4B75940FB}" srcOrd="4" destOrd="0" presId="urn:microsoft.com/office/officeart/2008/layout/AlternatingHexagons"/>
    <dgm:cxn modelId="{DCA92544-BC5B-42D8-9DA0-B13DC1705734}" type="presParOf" srcId="{06A25910-3A47-4E9F-93BB-9AE4B75940FB}" destId="{78A506A4-D792-490A-8E65-08D0C28CA66C}" srcOrd="0" destOrd="0" presId="urn:microsoft.com/office/officeart/2008/layout/AlternatingHexagons"/>
    <dgm:cxn modelId="{603AB306-F794-4ACE-BCCB-8C452B60B86A}" type="presParOf" srcId="{06A25910-3A47-4E9F-93BB-9AE4B75940FB}" destId="{2F28F8A6-BFEA-4FE6-B130-A3557C446504}" srcOrd="1" destOrd="0" presId="urn:microsoft.com/office/officeart/2008/layout/AlternatingHexagons"/>
    <dgm:cxn modelId="{C5AA18A8-521B-40A8-A377-9DED27F025B5}" type="presParOf" srcId="{06A25910-3A47-4E9F-93BB-9AE4B75940FB}" destId="{AD052D28-BD89-408C-8BA0-86F821CDA575}" srcOrd="2" destOrd="0" presId="urn:microsoft.com/office/officeart/2008/layout/AlternatingHexagons"/>
    <dgm:cxn modelId="{52B43A0E-E6CF-463A-A810-D56D17101B7E}" type="presParOf" srcId="{06A25910-3A47-4E9F-93BB-9AE4B75940FB}" destId="{E77D2E54-707B-4D3B-A7A5-C5F8484D4FAB}" srcOrd="3" destOrd="0" presId="urn:microsoft.com/office/officeart/2008/layout/AlternatingHexagons"/>
    <dgm:cxn modelId="{B4882E10-6FF9-450C-8DEA-44F7F207A0B9}" type="presParOf" srcId="{06A25910-3A47-4E9F-93BB-9AE4B75940FB}" destId="{8EF9D81C-8F03-453C-BACB-604D33DBCC70}" srcOrd="4" destOrd="0" presId="urn:microsoft.com/office/officeart/2008/layout/AlternatingHexagons"/>
    <dgm:cxn modelId="{B9E113BD-71AA-41EC-97F2-63B44B1B024D}" type="presParOf" srcId="{AFEFB283-EC53-4348-866C-8B2183AD70CA}" destId="{420F294B-9DB7-48DF-B32D-62801D5F323A}" srcOrd="5" destOrd="0" presId="urn:microsoft.com/office/officeart/2008/layout/AlternatingHexagons"/>
    <dgm:cxn modelId="{C95A3D7B-6E36-4D98-9505-19F9BDE23F6C}" type="presParOf" srcId="{AFEFB283-EC53-4348-866C-8B2183AD70CA}" destId="{319F5F0D-C63F-4954-B7BC-F269D81740BE}" srcOrd="6" destOrd="0" presId="urn:microsoft.com/office/officeart/2008/layout/AlternatingHexagons"/>
    <dgm:cxn modelId="{0ACE56F7-F7B0-4559-9844-5F6035A73E85}" type="presParOf" srcId="{319F5F0D-C63F-4954-B7BC-F269D81740BE}" destId="{470EE7F1-A3BA-4364-AD70-ACB47537CB20}" srcOrd="0" destOrd="0" presId="urn:microsoft.com/office/officeart/2008/layout/AlternatingHexagons"/>
    <dgm:cxn modelId="{4FD91835-F04A-4220-8335-0F8AB5A27B6B}" type="presParOf" srcId="{319F5F0D-C63F-4954-B7BC-F269D81740BE}" destId="{FEE9525D-F94C-4AC9-9476-76005E655051}" srcOrd="1" destOrd="0" presId="urn:microsoft.com/office/officeart/2008/layout/AlternatingHexagons"/>
    <dgm:cxn modelId="{9ACF085E-18D2-4F47-8CD9-F34A79ECF9B4}" type="presParOf" srcId="{319F5F0D-C63F-4954-B7BC-F269D81740BE}" destId="{BDF3CF15-D4CE-48BB-B24D-39EEE21D0284}" srcOrd="2" destOrd="0" presId="urn:microsoft.com/office/officeart/2008/layout/AlternatingHexagons"/>
    <dgm:cxn modelId="{35E46A15-4780-494B-9E6B-1197C340D060}" type="presParOf" srcId="{319F5F0D-C63F-4954-B7BC-F269D81740BE}" destId="{D1022F6C-A227-410B-BEA6-F5F4EA072886}" srcOrd="3" destOrd="0" presId="urn:microsoft.com/office/officeart/2008/layout/AlternatingHexagons"/>
    <dgm:cxn modelId="{0179D37B-5327-4128-B005-41ED843E9CBB}" type="presParOf" srcId="{319F5F0D-C63F-4954-B7BC-F269D81740BE}" destId="{6B1E303F-0335-4090-88F0-EDCFBC6FF34A}" srcOrd="4" destOrd="0" presId="urn:microsoft.com/office/officeart/2008/layout/AlternatingHexagons"/>
    <dgm:cxn modelId="{6B7F4E7B-9553-4706-BBEA-749B744295E2}" type="presParOf" srcId="{AFEFB283-EC53-4348-866C-8B2183AD70CA}" destId="{CDA4BCEC-5D90-4D29-B929-2546B5E573A0}" srcOrd="7" destOrd="0" presId="urn:microsoft.com/office/officeart/2008/layout/AlternatingHexagons"/>
    <dgm:cxn modelId="{8FEE7349-DE05-4C59-AC23-137D4F65B1CF}" type="presParOf" srcId="{AFEFB283-EC53-4348-866C-8B2183AD70CA}" destId="{E274E5F5-4925-4D7A-92A6-577540DA8CF7}" srcOrd="8" destOrd="0" presId="urn:microsoft.com/office/officeart/2008/layout/AlternatingHexagons"/>
    <dgm:cxn modelId="{15D7FA59-C3DA-4565-9727-45E82250F2FB}" type="presParOf" srcId="{E274E5F5-4925-4D7A-92A6-577540DA8CF7}" destId="{48207720-CE23-48A4-84CB-E050A0DF3720}" srcOrd="0" destOrd="0" presId="urn:microsoft.com/office/officeart/2008/layout/AlternatingHexagons"/>
    <dgm:cxn modelId="{355C85CB-86A5-49C5-B922-AB359FE6FCFA}" type="presParOf" srcId="{E274E5F5-4925-4D7A-92A6-577540DA8CF7}" destId="{7A5DAD65-23EB-487F-9AA6-89BC17DC2203}" srcOrd="1" destOrd="0" presId="urn:microsoft.com/office/officeart/2008/layout/AlternatingHexagons"/>
    <dgm:cxn modelId="{7D5EB7BB-A675-46B7-AC27-752963A51AFE}" type="presParOf" srcId="{E274E5F5-4925-4D7A-92A6-577540DA8CF7}" destId="{CE587F23-4F79-435E-BBA6-5E6A745768AA}" srcOrd="2" destOrd="0" presId="urn:microsoft.com/office/officeart/2008/layout/AlternatingHexagons"/>
    <dgm:cxn modelId="{1D07F098-C591-42CC-920F-D8FFE0CA8B7C}" type="presParOf" srcId="{E274E5F5-4925-4D7A-92A6-577540DA8CF7}" destId="{5B667F30-F167-46AB-A118-A73803EE6D79}" srcOrd="3" destOrd="0" presId="urn:microsoft.com/office/officeart/2008/layout/AlternatingHexagons"/>
    <dgm:cxn modelId="{AADAC611-41C7-4D1D-BB03-F1022F9B54C1}" type="presParOf" srcId="{E274E5F5-4925-4D7A-92A6-577540DA8CF7}" destId="{25FB9D7A-6093-4EB6-9982-A2CF14397E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44264-4B43-431A-A9E5-60DDB69AD910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85238EE-ED55-4CE4-B5B2-4F313C81ECD6}">
      <dgm:prSet custT="1"/>
      <dgm:spPr/>
      <dgm:t>
        <a:bodyPr/>
        <a:lstStyle/>
        <a:p>
          <a:r>
            <a:rPr lang="en-US" sz="2000" dirty="0"/>
            <a:t>II. Increase Yield</a:t>
          </a:r>
        </a:p>
      </dgm:t>
    </dgm:pt>
    <dgm:pt modelId="{F689157F-0889-43D6-8601-5C9FF05C0236}" type="parTrans" cxnId="{587B6C6D-4A1B-4167-B80A-A7126F52C9DB}">
      <dgm:prSet/>
      <dgm:spPr/>
      <dgm:t>
        <a:bodyPr/>
        <a:lstStyle/>
        <a:p>
          <a:endParaRPr lang="en-US"/>
        </a:p>
      </dgm:t>
    </dgm:pt>
    <dgm:pt modelId="{DB333DCD-0B97-4B7F-8E98-298A97545749}" type="sibTrans" cxnId="{587B6C6D-4A1B-4167-B80A-A7126F52C9DB}">
      <dgm:prSet/>
      <dgm:spPr/>
      <dgm:t>
        <a:bodyPr/>
        <a:lstStyle/>
        <a:p>
          <a:endParaRPr lang="en-US"/>
        </a:p>
      </dgm:t>
    </dgm:pt>
    <dgm:pt modelId="{600FC5BB-50BE-4DC0-8931-7B1D6B9E76F9}">
      <dgm:prSet/>
      <dgm:spPr/>
      <dgm:t>
        <a:bodyPr/>
        <a:lstStyle/>
        <a:p>
          <a:r>
            <a:rPr lang="en-US" sz="1300" dirty="0"/>
            <a:t>  Increase Insurance “Yield” (e.g., 88.0% - 99.0%)</a:t>
          </a:r>
        </a:p>
      </dgm:t>
    </dgm:pt>
    <dgm:pt modelId="{A54DC22F-C872-4F2B-9D30-534DF779DCC7}" type="parTrans" cxnId="{8788AC77-FB98-44FD-B06F-DB648AC2ABED}">
      <dgm:prSet/>
      <dgm:spPr/>
      <dgm:t>
        <a:bodyPr/>
        <a:lstStyle/>
        <a:p>
          <a:endParaRPr lang="en-US"/>
        </a:p>
      </dgm:t>
    </dgm:pt>
    <dgm:pt modelId="{5B10783B-0E44-44DA-9819-7FC643190306}" type="sibTrans" cxnId="{8788AC77-FB98-44FD-B06F-DB648AC2ABED}">
      <dgm:prSet/>
      <dgm:spPr/>
      <dgm:t>
        <a:bodyPr/>
        <a:lstStyle/>
        <a:p>
          <a:endParaRPr lang="en-US"/>
        </a:p>
      </dgm:t>
    </dgm:pt>
    <dgm:pt modelId="{E5EBBC03-BEB4-43BF-A630-E47593E02473}">
      <dgm:prSet/>
      <dgm:spPr/>
      <dgm:t>
        <a:bodyPr/>
        <a:lstStyle/>
        <a:p>
          <a:r>
            <a:rPr lang="en-US" sz="1300" dirty="0"/>
            <a:t>  Guarantor Recoveries (e.g., 38.0% to 70.0%)</a:t>
          </a:r>
        </a:p>
      </dgm:t>
    </dgm:pt>
    <dgm:pt modelId="{48BCC3B4-9547-43ED-972E-B64B6FF3E140}" type="parTrans" cxnId="{F5F106E0-D2B2-40C0-A886-3F73BE72EEA4}">
      <dgm:prSet/>
      <dgm:spPr/>
      <dgm:t>
        <a:bodyPr/>
        <a:lstStyle/>
        <a:p>
          <a:endParaRPr lang="en-US"/>
        </a:p>
      </dgm:t>
    </dgm:pt>
    <dgm:pt modelId="{BF6E3CAE-AFC0-47C3-B428-397D9599375A}" type="sibTrans" cxnId="{F5F106E0-D2B2-40C0-A886-3F73BE72EEA4}">
      <dgm:prSet/>
      <dgm:spPr/>
      <dgm:t>
        <a:bodyPr/>
        <a:lstStyle/>
        <a:p>
          <a:endParaRPr lang="en-US"/>
        </a:p>
      </dgm:t>
    </dgm:pt>
    <dgm:pt modelId="{64B593A6-985C-40A6-9396-5F4553CBF36F}">
      <dgm:prSet/>
      <dgm:spPr/>
      <dgm:t>
        <a:bodyPr/>
        <a:lstStyle/>
        <a:p>
          <a:r>
            <a:rPr lang="en-US" sz="1300" dirty="0"/>
            <a:t>  Enhanced Denials and Contract Management Services </a:t>
          </a:r>
        </a:p>
      </dgm:t>
    </dgm:pt>
    <dgm:pt modelId="{266DB2ED-B4E3-467C-B187-9DA70B8FF3E0}" type="parTrans" cxnId="{4DC76EAD-D30E-4547-ADD3-BAA83EF3C73A}">
      <dgm:prSet/>
      <dgm:spPr/>
      <dgm:t>
        <a:bodyPr/>
        <a:lstStyle/>
        <a:p>
          <a:endParaRPr lang="en-US"/>
        </a:p>
      </dgm:t>
    </dgm:pt>
    <dgm:pt modelId="{9CAB9999-CBE1-496F-B0E0-525FD1B9129E}" type="sibTrans" cxnId="{4DC76EAD-D30E-4547-ADD3-BAA83EF3C73A}">
      <dgm:prSet/>
      <dgm:spPr/>
      <dgm:t>
        <a:bodyPr/>
        <a:lstStyle/>
        <a:p>
          <a:endParaRPr lang="en-US"/>
        </a:p>
      </dgm:t>
    </dgm:pt>
    <dgm:pt modelId="{836859B8-0549-4C1E-9C4F-02E114EF1CAC}">
      <dgm:prSet custT="1"/>
      <dgm:spPr/>
      <dgm:t>
        <a:bodyPr/>
        <a:lstStyle/>
        <a:p>
          <a:r>
            <a:rPr lang="en-US" sz="2000" dirty="0"/>
            <a:t>I.  Enhance Patient Experience</a:t>
          </a:r>
        </a:p>
      </dgm:t>
    </dgm:pt>
    <dgm:pt modelId="{616716C7-C80E-4B45-9DF3-E4216462A313}" type="parTrans" cxnId="{0148A294-3EFB-4751-A307-082C77817882}">
      <dgm:prSet/>
      <dgm:spPr/>
      <dgm:t>
        <a:bodyPr/>
        <a:lstStyle/>
        <a:p>
          <a:endParaRPr lang="en-US"/>
        </a:p>
      </dgm:t>
    </dgm:pt>
    <dgm:pt modelId="{0C5C17DF-CAB1-4512-A302-76A215130036}" type="sibTrans" cxnId="{0148A294-3EFB-4751-A307-082C77817882}">
      <dgm:prSet/>
      <dgm:spPr/>
      <dgm:t>
        <a:bodyPr/>
        <a:lstStyle/>
        <a:p>
          <a:endParaRPr lang="en-US"/>
        </a:p>
      </dgm:t>
    </dgm:pt>
    <dgm:pt modelId="{A9999A24-A1F7-4873-81F2-44242A5ABFA1}">
      <dgm:prSet/>
      <dgm:spPr/>
      <dgm:t>
        <a:bodyPr/>
        <a:lstStyle/>
        <a:p>
          <a:r>
            <a:rPr lang="en-US" sz="1300" dirty="0"/>
            <a:t>  Pre-Service Clearance</a:t>
          </a:r>
        </a:p>
      </dgm:t>
    </dgm:pt>
    <dgm:pt modelId="{5EDD44E4-ABDB-4E66-A76A-5118F6593A28}" type="parTrans" cxnId="{D04ADEC7-5EC3-4DE2-A739-6E5CFB458CCE}">
      <dgm:prSet/>
      <dgm:spPr/>
      <dgm:t>
        <a:bodyPr/>
        <a:lstStyle/>
        <a:p>
          <a:endParaRPr lang="en-US"/>
        </a:p>
      </dgm:t>
    </dgm:pt>
    <dgm:pt modelId="{93881CFD-4E85-489C-95A9-19F15319052B}" type="sibTrans" cxnId="{D04ADEC7-5EC3-4DE2-A739-6E5CFB458CCE}">
      <dgm:prSet/>
      <dgm:spPr/>
      <dgm:t>
        <a:bodyPr/>
        <a:lstStyle/>
        <a:p>
          <a:endParaRPr lang="en-US"/>
        </a:p>
      </dgm:t>
    </dgm:pt>
    <dgm:pt modelId="{021BBB67-6071-40B9-A7AA-5E977560191A}">
      <dgm:prSet/>
      <dgm:spPr/>
      <dgm:t>
        <a:bodyPr/>
        <a:lstStyle/>
        <a:p>
          <a:r>
            <a:rPr lang="en-US" sz="1300" dirty="0"/>
            <a:t>  Retail Model</a:t>
          </a:r>
        </a:p>
      </dgm:t>
    </dgm:pt>
    <dgm:pt modelId="{7098C6E8-7957-4CAF-91F7-92B42FEC54E6}" type="parTrans" cxnId="{3F5A971D-8FF5-4020-BDE1-ADDE86677325}">
      <dgm:prSet/>
      <dgm:spPr/>
      <dgm:t>
        <a:bodyPr/>
        <a:lstStyle/>
        <a:p>
          <a:endParaRPr lang="en-US"/>
        </a:p>
      </dgm:t>
    </dgm:pt>
    <dgm:pt modelId="{3E11EA46-B80A-4845-BC10-1AEF25ED6BE4}" type="sibTrans" cxnId="{3F5A971D-8FF5-4020-BDE1-ADDE86677325}">
      <dgm:prSet/>
      <dgm:spPr/>
      <dgm:t>
        <a:bodyPr/>
        <a:lstStyle/>
        <a:p>
          <a:endParaRPr lang="en-US"/>
        </a:p>
      </dgm:t>
    </dgm:pt>
    <dgm:pt modelId="{37C2C16D-6D8A-464E-B325-76CBDD98CE57}">
      <dgm:prSet/>
      <dgm:spPr/>
      <dgm:t>
        <a:bodyPr/>
        <a:lstStyle/>
        <a:p>
          <a:r>
            <a:rPr lang="en-US" sz="1300" dirty="0"/>
            <a:t>  Comprehensive Transparency</a:t>
          </a:r>
        </a:p>
      </dgm:t>
    </dgm:pt>
    <dgm:pt modelId="{84872FBD-517A-495D-8767-DD182BC27C98}" type="parTrans" cxnId="{E686C9B7-FC25-4164-ABDD-FF19F80E1BB4}">
      <dgm:prSet/>
      <dgm:spPr/>
      <dgm:t>
        <a:bodyPr/>
        <a:lstStyle/>
        <a:p>
          <a:endParaRPr lang="en-US"/>
        </a:p>
      </dgm:t>
    </dgm:pt>
    <dgm:pt modelId="{D0F29A75-9F38-440D-99A1-D73F04C3CC9B}" type="sibTrans" cxnId="{E686C9B7-FC25-4164-ABDD-FF19F80E1BB4}">
      <dgm:prSet/>
      <dgm:spPr/>
      <dgm:t>
        <a:bodyPr/>
        <a:lstStyle/>
        <a:p>
          <a:endParaRPr lang="en-US"/>
        </a:p>
      </dgm:t>
    </dgm:pt>
    <dgm:pt modelId="{156DE5D4-5DF7-4BF9-8621-AA3C30905EAD}">
      <dgm:prSet/>
      <dgm:spPr/>
      <dgm:t>
        <a:bodyPr/>
        <a:lstStyle/>
        <a:p>
          <a:r>
            <a:rPr lang="en-US" dirty="0"/>
            <a:t>IV.  Incremental Net Revenue Enhancement</a:t>
          </a:r>
        </a:p>
      </dgm:t>
    </dgm:pt>
    <dgm:pt modelId="{0FF71D53-C5C0-43C4-BC42-B356BA9E02F9}" type="parTrans" cxnId="{77AEB1EC-78E3-40FE-9E8D-5309ECB4C7FC}">
      <dgm:prSet/>
      <dgm:spPr/>
      <dgm:t>
        <a:bodyPr/>
        <a:lstStyle/>
        <a:p>
          <a:endParaRPr lang="en-US"/>
        </a:p>
      </dgm:t>
    </dgm:pt>
    <dgm:pt modelId="{1D5E91A2-4716-4C8F-928D-C49E245942C3}" type="sibTrans" cxnId="{77AEB1EC-78E3-40FE-9E8D-5309ECB4C7FC}">
      <dgm:prSet/>
      <dgm:spPr/>
      <dgm:t>
        <a:bodyPr/>
        <a:lstStyle/>
        <a:p>
          <a:endParaRPr lang="en-US"/>
        </a:p>
      </dgm:t>
    </dgm:pt>
    <dgm:pt modelId="{DB275534-4AC4-400F-90A4-2717272AB082}">
      <dgm:prSet/>
      <dgm:spPr/>
      <dgm:t>
        <a:bodyPr/>
        <a:lstStyle/>
        <a:p>
          <a:r>
            <a:rPr lang="en-US" dirty="0"/>
            <a:t>  Eliminate Revenue “Leakage”</a:t>
          </a:r>
        </a:p>
      </dgm:t>
    </dgm:pt>
    <dgm:pt modelId="{43EA14CB-7C9C-4EB9-BD90-AD0460F2376A}" type="parTrans" cxnId="{682B614A-1DA3-4EFF-A54C-302C693F0F84}">
      <dgm:prSet/>
      <dgm:spPr/>
      <dgm:t>
        <a:bodyPr/>
        <a:lstStyle/>
        <a:p>
          <a:endParaRPr lang="en-US"/>
        </a:p>
      </dgm:t>
    </dgm:pt>
    <dgm:pt modelId="{4072F480-A110-442A-B7CD-FC6C726CC17C}" type="sibTrans" cxnId="{682B614A-1DA3-4EFF-A54C-302C693F0F84}">
      <dgm:prSet/>
      <dgm:spPr/>
      <dgm:t>
        <a:bodyPr/>
        <a:lstStyle/>
        <a:p>
          <a:endParaRPr lang="en-US"/>
        </a:p>
      </dgm:t>
    </dgm:pt>
    <dgm:pt modelId="{4121ED2A-933A-4FE5-9C8A-C851EFAB255C}">
      <dgm:prSet/>
      <dgm:spPr/>
      <dgm:t>
        <a:bodyPr/>
        <a:lstStyle/>
        <a:p>
          <a:r>
            <a:rPr lang="en-US" dirty="0"/>
            <a:t>  Health System Revenue Leakage 3.0% - 5.0% annually</a:t>
          </a:r>
        </a:p>
      </dgm:t>
    </dgm:pt>
    <dgm:pt modelId="{3E27F7CC-A1F3-4640-8179-4C752149B5EB}" type="parTrans" cxnId="{B5229F6C-E911-4F08-8863-B9F411640E96}">
      <dgm:prSet/>
      <dgm:spPr/>
      <dgm:t>
        <a:bodyPr/>
        <a:lstStyle/>
        <a:p>
          <a:endParaRPr lang="en-US"/>
        </a:p>
      </dgm:t>
    </dgm:pt>
    <dgm:pt modelId="{58F12D1F-4419-45EA-9E8F-5901F25ED3E8}" type="sibTrans" cxnId="{B5229F6C-E911-4F08-8863-B9F411640E96}">
      <dgm:prSet/>
      <dgm:spPr/>
      <dgm:t>
        <a:bodyPr/>
        <a:lstStyle/>
        <a:p>
          <a:endParaRPr lang="en-US"/>
        </a:p>
      </dgm:t>
    </dgm:pt>
    <dgm:pt modelId="{9CA82DD2-25DF-4CB8-A963-52565A3A7BDC}">
      <dgm:prSet/>
      <dgm:spPr/>
      <dgm:t>
        <a:bodyPr/>
        <a:lstStyle/>
        <a:p>
          <a:r>
            <a:rPr lang="en-US" dirty="0"/>
            <a:t>  Revenue Leakage vs. Revenue Preservation </a:t>
          </a:r>
        </a:p>
      </dgm:t>
    </dgm:pt>
    <dgm:pt modelId="{CEAAA1E6-B8BD-4B17-9CAF-470594512EE8}" type="parTrans" cxnId="{FED1DAA6-6FD6-4D76-B93E-E706AEB5647D}">
      <dgm:prSet/>
      <dgm:spPr/>
      <dgm:t>
        <a:bodyPr/>
        <a:lstStyle/>
        <a:p>
          <a:endParaRPr lang="en-US"/>
        </a:p>
      </dgm:t>
    </dgm:pt>
    <dgm:pt modelId="{AEE3E45D-8805-4E5C-93F1-8673EB112DEB}" type="sibTrans" cxnId="{FED1DAA6-6FD6-4D76-B93E-E706AEB5647D}">
      <dgm:prSet/>
      <dgm:spPr/>
      <dgm:t>
        <a:bodyPr/>
        <a:lstStyle/>
        <a:p>
          <a:endParaRPr lang="en-US"/>
        </a:p>
      </dgm:t>
    </dgm:pt>
    <dgm:pt modelId="{7EBD91B5-8A52-494F-8C81-FB8EBDAE9F36}">
      <dgm:prSet custT="1"/>
      <dgm:spPr/>
      <dgm:t>
        <a:bodyPr/>
        <a:lstStyle/>
        <a:p>
          <a:r>
            <a:rPr lang="en-US" sz="2000" dirty="0"/>
            <a:t>III.  Cost Containment</a:t>
          </a:r>
        </a:p>
      </dgm:t>
    </dgm:pt>
    <dgm:pt modelId="{5ED2166D-D6B4-4B2C-A4FC-BB8955752A2D}" type="parTrans" cxnId="{8B2A3550-EB68-4F3B-9C57-3D5D71000CFA}">
      <dgm:prSet/>
      <dgm:spPr/>
      <dgm:t>
        <a:bodyPr/>
        <a:lstStyle/>
        <a:p>
          <a:endParaRPr lang="en-US"/>
        </a:p>
      </dgm:t>
    </dgm:pt>
    <dgm:pt modelId="{11891906-D5F0-457F-B060-6427439919DF}" type="sibTrans" cxnId="{8B2A3550-EB68-4F3B-9C57-3D5D71000CFA}">
      <dgm:prSet/>
      <dgm:spPr/>
      <dgm:t>
        <a:bodyPr/>
        <a:lstStyle/>
        <a:p>
          <a:endParaRPr lang="en-US"/>
        </a:p>
      </dgm:t>
    </dgm:pt>
    <dgm:pt modelId="{5C3CFFB3-82E1-4AD6-A30E-2DEAA972F28C}">
      <dgm:prSet/>
      <dgm:spPr/>
      <dgm:t>
        <a:bodyPr/>
        <a:lstStyle/>
        <a:p>
          <a:r>
            <a:rPr lang="en-US" sz="1300" dirty="0"/>
            <a:t>  Capital Constraints</a:t>
          </a:r>
        </a:p>
      </dgm:t>
    </dgm:pt>
    <dgm:pt modelId="{828EECA1-4A94-4488-863B-008FDDEB7971}" type="parTrans" cxnId="{00CBBD87-98C6-4598-8FD3-755E0C396812}">
      <dgm:prSet/>
      <dgm:spPr/>
      <dgm:t>
        <a:bodyPr/>
        <a:lstStyle/>
        <a:p>
          <a:endParaRPr lang="en-US"/>
        </a:p>
      </dgm:t>
    </dgm:pt>
    <dgm:pt modelId="{9527D1F1-8FB6-4014-AFF6-052292B32046}" type="sibTrans" cxnId="{00CBBD87-98C6-4598-8FD3-755E0C396812}">
      <dgm:prSet/>
      <dgm:spPr/>
      <dgm:t>
        <a:bodyPr/>
        <a:lstStyle/>
        <a:p>
          <a:endParaRPr lang="en-US"/>
        </a:p>
      </dgm:t>
    </dgm:pt>
    <dgm:pt modelId="{1056543E-E5FB-41AE-907F-52DD19F328CE}">
      <dgm:prSet/>
      <dgm:spPr/>
      <dgm:t>
        <a:bodyPr/>
        <a:lstStyle/>
        <a:p>
          <a:r>
            <a:rPr lang="en-US" sz="1300" dirty="0"/>
            <a:t>  Increased Automation and Reduce “Cost-of-Rework”</a:t>
          </a:r>
        </a:p>
      </dgm:t>
    </dgm:pt>
    <dgm:pt modelId="{B8765E7F-15E1-4FBF-8B2F-78A55AACDE77}" type="parTrans" cxnId="{4D0FAC02-1C69-4316-9DA8-EDF66CA66B7B}">
      <dgm:prSet/>
      <dgm:spPr/>
    </dgm:pt>
    <dgm:pt modelId="{C101E58A-A809-430E-A655-0413350184E6}" type="sibTrans" cxnId="{4D0FAC02-1C69-4316-9DA8-EDF66CA66B7B}">
      <dgm:prSet/>
      <dgm:spPr/>
    </dgm:pt>
    <dgm:pt modelId="{6A29AE31-1D83-4316-8954-6877A6AD79F9}">
      <dgm:prSet/>
      <dgm:spPr/>
      <dgm:t>
        <a:bodyPr/>
        <a:lstStyle/>
        <a:p>
          <a:r>
            <a:rPr lang="en-US" sz="1300" dirty="0"/>
            <a:t>  Reduced Productivity (e.g., ICD’10)</a:t>
          </a:r>
        </a:p>
      </dgm:t>
    </dgm:pt>
    <dgm:pt modelId="{D75C4CCC-AA56-4238-83E1-B695ADAC4B7B}" type="parTrans" cxnId="{F39A0A2F-2BB8-4820-8302-E7D43F12A2A7}">
      <dgm:prSet/>
      <dgm:spPr/>
    </dgm:pt>
    <dgm:pt modelId="{08775C2B-4016-4EEA-BBEB-65D47D237C50}" type="sibTrans" cxnId="{F39A0A2F-2BB8-4820-8302-E7D43F12A2A7}">
      <dgm:prSet/>
      <dgm:spPr/>
    </dgm:pt>
    <dgm:pt modelId="{318405E3-FF52-4487-BE7C-EB1ADA81054F}" type="pres">
      <dgm:prSet presAssocID="{D4144264-4B43-431A-A9E5-60DDB69AD910}" presName="outerComposite" presStyleCnt="0">
        <dgm:presLayoutVars>
          <dgm:chMax val="5"/>
          <dgm:dir/>
          <dgm:resizeHandles val="exact"/>
        </dgm:presLayoutVars>
      </dgm:prSet>
      <dgm:spPr/>
    </dgm:pt>
    <dgm:pt modelId="{B930F8D8-BB2A-4F1B-A9FA-326F5B351A51}" type="pres">
      <dgm:prSet presAssocID="{D4144264-4B43-431A-A9E5-60DDB69AD910}" presName="dummyMaxCanvas" presStyleCnt="0">
        <dgm:presLayoutVars/>
      </dgm:prSet>
      <dgm:spPr/>
    </dgm:pt>
    <dgm:pt modelId="{B98E64B7-5C07-4C75-850D-5DA4A45F47B3}" type="pres">
      <dgm:prSet presAssocID="{D4144264-4B43-431A-A9E5-60DDB69AD910}" presName="FourNodes_1" presStyleLbl="node1" presStyleIdx="0" presStyleCnt="4">
        <dgm:presLayoutVars>
          <dgm:bulletEnabled val="1"/>
        </dgm:presLayoutVars>
      </dgm:prSet>
      <dgm:spPr/>
    </dgm:pt>
    <dgm:pt modelId="{533EB647-0B7E-4C07-A270-9140FF31D383}" type="pres">
      <dgm:prSet presAssocID="{D4144264-4B43-431A-A9E5-60DDB69AD910}" presName="FourNodes_2" presStyleLbl="node1" presStyleIdx="1" presStyleCnt="4">
        <dgm:presLayoutVars>
          <dgm:bulletEnabled val="1"/>
        </dgm:presLayoutVars>
      </dgm:prSet>
      <dgm:spPr/>
    </dgm:pt>
    <dgm:pt modelId="{36BECB8F-03B3-4B14-BE10-A900E98D9C68}" type="pres">
      <dgm:prSet presAssocID="{D4144264-4B43-431A-A9E5-60DDB69AD910}" presName="FourNodes_3" presStyleLbl="node1" presStyleIdx="2" presStyleCnt="4">
        <dgm:presLayoutVars>
          <dgm:bulletEnabled val="1"/>
        </dgm:presLayoutVars>
      </dgm:prSet>
      <dgm:spPr/>
    </dgm:pt>
    <dgm:pt modelId="{D3E2AF5F-5BC4-45E1-8BD5-9D24B5B6C960}" type="pres">
      <dgm:prSet presAssocID="{D4144264-4B43-431A-A9E5-60DDB69AD910}" presName="FourNodes_4" presStyleLbl="node1" presStyleIdx="3" presStyleCnt="4" custLinFactNeighborX="0" custLinFactNeighborY="0">
        <dgm:presLayoutVars>
          <dgm:bulletEnabled val="1"/>
        </dgm:presLayoutVars>
      </dgm:prSet>
      <dgm:spPr/>
    </dgm:pt>
    <dgm:pt modelId="{679697D9-DE5E-4D03-8A3D-7EBEB1B8181C}" type="pres">
      <dgm:prSet presAssocID="{D4144264-4B43-431A-A9E5-60DDB69AD910}" presName="FourConn_1-2" presStyleLbl="fgAccFollowNode1" presStyleIdx="0" presStyleCnt="3">
        <dgm:presLayoutVars>
          <dgm:bulletEnabled val="1"/>
        </dgm:presLayoutVars>
      </dgm:prSet>
      <dgm:spPr/>
    </dgm:pt>
    <dgm:pt modelId="{14A70BA6-E31D-425D-A7E9-7FAAABE1BDDB}" type="pres">
      <dgm:prSet presAssocID="{D4144264-4B43-431A-A9E5-60DDB69AD910}" presName="FourConn_2-3" presStyleLbl="fgAccFollowNode1" presStyleIdx="1" presStyleCnt="3">
        <dgm:presLayoutVars>
          <dgm:bulletEnabled val="1"/>
        </dgm:presLayoutVars>
      </dgm:prSet>
      <dgm:spPr/>
    </dgm:pt>
    <dgm:pt modelId="{A4F48B1B-A36B-4649-9201-A6D84804B3EC}" type="pres">
      <dgm:prSet presAssocID="{D4144264-4B43-431A-A9E5-60DDB69AD910}" presName="FourConn_3-4" presStyleLbl="fgAccFollowNode1" presStyleIdx="2" presStyleCnt="3">
        <dgm:presLayoutVars>
          <dgm:bulletEnabled val="1"/>
        </dgm:presLayoutVars>
      </dgm:prSet>
      <dgm:spPr/>
    </dgm:pt>
    <dgm:pt modelId="{BBE75F0E-9317-45BD-A28F-70E7BEF0BD47}" type="pres">
      <dgm:prSet presAssocID="{D4144264-4B43-431A-A9E5-60DDB69AD910}" presName="FourNodes_1_text" presStyleLbl="node1" presStyleIdx="3" presStyleCnt="4">
        <dgm:presLayoutVars>
          <dgm:bulletEnabled val="1"/>
        </dgm:presLayoutVars>
      </dgm:prSet>
      <dgm:spPr/>
    </dgm:pt>
    <dgm:pt modelId="{DDC912FA-5001-4567-BC89-6E8F28D65983}" type="pres">
      <dgm:prSet presAssocID="{D4144264-4B43-431A-A9E5-60DDB69AD910}" presName="FourNodes_2_text" presStyleLbl="node1" presStyleIdx="3" presStyleCnt="4">
        <dgm:presLayoutVars>
          <dgm:bulletEnabled val="1"/>
        </dgm:presLayoutVars>
      </dgm:prSet>
      <dgm:spPr/>
    </dgm:pt>
    <dgm:pt modelId="{03251E58-5D83-4775-A9E0-08E8B3817068}" type="pres">
      <dgm:prSet presAssocID="{D4144264-4B43-431A-A9E5-60DDB69AD910}" presName="FourNodes_3_text" presStyleLbl="node1" presStyleIdx="3" presStyleCnt="4">
        <dgm:presLayoutVars>
          <dgm:bulletEnabled val="1"/>
        </dgm:presLayoutVars>
      </dgm:prSet>
      <dgm:spPr/>
    </dgm:pt>
    <dgm:pt modelId="{FE2D80CD-1502-4DE3-BC01-B6DA018C9C5A}" type="pres">
      <dgm:prSet presAssocID="{D4144264-4B43-431A-A9E5-60DDB69AD91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D0FAC02-1C69-4316-9DA8-EDF66CA66B7B}" srcId="{7EBD91B5-8A52-494F-8C81-FB8EBDAE9F36}" destId="{1056543E-E5FB-41AE-907F-52DD19F328CE}" srcOrd="2" destOrd="0" parTransId="{B8765E7F-15E1-4FBF-8B2F-78A55AACDE77}" sibTransId="{C101E58A-A809-430E-A655-0413350184E6}"/>
    <dgm:cxn modelId="{3ACEBD0A-DC0F-4DF5-82EB-5475E619AE41}" type="presOf" srcId="{7EBD91B5-8A52-494F-8C81-FB8EBDAE9F36}" destId="{03251E58-5D83-4775-A9E0-08E8B3817068}" srcOrd="1" destOrd="0" presId="urn:microsoft.com/office/officeart/2005/8/layout/vProcess5"/>
    <dgm:cxn modelId="{27C44F0F-1C7E-42DA-BD60-71DBFCF58629}" type="presOf" srcId="{156DE5D4-5DF7-4BF9-8621-AA3C30905EAD}" destId="{D3E2AF5F-5BC4-45E1-8BD5-9D24B5B6C960}" srcOrd="0" destOrd="0" presId="urn:microsoft.com/office/officeart/2005/8/layout/vProcess5"/>
    <dgm:cxn modelId="{9841A610-82A3-4981-A50B-9B39A0665779}" type="presOf" srcId="{37C2C16D-6D8A-464E-B325-76CBDD98CE57}" destId="{B98E64B7-5C07-4C75-850D-5DA4A45F47B3}" srcOrd="0" destOrd="3" presId="urn:microsoft.com/office/officeart/2005/8/layout/vProcess5"/>
    <dgm:cxn modelId="{D368F014-CE7F-49B6-AD3C-225767DDB991}" type="presOf" srcId="{1056543E-E5FB-41AE-907F-52DD19F328CE}" destId="{36BECB8F-03B3-4B14-BE10-A900E98D9C68}" srcOrd="0" destOrd="3" presId="urn:microsoft.com/office/officeart/2005/8/layout/vProcess5"/>
    <dgm:cxn modelId="{49D45416-9785-4B07-8447-06FDCD024BB6}" type="presOf" srcId="{37C2C16D-6D8A-464E-B325-76CBDD98CE57}" destId="{BBE75F0E-9317-45BD-A28F-70E7BEF0BD47}" srcOrd="1" destOrd="3" presId="urn:microsoft.com/office/officeart/2005/8/layout/vProcess5"/>
    <dgm:cxn modelId="{AB80D316-9BB4-41AD-84F2-17E0DC88AB49}" type="presOf" srcId="{1056543E-E5FB-41AE-907F-52DD19F328CE}" destId="{03251E58-5D83-4775-A9E0-08E8B3817068}" srcOrd="1" destOrd="3" presId="urn:microsoft.com/office/officeart/2005/8/layout/vProcess5"/>
    <dgm:cxn modelId="{A65EB917-8759-454C-BD4C-4C2FE5029C0C}" type="presOf" srcId="{A9999A24-A1F7-4873-81F2-44242A5ABFA1}" destId="{B98E64B7-5C07-4C75-850D-5DA4A45F47B3}" srcOrd="0" destOrd="1" presId="urn:microsoft.com/office/officeart/2005/8/layout/vProcess5"/>
    <dgm:cxn modelId="{3F5A971D-8FF5-4020-BDE1-ADDE86677325}" srcId="{836859B8-0549-4C1E-9C4F-02E114EF1CAC}" destId="{021BBB67-6071-40B9-A7AA-5E977560191A}" srcOrd="1" destOrd="0" parTransId="{7098C6E8-7957-4CAF-91F7-92B42FEC54E6}" sibTransId="{3E11EA46-B80A-4845-BC10-1AEF25ED6BE4}"/>
    <dgm:cxn modelId="{8D50DD26-CB75-427B-9B06-42956FEF2904}" type="presOf" srcId="{6A29AE31-1D83-4316-8954-6877A6AD79F9}" destId="{36BECB8F-03B3-4B14-BE10-A900E98D9C68}" srcOrd="0" destOrd="2" presId="urn:microsoft.com/office/officeart/2005/8/layout/vProcess5"/>
    <dgm:cxn modelId="{9B4BEB2B-E6F3-4477-AF75-6B52F3915FA4}" type="presOf" srcId="{9CA82DD2-25DF-4CB8-A963-52565A3A7BDC}" destId="{D3E2AF5F-5BC4-45E1-8BD5-9D24B5B6C960}" srcOrd="0" destOrd="3" presId="urn:microsoft.com/office/officeart/2005/8/layout/vProcess5"/>
    <dgm:cxn modelId="{F39A0A2F-2BB8-4820-8302-E7D43F12A2A7}" srcId="{7EBD91B5-8A52-494F-8C81-FB8EBDAE9F36}" destId="{6A29AE31-1D83-4316-8954-6877A6AD79F9}" srcOrd="1" destOrd="0" parTransId="{D75C4CCC-AA56-4238-83E1-B695ADAC4B7B}" sibTransId="{08775C2B-4016-4EEA-BBEB-65D47D237C50}"/>
    <dgm:cxn modelId="{33C9D232-0335-449C-934C-D21FAFF97FD5}" type="presOf" srcId="{64B593A6-985C-40A6-9396-5F4553CBF36F}" destId="{533EB647-0B7E-4C07-A270-9140FF31D383}" srcOrd="0" destOrd="3" presId="urn:microsoft.com/office/officeart/2005/8/layout/vProcess5"/>
    <dgm:cxn modelId="{AD5A0734-F233-4BE7-8061-198BED9FA523}" type="presOf" srcId="{4121ED2A-933A-4FE5-9C8A-C851EFAB255C}" destId="{FE2D80CD-1502-4DE3-BC01-B6DA018C9C5A}" srcOrd="1" destOrd="2" presId="urn:microsoft.com/office/officeart/2005/8/layout/vProcess5"/>
    <dgm:cxn modelId="{45D66E38-E6C9-4030-BC92-4D715CBAD6A7}" type="presOf" srcId="{5C3CFFB3-82E1-4AD6-A30E-2DEAA972F28C}" destId="{03251E58-5D83-4775-A9E0-08E8B3817068}" srcOrd="1" destOrd="1" presId="urn:microsoft.com/office/officeart/2005/8/layout/vProcess5"/>
    <dgm:cxn modelId="{789A743D-4AF0-4ADE-8372-1B521ECF02D4}" type="presOf" srcId="{DB333DCD-0B97-4B7F-8E98-298A97545749}" destId="{14A70BA6-E31D-425D-A7E9-7FAAABE1BDDB}" srcOrd="0" destOrd="0" presId="urn:microsoft.com/office/officeart/2005/8/layout/vProcess5"/>
    <dgm:cxn modelId="{7BC27D5B-EAB7-464B-A7ED-9F45E60200A1}" type="presOf" srcId="{7EBD91B5-8A52-494F-8C81-FB8EBDAE9F36}" destId="{36BECB8F-03B3-4B14-BE10-A900E98D9C68}" srcOrd="0" destOrd="0" presId="urn:microsoft.com/office/officeart/2005/8/layout/vProcess5"/>
    <dgm:cxn modelId="{AAFEFE47-AE19-45C6-86CA-1A4E30F426B9}" type="presOf" srcId="{600FC5BB-50BE-4DC0-8931-7B1D6B9E76F9}" destId="{DDC912FA-5001-4567-BC89-6E8F28D65983}" srcOrd="1" destOrd="1" presId="urn:microsoft.com/office/officeart/2005/8/layout/vProcess5"/>
    <dgm:cxn modelId="{1EB51A48-2238-40FC-A0F7-CE111F38260C}" type="presOf" srcId="{D4144264-4B43-431A-A9E5-60DDB69AD910}" destId="{318405E3-FF52-4487-BE7C-EB1ADA81054F}" srcOrd="0" destOrd="0" presId="urn:microsoft.com/office/officeart/2005/8/layout/vProcess5"/>
    <dgm:cxn modelId="{664A7368-7CC7-4110-91D0-A1C246579665}" type="presOf" srcId="{021BBB67-6071-40B9-A7AA-5E977560191A}" destId="{B98E64B7-5C07-4C75-850D-5DA4A45F47B3}" srcOrd="0" destOrd="2" presId="urn:microsoft.com/office/officeart/2005/8/layout/vProcess5"/>
    <dgm:cxn modelId="{B69CFE69-3A8D-4CEA-9D77-86169F323948}" type="presOf" srcId="{600FC5BB-50BE-4DC0-8931-7B1D6B9E76F9}" destId="{533EB647-0B7E-4C07-A270-9140FF31D383}" srcOrd="0" destOrd="1" presId="urn:microsoft.com/office/officeart/2005/8/layout/vProcess5"/>
    <dgm:cxn modelId="{682B614A-1DA3-4EFF-A54C-302C693F0F84}" srcId="{156DE5D4-5DF7-4BF9-8621-AA3C30905EAD}" destId="{DB275534-4AC4-400F-90A4-2717272AB082}" srcOrd="0" destOrd="0" parTransId="{43EA14CB-7C9C-4EB9-BD90-AD0460F2376A}" sibTransId="{4072F480-A110-442A-B7CD-FC6C726CC17C}"/>
    <dgm:cxn modelId="{B5229F6C-E911-4F08-8863-B9F411640E96}" srcId="{156DE5D4-5DF7-4BF9-8621-AA3C30905EAD}" destId="{4121ED2A-933A-4FE5-9C8A-C851EFAB255C}" srcOrd="1" destOrd="0" parTransId="{3E27F7CC-A1F3-4640-8179-4C752149B5EB}" sibTransId="{58F12D1F-4419-45EA-9E8F-5901F25ED3E8}"/>
    <dgm:cxn modelId="{587B6C6D-4A1B-4167-B80A-A7126F52C9DB}" srcId="{D4144264-4B43-431A-A9E5-60DDB69AD910}" destId="{D85238EE-ED55-4CE4-B5B2-4F313C81ECD6}" srcOrd="1" destOrd="0" parTransId="{F689157F-0889-43D6-8601-5C9FF05C0236}" sibTransId="{DB333DCD-0B97-4B7F-8E98-298A97545749}"/>
    <dgm:cxn modelId="{FB37324F-27C5-48DD-AF5A-4919B2E56A2A}" type="presOf" srcId="{64B593A6-985C-40A6-9396-5F4553CBF36F}" destId="{DDC912FA-5001-4567-BC89-6E8F28D65983}" srcOrd="1" destOrd="3" presId="urn:microsoft.com/office/officeart/2005/8/layout/vProcess5"/>
    <dgm:cxn modelId="{8B2A3550-EB68-4F3B-9C57-3D5D71000CFA}" srcId="{D4144264-4B43-431A-A9E5-60DDB69AD910}" destId="{7EBD91B5-8A52-494F-8C81-FB8EBDAE9F36}" srcOrd="2" destOrd="0" parTransId="{5ED2166D-D6B4-4B2C-A4FC-BB8955752A2D}" sibTransId="{11891906-D5F0-457F-B060-6427439919DF}"/>
    <dgm:cxn modelId="{8788AC77-FB98-44FD-B06F-DB648AC2ABED}" srcId="{D85238EE-ED55-4CE4-B5B2-4F313C81ECD6}" destId="{600FC5BB-50BE-4DC0-8931-7B1D6B9E76F9}" srcOrd="0" destOrd="0" parTransId="{A54DC22F-C872-4F2B-9D30-534DF779DCC7}" sibTransId="{5B10783B-0E44-44DA-9819-7FC643190306}"/>
    <dgm:cxn modelId="{59E2655A-0B76-4995-BD32-0F4C4975E1FB}" type="presOf" srcId="{11891906-D5F0-457F-B060-6427439919DF}" destId="{A4F48B1B-A36B-4649-9201-A6D84804B3EC}" srcOrd="0" destOrd="0" presId="urn:microsoft.com/office/officeart/2005/8/layout/vProcess5"/>
    <dgm:cxn modelId="{B62E0681-4B7D-4581-8947-4EA35645AFEF}" type="presOf" srcId="{021BBB67-6071-40B9-A7AA-5E977560191A}" destId="{BBE75F0E-9317-45BD-A28F-70E7BEF0BD47}" srcOrd="1" destOrd="2" presId="urn:microsoft.com/office/officeart/2005/8/layout/vProcess5"/>
    <dgm:cxn modelId="{E490E685-D3E9-4080-AB44-45439986587C}" type="presOf" srcId="{E5EBBC03-BEB4-43BF-A630-E47593E02473}" destId="{DDC912FA-5001-4567-BC89-6E8F28D65983}" srcOrd="1" destOrd="2" presId="urn:microsoft.com/office/officeart/2005/8/layout/vProcess5"/>
    <dgm:cxn modelId="{00CBBD87-98C6-4598-8FD3-755E0C396812}" srcId="{7EBD91B5-8A52-494F-8C81-FB8EBDAE9F36}" destId="{5C3CFFB3-82E1-4AD6-A30E-2DEAA972F28C}" srcOrd="0" destOrd="0" parTransId="{828EECA1-4A94-4488-863B-008FDDEB7971}" sibTransId="{9527D1F1-8FB6-4014-AFF6-052292B32046}"/>
    <dgm:cxn modelId="{CC82F887-B88C-40AC-8654-EFDDC3546CE4}" type="presOf" srcId="{156DE5D4-5DF7-4BF9-8621-AA3C30905EAD}" destId="{FE2D80CD-1502-4DE3-BC01-B6DA018C9C5A}" srcOrd="1" destOrd="0" presId="urn:microsoft.com/office/officeart/2005/8/layout/vProcess5"/>
    <dgm:cxn modelId="{2780C088-183D-4AC7-9CE7-7F6C08EAC4A8}" type="presOf" srcId="{A9999A24-A1F7-4873-81F2-44242A5ABFA1}" destId="{BBE75F0E-9317-45BD-A28F-70E7BEF0BD47}" srcOrd="1" destOrd="1" presId="urn:microsoft.com/office/officeart/2005/8/layout/vProcess5"/>
    <dgm:cxn modelId="{AD23908C-2A75-4716-B8EF-1F4628F7CCFC}" type="presOf" srcId="{DB275534-4AC4-400F-90A4-2717272AB082}" destId="{D3E2AF5F-5BC4-45E1-8BD5-9D24B5B6C960}" srcOrd="0" destOrd="1" presId="urn:microsoft.com/office/officeart/2005/8/layout/vProcess5"/>
    <dgm:cxn modelId="{8950D08C-916E-4CD7-A586-44F5200699BE}" type="presOf" srcId="{4121ED2A-933A-4FE5-9C8A-C851EFAB255C}" destId="{D3E2AF5F-5BC4-45E1-8BD5-9D24B5B6C960}" srcOrd="0" destOrd="2" presId="urn:microsoft.com/office/officeart/2005/8/layout/vProcess5"/>
    <dgm:cxn modelId="{0148A294-3EFB-4751-A307-082C77817882}" srcId="{D4144264-4B43-431A-A9E5-60DDB69AD910}" destId="{836859B8-0549-4C1E-9C4F-02E114EF1CAC}" srcOrd="0" destOrd="0" parTransId="{616716C7-C80E-4B45-9DF3-E4216462A313}" sibTransId="{0C5C17DF-CAB1-4512-A302-76A215130036}"/>
    <dgm:cxn modelId="{70373D99-FBF1-463A-92E5-46EA4D16F148}" type="presOf" srcId="{D85238EE-ED55-4CE4-B5B2-4F313C81ECD6}" destId="{DDC912FA-5001-4567-BC89-6E8F28D65983}" srcOrd="1" destOrd="0" presId="urn:microsoft.com/office/officeart/2005/8/layout/vProcess5"/>
    <dgm:cxn modelId="{AC46319B-3E82-442B-BEDE-F0BDC2C96CD6}" type="presOf" srcId="{0C5C17DF-CAB1-4512-A302-76A215130036}" destId="{679697D9-DE5E-4D03-8A3D-7EBEB1B8181C}" srcOrd="0" destOrd="0" presId="urn:microsoft.com/office/officeart/2005/8/layout/vProcess5"/>
    <dgm:cxn modelId="{45CC3D9C-7612-406E-9A25-ABCCFDCE4435}" type="presOf" srcId="{E5EBBC03-BEB4-43BF-A630-E47593E02473}" destId="{533EB647-0B7E-4C07-A270-9140FF31D383}" srcOrd="0" destOrd="2" presId="urn:microsoft.com/office/officeart/2005/8/layout/vProcess5"/>
    <dgm:cxn modelId="{FED1DAA6-6FD6-4D76-B93E-E706AEB5647D}" srcId="{156DE5D4-5DF7-4BF9-8621-AA3C30905EAD}" destId="{9CA82DD2-25DF-4CB8-A963-52565A3A7BDC}" srcOrd="2" destOrd="0" parTransId="{CEAAA1E6-B8BD-4B17-9CAF-470594512EE8}" sibTransId="{AEE3E45D-8805-4E5C-93F1-8673EB112DEB}"/>
    <dgm:cxn modelId="{4DC76EAD-D30E-4547-ADD3-BAA83EF3C73A}" srcId="{D85238EE-ED55-4CE4-B5B2-4F313C81ECD6}" destId="{64B593A6-985C-40A6-9396-5F4553CBF36F}" srcOrd="2" destOrd="0" parTransId="{266DB2ED-B4E3-467C-B187-9DA70B8FF3E0}" sibTransId="{9CAB9999-CBE1-496F-B0E0-525FD1B9129E}"/>
    <dgm:cxn modelId="{E686C9B7-FC25-4164-ABDD-FF19F80E1BB4}" srcId="{836859B8-0549-4C1E-9C4F-02E114EF1CAC}" destId="{37C2C16D-6D8A-464E-B325-76CBDD98CE57}" srcOrd="2" destOrd="0" parTransId="{84872FBD-517A-495D-8767-DD182BC27C98}" sibTransId="{D0F29A75-9F38-440D-99A1-D73F04C3CC9B}"/>
    <dgm:cxn modelId="{5C31BCBC-1826-49B3-B6E3-62E5479AD797}" type="presOf" srcId="{836859B8-0549-4C1E-9C4F-02E114EF1CAC}" destId="{BBE75F0E-9317-45BD-A28F-70E7BEF0BD47}" srcOrd="1" destOrd="0" presId="urn:microsoft.com/office/officeart/2005/8/layout/vProcess5"/>
    <dgm:cxn modelId="{9C29B8BE-083E-46E7-8849-57EB48E108C6}" type="presOf" srcId="{D85238EE-ED55-4CE4-B5B2-4F313C81ECD6}" destId="{533EB647-0B7E-4C07-A270-9140FF31D383}" srcOrd="0" destOrd="0" presId="urn:microsoft.com/office/officeart/2005/8/layout/vProcess5"/>
    <dgm:cxn modelId="{DD6CD8C4-0D62-495C-BC05-145A976BD657}" type="presOf" srcId="{6A29AE31-1D83-4316-8954-6877A6AD79F9}" destId="{03251E58-5D83-4775-A9E0-08E8B3817068}" srcOrd="1" destOrd="2" presId="urn:microsoft.com/office/officeart/2005/8/layout/vProcess5"/>
    <dgm:cxn modelId="{D04ADEC7-5EC3-4DE2-A739-6E5CFB458CCE}" srcId="{836859B8-0549-4C1E-9C4F-02E114EF1CAC}" destId="{A9999A24-A1F7-4873-81F2-44242A5ABFA1}" srcOrd="0" destOrd="0" parTransId="{5EDD44E4-ABDB-4E66-A76A-5118F6593A28}" sibTransId="{93881CFD-4E85-489C-95A9-19F15319052B}"/>
    <dgm:cxn modelId="{785149D8-4A66-472B-9BD9-D54006FE82EC}" type="presOf" srcId="{836859B8-0549-4C1E-9C4F-02E114EF1CAC}" destId="{B98E64B7-5C07-4C75-850D-5DA4A45F47B3}" srcOrd="0" destOrd="0" presId="urn:microsoft.com/office/officeart/2005/8/layout/vProcess5"/>
    <dgm:cxn modelId="{5C9303DB-B31C-45B5-9BA9-E81BFABC580A}" type="presOf" srcId="{DB275534-4AC4-400F-90A4-2717272AB082}" destId="{FE2D80CD-1502-4DE3-BC01-B6DA018C9C5A}" srcOrd="1" destOrd="1" presId="urn:microsoft.com/office/officeart/2005/8/layout/vProcess5"/>
    <dgm:cxn modelId="{F5F106E0-D2B2-40C0-A886-3F73BE72EEA4}" srcId="{D85238EE-ED55-4CE4-B5B2-4F313C81ECD6}" destId="{E5EBBC03-BEB4-43BF-A630-E47593E02473}" srcOrd="1" destOrd="0" parTransId="{48BCC3B4-9547-43ED-972E-B64B6FF3E140}" sibTransId="{BF6E3CAE-AFC0-47C3-B428-397D9599375A}"/>
    <dgm:cxn modelId="{D8EEBAE3-E816-4559-AFCD-D2A4C2660195}" type="presOf" srcId="{5C3CFFB3-82E1-4AD6-A30E-2DEAA972F28C}" destId="{36BECB8F-03B3-4B14-BE10-A900E98D9C68}" srcOrd="0" destOrd="1" presId="urn:microsoft.com/office/officeart/2005/8/layout/vProcess5"/>
    <dgm:cxn modelId="{77AEB1EC-78E3-40FE-9E8D-5309ECB4C7FC}" srcId="{D4144264-4B43-431A-A9E5-60DDB69AD910}" destId="{156DE5D4-5DF7-4BF9-8621-AA3C30905EAD}" srcOrd="3" destOrd="0" parTransId="{0FF71D53-C5C0-43C4-BC42-B356BA9E02F9}" sibTransId="{1D5E91A2-4716-4C8F-928D-C49E245942C3}"/>
    <dgm:cxn modelId="{E93DA6F7-90A0-4C05-BD46-A23FB2E6AC59}" type="presOf" srcId="{9CA82DD2-25DF-4CB8-A963-52565A3A7BDC}" destId="{FE2D80CD-1502-4DE3-BC01-B6DA018C9C5A}" srcOrd="1" destOrd="3" presId="urn:microsoft.com/office/officeart/2005/8/layout/vProcess5"/>
    <dgm:cxn modelId="{A8CDEBFB-1B8A-4F26-9CA3-E23084622508}" type="presParOf" srcId="{318405E3-FF52-4487-BE7C-EB1ADA81054F}" destId="{B930F8D8-BB2A-4F1B-A9FA-326F5B351A51}" srcOrd="0" destOrd="0" presId="urn:microsoft.com/office/officeart/2005/8/layout/vProcess5"/>
    <dgm:cxn modelId="{D4D10ADC-EB4F-4525-9564-72045EFCD40B}" type="presParOf" srcId="{318405E3-FF52-4487-BE7C-EB1ADA81054F}" destId="{B98E64B7-5C07-4C75-850D-5DA4A45F47B3}" srcOrd="1" destOrd="0" presId="urn:microsoft.com/office/officeart/2005/8/layout/vProcess5"/>
    <dgm:cxn modelId="{0635EF40-A457-4ACE-8830-65C1692ECAB4}" type="presParOf" srcId="{318405E3-FF52-4487-BE7C-EB1ADA81054F}" destId="{533EB647-0B7E-4C07-A270-9140FF31D383}" srcOrd="2" destOrd="0" presId="urn:microsoft.com/office/officeart/2005/8/layout/vProcess5"/>
    <dgm:cxn modelId="{DCC1A5B1-71C1-4E4A-9C03-F33DEDEA4C69}" type="presParOf" srcId="{318405E3-FF52-4487-BE7C-EB1ADA81054F}" destId="{36BECB8F-03B3-4B14-BE10-A900E98D9C68}" srcOrd="3" destOrd="0" presId="urn:microsoft.com/office/officeart/2005/8/layout/vProcess5"/>
    <dgm:cxn modelId="{670590F7-C949-4984-A469-9BE62B8B5284}" type="presParOf" srcId="{318405E3-FF52-4487-BE7C-EB1ADA81054F}" destId="{D3E2AF5F-5BC4-45E1-8BD5-9D24B5B6C960}" srcOrd="4" destOrd="0" presId="urn:microsoft.com/office/officeart/2005/8/layout/vProcess5"/>
    <dgm:cxn modelId="{25CFCD1D-41FB-43CC-AD23-C48510148AA0}" type="presParOf" srcId="{318405E3-FF52-4487-BE7C-EB1ADA81054F}" destId="{679697D9-DE5E-4D03-8A3D-7EBEB1B8181C}" srcOrd="5" destOrd="0" presId="urn:microsoft.com/office/officeart/2005/8/layout/vProcess5"/>
    <dgm:cxn modelId="{40853B53-C004-4602-98B0-EF0AAFACC330}" type="presParOf" srcId="{318405E3-FF52-4487-BE7C-EB1ADA81054F}" destId="{14A70BA6-E31D-425D-A7E9-7FAAABE1BDDB}" srcOrd="6" destOrd="0" presId="urn:microsoft.com/office/officeart/2005/8/layout/vProcess5"/>
    <dgm:cxn modelId="{69BFE6A6-BC49-41E7-980F-F52CCEDB09E5}" type="presParOf" srcId="{318405E3-FF52-4487-BE7C-EB1ADA81054F}" destId="{A4F48B1B-A36B-4649-9201-A6D84804B3EC}" srcOrd="7" destOrd="0" presId="urn:microsoft.com/office/officeart/2005/8/layout/vProcess5"/>
    <dgm:cxn modelId="{B41B0D41-C03B-48B6-82D0-E9953E8F904E}" type="presParOf" srcId="{318405E3-FF52-4487-BE7C-EB1ADA81054F}" destId="{BBE75F0E-9317-45BD-A28F-70E7BEF0BD47}" srcOrd="8" destOrd="0" presId="urn:microsoft.com/office/officeart/2005/8/layout/vProcess5"/>
    <dgm:cxn modelId="{AAAC0530-C421-4CAA-A6C5-1E909E65B529}" type="presParOf" srcId="{318405E3-FF52-4487-BE7C-EB1ADA81054F}" destId="{DDC912FA-5001-4567-BC89-6E8F28D65983}" srcOrd="9" destOrd="0" presId="urn:microsoft.com/office/officeart/2005/8/layout/vProcess5"/>
    <dgm:cxn modelId="{0FC859A5-E76D-4243-9FC9-09AB938EE6A0}" type="presParOf" srcId="{318405E3-FF52-4487-BE7C-EB1ADA81054F}" destId="{03251E58-5D83-4775-A9E0-08E8B3817068}" srcOrd="10" destOrd="0" presId="urn:microsoft.com/office/officeart/2005/8/layout/vProcess5"/>
    <dgm:cxn modelId="{ABA5FEE8-9ADB-411F-B6AC-695387536EDC}" type="presParOf" srcId="{318405E3-FF52-4487-BE7C-EB1ADA81054F}" destId="{FE2D80CD-1502-4DE3-BC01-B6DA018C9C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D01A2-1311-4792-AFDC-A8A64B5A4920}">
      <dsp:nvSpPr>
        <dsp:cNvPr id="0" name=""/>
        <dsp:cNvSpPr/>
      </dsp:nvSpPr>
      <dsp:spPr>
        <a:xfrm>
          <a:off x="2311575" y="181158"/>
          <a:ext cx="3595300" cy="124860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3C33D-2D00-49B0-A2CD-F29F72C825B0}">
      <dsp:nvSpPr>
        <dsp:cNvPr id="0" name=""/>
        <dsp:cNvSpPr/>
      </dsp:nvSpPr>
      <dsp:spPr>
        <a:xfrm>
          <a:off x="3766418" y="3238557"/>
          <a:ext cx="696763" cy="445928"/>
        </a:xfrm>
        <a:prstGeom prst="down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A7EEA-8BF4-4066-80DB-068959CE71E4}">
      <dsp:nvSpPr>
        <dsp:cNvPr id="0" name=""/>
        <dsp:cNvSpPr/>
      </dsp:nvSpPr>
      <dsp:spPr>
        <a:xfrm>
          <a:off x="2368102" y="3595300"/>
          <a:ext cx="3493394" cy="83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 Billing and Collections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(Safety Net)</a:t>
          </a:r>
        </a:p>
      </dsp:txBody>
      <dsp:txXfrm>
        <a:off x="2368102" y="3595300"/>
        <a:ext cx="3493394" cy="836116"/>
      </dsp:txXfrm>
    </dsp:sp>
    <dsp:sp modelId="{3CB96786-8FAB-4427-92D8-DADCA9FAF10B}">
      <dsp:nvSpPr>
        <dsp:cNvPr id="0" name=""/>
        <dsp:cNvSpPr/>
      </dsp:nvSpPr>
      <dsp:spPr>
        <a:xfrm>
          <a:off x="3618704" y="1526190"/>
          <a:ext cx="1254174" cy="12541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Coding</a:t>
          </a:r>
        </a:p>
      </dsp:txBody>
      <dsp:txXfrm>
        <a:off x="3802374" y="1709860"/>
        <a:ext cx="886834" cy="886834"/>
      </dsp:txXfrm>
    </dsp:sp>
    <dsp:sp modelId="{3644E4AC-63F2-4EAD-8C37-0A4A15B0BB1F}">
      <dsp:nvSpPr>
        <dsp:cNvPr id="0" name=""/>
        <dsp:cNvSpPr/>
      </dsp:nvSpPr>
      <dsp:spPr>
        <a:xfrm>
          <a:off x="2721272" y="585281"/>
          <a:ext cx="1254174" cy="12541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Enterprise</a:t>
          </a:r>
        </a:p>
      </dsp:txBody>
      <dsp:txXfrm>
        <a:off x="2904942" y="768951"/>
        <a:ext cx="886834" cy="886834"/>
      </dsp:txXfrm>
    </dsp:sp>
    <dsp:sp modelId="{AA6E07BB-56BC-4D5E-B6EF-4D77E23F604C}">
      <dsp:nvSpPr>
        <dsp:cNvPr id="0" name=""/>
        <dsp:cNvSpPr/>
      </dsp:nvSpPr>
      <dsp:spPr>
        <a:xfrm>
          <a:off x="4003317" y="282049"/>
          <a:ext cx="1254174" cy="12541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Registration</a:t>
          </a:r>
        </a:p>
      </dsp:txBody>
      <dsp:txXfrm>
        <a:off x="4186987" y="465719"/>
        <a:ext cx="886834" cy="886834"/>
      </dsp:txXfrm>
    </dsp:sp>
    <dsp:sp modelId="{22230838-782B-43A6-A5E7-872259CE69C4}">
      <dsp:nvSpPr>
        <dsp:cNvPr id="0" name=""/>
        <dsp:cNvSpPr/>
      </dsp:nvSpPr>
      <dsp:spPr>
        <a:xfrm>
          <a:off x="2163861" y="27870"/>
          <a:ext cx="3901876" cy="31215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A5FDF-4339-4C83-8243-4C11D15563B0}">
      <dsp:nvSpPr>
        <dsp:cNvPr id="0" name=""/>
        <dsp:cNvSpPr/>
      </dsp:nvSpPr>
      <dsp:spPr>
        <a:xfrm rot="5400000">
          <a:off x="3106977" y="77051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</a:t>
          </a:r>
        </a:p>
      </dsp:txBody>
      <dsp:txXfrm rot="-5400000">
        <a:off x="3339816" y="182497"/>
        <a:ext cx="695181" cy="799058"/>
      </dsp:txXfrm>
    </dsp:sp>
    <dsp:sp modelId="{0539C28E-4496-4AAC-BC83-4ED9477D2D90}">
      <dsp:nvSpPr>
        <dsp:cNvPr id="0" name=""/>
        <dsp:cNvSpPr/>
      </dsp:nvSpPr>
      <dsp:spPr>
        <a:xfrm>
          <a:off x="4223027" y="233767"/>
          <a:ext cx="1295519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89215-2AC6-4AAD-8304-A3E2431D5DBD}">
      <dsp:nvSpPr>
        <dsp:cNvPr id="0" name=""/>
        <dsp:cNvSpPr/>
      </dsp:nvSpPr>
      <dsp:spPr>
        <a:xfrm rot="5400000">
          <a:off x="2016234" y="77051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2249073" y="182497"/>
        <a:ext cx="695181" cy="799058"/>
      </dsp:txXfrm>
    </dsp:sp>
    <dsp:sp modelId="{24F8FA42-F696-4A9F-B98E-D1B4DAD89A64}">
      <dsp:nvSpPr>
        <dsp:cNvPr id="0" name=""/>
        <dsp:cNvSpPr/>
      </dsp:nvSpPr>
      <dsp:spPr>
        <a:xfrm rot="5400000">
          <a:off x="2559516" y="1062388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</a:t>
          </a:r>
        </a:p>
      </dsp:txBody>
      <dsp:txXfrm rot="-5400000">
        <a:off x="2792355" y="1167834"/>
        <a:ext cx="695181" cy="799058"/>
      </dsp:txXfrm>
    </dsp:sp>
    <dsp:sp modelId="{06ADC187-6E84-43C0-96F0-0D70002355F8}">
      <dsp:nvSpPr>
        <dsp:cNvPr id="0" name=""/>
        <dsp:cNvSpPr/>
      </dsp:nvSpPr>
      <dsp:spPr>
        <a:xfrm>
          <a:off x="1339453" y="1219104"/>
          <a:ext cx="125372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7A1F1-E126-4467-B479-C33518E99881}">
      <dsp:nvSpPr>
        <dsp:cNvPr id="0" name=""/>
        <dsp:cNvSpPr/>
      </dsp:nvSpPr>
      <dsp:spPr>
        <a:xfrm rot="5400000">
          <a:off x="3650259" y="1062388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883098" y="1167834"/>
        <a:ext cx="695181" cy="799058"/>
      </dsp:txXfrm>
    </dsp:sp>
    <dsp:sp modelId="{78A506A4-D792-490A-8E65-08D0C28CA66C}">
      <dsp:nvSpPr>
        <dsp:cNvPr id="0" name=""/>
        <dsp:cNvSpPr/>
      </dsp:nvSpPr>
      <dsp:spPr>
        <a:xfrm rot="5400000">
          <a:off x="3106977" y="2047726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</a:t>
          </a:r>
        </a:p>
      </dsp:txBody>
      <dsp:txXfrm rot="-5400000">
        <a:off x="3339816" y="2153172"/>
        <a:ext cx="695181" cy="799058"/>
      </dsp:txXfrm>
    </dsp:sp>
    <dsp:sp modelId="{2F28F8A6-BFEA-4FE6-B130-A3557C446504}">
      <dsp:nvSpPr>
        <dsp:cNvPr id="0" name=""/>
        <dsp:cNvSpPr/>
      </dsp:nvSpPr>
      <dsp:spPr>
        <a:xfrm>
          <a:off x="4223027" y="2204442"/>
          <a:ext cx="1295519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9D81C-8F03-453C-BACB-604D33DBCC70}">
      <dsp:nvSpPr>
        <dsp:cNvPr id="0" name=""/>
        <dsp:cNvSpPr/>
      </dsp:nvSpPr>
      <dsp:spPr>
        <a:xfrm rot="5400000">
          <a:off x="2016234" y="2047726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249073" y="2153172"/>
        <a:ext cx="695181" cy="799058"/>
      </dsp:txXfrm>
    </dsp:sp>
    <dsp:sp modelId="{470EE7F1-A3BA-4364-AD70-ACB47537CB20}">
      <dsp:nvSpPr>
        <dsp:cNvPr id="0" name=""/>
        <dsp:cNvSpPr/>
      </dsp:nvSpPr>
      <dsp:spPr>
        <a:xfrm rot="5400000">
          <a:off x="2559516" y="3033063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</a:t>
          </a:r>
        </a:p>
      </dsp:txBody>
      <dsp:txXfrm rot="-5400000">
        <a:off x="2792355" y="3138509"/>
        <a:ext cx="695181" cy="799058"/>
      </dsp:txXfrm>
    </dsp:sp>
    <dsp:sp modelId="{FEE9525D-F94C-4AC9-9476-76005E655051}">
      <dsp:nvSpPr>
        <dsp:cNvPr id="0" name=""/>
        <dsp:cNvSpPr/>
      </dsp:nvSpPr>
      <dsp:spPr>
        <a:xfrm>
          <a:off x="1339453" y="3189779"/>
          <a:ext cx="1253728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E303F-0335-4090-88F0-EDCFBC6FF34A}">
      <dsp:nvSpPr>
        <dsp:cNvPr id="0" name=""/>
        <dsp:cNvSpPr/>
      </dsp:nvSpPr>
      <dsp:spPr>
        <a:xfrm rot="5400000">
          <a:off x="3650259" y="3033063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883098" y="3138509"/>
        <a:ext cx="695181" cy="799058"/>
      </dsp:txXfrm>
    </dsp:sp>
    <dsp:sp modelId="{48207720-CE23-48A4-84CB-E050A0DF3720}">
      <dsp:nvSpPr>
        <dsp:cNvPr id="0" name=""/>
        <dsp:cNvSpPr/>
      </dsp:nvSpPr>
      <dsp:spPr>
        <a:xfrm rot="5400000">
          <a:off x="3106977" y="4018401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 </a:t>
          </a:r>
        </a:p>
      </dsp:txBody>
      <dsp:txXfrm rot="-5400000">
        <a:off x="3339816" y="4123847"/>
        <a:ext cx="695181" cy="799058"/>
      </dsp:txXfrm>
    </dsp:sp>
    <dsp:sp modelId="{7A5DAD65-23EB-487F-9AA6-89BC17DC2203}">
      <dsp:nvSpPr>
        <dsp:cNvPr id="0" name=""/>
        <dsp:cNvSpPr/>
      </dsp:nvSpPr>
      <dsp:spPr>
        <a:xfrm>
          <a:off x="4223027" y="4175117"/>
          <a:ext cx="1295519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B9D7A-6093-4EB6-9982-A2CF14397E69}">
      <dsp:nvSpPr>
        <dsp:cNvPr id="0" name=""/>
        <dsp:cNvSpPr/>
      </dsp:nvSpPr>
      <dsp:spPr>
        <a:xfrm rot="5400000">
          <a:off x="2016234" y="4018401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249073" y="4123847"/>
        <a:ext cx="695181" cy="799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E64B7-5C07-4C75-850D-5DA4A45F47B3}">
      <dsp:nvSpPr>
        <dsp:cNvPr id="0" name=""/>
        <dsp:cNvSpPr/>
      </dsp:nvSpPr>
      <dsp:spPr>
        <a:xfrm>
          <a:off x="0" y="0"/>
          <a:ext cx="6488796" cy="1113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I.  Enhance Patient Experience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Pre-Service Clearance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Retail Model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Comprehensive Transparency</a:t>
          </a:r>
        </a:p>
      </dsp:txBody>
      <dsp:txXfrm>
        <a:off x="32611" y="32611"/>
        <a:ext cx="5193246" cy="1048197"/>
      </dsp:txXfrm>
    </dsp:sp>
    <dsp:sp modelId="{533EB647-0B7E-4C07-A270-9140FF31D383}">
      <dsp:nvSpPr>
        <dsp:cNvPr id="0" name=""/>
        <dsp:cNvSpPr/>
      </dsp:nvSpPr>
      <dsp:spPr>
        <a:xfrm>
          <a:off x="543436" y="1315858"/>
          <a:ext cx="6488796" cy="1113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II. Increase Yield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Increase Insurance “Yield” (e.g., 88.0% - 99.0%)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Guarantor Recoveries (e.g., 38.0% to 70.0%)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Enhanced Denials and Contract Management Services </a:t>
          </a:r>
        </a:p>
      </dsp:txBody>
      <dsp:txXfrm>
        <a:off x="576047" y="1348469"/>
        <a:ext cx="5156415" cy="1048197"/>
      </dsp:txXfrm>
    </dsp:sp>
    <dsp:sp modelId="{36BECB8F-03B3-4B14-BE10-A900E98D9C68}">
      <dsp:nvSpPr>
        <dsp:cNvPr id="0" name=""/>
        <dsp:cNvSpPr/>
      </dsp:nvSpPr>
      <dsp:spPr>
        <a:xfrm>
          <a:off x="1078762" y="2631717"/>
          <a:ext cx="6488796" cy="1113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III.  Cost Containment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Capital Constraints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Reduced Productivity (e.g., ICD’10)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Increased Automation and Reduce “Cost-of-Rework”</a:t>
          </a:r>
        </a:p>
      </dsp:txBody>
      <dsp:txXfrm>
        <a:off x="1111373" y="2664328"/>
        <a:ext cx="5164526" cy="1048197"/>
      </dsp:txXfrm>
    </dsp:sp>
    <dsp:sp modelId="{D3E2AF5F-5BC4-45E1-8BD5-9D24B5B6C960}">
      <dsp:nvSpPr>
        <dsp:cNvPr id="0" name=""/>
        <dsp:cNvSpPr/>
      </dsp:nvSpPr>
      <dsp:spPr>
        <a:xfrm>
          <a:off x="1622199" y="3947576"/>
          <a:ext cx="6488796" cy="1113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IV.  Incremental Net Revenue Enhancement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Eliminate Revenue “Leakage”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Health System Revenue Leakage 3.0% - 5.0% annually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  Revenue Leakage vs. Revenue Preservation </a:t>
          </a:r>
        </a:p>
      </dsp:txBody>
      <dsp:txXfrm>
        <a:off x="1654810" y="3980187"/>
        <a:ext cx="5156415" cy="1048197"/>
      </dsp:txXfrm>
    </dsp:sp>
    <dsp:sp modelId="{679697D9-DE5E-4D03-8A3D-7EBEB1B8181C}">
      <dsp:nvSpPr>
        <dsp:cNvPr id="0" name=""/>
        <dsp:cNvSpPr/>
      </dsp:nvSpPr>
      <dsp:spPr>
        <a:xfrm>
          <a:off x="5765074" y="852777"/>
          <a:ext cx="723722" cy="723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927911" y="852777"/>
        <a:ext cx="398048" cy="544601"/>
      </dsp:txXfrm>
    </dsp:sp>
    <dsp:sp modelId="{14A70BA6-E31D-425D-A7E9-7FAAABE1BDDB}">
      <dsp:nvSpPr>
        <dsp:cNvPr id="0" name=""/>
        <dsp:cNvSpPr/>
      </dsp:nvSpPr>
      <dsp:spPr>
        <a:xfrm>
          <a:off x="6308511" y="2168636"/>
          <a:ext cx="723722" cy="723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6471348" y="2168636"/>
        <a:ext cx="398048" cy="544601"/>
      </dsp:txXfrm>
    </dsp:sp>
    <dsp:sp modelId="{A4F48B1B-A36B-4649-9201-A6D84804B3EC}">
      <dsp:nvSpPr>
        <dsp:cNvPr id="0" name=""/>
        <dsp:cNvSpPr/>
      </dsp:nvSpPr>
      <dsp:spPr>
        <a:xfrm>
          <a:off x="6843836" y="3484495"/>
          <a:ext cx="723722" cy="723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006673" y="3484495"/>
        <a:ext cx="398048" cy="54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3" cy="452596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1"/>
            <a:ext cx="3066733" cy="452596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r">
              <a:defRPr sz="1200"/>
            </a:lvl1pPr>
          </a:lstStyle>
          <a:p>
            <a:fld id="{947C1ABC-03C0-F84F-AE0B-B39BF9EE8F45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597758"/>
            <a:ext cx="3066733" cy="452596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597758"/>
            <a:ext cx="3066733" cy="452596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r">
              <a:defRPr sz="1200"/>
            </a:lvl1pPr>
          </a:lstStyle>
          <a:p>
            <a:fld id="{FBD1B465-22EE-ED4A-9D30-261A4BE61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0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3" cy="452596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1"/>
            <a:ext cx="3066733" cy="452596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r">
              <a:defRPr sz="1200"/>
            </a:lvl1pPr>
          </a:lstStyle>
          <a:p>
            <a:fld id="{96548F6A-A3D3-A049-9684-7E6B8B5DCAE9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2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4" tIns="46177" rIns="92354" bIns="461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6"/>
            <a:ext cx="5661660" cy="4073366"/>
          </a:xfrm>
          <a:prstGeom prst="rect">
            <a:avLst/>
          </a:prstGeom>
        </p:spPr>
        <p:txBody>
          <a:bodyPr vert="horz" lIns="92354" tIns="46177" rIns="92354" bIns="461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597758"/>
            <a:ext cx="3066733" cy="452596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597758"/>
            <a:ext cx="3066733" cy="452596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r">
              <a:defRPr sz="1200"/>
            </a:lvl1pPr>
          </a:lstStyle>
          <a:p>
            <a:fld id="{EDCFCDD0-FBB4-2D49-8750-0CCB819137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7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5AF9F-E66C-42E5-8B9A-C70F1EA1C32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4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EA13-C519-4C26-8B92-C1F416B1298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2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CDD0-FBB4-2D49-8750-0CCB8191376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85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CDD0-FBB4-2D49-8750-0CCB8191376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32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5AF9F-E66C-42E5-8B9A-C70F1EA1C32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2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6FF1-ABB5-6245-95EA-495BBD6CF9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2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CDD0-FBB4-2D49-8750-0CCB819137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E369-7762-4589-A57C-57EBD9EC1F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8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CDD0-FBB4-2D49-8750-0CCB819137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1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CDD0-FBB4-2D49-8750-0CCB819137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32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CDD0-FBB4-2D49-8750-0CCB8191376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9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CDD0-FBB4-2D49-8750-0CCB8191376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CDD0-FBB4-2D49-8750-0CCB8191376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2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7" y="249798"/>
            <a:ext cx="4115486" cy="5487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973" y="497311"/>
            <a:ext cx="3534600" cy="283289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973" y="3335607"/>
            <a:ext cx="3534600" cy="135332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973" y="468892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DBC0"/>
                </a:solidFill>
              </a:defRPr>
            </a:lvl1pPr>
          </a:lstStyle>
          <a:p>
            <a:fld id="{D7A93B39-7AA5-A54E-BDD4-76DE237BFA1D}" type="datetime1">
              <a:rPr lang="en-US" smtClean="0"/>
              <a:t>9/5/2017</a:t>
            </a:fld>
            <a:endParaRPr lang="en-US" dirty="0"/>
          </a:p>
        </p:txBody>
      </p:sp>
      <p:pic>
        <p:nvPicPr>
          <p:cNvPr id="10" name="Picture 9" descr="01 AV Logo RGB K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58" y="6214269"/>
            <a:ext cx="1417194" cy="430473"/>
          </a:xfrm>
          <a:prstGeom prst="rect">
            <a:avLst/>
          </a:prstGeom>
          <a:effectLst>
            <a:outerShdw blurRad="7302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02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Availity, LLC.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FAEF9-377F-524D-992E-1E2D5583C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591"/>
            <a:ext cx="8229600" cy="124704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Availity, LLC.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FAEF9-377F-524D-992E-1E2D5583C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tp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118579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1" cap="all">
                <a:solidFill>
                  <a:srgbClr val="8B8D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55171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118579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1" cap="all">
                <a:solidFill>
                  <a:srgbClr val="8B8D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998" y="1659005"/>
            <a:ext cx="8310802" cy="491728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59712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 Sli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118579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1" cap="all">
                <a:solidFill>
                  <a:srgbClr val="8B8D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998" y="1659005"/>
            <a:ext cx="8310802" cy="491728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0483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ransition Sli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118579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1" cap="all">
                <a:solidFill>
                  <a:srgbClr val="8B8D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998" y="1659005"/>
            <a:ext cx="8310802" cy="491728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7397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ransition Sli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118579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1" cap="all">
                <a:solidFill>
                  <a:srgbClr val="8B8D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998" y="1659005"/>
            <a:ext cx="8310802" cy="491728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3735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ransition Sli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118579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1" cap="all">
                <a:solidFill>
                  <a:srgbClr val="8B8D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998" y="1659005"/>
            <a:ext cx="8310802" cy="491728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18843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ransition Sli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118579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1" cap="all">
                <a:solidFill>
                  <a:srgbClr val="8B8D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998" y="1659005"/>
            <a:ext cx="8310802" cy="491728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03491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ransition Sli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118579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1" cap="all">
                <a:solidFill>
                  <a:srgbClr val="8B8D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998" y="1659005"/>
            <a:ext cx="8310802" cy="491728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78605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7" y="249798"/>
            <a:ext cx="4115486" cy="5487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973" y="497311"/>
            <a:ext cx="3534600" cy="283289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973" y="3335607"/>
            <a:ext cx="3534600" cy="135332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3CDB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973" y="468892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DBC0"/>
                </a:solidFill>
              </a:defRPr>
            </a:lvl1pPr>
          </a:lstStyle>
          <a:p>
            <a:fld id="{D7A93B39-7AA5-A54E-BDD4-76DE237BFA1D}" type="datetime1">
              <a:rPr lang="en-US" smtClean="0"/>
              <a:t>9/5/2017</a:t>
            </a:fld>
            <a:endParaRPr lang="en-US" dirty="0"/>
          </a:p>
        </p:txBody>
      </p:sp>
      <p:pic>
        <p:nvPicPr>
          <p:cNvPr id="10" name="Picture 9" descr="01 AV Logo RGB K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3" y="6122734"/>
            <a:ext cx="1417194" cy="430473"/>
          </a:xfrm>
          <a:prstGeom prst="rect">
            <a:avLst/>
          </a:prstGeom>
          <a:effectLst>
            <a:outerShdw blurRad="73025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476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5" y="2546160"/>
            <a:ext cx="6169656" cy="147002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250" y="4038467"/>
            <a:ext cx="6182750" cy="10931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653905" y="799743"/>
            <a:ext cx="3658496" cy="854490"/>
            <a:chOff x="809625" y="644525"/>
            <a:chExt cx="1835151" cy="428624"/>
          </a:xfrm>
          <a:solidFill>
            <a:schemeClr val="bg2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2376488" y="654050"/>
              <a:ext cx="268288" cy="246062"/>
            </a:xfrm>
            <a:custGeom>
              <a:avLst/>
              <a:gdLst>
                <a:gd name="T0" fmla="*/ 401 w 677"/>
                <a:gd name="T1" fmla="*/ 262 h 616"/>
                <a:gd name="T2" fmla="*/ 401 w 677"/>
                <a:gd name="T3" fmla="*/ 262 h 616"/>
                <a:gd name="T4" fmla="*/ 155 w 677"/>
                <a:gd name="T5" fmla="*/ 262 h 616"/>
                <a:gd name="T6" fmla="*/ 155 w 677"/>
                <a:gd name="T7" fmla="*/ 111 h 616"/>
                <a:gd name="T8" fmla="*/ 394 w 677"/>
                <a:gd name="T9" fmla="*/ 111 h 616"/>
                <a:gd name="T10" fmla="*/ 481 w 677"/>
                <a:gd name="T11" fmla="*/ 140 h 616"/>
                <a:gd name="T12" fmla="*/ 494 w 677"/>
                <a:gd name="T13" fmla="*/ 188 h 616"/>
                <a:gd name="T14" fmla="*/ 401 w 677"/>
                <a:gd name="T15" fmla="*/ 262 h 616"/>
                <a:gd name="T16" fmla="*/ 490 w 677"/>
                <a:gd name="T17" fmla="*/ 361 h 616"/>
                <a:gd name="T18" fmla="*/ 490 w 677"/>
                <a:gd name="T19" fmla="*/ 361 h 616"/>
                <a:gd name="T20" fmla="*/ 591 w 677"/>
                <a:gd name="T21" fmla="*/ 323 h 616"/>
                <a:gd name="T22" fmla="*/ 650 w 677"/>
                <a:gd name="T23" fmla="*/ 186 h 616"/>
                <a:gd name="T24" fmla="*/ 610 w 677"/>
                <a:gd name="T25" fmla="*/ 68 h 616"/>
                <a:gd name="T26" fmla="*/ 425 w 677"/>
                <a:gd name="T27" fmla="*/ 0 h 616"/>
                <a:gd name="T28" fmla="*/ 0 w 677"/>
                <a:gd name="T29" fmla="*/ 0 h 616"/>
                <a:gd name="T30" fmla="*/ 0 w 677"/>
                <a:gd name="T31" fmla="*/ 616 h 616"/>
                <a:gd name="T32" fmla="*/ 155 w 677"/>
                <a:gd name="T33" fmla="*/ 616 h 616"/>
                <a:gd name="T34" fmla="*/ 155 w 677"/>
                <a:gd name="T35" fmla="*/ 371 h 616"/>
                <a:gd name="T36" fmla="*/ 337 w 677"/>
                <a:gd name="T37" fmla="*/ 371 h 616"/>
                <a:gd name="T38" fmla="*/ 502 w 677"/>
                <a:gd name="T39" fmla="*/ 616 h 616"/>
                <a:gd name="T40" fmla="*/ 677 w 677"/>
                <a:gd name="T41" fmla="*/ 616 h 616"/>
                <a:gd name="T42" fmla="*/ 490 w 677"/>
                <a:gd name="T43" fmla="*/ 361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616">
                  <a:moveTo>
                    <a:pt x="401" y="262"/>
                  </a:moveTo>
                  <a:lnTo>
                    <a:pt x="401" y="262"/>
                  </a:lnTo>
                  <a:lnTo>
                    <a:pt x="155" y="262"/>
                  </a:lnTo>
                  <a:lnTo>
                    <a:pt x="155" y="111"/>
                  </a:lnTo>
                  <a:lnTo>
                    <a:pt x="394" y="111"/>
                  </a:lnTo>
                  <a:cubicBezTo>
                    <a:pt x="455" y="111"/>
                    <a:pt x="470" y="125"/>
                    <a:pt x="481" y="140"/>
                  </a:cubicBezTo>
                  <a:cubicBezTo>
                    <a:pt x="492" y="155"/>
                    <a:pt x="494" y="176"/>
                    <a:pt x="494" y="188"/>
                  </a:cubicBezTo>
                  <a:cubicBezTo>
                    <a:pt x="494" y="257"/>
                    <a:pt x="434" y="262"/>
                    <a:pt x="401" y="262"/>
                  </a:cubicBezTo>
                  <a:close/>
                  <a:moveTo>
                    <a:pt x="490" y="361"/>
                  </a:moveTo>
                  <a:lnTo>
                    <a:pt x="490" y="361"/>
                  </a:lnTo>
                  <a:cubicBezTo>
                    <a:pt x="515" y="357"/>
                    <a:pt x="557" y="348"/>
                    <a:pt x="591" y="323"/>
                  </a:cubicBezTo>
                  <a:cubicBezTo>
                    <a:pt x="634" y="290"/>
                    <a:pt x="650" y="234"/>
                    <a:pt x="650" y="186"/>
                  </a:cubicBezTo>
                  <a:cubicBezTo>
                    <a:pt x="650" y="151"/>
                    <a:pt x="641" y="104"/>
                    <a:pt x="610" y="68"/>
                  </a:cubicBezTo>
                  <a:cubicBezTo>
                    <a:pt x="558" y="8"/>
                    <a:pt x="495" y="0"/>
                    <a:pt x="425" y="0"/>
                  </a:cubicBezTo>
                  <a:lnTo>
                    <a:pt x="0" y="0"/>
                  </a:lnTo>
                  <a:lnTo>
                    <a:pt x="0" y="616"/>
                  </a:lnTo>
                  <a:lnTo>
                    <a:pt x="155" y="616"/>
                  </a:lnTo>
                  <a:lnTo>
                    <a:pt x="155" y="371"/>
                  </a:lnTo>
                  <a:lnTo>
                    <a:pt x="337" y="371"/>
                  </a:lnTo>
                  <a:lnTo>
                    <a:pt x="502" y="616"/>
                  </a:lnTo>
                  <a:lnTo>
                    <a:pt x="677" y="616"/>
                  </a:lnTo>
                  <a:lnTo>
                    <a:pt x="490" y="3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119313" y="654050"/>
              <a:ext cx="227013" cy="246062"/>
            </a:xfrm>
            <a:custGeom>
              <a:avLst/>
              <a:gdLst>
                <a:gd name="T0" fmla="*/ 0 w 574"/>
                <a:gd name="T1" fmla="*/ 616 h 616"/>
                <a:gd name="T2" fmla="*/ 0 w 574"/>
                <a:gd name="T3" fmla="*/ 616 h 616"/>
                <a:gd name="T4" fmla="*/ 574 w 574"/>
                <a:gd name="T5" fmla="*/ 616 h 616"/>
                <a:gd name="T6" fmla="*/ 574 w 574"/>
                <a:gd name="T7" fmla="*/ 506 h 616"/>
                <a:gd name="T8" fmla="*/ 154 w 574"/>
                <a:gd name="T9" fmla="*/ 506 h 616"/>
                <a:gd name="T10" fmla="*/ 154 w 574"/>
                <a:gd name="T11" fmla="*/ 358 h 616"/>
                <a:gd name="T12" fmla="*/ 535 w 574"/>
                <a:gd name="T13" fmla="*/ 358 h 616"/>
                <a:gd name="T14" fmla="*/ 535 w 574"/>
                <a:gd name="T15" fmla="*/ 249 h 616"/>
                <a:gd name="T16" fmla="*/ 154 w 574"/>
                <a:gd name="T17" fmla="*/ 249 h 616"/>
                <a:gd name="T18" fmla="*/ 154 w 574"/>
                <a:gd name="T19" fmla="*/ 111 h 616"/>
                <a:gd name="T20" fmla="*/ 574 w 574"/>
                <a:gd name="T21" fmla="*/ 111 h 616"/>
                <a:gd name="T22" fmla="*/ 574 w 574"/>
                <a:gd name="T23" fmla="*/ 0 h 616"/>
                <a:gd name="T24" fmla="*/ 0 w 574"/>
                <a:gd name="T25" fmla="*/ 0 h 616"/>
                <a:gd name="T26" fmla="*/ 0 w 574"/>
                <a:gd name="T27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4" h="616">
                  <a:moveTo>
                    <a:pt x="0" y="616"/>
                  </a:moveTo>
                  <a:lnTo>
                    <a:pt x="0" y="616"/>
                  </a:lnTo>
                  <a:lnTo>
                    <a:pt x="574" y="616"/>
                  </a:lnTo>
                  <a:lnTo>
                    <a:pt x="574" y="506"/>
                  </a:lnTo>
                  <a:lnTo>
                    <a:pt x="154" y="506"/>
                  </a:lnTo>
                  <a:lnTo>
                    <a:pt x="154" y="358"/>
                  </a:lnTo>
                  <a:lnTo>
                    <a:pt x="535" y="358"/>
                  </a:lnTo>
                  <a:lnTo>
                    <a:pt x="535" y="249"/>
                  </a:lnTo>
                  <a:lnTo>
                    <a:pt x="154" y="249"/>
                  </a:lnTo>
                  <a:lnTo>
                    <a:pt x="154" y="111"/>
                  </a:lnTo>
                  <a:lnTo>
                    <a:pt x="574" y="111"/>
                  </a:lnTo>
                  <a:lnTo>
                    <a:pt x="574" y="0"/>
                  </a:lnTo>
                  <a:lnTo>
                    <a:pt x="0" y="0"/>
                  </a:lnTo>
                  <a:lnTo>
                    <a:pt x="0" y="6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1863725" y="654050"/>
              <a:ext cx="225425" cy="246062"/>
            </a:xfrm>
            <a:custGeom>
              <a:avLst/>
              <a:gdLst>
                <a:gd name="T0" fmla="*/ 0 w 570"/>
                <a:gd name="T1" fmla="*/ 616 h 616"/>
                <a:gd name="T2" fmla="*/ 0 w 570"/>
                <a:gd name="T3" fmla="*/ 616 h 616"/>
                <a:gd name="T4" fmla="*/ 155 w 570"/>
                <a:gd name="T5" fmla="*/ 616 h 616"/>
                <a:gd name="T6" fmla="*/ 155 w 570"/>
                <a:gd name="T7" fmla="*/ 358 h 616"/>
                <a:gd name="T8" fmla="*/ 532 w 570"/>
                <a:gd name="T9" fmla="*/ 358 h 616"/>
                <a:gd name="T10" fmla="*/ 532 w 570"/>
                <a:gd name="T11" fmla="*/ 249 h 616"/>
                <a:gd name="T12" fmla="*/ 155 w 570"/>
                <a:gd name="T13" fmla="*/ 249 h 616"/>
                <a:gd name="T14" fmla="*/ 155 w 570"/>
                <a:gd name="T15" fmla="*/ 111 h 616"/>
                <a:gd name="T16" fmla="*/ 570 w 570"/>
                <a:gd name="T17" fmla="*/ 111 h 616"/>
                <a:gd name="T18" fmla="*/ 570 w 570"/>
                <a:gd name="T19" fmla="*/ 0 h 616"/>
                <a:gd name="T20" fmla="*/ 0 w 570"/>
                <a:gd name="T21" fmla="*/ 0 h 616"/>
                <a:gd name="T22" fmla="*/ 0 w 570"/>
                <a:gd name="T2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0" h="616">
                  <a:moveTo>
                    <a:pt x="0" y="616"/>
                  </a:moveTo>
                  <a:lnTo>
                    <a:pt x="0" y="616"/>
                  </a:lnTo>
                  <a:lnTo>
                    <a:pt x="155" y="616"/>
                  </a:lnTo>
                  <a:lnTo>
                    <a:pt x="155" y="358"/>
                  </a:lnTo>
                  <a:lnTo>
                    <a:pt x="532" y="358"/>
                  </a:lnTo>
                  <a:lnTo>
                    <a:pt x="532" y="249"/>
                  </a:lnTo>
                  <a:lnTo>
                    <a:pt x="155" y="249"/>
                  </a:lnTo>
                  <a:lnTo>
                    <a:pt x="155" y="111"/>
                  </a:lnTo>
                  <a:lnTo>
                    <a:pt x="570" y="111"/>
                  </a:lnTo>
                  <a:lnTo>
                    <a:pt x="570" y="0"/>
                  </a:lnTo>
                  <a:lnTo>
                    <a:pt x="0" y="0"/>
                  </a:lnTo>
                  <a:lnTo>
                    <a:pt x="0" y="6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1762125" y="654050"/>
              <a:ext cx="60325" cy="246062"/>
            </a:xfrm>
            <a:custGeom>
              <a:avLst/>
              <a:gdLst>
                <a:gd name="T0" fmla="*/ 0 w 154"/>
                <a:gd name="T1" fmla="*/ 616 h 616"/>
                <a:gd name="T2" fmla="*/ 0 w 154"/>
                <a:gd name="T3" fmla="*/ 616 h 616"/>
                <a:gd name="T4" fmla="*/ 154 w 154"/>
                <a:gd name="T5" fmla="*/ 616 h 616"/>
                <a:gd name="T6" fmla="*/ 154 w 154"/>
                <a:gd name="T7" fmla="*/ 0 h 616"/>
                <a:gd name="T8" fmla="*/ 0 w 154"/>
                <a:gd name="T9" fmla="*/ 0 h 616"/>
                <a:gd name="T10" fmla="*/ 0 w 154"/>
                <a:gd name="T11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616">
                  <a:moveTo>
                    <a:pt x="0" y="616"/>
                  </a:moveTo>
                  <a:lnTo>
                    <a:pt x="0" y="616"/>
                  </a:lnTo>
                  <a:lnTo>
                    <a:pt x="154" y="616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1122363" y="644525"/>
              <a:ext cx="298450" cy="263524"/>
            </a:xfrm>
            <a:custGeom>
              <a:avLst/>
              <a:gdLst>
                <a:gd name="T0" fmla="*/ 378 w 757"/>
                <a:gd name="T1" fmla="*/ 550 h 660"/>
                <a:gd name="T2" fmla="*/ 378 w 757"/>
                <a:gd name="T3" fmla="*/ 550 h 660"/>
                <a:gd name="T4" fmla="*/ 198 w 757"/>
                <a:gd name="T5" fmla="*/ 465 h 660"/>
                <a:gd name="T6" fmla="*/ 159 w 757"/>
                <a:gd name="T7" fmla="*/ 336 h 660"/>
                <a:gd name="T8" fmla="*/ 372 w 757"/>
                <a:gd name="T9" fmla="*/ 115 h 660"/>
                <a:gd name="T10" fmla="*/ 599 w 757"/>
                <a:gd name="T11" fmla="*/ 334 h 660"/>
                <a:gd name="T12" fmla="*/ 378 w 757"/>
                <a:gd name="T13" fmla="*/ 550 h 660"/>
                <a:gd name="T14" fmla="*/ 691 w 757"/>
                <a:gd name="T15" fmla="*/ 124 h 660"/>
                <a:gd name="T16" fmla="*/ 691 w 757"/>
                <a:gd name="T17" fmla="*/ 124 h 660"/>
                <a:gd name="T18" fmla="*/ 355 w 757"/>
                <a:gd name="T19" fmla="*/ 5 h 660"/>
                <a:gd name="T20" fmla="*/ 0 w 757"/>
                <a:gd name="T21" fmla="*/ 333 h 660"/>
                <a:gd name="T22" fmla="*/ 381 w 757"/>
                <a:gd name="T23" fmla="*/ 660 h 660"/>
                <a:gd name="T24" fmla="*/ 757 w 757"/>
                <a:gd name="T25" fmla="*/ 326 h 660"/>
                <a:gd name="T26" fmla="*/ 691 w 757"/>
                <a:gd name="T27" fmla="*/ 12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7" h="660">
                  <a:moveTo>
                    <a:pt x="378" y="550"/>
                  </a:moveTo>
                  <a:lnTo>
                    <a:pt x="378" y="550"/>
                  </a:lnTo>
                  <a:cubicBezTo>
                    <a:pt x="259" y="550"/>
                    <a:pt x="213" y="486"/>
                    <a:pt x="198" y="465"/>
                  </a:cubicBezTo>
                  <a:cubicBezTo>
                    <a:pt x="187" y="451"/>
                    <a:pt x="159" y="411"/>
                    <a:pt x="159" y="336"/>
                  </a:cubicBezTo>
                  <a:cubicBezTo>
                    <a:pt x="159" y="187"/>
                    <a:pt x="269" y="119"/>
                    <a:pt x="372" y="115"/>
                  </a:cubicBezTo>
                  <a:cubicBezTo>
                    <a:pt x="495" y="111"/>
                    <a:pt x="599" y="196"/>
                    <a:pt x="599" y="334"/>
                  </a:cubicBezTo>
                  <a:cubicBezTo>
                    <a:pt x="599" y="452"/>
                    <a:pt x="522" y="550"/>
                    <a:pt x="378" y="550"/>
                  </a:cubicBezTo>
                  <a:close/>
                  <a:moveTo>
                    <a:pt x="691" y="124"/>
                  </a:moveTo>
                  <a:lnTo>
                    <a:pt x="691" y="124"/>
                  </a:lnTo>
                  <a:cubicBezTo>
                    <a:pt x="614" y="31"/>
                    <a:pt x="476" y="0"/>
                    <a:pt x="355" y="5"/>
                  </a:cubicBezTo>
                  <a:cubicBezTo>
                    <a:pt x="152" y="13"/>
                    <a:pt x="0" y="121"/>
                    <a:pt x="0" y="333"/>
                  </a:cubicBezTo>
                  <a:cubicBezTo>
                    <a:pt x="0" y="525"/>
                    <a:pt x="132" y="660"/>
                    <a:pt x="381" y="660"/>
                  </a:cubicBezTo>
                  <a:cubicBezTo>
                    <a:pt x="630" y="660"/>
                    <a:pt x="757" y="522"/>
                    <a:pt x="757" y="326"/>
                  </a:cubicBezTo>
                  <a:cubicBezTo>
                    <a:pt x="757" y="223"/>
                    <a:pt x="716" y="155"/>
                    <a:pt x="691" y="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462213" y="966787"/>
              <a:ext cx="104775" cy="106362"/>
            </a:xfrm>
            <a:custGeom>
              <a:avLst/>
              <a:gdLst>
                <a:gd name="T0" fmla="*/ 0 w 266"/>
                <a:gd name="T1" fmla="*/ 208 h 266"/>
                <a:gd name="T2" fmla="*/ 0 w 266"/>
                <a:gd name="T3" fmla="*/ 208 h 266"/>
                <a:gd name="T4" fmla="*/ 77 w 266"/>
                <a:gd name="T5" fmla="*/ 258 h 266"/>
                <a:gd name="T6" fmla="*/ 142 w 266"/>
                <a:gd name="T7" fmla="*/ 266 h 266"/>
                <a:gd name="T8" fmla="*/ 253 w 266"/>
                <a:gd name="T9" fmla="*/ 226 h 266"/>
                <a:gd name="T10" fmla="*/ 266 w 266"/>
                <a:gd name="T11" fmla="*/ 183 h 266"/>
                <a:gd name="T12" fmla="*/ 208 w 266"/>
                <a:gd name="T13" fmla="*/ 118 h 266"/>
                <a:gd name="T14" fmla="*/ 176 w 266"/>
                <a:gd name="T15" fmla="*/ 113 h 266"/>
                <a:gd name="T16" fmla="*/ 107 w 266"/>
                <a:gd name="T17" fmla="*/ 106 h 266"/>
                <a:gd name="T18" fmla="*/ 61 w 266"/>
                <a:gd name="T19" fmla="*/ 91 h 266"/>
                <a:gd name="T20" fmla="*/ 54 w 266"/>
                <a:gd name="T21" fmla="*/ 72 h 266"/>
                <a:gd name="T22" fmla="*/ 77 w 266"/>
                <a:gd name="T23" fmla="*/ 40 h 266"/>
                <a:gd name="T24" fmla="*/ 138 w 266"/>
                <a:gd name="T25" fmla="*/ 30 h 266"/>
                <a:gd name="T26" fmla="*/ 216 w 266"/>
                <a:gd name="T27" fmla="*/ 51 h 266"/>
                <a:gd name="T28" fmla="*/ 230 w 266"/>
                <a:gd name="T29" fmla="*/ 64 h 266"/>
                <a:gd name="T30" fmla="*/ 263 w 266"/>
                <a:gd name="T31" fmla="*/ 51 h 266"/>
                <a:gd name="T32" fmla="*/ 238 w 266"/>
                <a:gd name="T33" fmla="*/ 25 h 266"/>
                <a:gd name="T34" fmla="*/ 137 w 266"/>
                <a:gd name="T35" fmla="*/ 0 h 266"/>
                <a:gd name="T36" fmla="*/ 18 w 266"/>
                <a:gd name="T37" fmla="*/ 74 h 266"/>
                <a:gd name="T38" fmla="*/ 36 w 266"/>
                <a:gd name="T39" fmla="*/ 116 h 266"/>
                <a:gd name="T40" fmla="*/ 141 w 266"/>
                <a:gd name="T41" fmla="*/ 141 h 266"/>
                <a:gd name="T42" fmla="*/ 231 w 266"/>
                <a:gd name="T43" fmla="*/ 184 h 266"/>
                <a:gd name="T44" fmla="*/ 145 w 266"/>
                <a:gd name="T45" fmla="*/ 235 h 266"/>
                <a:gd name="T46" fmla="*/ 50 w 266"/>
                <a:gd name="T47" fmla="*/ 210 h 266"/>
                <a:gd name="T48" fmla="*/ 32 w 266"/>
                <a:gd name="T49" fmla="*/ 195 h 266"/>
                <a:gd name="T50" fmla="*/ 0 w 266"/>
                <a:gd name="T51" fmla="*/ 20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266">
                  <a:moveTo>
                    <a:pt x="0" y="208"/>
                  </a:moveTo>
                  <a:lnTo>
                    <a:pt x="0" y="208"/>
                  </a:lnTo>
                  <a:cubicBezTo>
                    <a:pt x="6" y="219"/>
                    <a:pt x="25" y="245"/>
                    <a:pt x="77" y="258"/>
                  </a:cubicBezTo>
                  <a:cubicBezTo>
                    <a:pt x="95" y="263"/>
                    <a:pt x="121" y="266"/>
                    <a:pt x="142" y="266"/>
                  </a:cubicBezTo>
                  <a:cubicBezTo>
                    <a:pt x="194" y="266"/>
                    <a:pt x="234" y="254"/>
                    <a:pt x="253" y="226"/>
                  </a:cubicBezTo>
                  <a:cubicBezTo>
                    <a:pt x="265" y="210"/>
                    <a:pt x="266" y="194"/>
                    <a:pt x="266" y="183"/>
                  </a:cubicBezTo>
                  <a:cubicBezTo>
                    <a:pt x="266" y="142"/>
                    <a:pt x="236" y="124"/>
                    <a:pt x="208" y="118"/>
                  </a:cubicBezTo>
                  <a:cubicBezTo>
                    <a:pt x="198" y="115"/>
                    <a:pt x="186" y="114"/>
                    <a:pt x="176" y="113"/>
                  </a:cubicBezTo>
                  <a:cubicBezTo>
                    <a:pt x="153" y="110"/>
                    <a:pt x="130" y="109"/>
                    <a:pt x="107" y="106"/>
                  </a:cubicBezTo>
                  <a:cubicBezTo>
                    <a:pt x="83" y="104"/>
                    <a:pt x="70" y="101"/>
                    <a:pt x="61" y="91"/>
                  </a:cubicBezTo>
                  <a:cubicBezTo>
                    <a:pt x="57" y="86"/>
                    <a:pt x="54" y="80"/>
                    <a:pt x="54" y="72"/>
                  </a:cubicBezTo>
                  <a:cubicBezTo>
                    <a:pt x="54" y="62"/>
                    <a:pt x="59" y="49"/>
                    <a:pt x="77" y="40"/>
                  </a:cubicBezTo>
                  <a:cubicBezTo>
                    <a:pt x="92" y="33"/>
                    <a:pt x="117" y="30"/>
                    <a:pt x="138" y="30"/>
                  </a:cubicBezTo>
                  <a:cubicBezTo>
                    <a:pt x="165" y="30"/>
                    <a:pt x="193" y="35"/>
                    <a:pt x="216" y="51"/>
                  </a:cubicBezTo>
                  <a:cubicBezTo>
                    <a:pt x="222" y="55"/>
                    <a:pt x="225" y="59"/>
                    <a:pt x="230" y="64"/>
                  </a:cubicBezTo>
                  <a:lnTo>
                    <a:pt x="263" y="51"/>
                  </a:lnTo>
                  <a:cubicBezTo>
                    <a:pt x="256" y="41"/>
                    <a:pt x="250" y="34"/>
                    <a:pt x="238" y="25"/>
                  </a:cubicBezTo>
                  <a:cubicBezTo>
                    <a:pt x="208" y="6"/>
                    <a:pt x="172" y="0"/>
                    <a:pt x="137" y="0"/>
                  </a:cubicBezTo>
                  <a:cubicBezTo>
                    <a:pt x="113" y="0"/>
                    <a:pt x="18" y="2"/>
                    <a:pt x="18" y="74"/>
                  </a:cubicBezTo>
                  <a:cubicBezTo>
                    <a:pt x="18" y="86"/>
                    <a:pt x="21" y="102"/>
                    <a:pt x="36" y="116"/>
                  </a:cubicBezTo>
                  <a:cubicBezTo>
                    <a:pt x="55" y="134"/>
                    <a:pt x="77" y="136"/>
                    <a:pt x="141" y="141"/>
                  </a:cubicBezTo>
                  <a:cubicBezTo>
                    <a:pt x="191" y="145"/>
                    <a:pt x="231" y="149"/>
                    <a:pt x="231" y="184"/>
                  </a:cubicBezTo>
                  <a:cubicBezTo>
                    <a:pt x="231" y="214"/>
                    <a:pt x="200" y="235"/>
                    <a:pt x="145" y="235"/>
                  </a:cubicBezTo>
                  <a:cubicBezTo>
                    <a:pt x="111" y="235"/>
                    <a:pt x="78" y="229"/>
                    <a:pt x="50" y="210"/>
                  </a:cubicBezTo>
                  <a:cubicBezTo>
                    <a:pt x="40" y="204"/>
                    <a:pt x="36" y="199"/>
                    <a:pt x="32" y="195"/>
                  </a:cubicBezTo>
                  <a:lnTo>
                    <a:pt x="0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2338388" y="969962"/>
              <a:ext cx="104775" cy="101600"/>
            </a:xfrm>
            <a:custGeom>
              <a:avLst/>
              <a:gdLst>
                <a:gd name="T0" fmla="*/ 0 w 267"/>
                <a:gd name="T1" fmla="*/ 0 h 254"/>
                <a:gd name="T2" fmla="*/ 0 w 267"/>
                <a:gd name="T3" fmla="*/ 0 h 254"/>
                <a:gd name="T4" fmla="*/ 0 w 267"/>
                <a:gd name="T5" fmla="*/ 254 h 254"/>
                <a:gd name="T6" fmla="*/ 35 w 267"/>
                <a:gd name="T7" fmla="*/ 254 h 254"/>
                <a:gd name="T8" fmla="*/ 35 w 267"/>
                <a:gd name="T9" fmla="*/ 84 h 254"/>
                <a:gd name="T10" fmla="*/ 33 w 267"/>
                <a:gd name="T11" fmla="*/ 41 h 254"/>
                <a:gd name="T12" fmla="*/ 52 w 267"/>
                <a:gd name="T13" fmla="*/ 64 h 254"/>
                <a:gd name="T14" fmla="*/ 232 w 267"/>
                <a:gd name="T15" fmla="*/ 254 h 254"/>
                <a:gd name="T16" fmla="*/ 267 w 267"/>
                <a:gd name="T17" fmla="*/ 254 h 254"/>
                <a:gd name="T18" fmla="*/ 267 w 267"/>
                <a:gd name="T19" fmla="*/ 0 h 254"/>
                <a:gd name="T20" fmla="*/ 232 w 267"/>
                <a:gd name="T21" fmla="*/ 0 h 254"/>
                <a:gd name="T22" fmla="*/ 232 w 267"/>
                <a:gd name="T23" fmla="*/ 175 h 254"/>
                <a:gd name="T24" fmla="*/ 235 w 267"/>
                <a:gd name="T25" fmla="*/ 212 h 254"/>
                <a:gd name="T26" fmla="*/ 208 w 267"/>
                <a:gd name="T27" fmla="*/ 182 h 254"/>
                <a:gd name="T28" fmla="*/ 37 w 267"/>
                <a:gd name="T29" fmla="*/ 0 h 254"/>
                <a:gd name="T30" fmla="*/ 0 w 267"/>
                <a:gd name="T3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54">
                  <a:moveTo>
                    <a:pt x="0" y="0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35" y="254"/>
                  </a:lnTo>
                  <a:lnTo>
                    <a:pt x="35" y="84"/>
                  </a:lnTo>
                  <a:cubicBezTo>
                    <a:pt x="35" y="63"/>
                    <a:pt x="34" y="58"/>
                    <a:pt x="33" y="41"/>
                  </a:cubicBezTo>
                  <a:cubicBezTo>
                    <a:pt x="40" y="50"/>
                    <a:pt x="43" y="53"/>
                    <a:pt x="52" y="64"/>
                  </a:cubicBezTo>
                  <a:lnTo>
                    <a:pt x="232" y="254"/>
                  </a:lnTo>
                  <a:lnTo>
                    <a:pt x="267" y="254"/>
                  </a:lnTo>
                  <a:lnTo>
                    <a:pt x="267" y="0"/>
                  </a:lnTo>
                  <a:lnTo>
                    <a:pt x="232" y="0"/>
                  </a:lnTo>
                  <a:lnTo>
                    <a:pt x="232" y="175"/>
                  </a:lnTo>
                  <a:cubicBezTo>
                    <a:pt x="233" y="191"/>
                    <a:pt x="233" y="194"/>
                    <a:pt x="235" y="212"/>
                  </a:cubicBezTo>
                  <a:cubicBezTo>
                    <a:pt x="223" y="197"/>
                    <a:pt x="220" y="194"/>
                    <a:pt x="208" y="182"/>
                  </a:cubicBez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2193925" y="966787"/>
              <a:ext cx="122238" cy="106362"/>
            </a:xfrm>
            <a:custGeom>
              <a:avLst/>
              <a:gdLst>
                <a:gd name="T0" fmla="*/ 155 w 308"/>
                <a:gd name="T1" fmla="*/ 235 h 267"/>
                <a:gd name="T2" fmla="*/ 155 w 308"/>
                <a:gd name="T3" fmla="*/ 235 h 267"/>
                <a:gd name="T4" fmla="*/ 58 w 308"/>
                <a:gd name="T5" fmla="*/ 199 h 267"/>
                <a:gd name="T6" fmla="*/ 36 w 308"/>
                <a:gd name="T7" fmla="*/ 134 h 267"/>
                <a:gd name="T8" fmla="*/ 149 w 308"/>
                <a:gd name="T9" fmla="*/ 31 h 267"/>
                <a:gd name="T10" fmla="*/ 271 w 308"/>
                <a:gd name="T11" fmla="*/ 133 h 267"/>
                <a:gd name="T12" fmla="*/ 155 w 308"/>
                <a:gd name="T13" fmla="*/ 235 h 267"/>
                <a:gd name="T14" fmla="*/ 153 w 308"/>
                <a:gd name="T15" fmla="*/ 0 h 267"/>
                <a:gd name="T16" fmla="*/ 153 w 308"/>
                <a:gd name="T17" fmla="*/ 0 h 267"/>
                <a:gd name="T18" fmla="*/ 0 w 308"/>
                <a:gd name="T19" fmla="*/ 136 h 267"/>
                <a:gd name="T20" fmla="*/ 51 w 308"/>
                <a:gd name="T21" fmla="*/ 239 h 267"/>
                <a:gd name="T22" fmla="*/ 155 w 308"/>
                <a:gd name="T23" fmla="*/ 267 h 267"/>
                <a:gd name="T24" fmla="*/ 308 w 308"/>
                <a:gd name="T25" fmla="*/ 137 h 267"/>
                <a:gd name="T26" fmla="*/ 153 w 308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267">
                  <a:moveTo>
                    <a:pt x="155" y="235"/>
                  </a:moveTo>
                  <a:lnTo>
                    <a:pt x="155" y="235"/>
                  </a:lnTo>
                  <a:cubicBezTo>
                    <a:pt x="119" y="235"/>
                    <a:pt x="82" y="226"/>
                    <a:pt x="58" y="199"/>
                  </a:cubicBezTo>
                  <a:cubicBezTo>
                    <a:pt x="41" y="179"/>
                    <a:pt x="36" y="154"/>
                    <a:pt x="36" y="134"/>
                  </a:cubicBezTo>
                  <a:cubicBezTo>
                    <a:pt x="36" y="59"/>
                    <a:pt x="96" y="33"/>
                    <a:pt x="149" y="31"/>
                  </a:cubicBezTo>
                  <a:cubicBezTo>
                    <a:pt x="218" y="29"/>
                    <a:pt x="271" y="66"/>
                    <a:pt x="271" y="133"/>
                  </a:cubicBezTo>
                  <a:cubicBezTo>
                    <a:pt x="271" y="176"/>
                    <a:pt x="249" y="235"/>
                    <a:pt x="155" y="235"/>
                  </a:cubicBezTo>
                  <a:close/>
                  <a:moveTo>
                    <a:pt x="153" y="0"/>
                  </a:moveTo>
                  <a:lnTo>
                    <a:pt x="153" y="0"/>
                  </a:lnTo>
                  <a:cubicBezTo>
                    <a:pt x="77" y="0"/>
                    <a:pt x="0" y="43"/>
                    <a:pt x="0" y="136"/>
                  </a:cubicBezTo>
                  <a:cubicBezTo>
                    <a:pt x="0" y="190"/>
                    <a:pt x="26" y="221"/>
                    <a:pt x="51" y="239"/>
                  </a:cubicBezTo>
                  <a:cubicBezTo>
                    <a:pt x="81" y="260"/>
                    <a:pt x="118" y="267"/>
                    <a:pt x="155" y="267"/>
                  </a:cubicBezTo>
                  <a:cubicBezTo>
                    <a:pt x="237" y="267"/>
                    <a:pt x="308" y="223"/>
                    <a:pt x="308" y="137"/>
                  </a:cubicBezTo>
                  <a:cubicBezTo>
                    <a:pt x="308" y="53"/>
                    <a:pt x="241" y="1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2157413" y="969962"/>
              <a:ext cx="14288" cy="101600"/>
            </a:xfrm>
            <a:custGeom>
              <a:avLst/>
              <a:gdLst>
                <a:gd name="T0" fmla="*/ 0 w 37"/>
                <a:gd name="T1" fmla="*/ 254 h 254"/>
                <a:gd name="T2" fmla="*/ 0 w 37"/>
                <a:gd name="T3" fmla="*/ 254 h 254"/>
                <a:gd name="T4" fmla="*/ 37 w 37"/>
                <a:gd name="T5" fmla="*/ 254 h 254"/>
                <a:gd name="T6" fmla="*/ 37 w 37"/>
                <a:gd name="T7" fmla="*/ 0 h 254"/>
                <a:gd name="T8" fmla="*/ 0 w 37"/>
                <a:gd name="T9" fmla="*/ 0 h 254"/>
                <a:gd name="T10" fmla="*/ 0 w 37"/>
                <a:gd name="T1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54">
                  <a:moveTo>
                    <a:pt x="0" y="254"/>
                  </a:moveTo>
                  <a:lnTo>
                    <a:pt x="0" y="254"/>
                  </a:lnTo>
                  <a:lnTo>
                    <a:pt x="37" y="25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2044700" y="969962"/>
              <a:ext cx="96838" cy="101600"/>
            </a:xfrm>
            <a:custGeom>
              <a:avLst/>
              <a:gdLst>
                <a:gd name="T0" fmla="*/ 0 w 243"/>
                <a:gd name="T1" fmla="*/ 31 h 254"/>
                <a:gd name="T2" fmla="*/ 0 w 243"/>
                <a:gd name="T3" fmla="*/ 31 h 254"/>
                <a:gd name="T4" fmla="*/ 103 w 243"/>
                <a:gd name="T5" fmla="*/ 31 h 254"/>
                <a:gd name="T6" fmla="*/ 103 w 243"/>
                <a:gd name="T7" fmla="*/ 254 h 254"/>
                <a:gd name="T8" fmla="*/ 139 w 243"/>
                <a:gd name="T9" fmla="*/ 254 h 254"/>
                <a:gd name="T10" fmla="*/ 139 w 243"/>
                <a:gd name="T11" fmla="*/ 31 h 254"/>
                <a:gd name="T12" fmla="*/ 243 w 243"/>
                <a:gd name="T13" fmla="*/ 31 h 254"/>
                <a:gd name="T14" fmla="*/ 243 w 243"/>
                <a:gd name="T15" fmla="*/ 0 h 254"/>
                <a:gd name="T16" fmla="*/ 0 w 243"/>
                <a:gd name="T17" fmla="*/ 0 h 254"/>
                <a:gd name="T18" fmla="*/ 0 w 243"/>
                <a:gd name="T19" fmla="*/ 3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54">
                  <a:moveTo>
                    <a:pt x="0" y="31"/>
                  </a:moveTo>
                  <a:lnTo>
                    <a:pt x="0" y="31"/>
                  </a:lnTo>
                  <a:lnTo>
                    <a:pt x="103" y="31"/>
                  </a:lnTo>
                  <a:lnTo>
                    <a:pt x="103" y="254"/>
                  </a:lnTo>
                  <a:lnTo>
                    <a:pt x="139" y="254"/>
                  </a:lnTo>
                  <a:lnTo>
                    <a:pt x="139" y="31"/>
                  </a:lnTo>
                  <a:lnTo>
                    <a:pt x="243" y="31"/>
                  </a:lnTo>
                  <a:lnTo>
                    <a:pt x="243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1925638" y="969962"/>
              <a:ext cx="101600" cy="103187"/>
            </a:xfrm>
            <a:custGeom>
              <a:avLst/>
              <a:gdLst>
                <a:gd name="T0" fmla="*/ 0 w 260"/>
                <a:gd name="T1" fmla="*/ 0 h 260"/>
                <a:gd name="T2" fmla="*/ 0 w 260"/>
                <a:gd name="T3" fmla="*/ 0 h 260"/>
                <a:gd name="T4" fmla="*/ 0 w 260"/>
                <a:gd name="T5" fmla="*/ 149 h 260"/>
                <a:gd name="T6" fmla="*/ 37 w 260"/>
                <a:gd name="T7" fmla="*/ 235 h 260"/>
                <a:gd name="T8" fmla="*/ 131 w 260"/>
                <a:gd name="T9" fmla="*/ 260 h 260"/>
                <a:gd name="T10" fmla="*/ 221 w 260"/>
                <a:gd name="T11" fmla="*/ 238 h 260"/>
                <a:gd name="T12" fmla="*/ 260 w 260"/>
                <a:gd name="T13" fmla="*/ 153 h 260"/>
                <a:gd name="T14" fmla="*/ 260 w 260"/>
                <a:gd name="T15" fmla="*/ 0 h 260"/>
                <a:gd name="T16" fmla="*/ 224 w 260"/>
                <a:gd name="T17" fmla="*/ 0 h 260"/>
                <a:gd name="T18" fmla="*/ 224 w 260"/>
                <a:gd name="T19" fmla="*/ 155 h 260"/>
                <a:gd name="T20" fmla="*/ 191 w 260"/>
                <a:gd name="T21" fmla="*/ 218 h 260"/>
                <a:gd name="T22" fmla="*/ 131 w 260"/>
                <a:gd name="T23" fmla="*/ 229 h 260"/>
                <a:gd name="T24" fmla="*/ 62 w 260"/>
                <a:gd name="T25" fmla="*/ 211 h 260"/>
                <a:gd name="T26" fmla="*/ 37 w 260"/>
                <a:gd name="T27" fmla="*/ 151 h 260"/>
                <a:gd name="T28" fmla="*/ 37 w 260"/>
                <a:gd name="T29" fmla="*/ 0 h 260"/>
                <a:gd name="T30" fmla="*/ 0 w 260"/>
                <a:gd name="T3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260">
                  <a:moveTo>
                    <a:pt x="0" y="0"/>
                  </a:moveTo>
                  <a:lnTo>
                    <a:pt x="0" y="0"/>
                  </a:lnTo>
                  <a:lnTo>
                    <a:pt x="0" y="149"/>
                  </a:lnTo>
                  <a:cubicBezTo>
                    <a:pt x="0" y="178"/>
                    <a:pt x="1" y="211"/>
                    <a:pt x="37" y="235"/>
                  </a:cubicBezTo>
                  <a:cubicBezTo>
                    <a:pt x="65" y="254"/>
                    <a:pt x="98" y="260"/>
                    <a:pt x="131" y="260"/>
                  </a:cubicBezTo>
                  <a:cubicBezTo>
                    <a:pt x="175" y="260"/>
                    <a:pt x="204" y="249"/>
                    <a:pt x="221" y="238"/>
                  </a:cubicBezTo>
                  <a:cubicBezTo>
                    <a:pt x="260" y="213"/>
                    <a:pt x="260" y="178"/>
                    <a:pt x="260" y="153"/>
                  </a:cubicBezTo>
                  <a:lnTo>
                    <a:pt x="260" y="0"/>
                  </a:lnTo>
                  <a:lnTo>
                    <a:pt x="224" y="0"/>
                  </a:lnTo>
                  <a:lnTo>
                    <a:pt x="224" y="155"/>
                  </a:lnTo>
                  <a:cubicBezTo>
                    <a:pt x="224" y="177"/>
                    <a:pt x="224" y="203"/>
                    <a:pt x="191" y="218"/>
                  </a:cubicBezTo>
                  <a:cubicBezTo>
                    <a:pt x="177" y="224"/>
                    <a:pt x="156" y="229"/>
                    <a:pt x="131" y="229"/>
                  </a:cubicBezTo>
                  <a:cubicBezTo>
                    <a:pt x="91" y="229"/>
                    <a:pt x="71" y="218"/>
                    <a:pt x="62" y="211"/>
                  </a:cubicBezTo>
                  <a:cubicBezTo>
                    <a:pt x="40" y="197"/>
                    <a:pt x="37" y="180"/>
                    <a:pt x="37" y="151"/>
                  </a:cubicBez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1833563" y="969962"/>
              <a:ext cx="80963" cy="101600"/>
            </a:xfrm>
            <a:custGeom>
              <a:avLst/>
              <a:gdLst>
                <a:gd name="T0" fmla="*/ 0 w 204"/>
                <a:gd name="T1" fmla="*/ 254 h 254"/>
                <a:gd name="T2" fmla="*/ 0 w 204"/>
                <a:gd name="T3" fmla="*/ 254 h 254"/>
                <a:gd name="T4" fmla="*/ 204 w 204"/>
                <a:gd name="T5" fmla="*/ 254 h 254"/>
                <a:gd name="T6" fmla="*/ 204 w 204"/>
                <a:gd name="T7" fmla="*/ 223 h 254"/>
                <a:gd name="T8" fmla="*/ 35 w 204"/>
                <a:gd name="T9" fmla="*/ 223 h 254"/>
                <a:gd name="T10" fmla="*/ 35 w 204"/>
                <a:gd name="T11" fmla="*/ 0 h 254"/>
                <a:gd name="T12" fmla="*/ 0 w 204"/>
                <a:gd name="T13" fmla="*/ 0 h 254"/>
                <a:gd name="T14" fmla="*/ 0 w 20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54">
                  <a:moveTo>
                    <a:pt x="0" y="254"/>
                  </a:moveTo>
                  <a:lnTo>
                    <a:pt x="0" y="254"/>
                  </a:lnTo>
                  <a:lnTo>
                    <a:pt x="204" y="254"/>
                  </a:lnTo>
                  <a:lnTo>
                    <a:pt x="204" y="223"/>
                  </a:lnTo>
                  <a:lnTo>
                    <a:pt x="35" y="22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1689100" y="966787"/>
              <a:ext cx="122238" cy="106362"/>
            </a:xfrm>
            <a:custGeom>
              <a:avLst/>
              <a:gdLst>
                <a:gd name="T0" fmla="*/ 155 w 308"/>
                <a:gd name="T1" fmla="*/ 235 h 267"/>
                <a:gd name="T2" fmla="*/ 155 w 308"/>
                <a:gd name="T3" fmla="*/ 235 h 267"/>
                <a:gd name="T4" fmla="*/ 58 w 308"/>
                <a:gd name="T5" fmla="*/ 199 h 267"/>
                <a:gd name="T6" fmla="*/ 35 w 308"/>
                <a:gd name="T7" fmla="*/ 134 h 267"/>
                <a:gd name="T8" fmla="*/ 149 w 308"/>
                <a:gd name="T9" fmla="*/ 31 h 267"/>
                <a:gd name="T10" fmla="*/ 271 w 308"/>
                <a:gd name="T11" fmla="*/ 133 h 267"/>
                <a:gd name="T12" fmla="*/ 155 w 308"/>
                <a:gd name="T13" fmla="*/ 235 h 267"/>
                <a:gd name="T14" fmla="*/ 152 w 308"/>
                <a:gd name="T15" fmla="*/ 0 h 267"/>
                <a:gd name="T16" fmla="*/ 152 w 308"/>
                <a:gd name="T17" fmla="*/ 0 h 267"/>
                <a:gd name="T18" fmla="*/ 0 w 308"/>
                <a:gd name="T19" fmla="*/ 136 h 267"/>
                <a:gd name="T20" fmla="*/ 51 w 308"/>
                <a:gd name="T21" fmla="*/ 239 h 267"/>
                <a:gd name="T22" fmla="*/ 155 w 308"/>
                <a:gd name="T23" fmla="*/ 267 h 267"/>
                <a:gd name="T24" fmla="*/ 308 w 308"/>
                <a:gd name="T25" fmla="*/ 137 h 267"/>
                <a:gd name="T26" fmla="*/ 152 w 308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267">
                  <a:moveTo>
                    <a:pt x="155" y="235"/>
                  </a:moveTo>
                  <a:lnTo>
                    <a:pt x="155" y="235"/>
                  </a:lnTo>
                  <a:cubicBezTo>
                    <a:pt x="118" y="235"/>
                    <a:pt x="81" y="226"/>
                    <a:pt x="58" y="199"/>
                  </a:cubicBezTo>
                  <a:cubicBezTo>
                    <a:pt x="41" y="179"/>
                    <a:pt x="35" y="154"/>
                    <a:pt x="35" y="134"/>
                  </a:cubicBezTo>
                  <a:cubicBezTo>
                    <a:pt x="35" y="59"/>
                    <a:pt x="96" y="33"/>
                    <a:pt x="149" y="31"/>
                  </a:cubicBezTo>
                  <a:cubicBezTo>
                    <a:pt x="218" y="29"/>
                    <a:pt x="271" y="66"/>
                    <a:pt x="271" y="133"/>
                  </a:cubicBezTo>
                  <a:cubicBezTo>
                    <a:pt x="271" y="176"/>
                    <a:pt x="249" y="235"/>
                    <a:pt x="155" y="235"/>
                  </a:cubicBezTo>
                  <a:close/>
                  <a:moveTo>
                    <a:pt x="152" y="0"/>
                  </a:moveTo>
                  <a:lnTo>
                    <a:pt x="152" y="0"/>
                  </a:lnTo>
                  <a:cubicBezTo>
                    <a:pt x="77" y="0"/>
                    <a:pt x="0" y="43"/>
                    <a:pt x="0" y="136"/>
                  </a:cubicBezTo>
                  <a:cubicBezTo>
                    <a:pt x="0" y="190"/>
                    <a:pt x="26" y="221"/>
                    <a:pt x="51" y="239"/>
                  </a:cubicBezTo>
                  <a:cubicBezTo>
                    <a:pt x="81" y="260"/>
                    <a:pt x="118" y="267"/>
                    <a:pt x="155" y="267"/>
                  </a:cubicBezTo>
                  <a:cubicBezTo>
                    <a:pt x="236" y="267"/>
                    <a:pt x="308" y="223"/>
                    <a:pt x="308" y="137"/>
                  </a:cubicBezTo>
                  <a:cubicBezTo>
                    <a:pt x="308" y="53"/>
                    <a:pt x="241" y="1"/>
                    <a:pt x="15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1568450" y="966787"/>
              <a:ext cx="104775" cy="106362"/>
            </a:xfrm>
            <a:custGeom>
              <a:avLst/>
              <a:gdLst>
                <a:gd name="T0" fmla="*/ 0 w 267"/>
                <a:gd name="T1" fmla="*/ 208 h 266"/>
                <a:gd name="T2" fmla="*/ 0 w 267"/>
                <a:gd name="T3" fmla="*/ 208 h 266"/>
                <a:gd name="T4" fmla="*/ 77 w 267"/>
                <a:gd name="T5" fmla="*/ 258 h 266"/>
                <a:gd name="T6" fmla="*/ 143 w 267"/>
                <a:gd name="T7" fmla="*/ 266 h 266"/>
                <a:gd name="T8" fmla="*/ 254 w 267"/>
                <a:gd name="T9" fmla="*/ 226 h 266"/>
                <a:gd name="T10" fmla="*/ 267 w 267"/>
                <a:gd name="T11" fmla="*/ 183 h 266"/>
                <a:gd name="T12" fmla="*/ 209 w 267"/>
                <a:gd name="T13" fmla="*/ 118 h 266"/>
                <a:gd name="T14" fmla="*/ 176 w 267"/>
                <a:gd name="T15" fmla="*/ 113 h 266"/>
                <a:gd name="T16" fmla="*/ 107 w 267"/>
                <a:gd name="T17" fmla="*/ 106 h 266"/>
                <a:gd name="T18" fmla="*/ 62 w 267"/>
                <a:gd name="T19" fmla="*/ 91 h 266"/>
                <a:gd name="T20" fmla="*/ 54 w 267"/>
                <a:gd name="T21" fmla="*/ 72 h 266"/>
                <a:gd name="T22" fmla="*/ 77 w 267"/>
                <a:gd name="T23" fmla="*/ 40 h 266"/>
                <a:gd name="T24" fmla="*/ 138 w 267"/>
                <a:gd name="T25" fmla="*/ 30 h 266"/>
                <a:gd name="T26" fmla="*/ 216 w 267"/>
                <a:gd name="T27" fmla="*/ 51 h 266"/>
                <a:gd name="T28" fmla="*/ 231 w 267"/>
                <a:gd name="T29" fmla="*/ 64 h 266"/>
                <a:gd name="T30" fmla="*/ 264 w 267"/>
                <a:gd name="T31" fmla="*/ 51 h 266"/>
                <a:gd name="T32" fmla="*/ 238 w 267"/>
                <a:gd name="T33" fmla="*/ 25 h 266"/>
                <a:gd name="T34" fmla="*/ 137 w 267"/>
                <a:gd name="T35" fmla="*/ 0 h 266"/>
                <a:gd name="T36" fmla="*/ 18 w 267"/>
                <a:gd name="T37" fmla="*/ 74 h 266"/>
                <a:gd name="T38" fmla="*/ 36 w 267"/>
                <a:gd name="T39" fmla="*/ 116 h 266"/>
                <a:gd name="T40" fmla="*/ 141 w 267"/>
                <a:gd name="T41" fmla="*/ 141 h 266"/>
                <a:gd name="T42" fmla="*/ 231 w 267"/>
                <a:gd name="T43" fmla="*/ 184 h 266"/>
                <a:gd name="T44" fmla="*/ 145 w 267"/>
                <a:gd name="T45" fmla="*/ 235 h 266"/>
                <a:gd name="T46" fmla="*/ 50 w 267"/>
                <a:gd name="T47" fmla="*/ 210 h 266"/>
                <a:gd name="T48" fmla="*/ 33 w 267"/>
                <a:gd name="T49" fmla="*/ 195 h 266"/>
                <a:gd name="T50" fmla="*/ 0 w 267"/>
                <a:gd name="T51" fmla="*/ 20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7" h="266">
                  <a:moveTo>
                    <a:pt x="0" y="208"/>
                  </a:moveTo>
                  <a:lnTo>
                    <a:pt x="0" y="208"/>
                  </a:lnTo>
                  <a:cubicBezTo>
                    <a:pt x="7" y="219"/>
                    <a:pt x="25" y="245"/>
                    <a:pt x="77" y="258"/>
                  </a:cubicBezTo>
                  <a:cubicBezTo>
                    <a:pt x="95" y="263"/>
                    <a:pt x="122" y="266"/>
                    <a:pt x="143" y="266"/>
                  </a:cubicBezTo>
                  <a:cubicBezTo>
                    <a:pt x="195" y="266"/>
                    <a:pt x="234" y="254"/>
                    <a:pt x="254" y="226"/>
                  </a:cubicBezTo>
                  <a:cubicBezTo>
                    <a:pt x="265" y="210"/>
                    <a:pt x="267" y="194"/>
                    <a:pt x="267" y="183"/>
                  </a:cubicBezTo>
                  <a:cubicBezTo>
                    <a:pt x="267" y="142"/>
                    <a:pt x="236" y="124"/>
                    <a:pt x="209" y="118"/>
                  </a:cubicBezTo>
                  <a:cubicBezTo>
                    <a:pt x="198" y="115"/>
                    <a:pt x="187" y="114"/>
                    <a:pt x="176" y="113"/>
                  </a:cubicBezTo>
                  <a:cubicBezTo>
                    <a:pt x="153" y="110"/>
                    <a:pt x="130" y="109"/>
                    <a:pt x="107" y="106"/>
                  </a:cubicBezTo>
                  <a:cubicBezTo>
                    <a:pt x="84" y="104"/>
                    <a:pt x="71" y="101"/>
                    <a:pt x="62" y="91"/>
                  </a:cubicBezTo>
                  <a:cubicBezTo>
                    <a:pt x="57" y="86"/>
                    <a:pt x="54" y="80"/>
                    <a:pt x="54" y="72"/>
                  </a:cubicBezTo>
                  <a:cubicBezTo>
                    <a:pt x="54" y="62"/>
                    <a:pt x="59" y="49"/>
                    <a:pt x="77" y="40"/>
                  </a:cubicBezTo>
                  <a:cubicBezTo>
                    <a:pt x="92" y="33"/>
                    <a:pt x="117" y="30"/>
                    <a:pt x="138" y="30"/>
                  </a:cubicBezTo>
                  <a:cubicBezTo>
                    <a:pt x="166" y="30"/>
                    <a:pt x="193" y="35"/>
                    <a:pt x="216" y="51"/>
                  </a:cubicBezTo>
                  <a:cubicBezTo>
                    <a:pt x="222" y="55"/>
                    <a:pt x="225" y="59"/>
                    <a:pt x="231" y="64"/>
                  </a:cubicBezTo>
                  <a:lnTo>
                    <a:pt x="264" y="51"/>
                  </a:lnTo>
                  <a:cubicBezTo>
                    <a:pt x="256" y="41"/>
                    <a:pt x="251" y="34"/>
                    <a:pt x="238" y="25"/>
                  </a:cubicBezTo>
                  <a:cubicBezTo>
                    <a:pt x="209" y="6"/>
                    <a:pt x="173" y="0"/>
                    <a:pt x="137" y="0"/>
                  </a:cubicBezTo>
                  <a:cubicBezTo>
                    <a:pt x="114" y="0"/>
                    <a:pt x="18" y="2"/>
                    <a:pt x="18" y="74"/>
                  </a:cubicBezTo>
                  <a:cubicBezTo>
                    <a:pt x="18" y="86"/>
                    <a:pt x="21" y="102"/>
                    <a:pt x="36" y="116"/>
                  </a:cubicBezTo>
                  <a:cubicBezTo>
                    <a:pt x="56" y="134"/>
                    <a:pt x="78" y="136"/>
                    <a:pt x="141" y="141"/>
                  </a:cubicBezTo>
                  <a:cubicBezTo>
                    <a:pt x="191" y="145"/>
                    <a:pt x="231" y="149"/>
                    <a:pt x="231" y="184"/>
                  </a:cubicBezTo>
                  <a:cubicBezTo>
                    <a:pt x="231" y="214"/>
                    <a:pt x="201" y="235"/>
                    <a:pt x="145" y="235"/>
                  </a:cubicBezTo>
                  <a:cubicBezTo>
                    <a:pt x="112" y="235"/>
                    <a:pt x="78" y="229"/>
                    <a:pt x="50" y="210"/>
                  </a:cubicBezTo>
                  <a:cubicBezTo>
                    <a:pt x="41" y="204"/>
                    <a:pt x="37" y="199"/>
                    <a:pt x="33" y="195"/>
                  </a:cubicBezTo>
                  <a:lnTo>
                    <a:pt x="0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1389063" y="969962"/>
              <a:ext cx="104775" cy="101600"/>
            </a:xfrm>
            <a:custGeom>
              <a:avLst/>
              <a:gdLst>
                <a:gd name="T0" fmla="*/ 0 w 266"/>
                <a:gd name="T1" fmla="*/ 254 h 254"/>
                <a:gd name="T2" fmla="*/ 0 w 266"/>
                <a:gd name="T3" fmla="*/ 254 h 254"/>
                <a:gd name="T4" fmla="*/ 36 w 266"/>
                <a:gd name="T5" fmla="*/ 254 h 254"/>
                <a:gd name="T6" fmla="*/ 36 w 266"/>
                <a:gd name="T7" fmla="*/ 134 h 254"/>
                <a:gd name="T8" fmla="*/ 230 w 266"/>
                <a:gd name="T9" fmla="*/ 134 h 254"/>
                <a:gd name="T10" fmla="*/ 230 w 266"/>
                <a:gd name="T11" fmla="*/ 254 h 254"/>
                <a:gd name="T12" fmla="*/ 266 w 266"/>
                <a:gd name="T13" fmla="*/ 254 h 254"/>
                <a:gd name="T14" fmla="*/ 266 w 266"/>
                <a:gd name="T15" fmla="*/ 0 h 254"/>
                <a:gd name="T16" fmla="*/ 230 w 266"/>
                <a:gd name="T17" fmla="*/ 0 h 254"/>
                <a:gd name="T18" fmla="*/ 230 w 266"/>
                <a:gd name="T19" fmla="*/ 104 h 254"/>
                <a:gd name="T20" fmla="*/ 36 w 266"/>
                <a:gd name="T21" fmla="*/ 104 h 254"/>
                <a:gd name="T22" fmla="*/ 36 w 266"/>
                <a:gd name="T23" fmla="*/ 0 h 254"/>
                <a:gd name="T24" fmla="*/ 0 w 266"/>
                <a:gd name="T25" fmla="*/ 0 h 254"/>
                <a:gd name="T26" fmla="*/ 0 w 266"/>
                <a:gd name="T2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54">
                  <a:moveTo>
                    <a:pt x="0" y="254"/>
                  </a:moveTo>
                  <a:lnTo>
                    <a:pt x="0" y="254"/>
                  </a:lnTo>
                  <a:lnTo>
                    <a:pt x="36" y="254"/>
                  </a:lnTo>
                  <a:lnTo>
                    <a:pt x="36" y="134"/>
                  </a:lnTo>
                  <a:lnTo>
                    <a:pt x="230" y="134"/>
                  </a:lnTo>
                  <a:lnTo>
                    <a:pt x="230" y="254"/>
                  </a:lnTo>
                  <a:lnTo>
                    <a:pt x="266" y="254"/>
                  </a:lnTo>
                  <a:lnTo>
                    <a:pt x="266" y="0"/>
                  </a:lnTo>
                  <a:lnTo>
                    <a:pt x="230" y="0"/>
                  </a:lnTo>
                  <a:lnTo>
                    <a:pt x="230" y="104"/>
                  </a:lnTo>
                  <a:lnTo>
                    <a:pt x="36" y="10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1276350" y="969962"/>
              <a:ext cx="95250" cy="101600"/>
            </a:xfrm>
            <a:custGeom>
              <a:avLst/>
              <a:gdLst>
                <a:gd name="T0" fmla="*/ 0 w 243"/>
                <a:gd name="T1" fmla="*/ 31 h 254"/>
                <a:gd name="T2" fmla="*/ 0 w 243"/>
                <a:gd name="T3" fmla="*/ 31 h 254"/>
                <a:gd name="T4" fmla="*/ 104 w 243"/>
                <a:gd name="T5" fmla="*/ 31 h 254"/>
                <a:gd name="T6" fmla="*/ 104 w 243"/>
                <a:gd name="T7" fmla="*/ 254 h 254"/>
                <a:gd name="T8" fmla="*/ 139 w 243"/>
                <a:gd name="T9" fmla="*/ 254 h 254"/>
                <a:gd name="T10" fmla="*/ 139 w 243"/>
                <a:gd name="T11" fmla="*/ 31 h 254"/>
                <a:gd name="T12" fmla="*/ 243 w 243"/>
                <a:gd name="T13" fmla="*/ 31 h 254"/>
                <a:gd name="T14" fmla="*/ 243 w 243"/>
                <a:gd name="T15" fmla="*/ 0 h 254"/>
                <a:gd name="T16" fmla="*/ 0 w 243"/>
                <a:gd name="T17" fmla="*/ 0 h 254"/>
                <a:gd name="T18" fmla="*/ 0 w 243"/>
                <a:gd name="T19" fmla="*/ 3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54">
                  <a:moveTo>
                    <a:pt x="0" y="31"/>
                  </a:moveTo>
                  <a:lnTo>
                    <a:pt x="0" y="31"/>
                  </a:lnTo>
                  <a:lnTo>
                    <a:pt x="104" y="31"/>
                  </a:lnTo>
                  <a:lnTo>
                    <a:pt x="104" y="254"/>
                  </a:lnTo>
                  <a:lnTo>
                    <a:pt x="139" y="254"/>
                  </a:lnTo>
                  <a:lnTo>
                    <a:pt x="139" y="31"/>
                  </a:lnTo>
                  <a:lnTo>
                    <a:pt x="243" y="31"/>
                  </a:lnTo>
                  <a:lnTo>
                    <a:pt x="243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1206500" y="969962"/>
              <a:ext cx="79375" cy="101600"/>
            </a:xfrm>
            <a:custGeom>
              <a:avLst/>
              <a:gdLst>
                <a:gd name="T0" fmla="*/ 0 w 204"/>
                <a:gd name="T1" fmla="*/ 254 h 254"/>
                <a:gd name="T2" fmla="*/ 0 w 204"/>
                <a:gd name="T3" fmla="*/ 254 h 254"/>
                <a:gd name="T4" fmla="*/ 204 w 204"/>
                <a:gd name="T5" fmla="*/ 254 h 254"/>
                <a:gd name="T6" fmla="*/ 204 w 204"/>
                <a:gd name="T7" fmla="*/ 223 h 254"/>
                <a:gd name="T8" fmla="*/ 36 w 204"/>
                <a:gd name="T9" fmla="*/ 223 h 254"/>
                <a:gd name="T10" fmla="*/ 36 w 204"/>
                <a:gd name="T11" fmla="*/ 0 h 254"/>
                <a:gd name="T12" fmla="*/ 0 w 204"/>
                <a:gd name="T13" fmla="*/ 0 h 254"/>
                <a:gd name="T14" fmla="*/ 0 w 20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54">
                  <a:moveTo>
                    <a:pt x="0" y="254"/>
                  </a:moveTo>
                  <a:lnTo>
                    <a:pt x="0" y="254"/>
                  </a:lnTo>
                  <a:lnTo>
                    <a:pt x="204" y="254"/>
                  </a:lnTo>
                  <a:lnTo>
                    <a:pt x="204" y="223"/>
                  </a:lnTo>
                  <a:lnTo>
                    <a:pt x="36" y="22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1071563" y="969962"/>
              <a:ext cx="119063" cy="101600"/>
            </a:xfrm>
            <a:custGeom>
              <a:avLst/>
              <a:gdLst>
                <a:gd name="T0" fmla="*/ 86 w 299"/>
                <a:gd name="T1" fmla="*/ 162 h 254"/>
                <a:gd name="T2" fmla="*/ 86 w 299"/>
                <a:gd name="T3" fmla="*/ 162 h 254"/>
                <a:gd name="T4" fmla="*/ 139 w 299"/>
                <a:gd name="T5" fmla="*/ 57 h 254"/>
                <a:gd name="T6" fmla="*/ 146 w 299"/>
                <a:gd name="T7" fmla="*/ 43 h 254"/>
                <a:gd name="T8" fmla="*/ 149 w 299"/>
                <a:gd name="T9" fmla="*/ 33 h 254"/>
                <a:gd name="T10" fmla="*/ 152 w 299"/>
                <a:gd name="T11" fmla="*/ 42 h 254"/>
                <a:gd name="T12" fmla="*/ 158 w 299"/>
                <a:gd name="T13" fmla="*/ 55 h 254"/>
                <a:gd name="T14" fmla="*/ 211 w 299"/>
                <a:gd name="T15" fmla="*/ 162 h 254"/>
                <a:gd name="T16" fmla="*/ 86 w 299"/>
                <a:gd name="T17" fmla="*/ 162 h 254"/>
                <a:gd name="T18" fmla="*/ 169 w 299"/>
                <a:gd name="T19" fmla="*/ 0 h 254"/>
                <a:gd name="T20" fmla="*/ 169 w 299"/>
                <a:gd name="T21" fmla="*/ 0 h 254"/>
                <a:gd name="T22" fmla="*/ 131 w 299"/>
                <a:gd name="T23" fmla="*/ 0 h 254"/>
                <a:gd name="T24" fmla="*/ 0 w 299"/>
                <a:gd name="T25" fmla="*/ 254 h 254"/>
                <a:gd name="T26" fmla="*/ 40 w 299"/>
                <a:gd name="T27" fmla="*/ 254 h 254"/>
                <a:gd name="T28" fmla="*/ 71 w 299"/>
                <a:gd name="T29" fmla="*/ 191 h 254"/>
                <a:gd name="T30" fmla="*/ 227 w 299"/>
                <a:gd name="T31" fmla="*/ 191 h 254"/>
                <a:gd name="T32" fmla="*/ 257 w 299"/>
                <a:gd name="T33" fmla="*/ 254 h 254"/>
                <a:gd name="T34" fmla="*/ 299 w 299"/>
                <a:gd name="T35" fmla="*/ 254 h 254"/>
                <a:gd name="T36" fmla="*/ 169 w 299"/>
                <a:gd name="T3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" h="254">
                  <a:moveTo>
                    <a:pt x="86" y="162"/>
                  </a:moveTo>
                  <a:lnTo>
                    <a:pt x="86" y="162"/>
                  </a:lnTo>
                  <a:lnTo>
                    <a:pt x="139" y="57"/>
                  </a:lnTo>
                  <a:cubicBezTo>
                    <a:pt x="142" y="52"/>
                    <a:pt x="144" y="48"/>
                    <a:pt x="146" y="43"/>
                  </a:cubicBezTo>
                  <a:cubicBezTo>
                    <a:pt x="147" y="39"/>
                    <a:pt x="148" y="36"/>
                    <a:pt x="149" y="33"/>
                  </a:cubicBezTo>
                  <a:cubicBezTo>
                    <a:pt x="150" y="36"/>
                    <a:pt x="151" y="39"/>
                    <a:pt x="152" y="42"/>
                  </a:cubicBezTo>
                  <a:cubicBezTo>
                    <a:pt x="154" y="47"/>
                    <a:pt x="156" y="51"/>
                    <a:pt x="158" y="55"/>
                  </a:cubicBezTo>
                  <a:lnTo>
                    <a:pt x="211" y="162"/>
                  </a:lnTo>
                  <a:lnTo>
                    <a:pt x="86" y="162"/>
                  </a:lnTo>
                  <a:close/>
                  <a:moveTo>
                    <a:pt x="169" y="0"/>
                  </a:moveTo>
                  <a:lnTo>
                    <a:pt x="169" y="0"/>
                  </a:lnTo>
                  <a:lnTo>
                    <a:pt x="131" y="0"/>
                  </a:lnTo>
                  <a:lnTo>
                    <a:pt x="0" y="254"/>
                  </a:lnTo>
                  <a:lnTo>
                    <a:pt x="40" y="254"/>
                  </a:lnTo>
                  <a:lnTo>
                    <a:pt x="71" y="191"/>
                  </a:lnTo>
                  <a:lnTo>
                    <a:pt x="227" y="191"/>
                  </a:lnTo>
                  <a:lnTo>
                    <a:pt x="257" y="254"/>
                  </a:lnTo>
                  <a:lnTo>
                    <a:pt x="299" y="25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963613" y="969962"/>
              <a:ext cx="96838" cy="101600"/>
            </a:xfrm>
            <a:custGeom>
              <a:avLst/>
              <a:gdLst>
                <a:gd name="T0" fmla="*/ 0 w 243"/>
                <a:gd name="T1" fmla="*/ 254 h 254"/>
                <a:gd name="T2" fmla="*/ 0 w 243"/>
                <a:gd name="T3" fmla="*/ 254 h 254"/>
                <a:gd name="T4" fmla="*/ 243 w 243"/>
                <a:gd name="T5" fmla="*/ 254 h 254"/>
                <a:gd name="T6" fmla="*/ 243 w 243"/>
                <a:gd name="T7" fmla="*/ 222 h 254"/>
                <a:gd name="T8" fmla="*/ 36 w 243"/>
                <a:gd name="T9" fmla="*/ 222 h 254"/>
                <a:gd name="T10" fmla="*/ 36 w 243"/>
                <a:gd name="T11" fmla="*/ 137 h 254"/>
                <a:gd name="T12" fmla="*/ 229 w 243"/>
                <a:gd name="T13" fmla="*/ 137 h 254"/>
                <a:gd name="T14" fmla="*/ 229 w 243"/>
                <a:gd name="T15" fmla="*/ 107 h 254"/>
                <a:gd name="T16" fmla="*/ 36 w 243"/>
                <a:gd name="T17" fmla="*/ 107 h 254"/>
                <a:gd name="T18" fmla="*/ 36 w 243"/>
                <a:gd name="T19" fmla="*/ 32 h 254"/>
                <a:gd name="T20" fmla="*/ 234 w 243"/>
                <a:gd name="T21" fmla="*/ 32 h 254"/>
                <a:gd name="T22" fmla="*/ 234 w 243"/>
                <a:gd name="T23" fmla="*/ 0 h 254"/>
                <a:gd name="T24" fmla="*/ 0 w 243"/>
                <a:gd name="T25" fmla="*/ 0 h 254"/>
                <a:gd name="T26" fmla="*/ 0 w 243"/>
                <a:gd name="T2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254">
                  <a:moveTo>
                    <a:pt x="0" y="254"/>
                  </a:moveTo>
                  <a:lnTo>
                    <a:pt x="0" y="254"/>
                  </a:lnTo>
                  <a:lnTo>
                    <a:pt x="243" y="254"/>
                  </a:lnTo>
                  <a:lnTo>
                    <a:pt x="243" y="222"/>
                  </a:lnTo>
                  <a:lnTo>
                    <a:pt x="36" y="222"/>
                  </a:lnTo>
                  <a:lnTo>
                    <a:pt x="36" y="137"/>
                  </a:lnTo>
                  <a:lnTo>
                    <a:pt x="229" y="137"/>
                  </a:lnTo>
                  <a:lnTo>
                    <a:pt x="229" y="107"/>
                  </a:lnTo>
                  <a:lnTo>
                    <a:pt x="36" y="107"/>
                  </a:lnTo>
                  <a:lnTo>
                    <a:pt x="36" y="32"/>
                  </a:lnTo>
                  <a:lnTo>
                    <a:pt x="234" y="32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830263" y="969962"/>
              <a:ext cx="106363" cy="101600"/>
            </a:xfrm>
            <a:custGeom>
              <a:avLst/>
              <a:gdLst>
                <a:gd name="T0" fmla="*/ 0 w 267"/>
                <a:gd name="T1" fmla="*/ 0 h 254"/>
                <a:gd name="T2" fmla="*/ 0 w 267"/>
                <a:gd name="T3" fmla="*/ 0 h 254"/>
                <a:gd name="T4" fmla="*/ 36 w 267"/>
                <a:gd name="T5" fmla="*/ 0 h 254"/>
                <a:gd name="T6" fmla="*/ 36 w 267"/>
                <a:gd name="T7" fmla="*/ 104 h 254"/>
                <a:gd name="T8" fmla="*/ 230 w 267"/>
                <a:gd name="T9" fmla="*/ 104 h 254"/>
                <a:gd name="T10" fmla="*/ 230 w 267"/>
                <a:gd name="T11" fmla="*/ 0 h 254"/>
                <a:gd name="T12" fmla="*/ 267 w 267"/>
                <a:gd name="T13" fmla="*/ 0 h 254"/>
                <a:gd name="T14" fmla="*/ 267 w 267"/>
                <a:gd name="T15" fmla="*/ 254 h 254"/>
                <a:gd name="T16" fmla="*/ 230 w 267"/>
                <a:gd name="T17" fmla="*/ 254 h 254"/>
                <a:gd name="T18" fmla="*/ 230 w 267"/>
                <a:gd name="T19" fmla="*/ 134 h 254"/>
                <a:gd name="T20" fmla="*/ 36 w 267"/>
                <a:gd name="T21" fmla="*/ 134 h 254"/>
                <a:gd name="T22" fmla="*/ 36 w 267"/>
                <a:gd name="T23" fmla="*/ 254 h 254"/>
                <a:gd name="T24" fmla="*/ 0 w 267"/>
                <a:gd name="T25" fmla="*/ 254 h 254"/>
                <a:gd name="T26" fmla="*/ 0 w 267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254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4"/>
                  </a:lnTo>
                  <a:lnTo>
                    <a:pt x="230" y="104"/>
                  </a:lnTo>
                  <a:lnTo>
                    <a:pt x="230" y="0"/>
                  </a:lnTo>
                  <a:lnTo>
                    <a:pt x="267" y="0"/>
                  </a:lnTo>
                  <a:lnTo>
                    <a:pt x="267" y="254"/>
                  </a:lnTo>
                  <a:lnTo>
                    <a:pt x="230" y="254"/>
                  </a:lnTo>
                  <a:lnTo>
                    <a:pt x="230" y="134"/>
                  </a:lnTo>
                  <a:lnTo>
                    <a:pt x="36" y="134"/>
                  </a:lnTo>
                  <a:lnTo>
                    <a:pt x="36" y="254"/>
                  </a:ln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53" name="Freeform 25"/>
            <p:cNvSpPr>
              <a:spLocks noEditPoints="1"/>
            </p:cNvSpPr>
            <p:nvPr/>
          </p:nvSpPr>
          <p:spPr bwMode="auto">
            <a:xfrm>
              <a:off x="2595563" y="966787"/>
              <a:ext cx="46038" cy="46037"/>
            </a:xfrm>
            <a:custGeom>
              <a:avLst/>
              <a:gdLst>
                <a:gd name="T0" fmla="*/ 14 w 118"/>
                <a:gd name="T1" fmla="*/ 78 h 117"/>
                <a:gd name="T2" fmla="*/ 14 w 118"/>
                <a:gd name="T3" fmla="*/ 78 h 117"/>
                <a:gd name="T4" fmla="*/ 24 w 118"/>
                <a:gd name="T5" fmla="*/ 94 h 117"/>
                <a:gd name="T6" fmla="*/ 40 w 118"/>
                <a:gd name="T7" fmla="*/ 104 h 117"/>
                <a:gd name="T8" fmla="*/ 59 w 118"/>
                <a:gd name="T9" fmla="*/ 108 h 117"/>
                <a:gd name="T10" fmla="*/ 78 w 118"/>
                <a:gd name="T11" fmla="*/ 104 h 117"/>
                <a:gd name="T12" fmla="*/ 93 w 118"/>
                <a:gd name="T13" fmla="*/ 94 h 117"/>
                <a:gd name="T14" fmla="*/ 103 w 118"/>
                <a:gd name="T15" fmla="*/ 78 h 117"/>
                <a:gd name="T16" fmla="*/ 107 w 118"/>
                <a:gd name="T17" fmla="*/ 58 h 117"/>
                <a:gd name="T18" fmla="*/ 103 w 118"/>
                <a:gd name="T19" fmla="*/ 38 h 117"/>
                <a:gd name="T20" fmla="*/ 93 w 118"/>
                <a:gd name="T21" fmla="*/ 23 h 117"/>
                <a:gd name="T22" fmla="*/ 78 w 118"/>
                <a:gd name="T23" fmla="*/ 12 h 117"/>
                <a:gd name="T24" fmla="*/ 59 w 118"/>
                <a:gd name="T25" fmla="*/ 8 h 117"/>
                <a:gd name="T26" fmla="*/ 40 w 118"/>
                <a:gd name="T27" fmla="*/ 12 h 117"/>
                <a:gd name="T28" fmla="*/ 24 w 118"/>
                <a:gd name="T29" fmla="*/ 23 h 117"/>
                <a:gd name="T30" fmla="*/ 14 w 118"/>
                <a:gd name="T31" fmla="*/ 38 h 117"/>
                <a:gd name="T32" fmla="*/ 11 w 118"/>
                <a:gd name="T33" fmla="*/ 58 h 117"/>
                <a:gd name="T34" fmla="*/ 14 w 118"/>
                <a:gd name="T35" fmla="*/ 78 h 117"/>
                <a:gd name="T36" fmla="*/ 5 w 118"/>
                <a:gd name="T37" fmla="*/ 35 h 117"/>
                <a:gd name="T38" fmla="*/ 5 w 118"/>
                <a:gd name="T39" fmla="*/ 35 h 117"/>
                <a:gd name="T40" fmla="*/ 17 w 118"/>
                <a:gd name="T41" fmla="*/ 17 h 117"/>
                <a:gd name="T42" fmla="*/ 36 w 118"/>
                <a:gd name="T43" fmla="*/ 4 h 117"/>
                <a:gd name="T44" fmla="*/ 59 w 118"/>
                <a:gd name="T45" fmla="*/ 0 h 117"/>
                <a:gd name="T46" fmla="*/ 82 w 118"/>
                <a:gd name="T47" fmla="*/ 4 h 117"/>
                <a:gd name="T48" fmla="*/ 100 w 118"/>
                <a:gd name="T49" fmla="*/ 17 h 117"/>
                <a:gd name="T50" fmla="*/ 113 w 118"/>
                <a:gd name="T51" fmla="*/ 35 h 117"/>
                <a:gd name="T52" fmla="*/ 118 w 118"/>
                <a:gd name="T53" fmla="*/ 58 h 117"/>
                <a:gd name="T54" fmla="*/ 113 w 118"/>
                <a:gd name="T55" fmla="*/ 81 h 117"/>
                <a:gd name="T56" fmla="*/ 100 w 118"/>
                <a:gd name="T57" fmla="*/ 100 h 117"/>
                <a:gd name="T58" fmla="*/ 82 w 118"/>
                <a:gd name="T59" fmla="*/ 112 h 117"/>
                <a:gd name="T60" fmla="*/ 59 w 118"/>
                <a:gd name="T61" fmla="*/ 117 h 117"/>
                <a:gd name="T62" fmla="*/ 36 w 118"/>
                <a:gd name="T63" fmla="*/ 112 h 117"/>
                <a:gd name="T64" fmla="*/ 17 w 118"/>
                <a:gd name="T65" fmla="*/ 100 h 117"/>
                <a:gd name="T66" fmla="*/ 5 w 118"/>
                <a:gd name="T67" fmla="*/ 81 h 117"/>
                <a:gd name="T68" fmla="*/ 0 w 118"/>
                <a:gd name="T69" fmla="*/ 58 h 117"/>
                <a:gd name="T70" fmla="*/ 5 w 118"/>
                <a:gd name="T71" fmla="*/ 3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117">
                  <a:moveTo>
                    <a:pt x="14" y="78"/>
                  </a:moveTo>
                  <a:lnTo>
                    <a:pt x="14" y="78"/>
                  </a:lnTo>
                  <a:cubicBezTo>
                    <a:pt x="17" y="84"/>
                    <a:pt x="20" y="89"/>
                    <a:pt x="24" y="94"/>
                  </a:cubicBezTo>
                  <a:cubicBezTo>
                    <a:pt x="29" y="98"/>
                    <a:pt x="34" y="102"/>
                    <a:pt x="40" y="104"/>
                  </a:cubicBezTo>
                  <a:cubicBezTo>
                    <a:pt x="46" y="107"/>
                    <a:pt x="52" y="108"/>
                    <a:pt x="59" y="108"/>
                  </a:cubicBezTo>
                  <a:cubicBezTo>
                    <a:pt x="66" y="108"/>
                    <a:pt x="72" y="107"/>
                    <a:pt x="78" y="104"/>
                  </a:cubicBezTo>
                  <a:cubicBezTo>
                    <a:pt x="84" y="102"/>
                    <a:pt x="89" y="98"/>
                    <a:pt x="93" y="94"/>
                  </a:cubicBezTo>
                  <a:cubicBezTo>
                    <a:pt x="97" y="89"/>
                    <a:pt x="101" y="84"/>
                    <a:pt x="103" y="78"/>
                  </a:cubicBezTo>
                  <a:cubicBezTo>
                    <a:pt x="106" y="72"/>
                    <a:pt x="107" y="65"/>
                    <a:pt x="107" y="58"/>
                  </a:cubicBezTo>
                  <a:cubicBezTo>
                    <a:pt x="107" y="51"/>
                    <a:pt x="106" y="45"/>
                    <a:pt x="103" y="38"/>
                  </a:cubicBezTo>
                  <a:cubicBezTo>
                    <a:pt x="101" y="32"/>
                    <a:pt x="97" y="27"/>
                    <a:pt x="93" y="23"/>
                  </a:cubicBezTo>
                  <a:cubicBezTo>
                    <a:pt x="89" y="18"/>
                    <a:pt x="84" y="15"/>
                    <a:pt x="78" y="12"/>
                  </a:cubicBezTo>
                  <a:cubicBezTo>
                    <a:pt x="72" y="10"/>
                    <a:pt x="66" y="8"/>
                    <a:pt x="59" y="8"/>
                  </a:cubicBezTo>
                  <a:cubicBezTo>
                    <a:pt x="52" y="8"/>
                    <a:pt x="46" y="10"/>
                    <a:pt x="40" y="12"/>
                  </a:cubicBezTo>
                  <a:cubicBezTo>
                    <a:pt x="34" y="15"/>
                    <a:pt x="29" y="18"/>
                    <a:pt x="24" y="23"/>
                  </a:cubicBezTo>
                  <a:cubicBezTo>
                    <a:pt x="20" y="27"/>
                    <a:pt x="17" y="32"/>
                    <a:pt x="14" y="38"/>
                  </a:cubicBezTo>
                  <a:cubicBezTo>
                    <a:pt x="12" y="45"/>
                    <a:pt x="11" y="51"/>
                    <a:pt x="11" y="58"/>
                  </a:cubicBezTo>
                  <a:cubicBezTo>
                    <a:pt x="11" y="65"/>
                    <a:pt x="12" y="72"/>
                    <a:pt x="14" y="78"/>
                  </a:cubicBezTo>
                  <a:close/>
                  <a:moveTo>
                    <a:pt x="5" y="35"/>
                  </a:moveTo>
                  <a:lnTo>
                    <a:pt x="5" y="35"/>
                  </a:lnTo>
                  <a:cubicBezTo>
                    <a:pt x="8" y="28"/>
                    <a:pt x="12" y="22"/>
                    <a:pt x="17" y="17"/>
                  </a:cubicBezTo>
                  <a:cubicBezTo>
                    <a:pt x="23" y="11"/>
                    <a:pt x="29" y="7"/>
                    <a:pt x="36" y="4"/>
                  </a:cubicBezTo>
                  <a:cubicBezTo>
                    <a:pt x="43" y="1"/>
                    <a:pt x="51" y="0"/>
                    <a:pt x="59" y="0"/>
                  </a:cubicBezTo>
                  <a:cubicBezTo>
                    <a:pt x="67" y="0"/>
                    <a:pt x="75" y="1"/>
                    <a:pt x="82" y="4"/>
                  </a:cubicBezTo>
                  <a:cubicBezTo>
                    <a:pt x="89" y="7"/>
                    <a:pt x="95" y="11"/>
                    <a:pt x="100" y="17"/>
                  </a:cubicBezTo>
                  <a:cubicBezTo>
                    <a:pt x="106" y="22"/>
                    <a:pt x="110" y="28"/>
                    <a:pt x="113" y="35"/>
                  </a:cubicBezTo>
                  <a:cubicBezTo>
                    <a:pt x="116" y="42"/>
                    <a:pt x="118" y="50"/>
                    <a:pt x="118" y="58"/>
                  </a:cubicBezTo>
                  <a:cubicBezTo>
                    <a:pt x="118" y="66"/>
                    <a:pt x="116" y="74"/>
                    <a:pt x="113" y="81"/>
                  </a:cubicBezTo>
                  <a:cubicBezTo>
                    <a:pt x="110" y="89"/>
                    <a:pt x="106" y="95"/>
                    <a:pt x="100" y="100"/>
                  </a:cubicBezTo>
                  <a:cubicBezTo>
                    <a:pt x="95" y="105"/>
                    <a:pt x="89" y="109"/>
                    <a:pt x="82" y="112"/>
                  </a:cubicBezTo>
                  <a:cubicBezTo>
                    <a:pt x="75" y="115"/>
                    <a:pt x="67" y="117"/>
                    <a:pt x="59" y="117"/>
                  </a:cubicBezTo>
                  <a:cubicBezTo>
                    <a:pt x="51" y="117"/>
                    <a:pt x="43" y="115"/>
                    <a:pt x="36" y="112"/>
                  </a:cubicBezTo>
                  <a:cubicBezTo>
                    <a:pt x="29" y="109"/>
                    <a:pt x="23" y="105"/>
                    <a:pt x="17" y="100"/>
                  </a:cubicBezTo>
                  <a:cubicBezTo>
                    <a:pt x="12" y="95"/>
                    <a:pt x="8" y="89"/>
                    <a:pt x="5" y="81"/>
                  </a:cubicBezTo>
                  <a:cubicBezTo>
                    <a:pt x="2" y="74"/>
                    <a:pt x="0" y="66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809625" y="646112"/>
              <a:ext cx="292100" cy="261937"/>
            </a:xfrm>
            <a:custGeom>
              <a:avLst/>
              <a:gdLst>
                <a:gd name="T0" fmla="*/ 383 w 740"/>
                <a:gd name="T1" fmla="*/ 543 h 656"/>
                <a:gd name="T2" fmla="*/ 383 w 740"/>
                <a:gd name="T3" fmla="*/ 543 h 656"/>
                <a:gd name="T4" fmla="*/ 160 w 740"/>
                <a:gd name="T5" fmla="*/ 328 h 656"/>
                <a:gd name="T6" fmla="*/ 160 w 740"/>
                <a:gd name="T7" fmla="*/ 327 h 656"/>
                <a:gd name="T8" fmla="*/ 160 w 740"/>
                <a:gd name="T9" fmla="*/ 327 h 656"/>
                <a:gd name="T10" fmla="*/ 383 w 740"/>
                <a:gd name="T11" fmla="*/ 112 h 656"/>
                <a:gd name="T12" fmla="*/ 577 w 740"/>
                <a:gd name="T13" fmla="*/ 229 h 656"/>
                <a:gd name="T14" fmla="*/ 740 w 740"/>
                <a:gd name="T15" fmla="*/ 229 h 656"/>
                <a:gd name="T16" fmla="*/ 660 w 740"/>
                <a:gd name="T17" fmla="*/ 96 h 656"/>
                <a:gd name="T18" fmla="*/ 371 w 740"/>
                <a:gd name="T19" fmla="*/ 0 h 656"/>
                <a:gd name="T20" fmla="*/ 0 w 740"/>
                <a:gd name="T21" fmla="*/ 327 h 656"/>
                <a:gd name="T22" fmla="*/ 371 w 740"/>
                <a:gd name="T23" fmla="*/ 656 h 656"/>
                <a:gd name="T24" fmla="*/ 660 w 740"/>
                <a:gd name="T25" fmla="*/ 559 h 656"/>
                <a:gd name="T26" fmla="*/ 740 w 740"/>
                <a:gd name="T27" fmla="*/ 426 h 656"/>
                <a:gd name="T28" fmla="*/ 577 w 740"/>
                <a:gd name="T29" fmla="*/ 426 h 656"/>
                <a:gd name="T30" fmla="*/ 383 w 740"/>
                <a:gd name="T31" fmla="*/ 543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0" h="656">
                  <a:moveTo>
                    <a:pt x="383" y="543"/>
                  </a:moveTo>
                  <a:lnTo>
                    <a:pt x="383" y="543"/>
                  </a:lnTo>
                  <a:cubicBezTo>
                    <a:pt x="266" y="543"/>
                    <a:pt x="160" y="462"/>
                    <a:pt x="160" y="328"/>
                  </a:cubicBezTo>
                  <a:cubicBezTo>
                    <a:pt x="160" y="328"/>
                    <a:pt x="160" y="328"/>
                    <a:pt x="160" y="327"/>
                  </a:cubicBezTo>
                  <a:cubicBezTo>
                    <a:pt x="160" y="327"/>
                    <a:pt x="160" y="327"/>
                    <a:pt x="160" y="327"/>
                  </a:cubicBezTo>
                  <a:cubicBezTo>
                    <a:pt x="160" y="193"/>
                    <a:pt x="266" y="112"/>
                    <a:pt x="383" y="112"/>
                  </a:cubicBezTo>
                  <a:cubicBezTo>
                    <a:pt x="516" y="112"/>
                    <a:pt x="557" y="191"/>
                    <a:pt x="577" y="229"/>
                  </a:cubicBezTo>
                  <a:lnTo>
                    <a:pt x="740" y="229"/>
                  </a:lnTo>
                  <a:cubicBezTo>
                    <a:pt x="729" y="191"/>
                    <a:pt x="715" y="146"/>
                    <a:pt x="660" y="96"/>
                  </a:cubicBezTo>
                  <a:cubicBezTo>
                    <a:pt x="610" y="50"/>
                    <a:pt x="528" y="0"/>
                    <a:pt x="371" y="0"/>
                  </a:cubicBezTo>
                  <a:cubicBezTo>
                    <a:pt x="152" y="0"/>
                    <a:pt x="0" y="113"/>
                    <a:pt x="0" y="327"/>
                  </a:cubicBezTo>
                  <a:cubicBezTo>
                    <a:pt x="0" y="542"/>
                    <a:pt x="152" y="656"/>
                    <a:pt x="371" y="656"/>
                  </a:cubicBezTo>
                  <a:cubicBezTo>
                    <a:pt x="528" y="656"/>
                    <a:pt x="610" y="604"/>
                    <a:pt x="660" y="559"/>
                  </a:cubicBezTo>
                  <a:cubicBezTo>
                    <a:pt x="715" y="508"/>
                    <a:pt x="729" y="464"/>
                    <a:pt x="740" y="426"/>
                  </a:cubicBezTo>
                  <a:lnTo>
                    <a:pt x="577" y="426"/>
                  </a:lnTo>
                  <a:cubicBezTo>
                    <a:pt x="557" y="464"/>
                    <a:pt x="516" y="543"/>
                    <a:pt x="383" y="5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1452563" y="654050"/>
              <a:ext cx="268288" cy="246062"/>
            </a:xfrm>
            <a:custGeom>
              <a:avLst/>
              <a:gdLst>
                <a:gd name="T0" fmla="*/ 532 w 680"/>
                <a:gd name="T1" fmla="*/ 0 h 616"/>
                <a:gd name="T2" fmla="*/ 532 w 680"/>
                <a:gd name="T3" fmla="*/ 0 h 616"/>
                <a:gd name="T4" fmla="*/ 532 w 680"/>
                <a:gd name="T5" fmla="*/ 315 h 616"/>
                <a:gd name="T6" fmla="*/ 532 w 680"/>
                <a:gd name="T7" fmla="*/ 325 h 616"/>
                <a:gd name="T8" fmla="*/ 532 w 680"/>
                <a:gd name="T9" fmla="*/ 435 h 616"/>
                <a:gd name="T10" fmla="*/ 456 w 680"/>
                <a:gd name="T11" fmla="*/ 343 h 616"/>
                <a:gd name="T12" fmla="*/ 154 w 680"/>
                <a:gd name="T13" fmla="*/ 0 h 616"/>
                <a:gd name="T14" fmla="*/ 0 w 680"/>
                <a:gd name="T15" fmla="*/ 0 h 616"/>
                <a:gd name="T16" fmla="*/ 0 w 680"/>
                <a:gd name="T17" fmla="*/ 616 h 616"/>
                <a:gd name="T18" fmla="*/ 147 w 680"/>
                <a:gd name="T19" fmla="*/ 616 h 616"/>
                <a:gd name="T20" fmla="*/ 147 w 680"/>
                <a:gd name="T21" fmla="*/ 460 h 616"/>
                <a:gd name="T22" fmla="*/ 147 w 680"/>
                <a:gd name="T23" fmla="*/ 276 h 616"/>
                <a:gd name="T24" fmla="*/ 147 w 680"/>
                <a:gd name="T25" fmla="*/ 178 h 616"/>
                <a:gd name="T26" fmla="*/ 221 w 680"/>
                <a:gd name="T27" fmla="*/ 269 h 616"/>
                <a:gd name="T28" fmla="*/ 527 w 680"/>
                <a:gd name="T29" fmla="*/ 616 h 616"/>
                <a:gd name="T30" fmla="*/ 680 w 680"/>
                <a:gd name="T31" fmla="*/ 616 h 616"/>
                <a:gd name="T32" fmla="*/ 680 w 680"/>
                <a:gd name="T33" fmla="*/ 0 h 616"/>
                <a:gd name="T34" fmla="*/ 532 w 680"/>
                <a:gd name="T35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0" h="616">
                  <a:moveTo>
                    <a:pt x="532" y="0"/>
                  </a:moveTo>
                  <a:lnTo>
                    <a:pt x="532" y="0"/>
                  </a:lnTo>
                  <a:lnTo>
                    <a:pt x="532" y="315"/>
                  </a:lnTo>
                  <a:cubicBezTo>
                    <a:pt x="532" y="318"/>
                    <a:pt x="532" y="321"/>
                    <a:pt x="532" y="325"/>
                  </a:cubicBezTo>
                  <a:lnTo>
                    <a:pt x="532" y="435"/>
                  </a:lnTo>
                  <a:cubicBezTo>
                    <a:pt x="499" y="393"/>
                    <a:pt x="491" y="383"/>
                    <a:pt x="456" y="343"/>
                  </a:cubicBezTo>
                  <a:lnTo>
                    <a:pt x="154" y="0"/>
                  </a:lnTo>
                  <a:lnTo>
                    <a:pt x="0" y="0"/>
                  </a:lnTo>
                  <a:lnTo>
                    <a:pt x="0" y="616"/>
                  </a:lnTo>
                  <a:lnTo>
                    <a:pt x="147" y="616"/>
                  </a:lnTo>
                  <a:lnTo>
                    <a:pt x="147" y="460"/>
                  </a:lnTo>
                  <a:lnTo>
                    <a:pt x="147" y="276"/>
                  </a:lnTo>
                  <a:lnTo>
                    <a:pt x="147" y="178"/>
                  </a:lnTo>
                  <a:cubicBezTo>
                    <a:pt x="177" y="217"/>
                    <a:pt x="191" y="233"/>
                    <a:pt x="221" y="269"/>
                  </a:cubicBezTo>
                  <a:lnTo>
                    <a:pt x="527" y="616"/>
                  </a:lnTo>
                  <a:lnTo>
                    <a:pt x="680" y="616"/>
                  </a:lnTo>
                  <a:lnTo>
                    <a:pt x="680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56" name="Freeform 28"/>
            <p:cNvSpPr>
              <a:spLocks noEditPoints="1"/>
            </p:cNvSpPr>
            <p:nvPr/>
          </p:nvSpPr>
          <p:spPr bwMode="auto">
            <a:xfrm>
              <a:off x="2609850" y="976312"/>
              <a:ext cx="20638" cy="26987"/>
            </a:xfrm>
            <a:custGeom>
              <a:avLst/>
              <a:gdLst>
                <a:gd name="T0" fmla="*/ 20 w 49"/>
                <a:gd name="T1" fmla="*/ 29 h 65"/>
                <a:gd name="T2" fmla="*/ 20 w 49"/>
                <a:gd name="T3" fmla="*/ 29 h 65"/>
                <a:gd name="T4" fmla="*/ 10 w 49"/>
                <a:gd name="T5" fmla="*/ 29 h 65"/>
                <a:gd name="T6" fmla="*/ 10 w 49"/>
                <a:gd name="T7" fmla="*/ 8 h 65"/>
                <a:gd name="T8" fmla="*/ 23 w 49"/>
                <a:gd name="T9" fmla="*/ 8 h 65"/>
                <a:gd name="T10" fmla="*/ 28 w 49"/>
                <a:gd name="T11" fmla="*/ 8 h 65"/>
                <a:gd name="T12" fmla="*/ 33 w 49"/>
                <a:gd name="T13" fmla="*/ 10 h 65"/>
                <a:gd name="T14" fmla="*/ 36 w 49"/>
                <a:gd name="T15" fmla="*/ 13 h 65"/>
                <a:gd name="T16" fmla="*/ 37 w 49"/>
                <a:gd name="T17" fmla="*/ 18 h 65"/>
                <a:gd name="T18" fmla="*/ 36 w 49"/>
                <a:gd name="T19" fmla="*/ 24 h 65"/>
                <a:gd name="T20" fmla="*/ 32 w 49"/>
                <a:gd name="T21" fmla="*/ 27 h 65"/>
                <a:gd name="T22" fmla="*/ 27 w 49"/>
                <a:gd name="T23" fmla="*/ 28 h 65"/>
                <a:gd name="T24" fmla="*/ 20 w 49"/>
                <a:gd name="T25" fmla="*/ 29 h 65"/>
                <a:gd name="T26" fmla="*/ 30 w 49"/>
                <a:gd name="T27" fmla="*/ 36 h 65"/>
                <a:gd name="T28" fmla="*/ 30 w 49"/>
                <a:gd name="T29" fmla="*/ 36 h 65"/>
                <a:gd name="T30" fmla="*/ 42 w 49"/>
                <a:gd name="T31" fmla="*/ 31 h 65"/>
                <a:gd name="T32" fmla="*/ 47 w 49"/>
                <a:gd name="T33" fmla="*/ 18 h 65"/>
                <a:gd name="T34" fmla="*/ 42 w 49"/>
                <a:gd name="T35" fmla="*/ 5 h 65"/>
                <a:gd name="T36" fmla="*/ 25 w 49"/>
                <a:gd name="T37" fmla="*/ 0 h 65"/>
                <a:gd name="T38" fmla="*/ 0 w 49"/>
                <a:gd name="T39" fmla="*/ 0 h 65"/>
                <a:gd name="T40" fmla="*/ 0 w 49"/>
                <a:gd name="T41" fmla="*/ 65 h 65"/>
                <a:gd name="T42" fmla="*/ 10 w 49"/>
                <a:gd name="T43" fmla="*/ 65 h 65"/>
                <a:gd name="T44" fmla="*/ 10 w 49"/>
                <a:gd name="T45" fmla="*/ 37 h 65"/>
                <a:gd name="T46" fmla="*/ 20 w 49"/>
                <a:gd name="T47" fmla="*/ 37 h 65"/>
                <a:gd name="T48" fmla="*/ 38 w 49"/>
                <a:gd name="T49" fmla="*/ 65 h 65"/>
                <a:gd name="T50" fmla="*/ 49 w 49"/>
                <a:gd name="T51" fmla="*/ 65 h 65"/>
                <a:gd name="T52" fmla="*/ 30 w 49"/>
                <a:gd name="T53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5">
                  <a:moveTo>
                    <a:pt x="20" y="29"/>
                  </a:moveTo>
                  <a:lnTo>
                    <a:pt x="20" y="29"/>
                  </a:lnTo>
                  <a:lnTo>
                    <a:pt x="10" y="29"/>
                  </a:lnTo>
                  <a:lnTo>
                    <a:pt x="10" y="8"/>
                  </a:lnTo>
                  <a:lnTo>
                    <a:pt x="23" y="8"/>
                  </a:lnTo>
                  <a:cubicBezTo>
                    <a:pt x="25" y="8"/>
                    <a:pt x="26" y="8"/>
                    <a:pt x="28" y="8"/>
                  </a:cubicBezTo>
                  <a:cubicBezTo>
                    <a:pt x="30" y="9"/>
                    <a:pt x="31" y="9"/>
                    <a:pt x="33" y="10"/>
                  </a:cubicBezTo>
                  <a:cubicBezTo>
                    <a:pt x="34" y="11"/>
                    <a:pt x="35" y="12"/>
                    <a:pt x="36" y="13"/>
                  </a:cubicBezTo>
                  <a:cubicBezTo>
                    <a:pt x="37" y="14"/>
                    <a:pt x="37" y="16"/>
                    <a:pt x="37" y="18"/>
                  </a:cubicBezTo>
                  <a:cubicBezTo>
                    <a:pt x="37" y="21"/>
                    <a:pt x="37" y="23"/>
                    <a:pt x="36" y="24"/>
                  </a:cubicBezTo>
                  <a:cubicBezTo>
                    <a:pt x="35" y="25"/>
                    <a:pt x="33" y="26"/>
                    <a:pt x="32" y="27"/>
                  </a:cubicBezTo>
                  <a:cubicBezTo>
                    <a:pt x="30" y="28"/>
                    <a:pt x="29" y="28"/>
                    <a:pt x="27" y="28"/>
                  </a:cubicBezTo>
                  <a:cubicBezTo>
                    <a:pt x="25" y="29"/>
                    <a:pt x="22" y="29"/>
                    <a:pt x="20" y="29"/>
                  </a:cubicBezTo>
                  <a:close/>
                  <a:moveTo>
                    <a:pt x="30" y="36"/>
                  </a:moveTo>
                  <a:lnTo>
                    <a:pt x="30" y="36"/>
                  </a:lnTo>
                  <a:cubicBezTo>
                    <a:pt x="35" y="36"/>
                    <a:pt x="39" y="34"/>
                    <a:pt x="42" y="31"/>
                  </a:cubicBezTo>
                  <a:cubicBezTo>
                    <a:pt x="46" y="29"/>
                    <a:pt x="47" y="24"/>
                    <a:pt x="47" y="18"/>
                  </a:cubicBezTo>
                  <a:cubicBezTo>
                    <a:pt x="47" y="12"/>
                    <a:pt x="45" y="8"/>
                    <a:pt x="42" y="5"/>
                  </a:cubicBezTo>
                  <a:cubicBezTo>
                    <a:pt x="38" y="2"/>
                    <a:pt x="32" y="0"/>
                    <a:pt x="25" y="0"/>
                  </a:cubicBezTo>
                  <a:lnTo>
                    <a:pt x="0" y="0"/>
                  </a:lnTo>
                  <a:lnTo>
                    <a:pt x="0" y="65"/>
                  </a:lnTo>
                  <a:lnTo>
                    <a:pt x="10" y="65"/>
                  </a:lnTo>
                  <a:lnTo>
                    <a:pt x="10" y="37"/>
                  </a:lnTo>
                  <a:lnTo>
                    <a:pt x="20" y="37"/>
                  </a:lnTo>
                  <a:lnTo>
                    <a:pt x="38" y="65"/>
                  </a:lnTo>
                  <a:lnTo>
                    <a:pt x="49" y="65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30" name="Freeform 5"/>
          <p:cNvSpPr>
            <a:spLocks/>
          </p:cNvSpPr>
          <p:nvPr userDrawn="1"/>
        </p:nvSpPr>
        <p:spPr bwMode="auto">
          <a:xfrm>
            <a:off x="6715125" y="0"/>
            <a:ext cx="2428875" cy="6858000"/>
          </a:xfrm>
          <a:custGeom>
            <a:avLst/>
            <a:gdLst>
              <a:gd name="T0" fmla="*/ 858 w 1530"/>
              <a:gd name="T1" fmla="*/ 0 h 4320"/>
              <a:gd name="T2" fmla="*/ 0 w 1530"/>
              <a:gd name="T3" fmla="*/ 4320 h 4320"/>
              <a:gd name="T4" fmla="*/ 1530 w 1530"/>
              <a:gd name="T5" fmla="*/ 4320 h 4320"/>
              <a:gd name="T6" fmla="*/ 1530 w 1530"/>
              <a:gd name="T7" fmla="*/ 0 h 4320"/>
              <a:gd name="T8" fmla="*/ 858 w 1530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0" h="4320">
                <a:moveTo>
                  <a:pt x="858" y="0"/>
                </a:moveTo>
                <a:lnTo>
                  <a:pt x="0" y="4320"/>
                </a:lnTo>
                <a:lnTo>
                  <a:pt x="1530" y="4320"/>
                </a:lnTo>
                <a:lnTo>
                  <a:pt x="1530" y="0"/>
                </a:lnTo>
                <a:lnTo>
                  <a:pt x="8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61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8229600" cy="8302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172"/>
            <a:ext cx="8229600" cy="4525963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11965"/>
            <a:ext cx="7772400" cy="2349963"/>
          </a:xfrm>
        </p:spPr>
        <p:txBody>
          <a:bodyPr anchor="b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70088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280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7937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7937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20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9714"/>
            <a:ext cx="4040188" cy="74508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14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0926"/>
            <a:ext cx="4041775" cy="75339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100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88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9714"/>
            <a:ext cx="8229600" cy="74508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14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100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28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9714"/>
            <a:ext cx="8229600" cy="74508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4538" y="1651000"/>
            <a:ext cx="2574924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651000"/>
            <a:ext cx="2574924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6111876" y="1651000"/>
            <a:ext cx="2574924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9714"/>
            <a:ext cx="8229600" cy="74508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651000"/>
            <a:ext cx="2019299" cy="395128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2"/>
          </p:nvPr>
        </p:nvSpPr>
        <p:spPr>
          <a:xfrm>
            <a:off x="2527300" y="1651000"/>
            <a:ext cx="2019299" cy="395128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3"/>
          </p:nvPr>
        </p:nvSpPr>
        <p:spPr>
          <a:xfrm>
            <a:off x="4597400" y="1651000"/>
            <a:ext cx="2019299" cy="395128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4"/>
          </p:nvPr>
        </p:nvSpPr>
        <p:spPr>
          <a:xfrm>
            <a:off x="6667501" y="1651000"/>
            <a:ext cx="2019299" cy="395128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47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29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1261841"/>
            <a:ext cx="8093926" cy="458015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6600" b="1" cap="all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01 AV Logo RGB K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58" y="6214269"/>
            <a:ext cx="1417194" cy="4304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7809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246169" y="2885772"/>
            <a:ext cx="4651661" cy="1086457"/>
            <a:chOff x="809625" y="644525"/>
            <a:chExt cx="1835151" cy="428624"/>
          </a:xfrm>
          <a:solidFill>
            <a:schemeClr val="bg2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2376488" y="654050"/>
              <a:ext cx="268288" cy="246062"/>
            </a:xfrm>
            <a:custGeom>
              <a:avLst/>
              <a:gdLst>
                <a:gd name="T0" fmla="*/ 401 w 677"/>
                <a:gd name="T1" fmla="*/ 262 h 616"/>
                <a:gd name="T2" fmla="*/ 401 w 677"/>
                <a:gd name="T3" fmla="*/ 262 h 616"/>
                <a:gd name="T4" fmla="*/ 155 w 677"/>
                <a:gd name="T5" fmla="*/ 262 h 616"/>
                <a:gd name="T6" fmla="*/ 155 w 677"/>
                <a:gd name="T7" fmla="*/ 111 h 616"/>
                <a:gd name="T8" fmla="*/ 394 w 677"/>
                <a:gd name="T9" fmla="*/ 111 h 616"/>
                <a:gd name="T10" fmla="*/ 481 w 677"/>
                <a:gd name="T11" fmla="*/ 140 h 616"/>
                <a:gd name="T12" fmla="*/ 494 w 677"/>
                <a:gd name="T13" fmla="*/ 188 h 616"/>
                <a:gd name="T14" fmla="*/ 401 w 677"/>
                <a:gd name="T15" fmla="*/ 262 h 616"/>
                <a:gd name="T16" fmla="*/ 490 w 677"/>
                <a:gd name="T17" fmla="*/ 361 h 616"/>
                <a:gd name="T18" fmla="*/ 490 w 677"/>
                <a:gd name="T19" fmla="*/ 361 h 616"/>
                <a:gd name="T20" fmla="*/ 591 w 677"/>
                <a:gd name="T21" fmla="*/ 323 h 616"/>
                <a:gd name="T22" fmla="*/ 650 w 677"/>
                <a:gd name="T23" fmla="*/ 186 h 616"/>
                <a:gd name="T24" fmla="*/ 610 w 677"/>
                <a:gd name="T25" fmla="*/ 68 h 616"/>
                <a:gd name="T26" fmla="*/ 425 w 677"/>
                <a:gd name="T27" fmla="*/ 0 h 616"/>
                <a:gd name="T28" fmla="*/ 0 w 677"/>
                <a:gd name="T29" fmla="*/ 0 h 616"/>
                <a:gd name="T30" fmla="*/ 0 w 677"/>
                <a:gd name="T31" fmla="*/ 616 h 616"/>
                <a:gd name="T32" fmla="*/ 155 w 677"/>
                <a:gd name="T33" fmla="*/ 616 h 616"/>
                <a:gd name="T34" fmla="*/ 155 w 677"/>
                <a:gd name="T35" fmla="*/ 371 h 616"/>
                <a:gd name="T36" fmla="*/ 337 w 677"/>
                <a:gd name="T37" fmla="*/ 371 h 616"/>
                <a:gd name="T38" fmla="*/ 502 w 677"/>
                <a:gd name="T39" fmla="*/ 616 h 616"/>
                <a:gd name="T40" fmla="*/ 677 w 677"/>
                <a:gd name="T41" fmla="*/ 616 h 616"/>
                <a:gd name="T42" fmla="*/ 490 w 677"/>
                <a:gd name="T43" fmla="*/ 361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616">
                  <a:moveTo>
                    <a:pt x="401" y="262"/>
                  </a:moveTo>
                  <a:lnTo>
                    <a:pt x="401" y="262"/>
                  </a:lnTo>
                  <a:lnTo>
                    <a:pt x="155" y="262"/>
                  </a:lnTo>
                  <a:lnTo>
                    <a:pt x="155" y="111"/>
                  </a:lnTo>
                  <a:lnTo>
                    <a:pt x="394" y="111"/>
                  </a:lnTo>
                  <a:cubicBezTo>
                    <a:pt x="455" y="111"/>
                    <a:pt x="470" y="125"/>
                    <a:pt x="481" y="140"/>
                  </a:cubicBezTo>
                  <a:cubicBezTo>
                    <a:pt x="492" y="155"/>
                    <a:pt x="494" y="176"/>
                    <a:pt x="494" y="188"/>
                  </a:cubicBezTo>
                  <a:cubicBezTo>
                    <a:pt x="494" y="257"/>
                    <a:pt x="434" y="262"/>
                    <a:pt x="401" y="262"/>
                  </a:cubicBezTo>
                  <a:close/>
                  <a:moveTo>
                    <a:pt x="490" y="361"/>
                  </a:moveTo>
                  <a:lnTo>
                    <a:pt x="490" y="361"/>
                  </a:lnTo>
                  <a:cubicBezTo>
                    <a:pt x="515" y="357"/>
                    <a:pt x="557" y="348"/>
                    <a:pt x="591" y="323"/>
                  </a:cubicBezTo>
                  <a:cubicBezTo>
                    <a:pt x="634" y="290"/>
                    <a:pt x="650" y="234"/>
                    <a:pt x="650" y="186"/>
                  </a:cubicBezTo>
                  <a:cubicBezTo>
                    <a:pt x="650" y="151"/>
                    <a:pt x="641" y="104"/>
                    <a:pt x="610" y="68"/>
                  </a:cubicBezTo>
                  <a:cubicBezTo>
                    <a:pt x="558" y="8"/>
                    <a:pt x="495" y="0"/>
                    <a:pt x="425" y="0"/>
                  </a:cubicBezTo>
                  <a:lnTo>
                    <a:pt x="0" y="0"/>
                  </a:lnTo>
                  <a:lnTo>
                    <a:pt x="0" y="616"/>
                  </a:lnTo>
                  <a:lnTo>
                    <a:pt x="155" y="616"/>
                  </a:lnTo>
                  <a:lnTo>
                    <a:pt x="155" y="371"/>
                  </a:lnTo>
                  <a:lnTo>
                    <a:pt x="337" y="371"/>
                  </a:lnTo>
                  <a:lnTo>
                    <a:pt x="502" y="616"/>
                  </a:lnTo>
                  <a:lnTo>
                    <a:pt x="677" y="616"/>
                  </a:lnTo>
                  <a:lnTo>
                    <a:pt x="490" y="3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119313" y="654050"/>
              <a:ext cx="227013" cy="246062"/>
            </a:xfrm>
            <a:custGeom>
              <a:avLst/>
              <a:gdLst>
                <a:gd name="T0" fmla="*/ 0 w 574"/>
                <a:gd name="T1" fmla="*/ 616 h 616"/>
                <a:gd name="T2" fmla="*/ 0 w 574"/>
                <a:gd name="T3" fmla="*/ 616 h 616"/>
                <a:gd name="T4" fmla="*/ 574 w 574"/>
                <a:gd name="T5" fmla="*/ 616 h 616"/>
                <a:gd name="T6" fmla="*/ 574 w 574"/>
                <a:gd name="T7" fmla="*/ 506 h 616"/>
                <a:gd name="T8" fmla="*/ 154 w 574"/>
                <a:gd name="T9" fmla="*/ 506 h 616"/>
                <a:gd name="T10" fmla="*/ 154 w 574"/>
                <a:gd name="T11" fmla="*/ 358 h 616"/>
                <a:gd name="T12" fmla="*/ 535 w 574"/>
                <a:gd name="T13" fmla="*/ 358 h 616"/>
                <a:gd name="T14" fmla="*/ 535 w 574"/>
                <a:gd name="T15" fmla="*/ 249 h 616"/>
                <a:gd name="T16" fmla="*/ 154 w 574"/>
                <a:gd name="T17" fmla="*/ 249 h 616"/>
                <a:gd name="T18" fmla="*/ 154 w 574"/>
                <a:gd name="T19" fmla="*/ 111 h 616"/>
                <a:gd name="T20" fmla="*/ 574 w 574"/>
                <a:gd name="T21" fmla="*/ 111 h 616"/>
                <a:gd name="T22" fmla="*/ 574 w 574"/>
                <a:gd name="T23" fmla="*/ 0 h 616"/>
                <a:gd name="T24" fmla="*/ 0 w 574"/>
                <a:gd name="T25" fmla="*/ 0 h 616"/>
                <a:gd name="T26" fmla="*/ 0 w 574"/>
                <a:gd name="T27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4" h="616">
                  <a:moveTo>
                    <a:pt x="0" y="616"/>
                  </a:moveTo>
                  <a:lnTo>
                    <a:pt x="0" y="616"/>
                  </a:lnTo>
                  <a:lnTo>
                    <a:pt x="574" y="616"/>
                  </a:lnTo>
                  <a:lnTo>
                    <a:pt x="574" y="506"/>
                  </a:lnTo>
                  <a:lnTo>
                    <a:pt x="154" y="506"/>
                  </a:lnTo>
                  <a:lnTo>
                    <a:pt x="154" y="358"/>
                  </a:lnTo>
                  <a:lnTo>
                    <a:pt x="535" y="358"/>
                  </a:lnTo>
                  <a:lnTo>
                    <a:pt x="535" y="249"/>
                  </a:lnTo>
                  <a:lnTo>
                    <a:pt x="154" y="249"/>
                  </a:lnTo>
                  <a:lnTo>
                    <a:pt x="154" y="111"/>
                  </a:lnTo>
                  <a:lnTo>
                    <a:pt x="574" y="111"/>
                  </a:lnTo>
                  <a:lnTo>
                    <a:pt x="574" y="0"/>
                  </a:lnTo>
                  <a:lnTo>
                    <a:pt x="0" y="0"/>
                  </a:lnTo>
                  <a:lnTo>
                    <a:pt x="0" y="6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63725" y="654050"/>
              <a:ext cx="225425" cy="246062"/>
            </a:xfrm>
            <a:custGeom>
              <a:avLst/>
              <a:gdLst>
                <a:gd name="T0" fmla="*/ 0 w 570"/>
                <a:gd name="T1" fmla="*/ 616 h 616"/>
                <a:gd name="T2" fmla="*/ 0 w 570"/>
                <a:gd name="T3" fmla="*/ 616 h 616"/>
                <a:gd name="T4" fmla="*/ 155 w 570"/>
                <a:gd name="T5" fmla="*/ 616 h 616"/>
                <a:gd name="T6" fmla="*/ 155 w 570"/>
                <a:gd name="T7" fmla="*/ 358 h 616"/>
                <a:gd name="T8" fmla="*/ 532 w 570"/>
                <a:gd name="T9" fmla="*/ 358 h 616"/>
                <a:gd name="T10" fmla="*/ 532 w 570"/>
                <a:gd name="T11" fmla="*/ 249 h 616"/>
                <a:gd name="T12" fmla="*/ 155 w 570"/>
                <a:gd name="T13" fmla="*/ 249 h 616"/>
                <a:gd name="T14" fmla="*/ 155 w 570"/>
                <a:gd name="T15" fmla="*/ 111 h 616"/>
                <a:gd name="T16" fmla="*/ 570 w 570"/>
                <a:gd name="T17" fmla="*/ 111 h 616"/>
                <a:gd name="T18" fmla="*/ 570 w 570"/>
                <a:gd name="T19" fmla="*/ 0 h 616"/>
                <a:gd name="T20" fmla="*/ 0 w 570"/>
                <a:gd name="T21" fmla="*/ 0 h 616"/>
                <a:gd name="T22" fmla="*/ 0 w 570"/>
                <a:gd name="T2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0" h="616">
                  <a:moveTo>
                    <a:pt x="0" y="616"/>
                  </a:moveTo>
                  <a:lnTo>
                    <a:pt x="0" y="616"/>
                  </a:lnTo>
                  <a:lnTo>
                    <a:pt x="155" y="616"/>
                  </a:lnTo>
                  <a:lnTo>
                    <a:pt x="155" y="358"/>
                  </a:lnTo>
                  <a:lnTo>
                    <a:pt x="532" y="358"/>
                  </a:lnTo>
                  <a:lnTo>
                    <a:pt x="532" y="249"/>
                  </a:lnTo>
                  <a:lnTo>
                    <a:pt x="155" y="249"/>
                  </a:lnTo>
                  <a:lnTo>
                    <a:pt x="155" y="111"/>
                  </a:lnTo>
                  <a:lnTo>
                    <a:pt x="570" y="111"/>
                  </a:lnTo>
                  <a:lnTo>
                    <a:pt x="570" y="0"/>
                  </a:lnTo>
                  <a:lnTo>
                    <a:pt x="0" y="0"/>
                  </a:lnTo>
                  <a:lnTo>
                    <a:pt x="0" y="6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762125" y="654050"/>
              <a:ext cx="60325" cy="246062"/>
            </a:xfrm>
            <a:custGeom>
              <a:avLst/>
              <a:gdLst>
                <a:gd name="T0" fmla="*/ 0 w 154"/>
                <a:gd name="T1" fmla="*/ 616 h 616"/>
                <a:gd name="T2" fmla="*/ 0 w 154"/>
                <a:gd name="T3" fmla="*/ 616 h 616"/>
                <a:gd name="T4" fmla="*/ 154 w 154"/>
                <a:gd name="T5" fmla="*/ 616 h 616"/>
                <a:gd name="T6" fmla="*/ 154 w 154"/>
                <a:gd name="T7" fmla="*/ 0 h 616"/>
                <a:gd name="T8" fmla="*/ 0 w 154"/>
                <a:gd name="T9" fmla="*/ 0 h 616"/>
                <a:gd name="T10" fmla="*/ 0 w 154"/>
                <a:gd name="T11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616">
                  <a:moveTo>
                    <a:pt x="0" y="616"/>
                  </a:moveTo>
                  <a:lnTo>
                    <a:pt x="0" y="616"/>
                  </a:lnTo>
                  <a:lnTo>
                    <a:pt x="154" y="616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6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122363" y="644525"/>
              <a:ext cx="298450" cy="263524"/>
            </a:xfrm>
            <a:custGeom>
              <a:avLst/>
              <a:gdLst>
                <a:gd name="T0" fmla="*/ 378 w 757"/>
                <a:gd name="T1" fmla="*/ 550 h 660"/>
                <a:gd name="T2" fmla="*/ 378 w 757"/>
                <a:gd name="T3" fmla="*/ 550 h 660"/>
                <a:gd name="T4" fmla="*/ 198 w 757"/>
                <a:gd name="T5" fmla="*/ 465 h 660"/>
                <a:gd name="T6" fmla="*/ 159 w 757"/>
                <a:gd name="T7" fmla="*/ 336 h 660"/>
                <a:gd name="T8" fmla="*/ 372 w 757"/>
                <a:gd name="T9" fmla="*/ 115 h 660"/>
                <a:gd name="T10" fmla="*/ 599 w 757"/>
                <a:gd name="T11" fmla="*/ 334 h 660"/>
                <a:gd name="T12" fmla="*/ 378 w 757"/>
                <a:gd name="T13" fmla="*/ 550 h 660"/>
                <a:gd name="T14" fmla="*/ 691 w 757"/>
                <a:gd name="T15" fmla="*/ 124 h 660"/>
                <a:gd name="T16" fmla="*/ 691 w 757"/>
                <a:gd name="T17" fmla="*/ 124 h 660"/>
                <a:gd name="T18" fmla="*/ 355 w 757"/>
                <a:gd name="T19" fmla="*/ 5 h 660"/>
                <a:gd name="T20" fmla="*/ 0 w 757"/>
                <a:gd name="T21" fmla="*/ 333 h 660"/>
                <a:gd name="T22" fmla="*/ 381 w 757"/>
                <a:gd name="T23" fmla="*/ 660 h 660"/>
                <a:gd name="T24" fmla="*/ 757 w 757"/>
                <a:gd name="T25" fmla="*/ 326 h 660"/>
                <a:gd name="T26" fmla="*/ 691 w 757"/>
                <a:gd name="T27" fmla="*/ 12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7" h="660">
                  <a:moveTo>
                    <a:pt x="378" y="550"/>
                  </a:moveTo>
                  <a:lnTo>
                    <a:pt x="378" y="550"/>
                  </a:lnTo>
                  <a:cubicBezTo>
                    <a:pt x="259" y="550"/>
                    <a:pt x="213" y="486"/>
                    <a:pt x="198" y="465"/>
                  </a:cubicBezTo>
                  <a:cubicBezTo>
                    <a:pt x="187" y="451"/>
                    <a:pt x="159" y="411"/>
                    <a:pt x="159" y="336"/>
                  </a:cubicBezTo>
                  <a:cubicBezTo>
                    <a:pt x="159" y="187"/>
                    <a:pt x="269" y="119"/>
                    <a:pt x="372" y="115"/>
                  </a:cubicBezTo>
                  <a:cubicBezTo>
                    <a:pt x="495" y="111"/>
                    <a:pt x="599" y="196"/>
                    <a:pt x="599" y="334"/>
                  </a:cubicBezTo>
                  <a:cubicBezTo>
                    <a:pt x="599" y="452"/>
                    <a:pt x="522" y="550"/>
                    <a:pt x="378" y="550"/>
                  </a:cubicBezTo>
                  <a:close/>
                  <a:moveTo>
                    <a:pt x="691" y="124"/>
                  </a:moveTo>
                  <a:lnTo>
                    <a:pt x="691" y="124"/>
                  </a:lnTo>
                  <a:cubicBezTo>
                    <a:pt x="614" y="31"/>
                    <a:pt x="476" y="0"/>
                    <a:pt x="355" y="5"/>
                  </a:cubicBezTo>
                  <a:cubicBezTo>
                    <a:pt x="152" y="13"/>
                    <a:pt x="0" y="121"/>
                    <a:pt x="0" y="333"/>
                  </a:cubicBezTo>
                  <a:cubicBezTo>
                    <a:pt x="0" y="525"/>
                    <a:pt x="132" y="660"/>
                    <a:pt x="381" y="660"/>
                  </a:cubicBezTo>
                  <a:cubicBezTo>
                    <a:pt x="630" y="660"/>
                    <a:pt x="757" y="522"/>
                    <a:pt x="757" y="326"/>
                  </a:cubicBezTo>
                  <a:cubicBezTo>
                    <a:pt x="757" y="223"/>
                    <a:pt x="716" y="155"/>
                    <a:pt x="691" y="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462213" y="966787"/>
              <a:ext cx="104775" cy="106362"/>
            </a:xfrm>
            <a:custGeom>
              <a:avLst/>
              <a:gdLst>
                <a:gd name="T0" fmla="*/ 0 w 266"/>
                <a:gd name="T1" fmla="*/ 208 h 266"/>
                <a:gd name="T2" fmla="*/ 0 w 266"/>
                <a:gd name="T3" fmla="*/ 208 h 266"/>
                <a:gd name="T4" fmla="*/ 77 w 266"/>
                <a:gd name="T5" fmla="*/ 258 h 266"/>
                <a:gd name="T6" fmla="*/ 142 w 266"/>
                <a:gd name="T7" fmla="*/ 266 h 266"/>
                <a:gd name="T8" fmla="*/ 253 w 266"/>
                <a:gd name="T9" fmla="*/ 226 h 266"/>
                <a:gd name="T10" fmla="*/ 266 w 266"/>
                <a:gd name="T11" fmla="*/ 183 h 266"/>
                <a:gd name="T12" fmla="*/ 208 w 266"/>
                <a:gd name="T13" fmla="*/ 118 h 266"/>
                <a:gd name="T14" fmla="*/ 176 w 266"/>
                <a:gd name="T15" fmla="*/ 113 h 266"/>
                <a:gd name="T16" fmla="*/ 107 w 266"/>
                <a:gd name="T17" fmla="*/ 106 h 266"/>
                <a:gd name="T18" fmla="*/ 61 w 266"/>
                <a:gd name="T19" fmla="*/ 91 h 266"/>
                <a:gd name="T20" fmla="*/ 54 w 266"/>
                <a:gd name="T21" fmla="*/ 72 h 266"/>
                <a:gd name="T22" fmla="*/ 77 w 266"/>
                <a:gd name="T23" fmla="*/ 40 h 266"/>
                <a:gd name="T24" fmla="*/ 138 w 266"/>
                <a:gd name="T25" fmla="*/ 30 h 266"/>
                <a:gd name="T26" fmla="*/ 216 w 266"/>
                <a:gd name="T27" fmla="*/ 51 h 266"/>
                <a:gd name="T28" fmla="*/ 230 w 266"/>
                <a:gd name="T29" fmla="*/ 64 h 266"/>
                <a:gd name="T30" fmla="*/ 263 w 266"/>
                <a:gd name="T31" fmla="*/ 51 h 266"/>
                <a:gd name="T32" fmla="*/ 238 w 266"/>
                <a:gd name="T33" fmla="*/ 25 h 266"/>
                <a:gd name="T34" fmla="*/ 137 w 266"/>
                <a:gd name="T35" fmla="*/ 0 h 266"/>
                <a:gd name="T36" fmla="*/ 18 w 266"/>
                <a:gd name="T37" fmla="*/ 74 h 266"/>
                <a:gd name="T38" fmla="*/ 36 w 266"/>
                <a:gd name="T39" fmla="*/ 116 h 266"/>
                <a:gd name="T40" fmla="*/ 141 w 266"/>
                <a:gd name="T41" fmla="*/ 141 h 266"/>
                <a:gd name="T42" fmla="*/ 231 w 266"/>
                <a:gd name="T43" fmla="*/ 184 h 266"/>
                <a:gd name="T44" fmla="*/ 145 w 266"/>
                <a:gd name="T45" fmla="*/ 235 h 266"/>
                <a:gd name="T46" fmla="*/ 50 w 266"/>
                <a:gd name="T47" fmla="*/ 210 h 266"/>
                <a:gd name="T48" fmla="*/ 32 w 266"/>
                <a:gd name="T49" fmla="*/ 195 h 266"/>
                <a:gd name="T50" fmla="*/ 0 w 266"/>
                <a:gd name="T51" fmla="*/ 20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266">
                  <a:moveTo>
                    <a:pt x="0" y="208"/>
                  </a:moveTo>
                  <a:lnTo>
                    <a:pt x="0" y="208"/>
                  </a:lnTo>
                  <a:cubicBezTo>
                    <a:pt x="6" y="219"/>
                    <a:pt x="25" y="245"/>
                    <a:pt x="77" y="258"/>
                  </a:cubicBezTo>
                  <a:cubicBezTo>
                    <a:pt x="95" y="263"/>
                    <a:pt x="121" y="266"/>
                    <a:pt x="142" y="266"/>
                  </a:cubicBezTo>
                  <a:cubicBezTo>
                    <a:pt x="194" y="266"/>
                    <a:pt x="234" y="254"/>
                    <a:pt x="253" y="226"/>
                  </a:cubicBezTo>
                  <a:cubicBezTo>
                    <a:pt x="265" y="210"/>
                    <a:pt x="266" y="194"/>
                    <a:pt x="266" y="183"/>
                  </a:cubicBezTo>
                  <a:cubicBezTo>
                    <a:pt x="266" y="142"/>
                    <a:pt x="236" y="124"/>
                    <a:pt x="208" y="118"/>
                  </a:cubicBezTo>
                  <a:cubicBezTo>
                    <a:pt x="198" y="115"/>
                    <a:pt x="186" y="114"/>
                    <a:pt x="176" y="113"/>
                  </a:cubicBezTo>
                  <a:cubicBezTo>
                    <a:pt x="153" y="110"/>
                    <a:pt x="130" y="109"/>
                    <a:pt x="107" y="106"/>
                  </a:cubicBezTo>
                  <a:cubicBezTo>
                    <a:pt x="83" y="104"/>
                    <a:pt x="70" y="101"/>
                    <a:pt x="61" y="91"/>
                  </a:cubicBezTo>
                  <a:cubicBezTo>
                    <a:pt x="57" y="86"/>
                    <a:pt x="54" y="80"/>
                    <a:pt x="54" y="72"/>
                  </a:cubicBezTo>
                  <a:cubicBezTo>
                    <a:pt x="54" y="62"/>
                    <a:pt x="59" y="49"/>
                    <a:pt x="77" y="40"/>
                  </a:cubicBezTo>
                  <a:cubicBezTo>
                    <a:pt x="92" y="33"/>
                    <a:pt x="117" y="30"/>
                    <a:pt x="138" y="30"/>
                  </a:cubicBezTo>
                  <a:cubicBezTo>
                    <a:pt x="165" y="30"/>
                    <a:pt x="193" y="35"/>
                    <a:pt x="216" y="51"/>
                  </a:cubicBezTo>
                  <a:cubicBezTo>
                    <a:pt x="222" y="55"/>
                    <a:pt x="225" y="59"/>
                    <a:pt x="230" y="64"/>
                  </a:cubicBezTo>
                  <a:lnTo>
                    <a:pt x="263" y="51"/>
                  </a:lnTo>
                  <a:cubicBezTo>
                    <a:pt x="256" y="41"/>
                    <a:pt x="250" y="34"/>
                    <a:pt x="238" y="25"/>
                  </a:cubicBezTo>
                  <a:cubicBezTo>
                    <a:pt x="208" y="6"/>
                    <a:pt x="172" y="0"/>
                    <a:pt x="137" y="0"/>
                  </a:cubicBezTo>
                  <a:cubicBezTo>
                    <a:pt x="113" y="0"/>
                    <a:pt x="18" y="2"/>
                    <a:pt x="18" y="74"/>
                  </a:cubicBezTo>
                  <a:cubicBezTo>
                    <a:pt x="18" y="86"/>
                    <a:pt x="21" y="102"/>
                    <a:pt x="36" y="116"/>
                  </a:cubicBezTo>
                  <a:cubicBezTo>
                    <a:pt x="55" y="134"/>
                    <a:pt x="77" y="136"/>
                    <a:pt x="141" y="141"/>
                  </a:cubicBezTo>
                  <a:cubicBezTo>
                    <a:pt x="191" y="145"/>
                    <a:pt x="231" y="149"/>
                    <a:pt x="231" y="184"/>
                  </a:cubicBezTo>
                  <a:cubicBezTo>
                    <a:pt x="231" y="214"/>
                    <a:pt x="200" y="235"/>
                    <a:pt x="145" y="235"/>
                  </a:cubicBezTo>
                  <a:cubicBezTo>
                    <a:pt x="111" y="235"/>
                    <a:pt x="78" y="229"/>
                    <a:pt x="50" y="210"/>
                  </a:cubicBezTo>
                  <a:cubicBezTo>
                    <a:pt x="40" y="204"/>
                    <a:pt x="36" y="199"/>
                    <a:pt x="32" y="195"/>
                  </a:cubicBezTo>
                  <a:lnTo>
                    <a:pt x="0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338388" y="969962"/>
              <a:ext cx="104775" cy="101600"/>
            </a:xfrm>
            <a:custGeom>
              <a:avLst/>
              <a:gdLst>
                <a:gd name="T0" fmla="*/ 0 w 267"/>
                <a:gd name="T1" fmla="*/ 0 h 254"/>
                <a:gd name="T2" fmla="*/ 0 w 267"/>
                <a:gd name="T3" fmla="*/ 0 h 254"/>
                <a:gd name="T4" fmla="*/ 0 w 267"/>
                <a:gd name="T5" fmla="*/ 254 h 254"/>
                <a:gd name="T6" fmla="*/ 35 w 267"/>
                <a:gd name="T7" fmla="*/ 254 h 254"/>
                <a:gd name="T8" fmla="*/ 35 w 267"/>
                <a:gd name="T9" fmla="*/ 84 h 254"/>
                <a:gd name="T10" fmla="*/ 33 w 267"/>
                <a:gd name="T11" fmla="*/ 41 h 254"/>
                <a:gd name="T12" fmla="*/ 52 w 267"/>
                <a:gd name="T13" fmla="*/ 64 h 254"/>
                <a:gd name="T14" fmla="*/ 232 w 267"/>
                <a:gd name="T15" fmla="*/ 254 h 254"/>
                <a:gd name="T16" fmla="*/ 267 w 267"/>
                <a:gd name="T17" fmla="*/ 254 h 254"/>
                <a:gd name="T18" fmla="*/ 267 w 267"/>
                <a:gd name="T19" fmla="*/ 0 h 254"/>
                <a:gd name="T20" fmla="*/ 232 w 267"/>
                <a:gd name="T21" fmla="*/ 0 h 254"/>
                <a:gd name="T22" fmla="*/ 232 w 267"/>
                <a:gd name="T23" fmla="*/ 175 h 254"/>
                <a:gd name="T24" fmla="*/ 235 w 267"/>
                <a:gd name="T25" fmla="*/ 212 h 254"/>
                <a:gd name="T26" fmla="*/ 208 w 267"/>
                <a:gd name="T27" fmla="*/ 182 h 254"/>
                <a:gd name="T28" fmla="*/ 37 w 267"/>
                <a:gd name="T29" fmla="*/ 0 h 254"/>
                <a:gd name="T30" fmla="*/ 0 w 267"/>
                <a:gd name="T3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54">
                  <a:moveTo>
                    <a:pt x="0" y="0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35" y="254"/>
                  </a:lnTo>
                  <a:lnTo>
                    <a:pt x="35" y="84"/>
                  </a:lnTo>
                  <a:cubicBezTo>
                    <a:pt x="35" y="63"/>
                    <a:pt x="34" y="58"/>
                    <a:pt x="33" y="41"/>
                  </a:cubicBezTo>
                  <a:cubicBezTo>
                    <a:pt x="40" y="50"/>
                    <a:pt x="43" y="53"/>
                    <a:pt x="52" y="64"/>
                  </a:cubicBezTo>
                  <a:lnTo>
                    <a:pt x="232" y="254"/>
                  </a:lnTo>
                  <a:lnTo>
                    <a:pt x="267" y="254"/>
                  </a:lnTo>
                  <a:lnTo>
                    <a:pt x="267" y="0"/>
                  </a:lnTo>
                  <a:lnTo>
                    <a:pt x="232" y="0"/>
                  </a:lnTo>
                  <a:lnTo>
                    <a:pt x="232" y="175"/>
                  </a:lnTo>
                  <a:cubicBezTo>
                    <a:pt x="233" y="191"/>
                    <a:pt x="233" y="194"/>
                    <a:pt x="235" y="212"/>
                  </a:cubicBezTo>
                  <a:cubicBezTo>
                    <a:pt x="223" y="197"/>
                    <a:pt x="220" y="194"/>
                    <a:pt x="208" y="182"/>
                  </a:cubicBez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193925" y="966787"/>
              <a:ext cx="122238" cy="106362"/>
            </a:xfrm>
            <a:custGeom>
              <a:avLst/>
              <a:gdLst>
                <a:gd name="T0" fmla="*/ 155 w 308"/>
                <a:gd name="T1" fmla="*/ 235 h 267"/>
                <a:gd name="T2" fmla="*/ 155 w 308"/>
                <a:gd name="T3" fmla="*/ 235 h 267"/>
                <a:gd name="T4" fmla="*/ 58 w 308"/>
                <a:gd name="T5" fmla="*/ 199 h 267"/>
                <a:gd name="T6" fmla="*/ 36 w 308"/>
                <a:gd name="T7" fmla="*/ 134 h 267"/>
                <a:gd name="T8" fmla="*/ 149 w 308"/>
                <a:gd name="T9" fmla="*/ 31 h 267"/>
                <a:gd name="T10" fmla="*/ 271 w 308"/>
                <a:gd name="T11" fmla="*/ 133 h 267"/>
                <a:gd name="T12" fmla="*/ 155 w 308"/>
                <a:gd name="T13" fmla="*/ 235 h 267"/>
                <a:gd name="T14" fmla="*/ 153 w 308"/>
                <a:gd name="T15" fmla="*/ 0 h 267"/>
                <a:gd name="T16" fmla="*/ 153 w 308"/>
                <a:gd name="T17" fmla="*/ 0 h 267"/>
                <a:gd name="T18" fmla="*/ 0 w 308"/>
                <a:gd name="T19" fmla="*/ 136 h 267"/>
                <a:gd name="T20" fmla="*/ 51 w 308"/>
                <a:gd name="T21" fmla="*/ 239 h 267"/>
                <a:gd name="T22" fmla="*/ 155 w 308"/>
                <a:gd name="T23" fmla="*/ 267 h 267"/>
                <a:gd name="T24" fmla="*/ 308 w 308"/>
                <a:gd name="T25" fmla="*/ 137 h 267"/>
                <a:gd name="T26" fmla="*/ 153 w 308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267">
                  <a:moveTo>
                    <a:pt x="155" y="235"/>
                  </a:moveTo>
                  <a:lnTo>
                    <a:pt x="155" y="235"/>
                  </a:lnTo>
                  <a:cubicBezTo>
                    <a:pt x="119" y="235"/>
                    <a:pt x="82" y="226"/>
                    <a:pt x="58" y="199"/>
                  </a:cubicBezTo>
                  <a:cubicBezTo>
                    <a:pt x="41" y="179"/>
                    <a:pt x="36" y="154"/>
                    <a:pt x="36" y="134"/>
                  </a:cubicBezTo>
                  <a:cubicBezTo>
                    <a:pt x="36" y="59"/>
                    <a:pt x="96" y="33"/>
                    <a:pt x="149" y="31"/>
                  </a:cubicBezTo>
                  <a:cubicBezTo>
                    <a:pt x="218" y="29"/>
                    <a:pt x="271" y="66"/>
                    <a:pt x="271" y="133"/>
                  </a:cubicBezTo>
                  <a:cubicBezTo>
                    <a:pt x="271" y="176"/>
                    <a:pt x="249" y="235"/>
                    <a:pt x="155" y="235"/>
                  </a:cubicBezTo>
                  <a:close/>
                  <a:moveTo>
                    <a:pt x="153" y="0"/>
                  </a:moveTo>
                  <a:lnTo>
                    <a:pt x="153" y="0"/>
                  </a:lnTo>
                  <a:cubicBezTo>
                    <a:pt x="77" y="0"/>
                    <a:pt x="0" y="43"/>
                    <a:pt x="0" y="136"/>
                  </a:cubicBezTo>
                  <a:cubicBezTo>
                    <a:pt x="0" y="190"/>
                    <a:pt x="26" y="221"/>
                    <a:pt x="51" y="239"/>
                  </a:cubicBezTo>
                  <a:cubicBezTo>
                    <a:pt x="81" y="260"/>
                    <a:pt x="118" y="267"/>
                    <a:pt x="155" y="267"/>
                  </a:cubicBezTo>
                  <a:cubicBezTo>
                    <a:pt x="237" y="267"/>
                    <a:pt x="308" y="223"/>
                    <a:pt x="308" y="137"/>
                  </a:cubicBezTo>
                  <a:cubicBezTo>
                    <a:pt x="308" y="53"/>
                    <a:pt x="241" y="1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157413" y="969962"/>
              <a:ext cx="14288" cy="101600"/>
            </a:xfrm>
            <a:custGeom>
              <a:avLst/>
              <a:gdLst>
                <a:gd name="T0" fmla="*/ 0 w 37"/>
                <a:gd name="T1" fmla="*/ 254 h 254"/>
                <a:gd name="T2" fmla="*/ 0 w 37"/>
                <a:gd name="T3" fmla="*/ 254 h 254"/>
                <a:gd name="T4" fmla="*/ 37 w 37"/>
                <a:gd name="T5" fmla="*/ 254 h 254"/>
                <a:gd name="T6" fmla="*/ 37 w 37"/>
                <a:gd name="T7" fmla="*/ 0 h 254"/>
                <a:gd name="T8" fmla="*/ 0 w 37"/>
                <a:gd name="T9" fmla="*/ 0 h 254"/>
                <a:gd name="T10" fmla="*/ 0 w 37"/>
                <a:gd name="T1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54">
                  <a:moveTo>
                    <a:pt x="0" y="254"/>
                  </a:moveTo>
                  <a:lnTo>
                    <a:pt x="0" y="254"/>
                  </a:lnTo>
                  <a:lnTo>
                    <a:pt x="37" y="25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044700" y="969962"/>
              <a:ext cx="96838" cy="101600"/>
            </a:xfrm>
            <a:custGeom>
              <a:avLst/>
              <a:gdLst>
                <a:gd name="T0" fmla="*/ 0 w 243"/>
                <a:gd name="T1" fmla="*/ 31 h 254"/>
                <a:gd name="T2" fmla="*/ 0 w 243"/>
                <a:gd name="T3" fmla="*/ 31 h 254"/>
                <a:gd name="T4" fmla="*/ 103 w 243"/>
                <a:gd name="T5" fmla="*/ 31 h 254"/>
                <a:gd name="T6" fmla="*/ 103 w 243"/>
                <a:gd name="T7" fmla="*/ 254 h 254"/>
                <a:gd name="T8" fmla="*/ 139 w 243"/>
                <a:gd name="T9" fmla="*/ 254 h 254"/>
                <a:gd name="T10" fmla="*/ 139 w 243"/>
                <a:gd name="T11" fmla="*/ 31 h 254"/>
                <a:gd name="T12" fmla="*/ 243 w 243"/>
                <a:gd name="T13" fmla="*/ 31 h 254"/>
                <a:gd name="T14" fmla="*/ 243 w 243"/>
                <a:gd name="T15" fmla="*/ 0 h 254"/>
                <a:gd name="T16" fmla="*/ 0 w 243"/>
                <a:gd name="T17" fmla="*/ 0 h 254"/>
                <a:gd name="T18" fmla="*/ 0 w 243"/>
                <a:gd name="T19" fmla="*/ 3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54">
                  <a:moveTo>
                    <a:pt x="0" y="31"/>
                  </a:moveTo>
                  <a:lnTo>
                    <a:pt x="0" y="31"/>
                  </a:lnTo>
                  <a:lnTo>
                    <a:pt x="103" y="31"/>
                  </a:lnTo>
                  <a:lnTo>
                    <a:pt x="103" y="254"/>
                  </a:lnTo>
                  <a:lnTo>
                    <a:pt x="139" y="254"/>
                  </a:lnTo>
                  <a:lnTo>
                    <a:pt x="139" y="31"/>
                  </a:lnTo>
                  <a:lnTo>
                    <a:pt x="243" y="31"/>
                  </a:lnTo>
                  <a:lnTo>
                    <a:pt x="243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925638" y="969962"/>
              <a:ext cx="101600" cy="103187"/>
            </a:xfrm>
            <a:custGeom>
              <a:avLst/>
              <a:gdLst>
                <a:gd name="T0" fmla="*/ 0 w 260"/>
                <a:gd name="T1" fmla="*/ 0 h 260"/>
                <a:gd name="T2" fmla="*/ 0 w 260"/>
                <a:gd name="T3" fmla="*/ 0 h 260"/>
                <a:gd name="T4" fmla="*/ 0 w 260"/>
                <a:gd name="T5" fmla="*/ 149 h 260"/>
                <a:gd name="T6" fmla="*/ 37 w 260"/>
                <a:gd name="T7" fmla="*/ 235 h 260"/>
                <a:gd name="T8" fmla="*/ 131 w 260"/>
                <a:gd name="T9" fmla="*/ 260 h 260"/>
                <a:gd name="T10" fmla="*/ 221 w 260"/>
                <a:gd name="T11" fmla="*/ 238 h 260"/>
                <a:gd name="T12" fmla="*/ 260 w 260"/>
                <a:gd name="T13" fmla="*/ 153 h 260"/>
                <a:gd name="T14" fmla="*/ 260 w 260"/>
                <a:gd name="T15" fmla="*/ 0 h 260"/>
                <a:gd name="T16" fmla="*/ 224 w 260"/>
                <a:gd name="T17" fmla="*/ 0 h 260"/>
                <a:gd name="T18" fmla="*/ 224 w 260"/>
                <a:gd name="T19" fmla="*/ 155 h 260"/>
                <a:gd name="T20" fmla="*/ 191 w 260"/>
                <a:gd name="T21" fmla="*/ 218 h 260"/>
                <a:gd name="T22" fmla="*/ 131 w 260"/>
                <a:gd name="T23" fmla="*/ 229 h 260"/>
                <a:gd name="T24" fmla="*/ 62 w 260"/>
                <a:gd name="T25" fmla="*/ 211 h 260"/>
                <a:gd name="T26" fmla="*/ 37 w 260"/>
                <a:gd name="T27" fmla="*/ 151 h 260"/>
                <a:gd name="T28" fmla="*/ 37 w 260"/>
                <a:gd name="T29" fmla="*/ 0 h 260"/>
                <a:gd name="T30" fmla="*/ 0 w 260"/>
                <a:gd name="T3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260">
                  <a:moveTo>
                    <a:pt x="0" y="0"/>
                  </a:moveTo>
                  <a:lnTo>
                    <a:pt x="0" y="0"/>
                  </a:lnTo>
                  <a:lnTo>
                    <a:pt x="0" y="149"/>
                  </a:lnTo>
                  <a:cubicBezTo>
                    <a:pt x="0" y="178"/>
                    <a:pt x="1" y="211"/>
                    <a:pt x="37" y="235"/>
                  </a:cubicBezTo>
                  <a:cubicBezTo>
                    <a:pt x="65" y="254"/>
                    <a:pt x="98" y="260"/>
                    <a:pt x="131" y="260"/>
                  </a:cubicBezTo>
                  <a:cubicBezTo>
                    <a:pt x="175" y="260"/>
                    <a:pt x="204" y="249"/>
                    <a:pt x="221" y="238"/>
                  </a:cubicBezTo>
                  <a:cubicBezTo>
                    <a:pt x="260" y="213"/>
                    <a:pt x="260" y="178"/>
                    <a:pt x="260" y="153"/>
                  </a:cubicBezTo>
                  <a:lnTo>
                    <a:pt x="260" y="0"/>
                  </a:lnTo>
                  <a:lnTo>
                    <a:pt x="224" y="0"/>
                  </a:lnTo>
                  <a:lnTo>
                    <a:pt x="224" y="155"/>
                  </a:lnTo>
                  <a:cubicBezTo>
                    <a:pt x="224" y="177"/>
                    <a:pt x="224" y="203"/>
                    <a:pt x="191" y="218"/>
                  </a:cubicBezTo>
                  <a:cubicBezTo>
                    <a:pt x="177" y="224"/>
                    <a:pt x="156" y="229"/>
                    <a:pt x="131" y="229"/>
                  </a:cubicBezTo>
                  <a:cubicBezTo>
                    <a:pt x="91" y="229"/>
                    <a:pt x="71" y="218"/>
                    <a:pt x="62" y="211"/>
                  </a:cubicBezTo>
                  <a:cubicBezTo>
                    <a:pt x="40" y="197"/>
                    <a:pt x="37" y="180"/>
                    <a:pt x="37" y="151"/>
                  </a:cubicBez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833563" y="969962"/>
              <a:ext cx="80963" cy="101600"/>
            </a:xfrm>
            <a:custGeom>
              <a:avLst/>
              <a:gdLst>
                <a:gd name="T0" fmla="*/ 0 w 204"/>
                <a:gd name="T1" fmla="*/ 254 h 254"/>
                <a:gd name="T2" fmla="*/ 0 w 204"/>
                <a:gd name="T3" fmla="*/ 254 h 254"/>
                <a:gd name="T4" fmla="*/ 204 w 204"/>
                <a:gd name="T5" fmla="*/ 254 h 254"/>
                <a:gd name="T6" fmla="*/ 204 w 204"/>
                <a:gd name="T7" fmla="*/ 223 h 254"/>
                <a:gd name="T8" fmla="*/ 35 w 204"/>
                <a:gd name="T9" fmla="*/ 223 h 254"/>
                <a:gd name="T10" fmla="*/ 35 w 204"/>
                <a:gd name="T11" fmla="*/ 0 h 254"/>
                <a:gd name="T12" fmla="*/ 0 w 204"/>
                <a:gd name="T13" fmla="*/ 0 h 254"/>
                <a:gd name="T14" fmla="*/ 0 w 20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54">
                  <a:moveTo>
                    <a:pt x="0" y="254"/>
                  </a:moveTo>
                  <a:lnTo>
                    <a:pt x="0" y="254"/>
                  </a:lnTo>
                  <a:lnTo>
                    <a:pt x="204" y="254"/>
                  </a:lnTo>
                  <a:lnTo>
                    <a:pt x="204" y="223"/>
                  </a:lnTo>
                  <a:lnTo>
                    <a:pt x="35" y="22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1689100" y="966787"/>
              <a:ext cx="122238" cy="106362"/>
            </a:xfrm>
            <a:custGeom>
              <a:avLst/>
              <a:gdLst>
                <a:gd name="T0" fmla="*/ 155 w 308"/>
                <a:gd name="T1" fmla="*/ 235 h 267"/>
                <a:gd name="T2" fmla="*/ 155 w 308"/>
                <a:gd name="T3" fmla="*/ 235 h 267"/>
                <a:gd name="T4" fmla="*/ 58 w 308"/>
                <a:gd name="T5" fmla="*/ 199 h 267"/>
                <a:gd name="T6" fmla="*/ 35 w 308"/>
                <a:gd name="T7" fmla="*/ 134 h 267"/>
                <a:gd name="T8" fmla="*/ 149 w 308"/>
                <a:gd name="T9" fmla="*/ 31 h 267"/>
                <a:gd name="T10" fmla="*/ 271 w 308"/>
                <a:gd name="T11" fmla="*/ 133 h 267"/>
                <a:gd name="T12" fmla="*/ 155 w 308"/>
                <a:gd name="T13" fmla="*/ 235 h 267"/>
                <a:gd name="T14" fmla="*/ 152 w 308"/>
                <a:gd name="T15" fmla="*/ 0 h 267"/>
                <a:gd name="T16" fmla="*/ 152 w 308"/>
                <a:gd name="T17" fmla="*/ 0 h 267"/>
                <a:gd name="T18" fmla="*/ 0 w 308"/>
                <a:gd name="T19" fmla="*/ 136 h 267"/>
                <a:gd name="T20" fmla="*/ 51 w 308"/>
                <a:gd name="T21" fmla="*/ 239 h 267"/>
                <a:gd name="T22" fmla="*/ 155 w 308"/>
                <a:gd name="T23" fmla="*/ 267 h 267"/>
                <a:gd name="T24" fmla="*/ 308 w 308"/>
                <a:gd name="T25" fmla="*/ 137 h 267"/>
                <a:gd name="T26" fmla="*/ 152 w 308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267">
                  <a:moveTo>
                    <a:pt x="155" y="235"/>
                  </a:moveTo>
                  <a:lnTo>
                    <a:pt x="155" y="235"/>
                  </a:lnTo>
                  <a:cubicBezTo>
                    <a:pt x="118" y="235"/>
                    <a:pt x="81" y="226"/>
                    <a:pt x="58" y="199"/>
                  </a:cubicBezTo>
                  <a:cubicBezTo>
                    <a:pt x="41" y="179"/>
                    <a:pt x="35" y="154"/>
                    <a:pt x="35" y="134"/>
                  </a:cubicBezTo>
                  <a:cubicBezTo>
                    <a:pt x="35" y="59"/>
                    <a:pt x="96" y="33"/>
                    <a:pt x="149" y="31"/>
                  </a:cubicBezTo>
                  <a:cubicBezTo>
                    <a:pt x="218" y="29"/>
                    <a:pt x="271" y="66"/>
                    <a:pt x="271" y="133"/>
                  </a:cubicBezTo>
                  <a:cubicBezTo>
                    <a:pt x="271" y="176"/>
                    <a:pt x="249" y="235"/>
                    <a:pt x="155" y="235"/>
                  </a:cubicBezTo>
                  <a:close/>
                  <a:moveTo>
                    <a:pt x="152" y="0"/>
                  </a:moveTo>
                  <a:lnTo>
                    <a:pt x="152" y="0"/>
                  </a:lnTo>
                  <a:cubicBezTo>
                    <a:pt x="77" y="0"/>
                    <a:pt x="0" y="43"/>
                    <a:pt x="0" y="136"/>
                  </a:cubicBezTo>
                  <a:cubicBezTo>
                    <a:pt x="0" y="190"/>
                    <a:pt x="26" y="221"/>
                    <a:pt x="51" y="239"/>
                  </a:cubicBezTo>
                  <a:cubicBezTo>
                    <a:pt x="81" y="260"/>
                    <a:pt x="118" y="267"/>
                    <a:pt x="155" y="267"/>
                  </a:cubicBezTo>
                  <a:cubicBezTo>
                    <a:pt x="236" y="267"/>
                    <a:pt x="308" y="223"/>
                    <a:pt x="308" y="137"/>
                  </a:cubicBezTo>
                  <a:cubicBezTo>
                    <a:pt x="308" y="53"/>
                    <a:pt x="241" y="1"/>
                    <a:pt x="15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568450" y="966787"/>
              <a:ext cx="104775" cy="106362"/>
            </a:xfrm>
            <a:custGeom>
              <a:avLst/>
              <a:gdLst>
                <a:gd name="T0" fmla="*/ 0 w 267"/>
                <a:gd name="T1" fmla="*/ 208 h 266"/>
                <a:gd name="T2" fmla="*/ 0 w 267"/>
                <a:gd name="T3" fmla="*/ 208 h 266"/>
                <a:gd name="T4" fmla="*/ 77 w 267"/>
                <a:gd name="T5" fmla="*/ 258 h 266"/>
                <a:gd name="T6" fmla="*/ 143 w 267"/>
                <a:gd name="T7" fmla="*/ 266 h 266"/>
                <a:gd name="T8" fmla="*/ 254 w 267"/>
                <a:gd name="T9" fmla="*/ 226 h 266"/>
                <a:gd name="T10" fmla="*/ 267 w 267"/>
                <a:gd name="T11" fmla="*/ 183 h 266"/>
                <a:gd name="T12" fmla="*/ 209 w 267"/>
                <a:gd name="T13" fmla="*/ 118 h 266"/>
                <a:gd name="T14" fmla="*/ 176 w 267"/>
                <a:gd name="T15" fmla="*/ 113 h 266"/>
                <a:gd name="T16" fmla="*/ 107 w 267"/>
                <a:gd name="T17" fmla="*/ 106 h 266"/>
                <a:gd name="T18" fmla="*/ 62 w 267"/>
                <a:gd name="T19" fmla="*/ 91 h 266"/>
                <a:gd name="T20" fmla="*/ 54 w 267"/>
                <a:gd name="T21" fmla="*/ 72 h 266"/>
                <a:gd name="T22" fmla="*/ 77 w 267"/>
                <a:gd name="T23" fmla="*/ 40 h 266"/>
                <a:gd name="T24" fmla="*/ 138 w 267"/>
                <a:gd name="T25" fmla="*/ 30 h 266"/>
                <a:gd name="T26" fmla="*/ 216 w 267"/>
                <a:gd name="T27" fmla="*/ 51 h 266"/>
                <a:gd name="T28" fmla="*/ 231 w 267"/>
                <a:gd name="T29" fmla="*/ 64 h 266"/>
                <a:gd name="T30" fmla="*/ 264 w 267"/>
                <a:gd name="T31" fmla="*/ 51 h 266"/>
                <a:gd name="T32" fmla="*/ 238 w 267"/>
                <a:gd name="T33" fmla="*/ 25 h 266"/>
                <a:gd name="T34" fmla="*/ 137 w 267"/>
                <a:gd name="T35" fmla="*/ 0 h 266"/>
                <a:gd name="T36" fmla="*/ 18 w 267"/>
                <a:gd name="T37" fmla="*/ 74 h 266"/>
                <a:gd name="T38" fmla="*/ 36 w 267"/>
                <a:gd name="T39" fmla="*/ 116 h 266"/>
                <a:gd name="T40" fmla="*/ 141 w 267"/>
                <a:gd name="T41" fmla="*/ 141 h 266"/>
                <a:gd name="T42" fmla="*/ 231 w 267"/>
                <a:gd name="T43" fmla="*/ 184 h 266"/>
                <a:gd name="T44" fmla="*/ 145 w 267"/>
                <a:gd name="T45" fmla="*/ 235 h 266"/>
                <a:gd name="T46" fmla="*/ 50 w 267"/>
                <a:gd name="T47" fmla="*/ 210 h 266"/>
                <a:gd name="T48" fmla="*/ 33 w 267"/>
                <a:gd name="T49" fmla="*/ 195 h 266"/>
                <a:gd name="T50" fmla="*/ 0 w 267"/>
                <a:gd name="T51" fmla="*/ 20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7" h="266">
                  <a:moveTo>
                    <a:pt x="0" y="208"/>
                  </a:moveTo>
                  <a:lnTo>
                    <a:pt x="0" y="208"/>
                  </a:lnTo>
                  <a:cubicBezTo>
                    <a:pt x="7" y="219"/>
                    <a:pt x="25" y="245"/>
                    <a:pt x="77" y="258"/>
                  </a:cubicBezTo>
                  <a:cubicBezTo>
                    <a:pt x="95" y="263"/>
                    <a:pt x="122" y="266"/>
                    <a:pt x="143" y="266"/>
                  </a:cubicBezTo>
                  <a:cubicBezTo>
                    <a:pt x="195" y="266"/>
                    <a:pt x="234" y="254"/>
                    <a:pt x="254" y="226"/>
                  </a:cubicBezTo>
                  <a:cubicBezTo>
                    <a:pt x="265" y="210"/>
                    <a:pt x="267" y="194"/>
                    <a:pt x="267" y="183"/>
                  </a:cubicBezTo>
                  <a:cubicBezTo>
                    <a:pt x="267" y="142"/>
                    <a:pt x="236" y="124"/>
                    <a:pt x="209" y="118"/>
                  </a:cubicBezTo>
                  <a:cubicBezTo>
                    <a:pt x="198" y="115"/>
                    <a:pt x="187" y="114"/>
                    <a:pt x="176" y="113"/>
                  </a:cubicBezTo>
                  <a:cubicBezTo>
                    <a:pt x="153" y="110"/>
                    <a:pt x="130" y="109"/>
                    <a:pt x="107" y="106"/>
                  </a:cubicBezTo>
                  <a:cubicBezTo>
                    <a:pt x="84" y="104"/>
                    <a:pt x="71" y="101"/>
                    <a:pt x="62" y="91"/>
                  </a:cubicBezTo>
                  <a:cubicBezTo>
                    <a:pt x="57" y="86"/>
                    <a:pt x="54" y="80"/>
                    <a:pt x="54" y="72"/>
                  </a:cubicBezTo>
                  <a:cubicBezTo>
                    <a:pt x="54" y="62"/>
                    <a:pt x="59" y="49"/>
                    <a:pt x="77" y="40"/>
                  </a:cubicBezTo>
                  <a:cubicBezTo>
                    <a:pt x="92" y="33"/>
                    <a:pt x="117" y="30"/>
                    <a:pt x="138" y="30"/>
                  </a:cubicBezTo>
                  <a:cubicBezTo>
                    <a:pt x="166" y="30"/>
                    <a:pt x="193" y="35"/>
                    <a:pt x="216" y="51"/>
                  </a:cubicBezTo>
                  <a:cubicBezTo>
                    <a:pt x="222" y="55"/>
                    <a:pt x="225" y="59"/>
                    <a:pt x="231" y="64"/>
                  </a:cubicBezTo>
                  <a:lnTo>
                    <a:pt x="264" y="51"/>
                  </a:lnTo>
                  <a:cubicBezTo>
                    <a:pt x="256" y="41"/>
                    <a:pt x="251" y="34"/>
                    <a:pt x="238" y="25"/>
                  </a:cubicBezTo>
                  <a:cubicBezTo>
                    <a:pt x="209" y="6"/>
                    <a:pt x="173" y="0"/>
                    <a:pt x="137" y="0"/>
                  </a:cubicBezTo>
                  <a:cubicBezTo>
                    <a:pt x="114" y="0"/>
                    <a:pt x="18" y="2"/>
                    <a:pt x="18" y="74"/>
                  </a:cubicBezTo>
                  <a:cubicBezTo>
                    <a:pt x="18" y="86"/>
                    <a:pt x="21" y="102"/>
                    <a:pt x="36" y="116"/>
                  </a:cubicBezTo>
                  <a:cubicBezTo>
                    <a:pt x="56" y="134"/>
                    <a:pt x="78" y="136"/>
                    <a:pt x="141" y="141"/>
                  </a:cubicBezTo>
                  <a:cubicBezTo>
                    <a:pt x="191" y="145"/>
                    <a:pt x="231" y="149"/>
                    <a:pt x="231" y="184"/>
                  </a:cubicBezTo>
                  <a:cubicBezTo>
                    <a:pt x="231" y="214"/>
                    <a:pt x="201" y="235"/>
                    <a:pt x="145" y="235"/>
                  </a:cubicBezTo>
                  <a:cubicBezTo>
                    <a:pt x="112" y="235"/>
                    <a:pt x="78" y="229"/>
                    <a:pt x="50" y="210"/>
                  </a:cubicBezTo>
                  <a:cubicBezTo>
                    <a:pt x="41" y="204"/>
                    <a:pt x="37" y="199"/>
                    <a:pt x="33" y="195"/>
                  </a:cubicBezTo>
                  <a:lnTo>
                    <a:pt x="0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389063" y="969962"/>
              <a:ext cx="104775" cy="101600"/>
            </a:xfrm>
            <a:custGeom>
              <a:avLst/>
              <a:gdLst>
                <a:gd name="T0" fmla="*/ 0 w 266"/>
                <a:gd name="T1" fmla="*/ 254 h 254"/>
                <a:gd name="T2" fmla="*/ 0 w 266"/>
                <a:gd name="T3" fmla="*/ 254 h 254"/>
                <a:gd name="T4" fmla="*/ 36 w 266"/>
                <a:gd name="T5" fmla="*/ 254 h 254"/>
                <a:gd name="T6" fmla="*/ 36 w 266"/>
                <a:gd name="T7" fmla="*/ 134 h 254"/>
                <a:gd name="T8" fmla="*/ 230 w 266"/>
                <a:gd name="T9" fmla="*/ 134 h 254"/>
                <a:gd name="T10" fmla="*/ 230 w 266"/>
                <a:gd name="T11" fmla="*/ 254 h 254"/>
                <a:gd name="T12" fmla="*/ 266 w 266"/>
                <a:gd name="T13" fmla="*/ 254 h 254"/>
                <a:gd name="T14" fmla="*/ 266 w 266"/>
                <a:gd name="T15" fmla="*/ 0 h 254"/>
                <a:gd name="T16" fmla="*/ 230 w 266"/>
                <a:gd name="T17" fmla="*/ 0 h 254"/>
                <a:gd name="T18" fmla="*/ 230 w 266"/>
                <a:gd name="T19" fmla="*/ 104 h 254"/>
                <a:gd name="T20" fmla="*/ 36 w 266"/>
                <a:gd name="T21" fmla="*/ 104 h 254"/>
                <a:gd name="T22" fmla="*/ 36 w 266"/>
                <a:gd name="T23" fmla="*/ 0 h 254"/>
                <a:gd name="T24" fmla="*/ 0 w 266"/>
                <a:gd name="T25" fmla="*/ 0 h 254"/>
                <a:gd name="T26" fmla="*/ 0 w 266"/>
                <a:gd name="T2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254">
                  <a:moveTo>
                    <a:pt x="0" y="254"/>
                  </a:moveTo>
                  <a:lnTo>
                    <a:pt x="0" y="254"/>
                  </a:lnTo>
                  <a:lnTo>
                    <a:pt x="36" y="254"/>
                  </a:lnTo>
                  <a:lnTo>
                    <a:pt x="36" y="134"/>
                  </a:lnTo>
                  <a:lnTo>
                    <a:pt x="230" y="134"/>
                  </a:lnTo>
                  <a:lnTo>
                    <a:pt x="230" y="254"/>
                  </a:lnTo>
                  <a:lnTo>
                    <a:pt x="266" y="254"/>
                  </a:lnTo>
                  <a:lnTo>
                    <a:pt x="266" y="0"/>
                  </a:lnTo>
                  <a:lnTo>
                    <a:pt x="230" y="0"/>
                  </a:lnTo>
                  <a:lnTo>
                    <a:pt x="230" y="104"/>
                  </a:lnTo>
                  <a:lnTo>
                    <a:pt x="36" y="10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276350" y="969962"/>
              <a:ext cx="95250" cy="101600"/>
            </a:xfrm>
            <a:custGeom>
              <a:avLst/>
              <a:gdLst>
                <a:gd name="T0" fmla="*/ 0 w 243"/>
                <a:gd name="T1" fmla="*/ 31 h 254"/>
                <a:gd name="T2" fmla="*/ 0 w 243"/>
                <a:gd name="T3" fmla="*/ 31 h 254"/>
                <a:gd name="T4" fmla="*/ 104 w 243"/>
                <a:gd name="T5" fmla="*/ 31 h 254"/>
                <a:gd name="T6" fmla="*/ 104 w 243"/>
                <a:gd name="T7" fmla="*/ 254 h 254"/>
                <a:gd name="T8" fmla="*/ 139 w 243"/>
                <a:gd name="T9" fmla="*/ 254 h 254"/>
                <a:gd name="T10" fmla="*/ 139 w 243"/>
                <a:gd name="T11" fmla="*/ 31 h 254"/>
                <a:gd name="T12" fmla="*/ 243 w 243"/>
                <a:gd name="T13" fmla="*/ 31 h 254"/>
                <a:gd name="T14" fmla="*/ 243 w 243"/>
                <a:gd name="T15" fmla="*/ 0 h 254"/>
                <a:gd name="T16" fmla="*/ 0 w 243"/>
                <a:gd name="T17" fmla="*/ 0 h 254"/>
                <a:gd name="T18" fmla="*/ 0 w 243"/>
                <a:gd name="T19" fmla="*/ 3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54">
                  <a:moveTo>
                    <a:pt x="0" y="31"/>
                  </a:moveTo>
                  <a:lnTo>
                    <a:pt x="0" y="31"/>
                  </a:lnTo>
                  <a:lnTo>
                    <a:pt x="104" y="31"/>
                  </a:lnTo>
                  <a:lnTo>
                    <a:pt x="104" y="254"/>
                  </a:lnTo>
                  <a:lnTo>
                    <a:pt x="139" y="254"/>
                  </a:lnTo>
                  <a:lnTo>
                    <a:pt x="139" y="31"/>
                  </a:lnTo>
                  <a:lnTo>
                    <a:pt x="243" y="31"/>
                  </a:lnTo>
                  <a:lnTo>
                    <a:pt x="243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206500" y="969962"/>
              <a:ext cx="79375" cy="101600"/>
            </a:xfrm>
            <a:custGeom>
              <a:avLst/>
              <a:gdLst>
                <a:gd name="T0" fmla="*/ 0 w 204"/>
                <a:gd name="T1" fmla="*/ 254 h 254"/>
                <a:gd name="T2" fmla="*/ 0 w 204"/>
                <a:gd name="T3" fmla="*/ 254 h 254"/>
                <a:gd name="T4" fmla="*/ 204 w 204"/>
                <a:gd name="T5" fmla="*/ 254 h 254"/>
                <a:gd name="T6" fmla="*/ 204 w 204"/>
                <a:gd name="T7" fmla="*/ 223 h 254"/>
                <a:gd name="T8" fmla="*/ 36 w 204"/>
                <a:gd name="T9" fmla="*/ 223 h 254"/>
                <a:gd name="T10" fmla="*/ 36 w 204"/>
                <a:gd name="T11" fmla="*/ 0 h 254"/>
                <a:gd name="T12" fmla="*/ 0 w 204"/>
                <a:gd name="T13" fmla="*/ 0 h 254"/>
                <a:gd name="T14" fmla="*/ 0 w 20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54">
                  <a:moveTo>
                    <a:pt x="0" y="254"/>
                  </a:moveTo>
                  <a:lnTo>
                    <a:pt x="0" y="254"/>
                  </a:lnTo>
                  <a:lnTo>
                    <a:pt x="204" y="254"/>
                  </a:lnTo>
                  <a:lnTo>
                    <a:pt x="204" y="223"/>
                  </a:lnTo>
                  <a:lnTo>
                    <a:pt x="36" y="22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1071563" y="969962"/>
              <a:ext cx="119063" cy="101600"/>
            </a:xfrm>
            <a:custGeom>
              <a:avLst/>
              <a:gdLst>
                <a:gd name="T0" fmla="*/ 86 w 299"/>
                <a:gd name="T1" fmla="*/ 162 h 254"/>
                <a:gd name="T2" fmla="*/ 86 w 299"/>
                <a:gd name="T3" fmla="*/ 162 h 254"/>
                <a:gd name="T4" fmla="*/ 139 w 299"/>
                <a:gd name="T5" fmla="*/ 57 h 254"/>
                <a:gd name="T6" fmla="*/ 146 w 299"/>
                <a:gd name="T7" fmla="*/ 43 h 254"/>
                <a:gd name="T8" fmla="*/ 149 w 299"/>
                <a:gd name="T9" fmla="*/ 33 h 254"/>
                <a:gd name="T10" fmla="*/ 152 w 299"/>
                <a:gd name="T11" fmla="*/ 42 h 254"/>
                <a:gd name="T12" fmla="*/ 158 w 299"/>
                <a:gd name="T13" fmla="*/ 55 h 254"/>
                <a:gd name="T14" fmla="*/ 211 w 299"/>
                <a:gd name="T15" fmla="*/ 162 h 254"/>
                <a:gd name="T16" fmla="*/ 86 w 299"/>
                <a:gd name="T17" fmla="*/ 162 h 254"/>
                <a:gd name="T18" fmla="*/ 169 w 299"/>
                <a:gd name="T19" fmla="*/ 0 h 254"/>
                <a:gd name="T20" fmla="*/ 169 w 299"/>
                <a:gd name="T21" fmla="*/ 0 h 254"/>
                <a:gd name="T22" fmla="*/ 131 w 299"/>
                <a:gd name="T23" fmla="*/ 0 h 254"/>
                <a:gd name="T24" fmla="*/ 0 w 299"/>
                <a:gd name="T25" fmla="*/ 254 h 254"/>
                <a:gd name="T26" fmla="*/ 40 w 299"/>
                <a:gd name="T27" fmla="*/ 254 h 254"/>
                <a:gd name="T28" fmla="*/ 71 w 299"/>
                <a:gd name="T29" fmla="*/ 191 h 254"/>
                <a:gd name="T30" fmla="*/ 227 w 299"/>
                <a:gd name="T31" fmla="*/ 191 h 254"/>
                <a:gd name="T32" fmla="*/ 257 w 299"/>
                <a:gd name="T33" fmla="*/ 254 h 254"/>
                <a:gd name="T34" fmla="*/ 299 w 299"/>
                <a:gd name="T35" fmla="*/ 254 h 254"/>
                <a:gd name="T36" fmla="*/ 169 w 299"/>
                <a:gd name="T3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" h="254">
                  <a:moveTo>
                    <a:pt x="86" y="162"/>
                  </a:moveTo>
                  <a:lnTo>
                    <a:pt x="86" y="162"/>
                  </a:lnTo>
                  <a:lnTo>
                    <a:pt x="139" y="57"/>
                  </a:lnTo>
                  <a:cubicBezTo>
                    <a:pt x="142" y="52"/>
                    <a:pt x="144" y="48"/>
                    <a:pt x="146" y="43"/>
                  </a:cubicBezTo>
                  <a:cubicBezTo>
                    <a:pt x="147" y="39"/>
                    <a:pt x="148" y="36"/>
                    <a:pt x="149" y="33"/>
                  </a:cubicBezTo>
                  <a:cubicBezTo>
                    <a:pt x="150" y="36"/>
                    <a:pt x="151" y="39"/>
                    <a:pt x="152" y="42"/>
                  </a:cubicBezTo>
                  <a:cubicBezTo>
                    <a:pt x="154" y="47"/>
                    <a:pt x="156" y="51"/>
                    <a:pt x="158" y="55"/>
                  </a:cubicBezTo>
                  <a:lnTo>
                    <a:pt x="211" y="162"/>
                  </a:lnTo>
                  <a:lnTo>
                    <a:pt x="86" y="162"/>
                  </a:lnTo>
                  <a:close/>
                  <a:moveTo>
                    <a:pt x="169" y="0"/>
                  </a:moveTo>
                  <a:lnTo>
                    <a:pt x="169" y="0"/>
                  </a:lnTo>
                  <a:lnTo>
                    <a:pt x="131" y="0"/>
                  </a:lnTo>
                  <a:lnTo>
                    <a:pt x="0" y="254"/>
                  </a:lnTo>
                  <a:lnTo>
                    <a:pt x="40" y="254"/>
                  </a:lnTo>
                  <a:lnTo>
                    <a:pt x="71" y="191"/>
                  </a:lnTo>
                  <a:lnTo>
                    <a:pt x="227" y="191"/>
                  </a:lnTo>
                  <a:lnTo>
                    <a:pt x="257" y="254"/>
                  </a:lnTo>
                  <a:lnTo>
                    <a:pt x="299" y="25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963613" y="969962"/>
              <a:ext cx="96838" cy="101600"/>
            </a:xfrm>
            <a:custGeom>
              <a:avLst/>
              <a:gdLst>
                <a:gd name="T0" fmla="*/ 0 w 243"/>
                <a:gd name="T1" fmla="*/ 254 h 254"/>
                <a:gd name="T2" fmla="*/ 0 w 243"/>
                <a:gd name="T3" fmla="*/ 254 h 254"/>
                <a:gd name="T4" fmla="*/ 243 w 243"/>
                <a:gd name="T5" fmla="*/ 254 h 254"/>
                <a:gd name="T6" fmla="*/ 243 w 243"/>
                <a:gd name="T7" fmla="*/ 222 h 254"/>
                <a:gd name="T8" fmla="*/ 36 w 243"/>
                <a:gd name="T9" fmla="*/ 222 h 254"/>
                <a:gd name="T10" fmla="*/ 36 w 243"/>
                <a:gd name="T11" fmla="*/ 137 h 254"/>
                <a:gd name="T12" fmla="*/ 229 w 243"/>
                <a:gd name="T13" fmla="*/ 137 h 254"/>
                <a:gd name="T14" fmla="*/ 229 w 243"/>
                <a:gd name="T15" fmla="*/ 107 h 254"/>
                <a:gd name="T16" fmla="*/ 36 w 243"/>
                <a:gd name="T17" fmla="*/ 107 h 254"/>
                <a:gd name="T18" fmla="*/ 36 w 243"/>
                <a:gd name="T19" fmla="*/ 32 h 254"/>
                <a:gd name="T20" fmla="*/ 234 w 243"/>
                <a:gd name="T21" fmla="*/ 32 h 254"/>
                <a:gd name="T22" fmla="*/ 234 w 243"/>
                <a:gd name="T23" fmla="*/ 0 h 254"/>
                <a:gd name="T24" fmla="*/ 0 w 243"/>
                <a:gd name="T25" fmla="*/ 0 h 254"/>
                <a:gd name="T26" fmla="*/ 0 w 243"/>
                <a:gd name="T2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254">
                  <a:moveTo>
                    <a:pt x="0" y="254"/>
                  </a:moveTo>
                  <a:lnTo>
                    <a:pt x="0" y="254"/>
                  </a:lnTo>
                  <a:lnTo>
                    <a:pt x="243" y="254"/>
                  </a:lnTo>
                  <a:lnTo>
                    <a:pt x="243" y="222"/>
                  </a:lnTo>
                  <a:lnTo>
                    <a:pt x="36" y="222"/>
                  </a:lnTo>
                  <a:lnTo>
                    <a:pt x="36" y="137"/>
                  </a:lnTo>
                  <a:lnTo>
                    <a:pt x="229" y="137"/>
                  </a:lnTo>
                  <a:lnTo>
                    <a:pt x="229" y="107"/>
                  </a:lnTo>
                  <a:lnTo>
                    <a:pt x="36" y="107"/>
                  </a:lnTo>
                  <a:lnTo>
                    <a:pt x="36" y="32"/>
                  </a:lnTo>
                  <a:lnTo>
                    <a:pt x="234" y="32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830263" y="969962"/>
              <a:ext cx="106363" cy="101600"/>
            </a:xfrm>
            <a:custGeom>
              <a:avLst/>
              <a:gdLst>
                <a:gd name="T0" fmla="*/ 0 w 267"/>
                <a:gd name="T1" fmla="*/ 0 h 254"/>
                <a:gd name="T2" fmla="*/ 0 w 267"/>
                <a:gd name="T3" fmla="*/ 0 h 254"/>
                <a:gd name="T4" fmla="*/ 36 w 267"/>
                <a:gd name="T5" fmla="*/ 0 h 254"/>
                <a:gd name="T6" fmla="*/ 36 w 267"/>
                <a:gd name="T7" fmla="*/ 104 h 254"/>
                <a:gd name="T8" fmla="*/ 230 w 267"/>
                <a:gd name="T9" fmla="*/ 104 h 254"/>
                <a:gd name="T10" fmla="*/ 230 w 267"/>
                <a:gd name="T11" fmla="*/ 0 h 254"/>
                <a:gd name="T12" fmla="*/ 267 w 267"/>
                <a:gd name="T13" fmla="*/ 0 h 254"/>
                <a:gd name="T14" fmla="*/ 267 w 267"/>
                <a:gd name="T15" fmla="*/ 254 h 254"/>
                <a:gd name="T16" fmla="*/ 230 w 267"/>
                <a:gd name="T17" fmla="*/ 254 h 254"/>
                <a:gd name="T18" fmla="*/ 230 w 267"/>
                <a:gd name="T19" fmla="*/ 134 h 254"/>
                <a:gd name="T20" fmla="*/ 36 w 267"/>
                <a:gd name="T21" fmla="*/ 134 h 254"/>
                <a:gd name="T22" fmla="*/ 36 w 267"/>
                <a:gd name="T23" fmla="*/ 254 h 254"/>
                <a:gd name="T24" fmla="*/ 0 w 267"/>
                <a:gd name="T25" fmla="*/ 254 h 254"/>
                <a:gd name="T26" fmla="*/ 0 w 267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254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4"/>
                  </a:lnTo>
                  <a:lnTo>
                    <a:pt x="230" y="104"/>
                  </a:lnTo>
                  <a:lnTo>
                    <a:pt x="230" y="0"/>
                  </a:lnTo>
                  <a:lnTo>
                    <a:pt x="267" y="0"/>
                  </a:lnTo>
                  <a:lnTo>
                    <a:pt x="267" y="254"/>
                  </a:lnTo>
                  <a:lnTo>
                    <a:pt x="230" y="254"/>
                  </a:lnTo>
                  <a:lnTo>
                    <a:pt x="230" y="134"/>
                  </a:lnTo>
                  <a:lnTo>
                    <a:pt x="36" y="134"/>
                  </a:lnTo>
                  <a:lnTo>
                    <a:pt x="36" y="254"/>
                  </a:ln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2595563" y="966787"/>
              <a:ext cx="46038" cy="46037"/>
            </a:xfrm>
            <a:custGeom>
              <a:avLst/>
              <a:gdLst>
                <a:gd name="T0" fmla="*/ 14 w 118"/>
                <a:gd name="T1" fmla="*/ 78 h 117"/>
                <a:gd name="T2" fmla="*/ 14 w 118"/>
                <a:gd name="T3" fmla="*/ 78 h 117"/>
                <a:gd name="T4" fmla="*/ 24 w 118"/>
                <a:gd name="T5" fmla="*/ 94 h 117"/>
                <a:gd name="T6" fmla="*/ 40 w 118"/>
                <a:gd name="T7" fmla="*/ 104 h 117"/>
                <a:gd name="T8" fmla="*/ 59 w 118"/>
                <a:gd name="T9" fmla="*/ 108 h 117"/>
                <a:gd name="T10" fmla="*/ 78 w 118"/>
                <a:gd name="T11" fmla="*/ 104 h 117"/>
                <a:gd name="T12" fmla="*/ 93 w 118"/>
                <a:gd name="T13" fmla="*/ 94 h 117"/>
                <a:gd name="T14" fmla="*/ 103 w 118"/>
                <a:gd name="T15" fmla="*/ 78 h 117"/>
                <a:gd name="T16" fmla="*/ 107 w 118"/>
                <a:gd name="T17" fmla="*/ 58 h 117"/>
                <a:gd name="T18" fmla="*/ 103 w 118"/>
                <a:gd name="T19" fmla="*/ 38 h 117"/>
                <a:gd name="T20" fmla="*/ 93 w 118"/>
                <a:gd name="T21" fmla="*/ 23 h 117"/>
                <a:gd name="T22" fmla="*/ 78 w 118"/>
                <a:gd name="T23" fmla="*/ 12 h 117"/>
                <a:gd name="T24" fmla="*/ 59 w 118"/>
                <a:gd name="T25" fmla="*/ 8 h 117"/>
                <a:gd name="T26" fmla="*/ 40 w 118"/>
                <a:gd name="T27" fmla="*/ 12 h 117"/>
                <a:gd name="T28" fmla="*/ 24 w 118"/>
                <a:gd name="T29" fmla="*/ 23 h 117"/>
                <a:gd name="T30" fmla="*/ 14 w 118"/>
                <a:gd name="T31" fmla="*/ 38 h 117"/>
                <a:gd name="T32" fmla="*/ 11 w 118"/>
                <a:gd name="T33" fmla="*/ 58 h 117"/>
                <a:gd name="T34" fmla="*/ 14 w 118"/>
                <a:gd name="T35" fmla="*/ 78 h 117"/>
                <a:gd name="T36" fmla="*/ 5 w 118"/>
                <a:gd name="T37" fmla="*/ 35 h 117"/>
                <a:gd name="T38" fmla="*/ 5 w 118"/>
                <a:gd name="T39" fmla="*/ 35 h 117"/>
                <a:gd name="T40" fmla="*/ 17 w 118"/>
                <a:gd name="T41" fmla="*/ 17 h 117"/>
                <a:gd name="T42" fmla="*/ 36 w 118"/>
                <a:gd name="T43" fmla="*/ 4 h 117"/>
                <a:gd name="T44" fmla="*/ 59 w 118"/>
                <a:gd name="T45" fmla="*/ 0 h 117"/>
                <a:gd name="T46" fmla="*/ 82 w 118"/>
                <a:gd name="T47" fmla="*/ 4 h 117"/>
                <a:gd name="T48" fmla="*/ 100 w 118"/>
                <a:gd name="T49" fmla="*/ 17 h 117"/>
                <a:gd name="T50" fmla="*/ 113 w 118"/>
                <a:gd name="T51" fmla="*/ 35 h 117"/>
                <a:gd name="T52" fmla="*/ 118 w 118"/>
                <a:gd name="T53" fmla="*/ 58 h 117"/>
                <a:gd name="T54" fmla="*/ 113 w 118"/>
                <a:gd name="T55" fmla="*/ 81 h 117"/>
                <a:gd name="T56" fmla="*/ 100 w 118"/>
                <a:gd name="T57" fmla="*/ 100 h 117"/>
                <a:gd name="T58" fmla="*/ 82 w 118"/>
                <a:gd name="T59" fmla="*/ 112 h 117"/>
                <a:gd name="T60" fmla="*/ 59 w 118"/>
                <a:gd name="T61" fmla="*/ 117 h 117"/>
                <a:gd name="T62" fmla="*/ 36 w 118"/>
                <a:gd name="T63" fmla="*/ 112 h 117"/>
                <a:gd name="T64" fmla="*/ 17 w 118"/>
                <a:gd name="T65" fmla="*/ 100 h 117"/>
                <a:gd name="T66" fmla="*/ 5 w 118"/>
                <a:gd name="T67" fmla="*/ 81 h 117"/>
                <a:gd name="T68" fmla="*/ 0 w 118"/>
                <a:gd name="T69" fmla="*/ 58 h 117"/>
                <a:gd name="T70" fmla="*/ 5 w 118"/>
                <a:gd name="T71" fmla="*/ 3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117">
                  <a:moveTo>
                    <a:pt x="14" y="78"/>
                  </a:moveTo>
                  <a:lnTo>
                    <a:pt x="14" y="78"/>
                  </a:lnTo>
                  <a:cubicBezTo>
                    <a:pt x="17" y="84"/>
                    <a:pt x="20" y="89"/>
                    <a:pt x="24" y="94"/>
                  </a:cubicBezTo>
                  <a:cubicBezTo>
                    <a:pt x="29" y="98"/>
                    <a:pt x="34" y="102"/>
                    <a:pt x="40" y="104"/>
                  </a:cubicBezTo>
                  <a:cubicBezTo>
                    <a:pt x="46" y="107"/>
                    <a:pt x="52" y="108"/>
                    <a:pt x="59" y="108"/>
                  </a:cubicBezTo>
                  <a:cubicBezTo>
                    <a:pt x="66" y="108"/>
                    <a:pt x="72" y="107"/>
                    <a:pt x="78" y="104"/>
                  </a:cubicBezTo>
                  <a:cubicBezTo>
                    <a:pt x="84" y="102"/>
                    <a:pt x="89" y="98"/>
                    <a:pt x="93" y="94"/>
                  </a:cubicBezTo>
                  <a:cubicBezTo>
                    <a:pt x="97" y="89"/>
                    <a:pt x="101" y="84"/>
                    <a:pt x="103" y="78"/>
                  </a:cubicBezTo>
                  <a:cubicBezTo>
                    <a:pt x="106" y="72"/>
                    <a:pt x="107" y="65"/>
                    <a:pt x="107" y="58"/>
                  </a:cubicBezTo>
                  <a:cubicBezTo>
                    <a:pt x="107" y="51"/>
                    <a:pt x="106" y="45"/>
                    <a:pt x="103" y="38"/>
                  </a:cubicBezTo>
                  <a:cubicBezTo>
                    <a:pt x="101" y="32"/>
                    <a:pt x="97" y="27"/>
                    <a:pt x="93" y="23"/>
                  </a:cubicBezTo>
                  <a:cubicBezTo>
                    <a:pt x="89" y="18"/>
                    <a:pt x="84" y="15"/>
                    <a:pt x="78" y="12"/>
                  </a:cubicBezTo>
                  <a:cubicBezTo>
                    <a:pt x="72" y="10"/>
                    <a:pt x="66" y="8"/>
                    <a:pt x="59" y="8"/>
                  </a:cubicBezTo>
                  <a:cubicBezTo>
                    <a:pt x="52" y="8"/>
                    <a:pt x="46" y="10"/>
                    <a:pt x="40" y="12"/>
                  </a:cubicBezTo>
                  <a:cubicBezTo>
                    <a:pt x="34" y="15"/>
                    <a:pt x="29" y="18"/>
                    <a:pt x="24" y="23"/>
                  </a:cubicBezTo>
                  <a:cubicBezTo>
                    <a:pt x="20" y="27"/>
                    <a:pt x="17" y="32"/>
                    <a:pt x="14" y="38"/>
                  </a:cubicBezTo>
                  <a:cubicBezTo>
                    <a:pt x="12" y="45"/>
                    <a:pt x="11" y="51"/>
                    <a:pt x="11" y="58"/>
                  </a:cubicBezTo>
                  <a:cubicBezTo>
                    <a:pt x="11" y="65"/>
                    <a:pt x="12" y="72"/>
                    <a:pt x="14" y="78"/>
                  </a:cubicBezTo>
                  <a:close/>
                  <a:moveTo>
                    <a:pt x="5" y="35"/>
                  </a:moveTo>
                  <a:lnTo>
                    <a:pt x="5" y="35"/>
                  </a:lnTo>
                  <a:cubicBezTo>
                    <a:pt x="8" y="28"/>
                    <a:pt x="12" y="22"/>
                    <a:pt x="17" y="17"/>
                  </a:cubicBezTo>
                  <a:cubicBezTo>
                    <a:pt x="23" y="11"/>
                    <a:pt x="29" y="7"/>
                    <a:pt x="36" y="4"/>
                  </a:cubicBezTo>
                  <a:cubicBezTo>
                    <a:pt x="43" y="1"/>
                    <a:pt x="51" y="0"/>
                    <a:pt x="59" y="0"/>
                  </a:cubicBezTo>
                  <a:cubicBezTo>
                    <a:pt x="67" y="0"/>
                    <a:pt x="75" y="1"/>
                    <a:pt x="82" y="4"/>
                  </a:cubicBezTo>
                  <a:cubicBezTo>
                    <a:pt x="89" y="7"/>
                    <a:pt x="95" y="11"/>
                    <a:pt x="100" y="17"/>
                  </a:cubicBezTo>
                  <a:cubicBezTo>
                    <a:pt x="106" y="22"/>
                    <a:pt x="110" y="28"/>
                    <a:pt x="113" y="35"/>
                  </a:cubicBezTo>
                  <a:cubicBezTo>
                    <a:pt x="116" y="42"/>
                    <a:pt x="118" y="50"/>
                    <a:pt x="118" y="58"/>
                  </a:cubicBezTo>
                  <a:cubicBezTo>
                    <a:pt x="118" y="66"/>
                    <a:pt x="116" y="74"/>
                    <a:pt x="113" y="81"/>
                  </a:cubicBezTo>
                  <a:cubicBezTo>
                    <a:pt x="110" y="89"/>
                    <a:pt x="106" y="95"/>
                    <a:pt x="100" y="100"/>
                  </a:cubicBezTo>
                  <a:cubicBezTo>
                    <a:pt x="95" y="105"/>
                    <a:pt x="89" y="109"/>
                    <a:pt x="82" y="112"/>
                  </a:cubicBezTo>
                  <a:cubicBezTo>
                    <a:pt x="75" y="115"/>
                    <a:pt x="67" y="117"/>
                    <a:pt x="59" y="117"/>
                  </a:cubicBezTo>
                  <a:cubicBezTo>
                    <a:pt x="51" y="117"/>
                    <a:pt x="43" y="115"/>
                    <a:pt x="36" y="112"/>
                  </a:cubicBezTo>
                  <a:cubicBezTo>
                    <a:pt x="29" y="109"/>
                    <a:pt x="23" y="105"/>
                    <a:pt x="17" y="100"/>
                  </a:cubicBezTo>
                  <a:cubicBezTo>
                    <a:pt x="12" y="95"/>
                    <a:pt x="8" y="89"/>
                    <a:pt x="5" y="81"/>
                  </a:cubicBezTo>
                  <a:cubicBezTo>
                    <a:pt x="2" y="74"/>
                    <a:pt x="0" y="66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09625" y="646112"/>
              <a:ext cx="292100" cy="261937"/>
            </a:xfrm>
            <a:custGeom>
              <a:avLst/>
              <a:gdLst>
                <a:gd name="T0" fmla="*/ 383 w 740"/>
                <a:gd name="T1" fmla="*/ 543 h 656"/>
                <a:gd name="T2" fmla="*/ 383 w 740"/>
                <a:gd name="T3" fmla="*/ 543 h 656"/>
                <a:gd name="T4" fmla="*/ 160 w 740"/>
                <a:gd name="T5" fmla="*/ 328 h 656"/>
                <a:gd name="T6" fmla="*/ 160 w 740"/>
                <a:gd name="T7" fmla="*/ 327 h 656"/>
                <a:gd name="T8" fmla="*/ 160 w 740"/>
                <a:gd name="T9" fmla="*/ 327 h 656"/>
                <a:gd name="T10" fmla="*/ 383 w 740"/>
                <a:gd name="T11" fmla="*/ 112 h 656"/>
                <a:gd name="T12" fmla="*/ 577 w 740"/>
                <a:gd name="T13" fmla="*/ 229 h 656"/>
                <a:gd name="T14" fmla="*/ 740 w 740"/>
                <a:gd name="T15" fmla="*/ 229 h 656"/>
                <a:gd name="T16" fmla="*/ 660 w 740"/>
                <a:gd name="T17" fmla="*/ 96 h 656"/>
                <a:gd name="T18" fmla="*/ 371 w 740"/>
                <a:gd name="T19" fmla="*/ 0 h 656"/>
                <a:gd name="T20" fmla="*/ 0 w 740"/>
                <a:gd name="T21" fmla="*/ 327 h 656"/>
                <a:gd name="T22" fmla="*/ 371 w 740"/>
                <a:gd name="T23" fmla="*/ 656 h 656"/>
                <a:gd name="T24" fmla="*/ 660 w 740"/>
                <a:gd name="T25" fmla="*/ 559 h 656"/>
                <a:gd name="T26" fmla="*/ 740 w 740"/>
                <a:gd name="T27" fmla="*/ 426 h 656"/>
                <a:gd name="T28" fmla="*/ 577 w 740"/>
                <a:gd name="T29" fmla="*/ 426 h 656"/>
                <a:gd name="T30" fmla="*/ 383 w 740"/>
                <a:gd name="T31" fmla="*/ 543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0" h="656">
                  <a:moveTo>
                    <a:pt x="383" y="543"/>
                  </a:moveTo>
                  <a:lnTo>
                    <a:pt x="383" y="543"/>
                  </a:lnTo>
                  <a:cubicBezTo>
                    <a:pt x="266" y="543"/>
                    <a:pt x="160" y="462"/>
                    <a:pt x="160" y="328"/>
                  </a:cubicBezTo>
                  <a:cubicBezTo>
                    <a:pt x="160" y="328"/>
                    <a:pt x="160" y="328"/>
                    <a:pt x="160" y="327"/>
                  </a:cubicBezTo>
                  <a:cubicBezTo>
                    <a:pt x="160" y="327"/>
                    <a:pt x="160" y="327"/>
                    <a:pt x="160" y="327"/>
                  </a:cubicBezTo>
                  <a:cubicBezTo>
                    <a:pt x="160" y="193"/>
                    <a:pt x="266" y="112"/>
                    <a:pt x="383" y="112"/>
                  </a:cubicBezTo>
                  <a:cubicBezTo>
                    <a:pt x="516" y="112"/>
                    <a:pt x="557" y="191"/>
                    <a:pt x="577" y="229"/>
                  </a:cubicBezTo>
                  <a:lnTo>
                    <a:pt x="740" y="229"/>
                  </a:lnTo>
                  <a:cubicBezTo>
                    <a:pt x="729" y="191"/>
                    <a:pt x="715" y="146"/>
                    <a:pt x="660" y="96"/>
                  </a:cubicBezTo>
                  <a:cubicBezTo>
                    <a:pt x="610" y="50"/>
                    <a:pt x="528" y="0"/>
                    <a:pt x="371" y="0"/>
                  </a:cubicBezTo>
                  <a:cubicBezTo>
                    <a:pt x="152" y="0"/>
                    <a:pt x="0" y="113"/>
                    <a:pt x="0" y="327"/>
                  </a:cubicBezTo>
                  <a:cubicBezTo>
                    <a:pt x="0" y="542"/>
                    <a:pt x="152" y="656"/>
                    <a:pt x="371" y="656"/>
                  </a:cubicBezTo>
                  <a:cubicBezTo>
                    <a:pt x="528" y="656"/>
                    <a:pt x="610" y="604"/>
                    <a:pt x="660" y="559"/>
                  </a:cubicBezTo>
                  <a:cubicBezTo>
                    <a:pt x="715" y="508"/>
                    <a:pt x="729" y="464"/>
                    <a:pt x="740" y="426"/>
                  </a:cubicBezTo>
                  <a:lnTo>
                    <a:pt x="577" y="426"/>
                  </a:lnTo>
                  <a:cubicBezTo>
                    <a:pt x="557" y="464"/>
                    <a:pt x="516" y="543"/>
                    <a:pt x="383" y="5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452563" y="654050"/>
              <a:ext cx="268288" cy="246062"/>
            </a:xfrm>
            <a:custGeom>
              <a:avLst/>
              <a:gdLst>
                <a:gd name="T0" fmla="*/ 532 w 680"/>
                <a:gd name="T1" fmla="*/ 0 h 616"/>
                <a:gd name="T2" fmla="*/ 532 w 680"/>
                <a:gd name="T3" fmla="*/ 0 h 616"/>
                <a:gd name="T4" fmla="*/ 532 w 680"/>
                <a:gd name="T5" fmla="*/ 315 h 616"/>
                <a:gd name="T6" fmla="*/ 532 w 680"/>
                <a:gd name="T7" fmla="*/ 325 h 616"/>
                <a:gd name="T8" fmla="*/ 532 w 680"/>
                <a:gd name="T9" fmla="*/ 435 h 616"/>
                <a:gd name="T10" fmla="*/ 456 w 680"/>
                <a:gd name="T11" fmla="*/ 343 h 616"/>
                <a:gd name="T12" fmla="*/ 154 w 680"/>
                <a:gd name="T13" fmla="*/ 0 h 616"/>
                <a:gd name="T14" fmla="*/ 0 w 680"/>
                <a:gd name="T15" fmla="*/ 0 h 616"/>
                <a:gd name="T16" fmla="*/ 0 w 680"/>
                <a:gd name="T17" fmla="*/ 616 h 616"/>
                <a:gd name="T18" fmla="*/ 147 w 680"/>
                <a:gd name="T19" fmla="*/ 616 h 616"/>
                <a:gd name="T20" fmla="*/ 147 w 680"/>
                <a:gd name="T21" fmla="*/ 460 h 616"/>
                <a:gd name="T22" fmla="*/ 147 w 680"/>
                <a:gd name="T23" fmla="*/ 276 h 616"/>
                <a:gd name="T24" fmla="*/ 147 w 680"/>
                <a:gd name="T25" fmla="*/ 178 h 616"/>
                <a:gd name="T26" fmla="*/ 221 w 680"/>
                <a:gd name="T27" fmla="*/ 269 h 616"/>
                <a:gd name="T28" fmla="*/ 527 w 680"/>
                <a:gd name="T29" fmla="*/ 616 h 616"/>
                <a:gd name="T30" fmla="*/ 680 w 680"/>
                <a:gd name="T31" fmla="*/ 616 h 616"/>
                <a:gd name="T32" fmla="*/ 680 w 680"/>
                <a:gd name="T33" fmla="*/ 0 h 616"/>
                <a:gd name="T34" fmla="*/ 532 w 680"/>
                <a:gd name="T35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0" h="616">
                  <a:moveTo>
                    <a:pt x="532" y="0"/>
                  </a:moveTo>
                  <a:lnTo>
                    <a:pt x="532" y="0"/>
                  </a:lnTo>
                  <a:lnTo>
                    <a:pt x="532" y="315"/>
                  </a:lnTo>
                  <a:cubicBezTo>
                    <a:pt x="532" y="318"/>
                    <a:pt x="532" y="321"/>
                    <a:pt x="532" y="325"/>
                  </a:cubicBezTo>
                  <a:lnTo>
                    <a:pt x="532" y="435"/>
                  </a:lnTo>
                  <a:cubicBezTo>
                    <a:pt x="499" y="393"/>
                    <a:pt x="491" y="383"/>
                    <a:pt x="456" y="343"/>
                  </a:cubicBezTo>
                  <a:lnTo>
                    <a:pt x="154" y="0"/>
                  </a:lnTo>
                  <a:lnTo>
                    <a:pt x="0" y="0"/>
                  </a:lnTo>
                  <a:lnTo>
                    <a:pt x="0" y="616"/>
                  </a:lnTo>
                  <a:lnTo>
                    <a:pt x="147" y="616"/>
                  </a:lnTo>
                  <a:lnTo>
                    <a:pt x="147" y="460"/>
                  </a:lnTo>
                  <a:lnTo>
                    <a:pt x="147" y="276"/>
                  </a:lnTo>
                  <a:lnTo>
                    <a:pt x="147" y="178"/>
                  </a:lnTo>
                  <a:cubicBezTo>
                    <a:pt x="177" y="217"/>
                    <a:pt x="191" y="233"/>
                    <a:pt x="221" y="269"/>
                  </a:cubicBezTo>
                  <a:lnTo>
                    <a:pt x="527" y="616"/>
                  </a:lnTo>
                  <a:lnTo>
                    <a:pt x="680" y="616"/>
                  </a:lnTo>
                  <a:lnTo>
                    <a:pt x="680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7" name="Freeform 28"/>
            <p:cNvSpPr>
              <a:spLocks noEditPoints="1"/>
            </p:cNvSpPr>
            <p:nvPr/>
          </p:nvSpPr>
          <p:spPr bwMode="auto">
            <a:xfrm>
              <a:off x="2609850" y="976312"/>
              <a:ext cx="20638" cy="26987"/>
            </a:xfrm>
            <a:custGeom>
              <a:avLst/>
              <a:gdLst>
                <a:gd name="T0" fmla="*/ 20 w 49"/>
                <a:gd name="T1" fmla="*/ 29 h 65"/>
                <a:gd name="T2" fmla="*/ 20 w 49"/>
                <a:gd name="T3" fmla="*/ 29 h 65"/>
                <a:gd name="T4" fmla="*/ 10 w 49"/>
                <a:gd name="T5" fmla="*/ 29 h 65"/>
                <a:gd name="T6" fmla="*/ 10 w 49"/>
                <a:gd name="T7" fmla="*/ 8 h 65"/>
                <a:gd name="T8" fmla="*/ 23 w 49"/>
                <a:gd name="T9" fmla="*/ 8 h 65"/>
                <a:gd name="T10" fmla="*/ 28 w 49"/>
                <a:gd name="T11" fmla="*/ 8 h 65"/>
                <a:gd name="T12" fmla="*/ 33 w 49"/>
                <a:gd name="T13" fmla="*/ 10 h 65"/>
                <a:gd name="T14" fmla="*/ 36 w 49"/>
                <a:gd name="T15" fmla="*/ 13 h 65"/>
                <a:gd name="T16" fmla="*/ 37 w 49"/>
                <a:gd name="T17" fmla="*/ 18 h 65"/>
                <a:gd name="T18" fmla="*/ 36 w 49"/>
                <a:gd name="T19" fmla="*/ 24 h 65"/>
                <a:gd name="T20" fmla="*/ 32 w 49"/>
                <a:gd name="T21" fmla="*/ 27 h 65"/>
                <a:gd name="T22" fmla="*/ 27 w 49"/>
                <a:gd name="T23" fmla="*/ 28 h 65"/>
                <a:gd name="T24" fmla="*/ 20 w 49"/>
                <a:gd name="T25" fmla="*/ 29 h 65"/>
                <a:gd name="T26" fmla="*/ 30 w 49"/>
                <a:gd name="T27" fmla="*/ 36 h 65"/>
                <a:gd name="T28" fmla="*/ 30 w 49"/>
                <a:gd name="T29" fmla="*/ 36 h 65"/>
                <a:gd name="T30" fmla="*/ 42 w 49"/>
                <a:gd name="T31" fmla="*/ 31 h 65"/>
                <a:gd name="T32" fmla="*/ 47 w 49"/>
                <a:gd name="T33" fmla="*/ 18 h 65"/>
                <a:gd name="T34" fmla="*/ 42 w 49"/>
                <a:gd name="T35" fmla="*/ 5 h 65"/>
                <a:gd name="T36" fmla="*/ 25 w 49"/>
                <a:gd name="T37" fmla="*/ 0 h 65"/>
                <a:gd name="T38" fmla="*/ 0 w 49"/>
                <a:gd name="T39" fmla="*/ 0 h 65"/>
                <a:gd name="T40" fmla="*/ 0 w 49"/>
                <a:gd name="T41" fmla="*/ 65 h 65"/>
                <a:gd name="T42" fmla="*/ 10 w 49"/>
                <a:gd name="T43" fmla="*/ 65 h 65"/>
                <a:gd name="T44" fmla="*/ 10 w 49"/>
                <a:gd name="T45" fmla="*/ 37 h 65"/>
                <a:gd name="T46" fmla="*/ 20 w 49"/>
                <a:gd name="T47" fmla="*/ 37 h 65"/>
                <a:gd name="T48" fmla="*/ 38 w 49"/>
                <a:gd name="T49" fmla="*/ 65 h 65"/>
                <a:gd name="T50" fmla="*/ 49 w 49"/>
                <a:gd name="T51" fmla="*/ 65 h 65"/>
                <a:gd name="T52" fmla="*/ 30 w 49"/>
                <a:gd name="T53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5">
                  <a:moveTo>
                    <a:pt x="20" y="29"/>
                  </a:moveTo>
                  <a:lnTo>
                    <a:pt x="20" y="29"/>
                  </a:lnTo>
                  <a:lnTo>
                    <a:pt x="10" y="29"/>
                  </a:lnTo>
                  <a:lnTo>
                    <a:pt x="10" y="8"/>
                  </a:lnTo>
                  <a:lnTo>
                    <a:pt x="23" y="8"/>
                  </a:lnTo>
                  <a:cubicBezTo>
                    <a:pt x="25" y="8"/>
                    <a:pt x="26" y="8"/>
                    <a:pt x="28" y="8"/>
                  </a:cubicBezTo>
                  <a:cubicBezTo>
                    <a:pt x="30" y="9"/>
                    <a:pt x="31" y="9"/>
                    <a:pt x="33" y="10"/>
                  </a:cubicBezTo>
                  <a:cubicBezTo>
                    <a:pt x="34" y="11"/>
                    <a:pt x="35" y="12"/>
                    <a:pt x="36" y="13"/>
                  </a:cubicBezTo>
                  <a:cubicBezTo>
                    <a:pt x="37" y="14"/>
                    <a:pt x="37" y="16"/>
                    <a:pt x="37" y="18"/>
                  </a:cubicBezTo>
                  <a:cubicBezTo>
                    <a:pt x="37" y="21"/>
                    <a:pt x="37" y="23"/>
                    <a:pt x="36" y="24"/>
                  </a:cubicBezTo>
                  <a:cubicBezTo>
                    <a:pt x="35" y="25"/>
                    <a:pt x="33" y="26"/>
                    <a:pt x="32" y="27"/>
                  </a:cubicBezTo>
                  <a:cubicBezTo>
                    <a:pt x="30" y="28"/>
                    <a:pt x="29" y="28"/>
                    <a:pt x="27" y="28"/>
                  </a:cubicBezTo>
                  <a:cubicBezTo>
                    <a:pt x="25" y="29"/>
                    <a:pt x="22" y="29"/>
                    <a:pt x="20" y="29"/>
                  </a:cubicBezTo>
                  <a:close/>
                  <a:moveTo>
                    <a:pt x="30" y="36"/>
                  </a:moveTo>
                  <a:lnTo>
                    <a:pt x="30" y="36"/>
                  </a:lnTo>
                  <a:cubicBezTo>
                    <a:pt x="35" y="36"/>
                    <a:pt x="39" y="34"/>
                    <a:pt x="42" y="31"/>
                  </a:cubicBezTo>
                  <a:cubicBezTo>
                    <a:pt x="46" y="29"/>
                    <a:pt x="47" y="24"/>
                    <a:pt x="47" y="18"/>
                  </a:cubicBezTo>
                  <a:cubicBezTo>
                    <a:pt x="47" y="12"/>
                    <a:pt x="45" y="8"/>
                    <a:pt x="42" y="5"/>
                  </a:cubicBezTo>
                  <a:cubicBezTo>
                    <a:pt x="38" y="2"/>
                    <a:pt x="32" y="0"/>
                    <a:pt x="25" y="0"/>
                  </a:cubicBezTo>
                  <a:lnTo>
                    <a:pt x="0" y="0"/>
                  </a:lnTo>
                  <a:lnTo>
                    <a:pt x="0" y="65"/>
                  </a:lnTo>
                  <a:lnTo>
                    <a:pt x="10" y="65"/>
                  </a:lnTo>
                  <a:lnTo>
                    <a:pt x="10" y="37"/>
                  </a:lnTo>
                  <a:lnTo>
                    <a:pt x="20" y="37"/>
                  </a:lnTo>
                  <a:lnTo>
                    <a:pt x="38" y="65"/>
                  </a:lnTo>
                  <a:lnTo>
                    <a:pt x="49" y="65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201256" y="4523833"/>
            <a:ext cx="4756135" cy="123982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92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ttern33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998" y="1261841"/>
            <a:ext cx="8093926" cy="458015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6600" b="1" cap="all">
                <a:solidFill>
                  <a:srgbClr val="8B8D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7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3773"/>
            <a:ext cx="8229600" cy="1143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773"/>
            <a:ext cx="8229600" cy="4459577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3" y="254223"/>
            <a:ext cx="8204294" cy="49225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Availity, LLC. All rights reserved.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FAEF9-377F-524D-992E-1E2D5583C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62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7240"/>
            <a:ext cx="8229600" cy="1143000"/>
          </a:xfrm>
        </p:spPr>
        <p:txBody>
          <a:bodyPr anchor="t">
            <a:noAutofit/>
          </a:bodyPr>
          <a:lstStyle>
            <a:lvl1pPr>
              <a:defRPr sz="3600">
                <a:solidFill>
                  <a:srgbClr val="2261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240"/>
            <a:ext cx="4038600" cy="446611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0240"/>
            <a:ext cx="4038600" cy="446611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3" y="254223"/>
            <a:ext cx="8204294" cy="492257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Availity, LLC. All rights reserved.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FAEF9-377F-524D-992E-1E2D5583C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0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7240"/>
            <a:ext cx="82296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2261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442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4188"/>
            <a:ext cx="4040188" cy="352216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442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4188"/>
            <a:ext cx="4041775" cy="352216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3" y="254223"/>
            <a:ext cx="8204294" cy="49225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Availity, LLC. All rights reserved.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FAEF9-377F-524D-992E-1E2D5583C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7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7240"/>
            <a:ext cx="8229600" cy="1143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3" y="254223"/>
            <a:ext cx="8204294" cy="49225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Availity, LLC. All rights reserved.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FAEF9-377F-524D-992E-1E2D5583C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Availity, LLC.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3" y="254223"/>
            <a:ext cx="8204294" cy="492257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FAEF9-377F-524D-992E-1E2D5583C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2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Availity, LLC.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BEFAEF9-377F-524D-992E-1E2D5583C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0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58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5"/>
          <p:cNvSpPr>
            <a:spLocks/>
          </p:cNvSpPr>
          <p:nvPr/>
        </p:nvSpPr>
        <p:spPr bwMode="auto">
          <a:xfrm>
            <a:off x="3175" y="6450808"/>
            <a:ext cx="6740525" cy="407987"/>
          </a:xfrm>
          <a:custGeom>
            <a:avLst/>
            <a:gdLst>
              <a:gd name="T0" fmla="*/ 0 w 4246"/>
              <a:gd name="T1" fmla="*/ 0 h 257"/>
              <a:gd name="T2" fmla="*/ 0 w 4246"/>
              <a:gd name="T3" fmla="*/ 257 h 257"/>
              <a:gd name="T4" fmla="*/ 4196 w 4246"/>
              <a:gd name="T5" fmla="*/ 257 h 257"/>
              <a:gd name="T6" fmla="*/ 4246 w 4246"/>
              <a:gd name="T7" fmla="*/ 0 h 257"/>
              <a:gd name="T8" fmla="*/ 0 w 4246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46" h="257">
                <a:moveTo>
                  <a:pt x="0" y="0"/>
                </a:moveTo>
                <a:lnTo>
                  <a:pt x="0" y="257"/>
                </a:lnTo>
                <a:lnTo>
                  <a:pt x="4196" y="257"/>
                </a:lnTo>
                <a:lnTo>
                  <a:pt x="42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6724650" y="6450808"/>
            <a:ext cx="2422525" cy="407987"/>
          </a:xfrm>
          <a:custGeom>
            <a:avLst/>
            <a:gdLst>
              <a:gd name="T0" fmla="*/ 50 w 1526"/>
              <a:gd name="T1" fmla="*/ 0 h 257"/>
              <a:gd name="T2" fmla="*/ 0 w 1526"/>
              <a:gd name="T3" fmla="*/ 257 h 257"/>
              <a:gd name="T4" fmla="*/ 1526 w 1526"/>
              <a:gd name="T5" fmla="*/ 257 h 257"/>
              <a:gd name="T6" fmla="*/ 1526 w 1526"/>
              <a:gd name="T7" fmla="*/ 0 h 257"/>
              <a:gd name="T8" fmla="*/ 50 w 1526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6" h="257">
                <a:moveTo>
                  <a:pt x="50" y="0"/>
                </a:moveTo>
                <a:lnTo>
                  <a:pt x="0" y="257"/>
                </a:lnTo>
                <a:lnTo>
                  <a:pt x="1526" y="257"/>
                </a:lnTo>
                <a:lnTo>
                  <a:pt x="1526" y="0"/>
                </a:lnTo>
                <a:lnTo>
                  <a:pt x="5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9805"/>
            <a:ext cx="8229600" cy="830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20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385642" y="6526773"/>
            <a:ext cx="1101133" cy="257756"/>
            <a:chOff x="7724437" y="6475754"/>
            <a:chExt cx="972560" cy="227659"/>
          </a:xfrm>
          <a:solidFill>
            <a:schemeClr val="bg1"/>
          </a:solidFill>
        </p:grpSpPr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8555448" y="6481356"/>
              <a:ext cx="141549" cy="129755"/>
            </a:xfrm>
            <a:custGeom>
              <a:avLst/>
              <a:gdLst>
                <a:gd name="T0" fmla="*/ 147 w 203"/>
                <a:gd name="T1" fmla="*/ 108 h 185"/>
                <a:gd name="T2" fmla="*/ 177 w 203"/>
                <a:gd name="T3" fmla="*/ 97 h 185"/>
                <a:gd name="T4" fmla="*/ 194 w 203"/>
                <a:gd name="T5" fmla="*/ 56 h 185"/>
                <a:gd name="T6" fmla="*/ 182 w 203"/>
                <a:gd name="T7" fmla="*/ 20 h 185"/>
                <a:gd name="T8" fmla="*/ 127 w 203"/>
                <a:gd name="T9" fmla="*/ 0 h 185"/>
                <a:gd name="T10" fmla="*/ 0 w 203"/>
                <a:gd name="T11" fmla="*/ 0 h 185"/>
                <a:gd name="T12" fmla="*/ 0 w 203"/>
                <a:gd name="T13" fmla="*/ 185 h 185"/>
                <a:gd name="T14" fmla="*/ 46 w 203"/>
                <a:gd name="T15" fmla="*/ 185 h 185"/>
                <a:gd name="T16" fmla="*/ 46 w 203"/>
                <a:gd name="T17" fmla="*/ 111 h 185"/>
                <a:gd name="T18" fmla="*/ 100 w 203"/>
                <a:gd name="T19" fmla="*/ 111 h 185"/>
                <a:gd name="T20" fmla="*/ 150 w 203"/>
                <a:gd name="T21" fmla="*/ 185 h 185"/>
                <a:gd name="T22" fmla="*/ 203 w 203"/>
                <a:gd name="T23" fmla="*/ 185 h 185"/>
                <a:gd name="T24" fmla="*/ 147 w 203"/>
                <a:gd name="T25" fmla="*/ 108 h 185"/>
                <a:gd name="T26" fmla="*/ 120 w 203"/>
                <a:gd name="T27" fmla="*/ 78 h 185"/>
                <a:gd name="T28" fmla="*/ 46 w 203"/>
                <a:gd name="T29" fmla="*/ 78 h 185"/>
                <a:gd name="T30" fmla="*/ 46 w 203"/>
                <a:gd name="T31" fmla="*/ 33 h 185"/>
                <a:gd name="T32" fmla="*/ 118 w 203"/>
                <a:gd name="T33" fmla="*/ 33 h 185"/>
                <a:gd name="T34" fmla="*/ 144 w 203"/>
                <a:gd name="T35" fmla="*/ 42 h 185"/>
                <a:gd name="T36" fmla="*/ 148 w 203"/>
                <a:gd name="T37" fmla="*/ 56 h 185"/>
                <a:gd name="T38" fmla="*/ 120 w 203"/>
                <a:gd name="T39" fmla="*/ 7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" h="185">
                  <a:moveTo>
                    <a:pt x="147" y="108"/>
                  </a:moveTo>
                  <a:cubicBezTo>
                    <a:pt x="154" y="107"/>
                    <a:pt x="167" y="104"/>
                    <a:pt x="177" y="97"/>
                  </a:cubicBezTo>
                  <a:cubicBezTo>
                    <a:pt x="190" y="87"/>
                    <a:pt x="194" y="70"/>
                    <a:pt x="194" y="56"/>
                  </a:cubicBezTo>
                  <a:cubicBezTo>
                    <a:pt x="194" y="45"/>
                    <a:pt x="192" y="31"/>
                    <a:pt x="182" y="20"/>
                  </a:cubicBezTo>
                  <a:cubicBezTo>
                    <a:pt x="167" y="2"/>
                    <a:pt x="148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203" y="185"/>
                    <a:pt x="203" y="185"/>
                    <a:pt x="203" y="185"/>
                  </a:cubicBezTo>
                  <a:lnTo>
                    <a:pt x="147" y="108"/>
                  </a:lnTo>
                  <a:close/>
                  <a:moveTo>
                    <a:pt x="120" y="78"/>
                  </a:moveTo>
                  <a:cubicBezTo>
                    <a:pt x="46" y="78"/>
                    <a:pt x="46" y="78"/>
                    <a:pt x="46" y="7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36" y="33"/>
                    <a:pt x="141" y="38"/>
                    <a:pt x="144" y="42"/>
                  </a:cubicBezTo>
                  <a:cubicBezTo>
                    <a:pt x="147" y="46"/>
                    <a:pt x="148" y="53"/>
                    <a:pt x="148" y="56"/>
                  </a:cubicBezTo>
                  <a:cubicBezTo>
                    <a:pt x="148" y="77"/>
                    <a:pt x="130" y="78"/>
                    <a:pt x="120" y="7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7" name="Freeform 6"/>
            <p:cNvSpPr>
              <a:spLocks/>
            </p:cNvSpPr>
            <p:nvPr userDrawn="1"/>
          </p:nvSpPr>
          <p:spPr bwMode="auto">
            <a:xfrm>
              <a:off x="8418617" y="6481356"/>
              <a:ext cx="120023" cy="129755"/>
            </a:xfrm>
            <a:custGeom>
              <a:avLst/>
              <a:gdLst>
                <a:gd name="T0" fmla="*/ 0 w 407"/>
                <a:gd name="T1" fmla="*/ 440 h 440"/>
                <a:gd name="T2" fmla="*/ 407 w 407"/>
                <a:gd name="T3" fmla="*/ 440 h 440"/>
                <a:gd name="T4" fmla="*/ 407 w 407"/>
                <a:gd name="T5" fmla="*/ 362 h 440"/>
                <a:gd name="T6" fmla="*/ 109 w 407"/>
                <a:gd name="T7" fmla="*/ 362 h 440"/>
                <a:gd name="T8" fmla="*/ 109 w 407"/>
                <a:gd name="T9" fmla="*/ 255 h 440"/>
                <a:gd name="T10" fmla="*/ 381 w 407"/>
                <a:gd name="T11" fmla="*/ 255 h 440"/>
                <a:gd name="T12" fmla="*/ 381 w 407"/>
                <a:gd name="T13" fmla="*/ 178 h 440"/>
                <a:gd name="T14" fmla="*/ 109 w 407"/>
                <a:gd name="T15" fmla="*/ 178 h 440"/>
                <a:gd name="T16" fmla="*/ 109 w 407"/>
                <a:gd name="T17" fmla="*/ 78 h 440"/>
                <a:gd name="T18" fmla="*/ 407 w 407"/>
                <a:gd name="T19" fmla="*/ 78 h 440"/>
                <a:gd name="T20" fmla="*/ 407 w 407"/>
                <a:gd name="T21" fmla="*/ 0 h 440"/>
                <a:gd name="T22" fmla="*/ 0 w 407"/>
                <a:gd name="T23" fmla="*/ 0 h 440"/>
                <a:gd name="T24" fmla="*/ 0 w 407"/>
                <a:gd name="T25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440">
                  <a:moveTo>
                    <a:pt x="0" y="440"/>
                  </a:moveTo>
                  <a:lnTo>
                    <a:pt x="407" y="440"/>
                  </a:lnTo>
                  <a:lnTo>
                    <a:pt x="407" y="362"/>
                  </a:lnTo>
                  <a:lnTo>
                    <a:pt x="109" y="362"/>
                  </a:lnTo>
                  <a:lnTo>
                    <a:pt x="109" y="255"/>
                  </a:lnTo>
                  <a:lnTo>
                    <a:pt x="381" y="255"/>
                  </a:lnTo>
                  <a:lnTo>
                    <a:pt x="381" y="178"/>
                  </a:lnTo>
                  <a:lnTo>
                    <a:pt x="109" y="178"/>
                  </a:lnTo>
                  <a:lnTo>
                    <a:pt x="109" y="78"/>
                  </a:lnTo>
                  <a:lnTo>
                    <a:pt x="407" y="78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0" y="4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auto">
            <a:xfrm>
              <a:off x="8282967" y="6481356"/>
              <a:ext cx="119432" cy="129755"/>
            </a:xfrm>
            <a:custGeom>
              <a:avLst/>
              <a:gdLst>
                <a:gd name="T0" fmla="*/ 0 w 405"/>
                <a:gd name="T1" fmla="*/ 440 h 440"/>
                <a:gd name="T2" fmla="*/ 109 w 405"/>
                <a:gd name="T3" fmla="*/ 440 h 440"/>
                <a:gd name="T4" fmla="*/ 109 w 405"/>
                <a:gd name="T5" fmla="*/ 255 h 440"/>
                <a:gd name="T6" fmla="*/ 377 w 405"/>
                <a:gd name="T7" fmla="*/ 255 h 440"/>
                <a:gd name="T8" fmla="*/ 377 w 405"/>
                <a:gd name="T9" fmla="*/ 178 h 440"/>
                <a:gd name="T10" fmla="*/ 109 w 405"/>
                <a:gd name="T11" fmla="*/ 178 h 440"/>
                <a:gd name="T12" fmla="*/ 109 w 405"/>
                <a:gd name="T13" fmla="*/ 78 h 440"/>
                <a:gd name="T14" fmla="*/ 405 w 405"/>
                <a:gd name="T15" fmla="*/ 78 h 440"/>
                <a:gd name="T16" fmla="*/ 405 w 405"/>
                <a:gd name="T17" fmla="*/ 0 h 440"/>
                <a:gd name="T18" fmla="*/ 0 w 405"/>
                <a:gd name="T19" fmla="*/ 0 h 440"/>
                <a:gd name="T20" fmla="*/ 0 w 405"/>
                <a:gd name="T21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5" h="440">
                  <a:moveTo>
                    <a:pt x="0" y="440"/>
                  </a:moveTo>
                  <a:lnTo>
                    <a:pt x="109" y="440"/>
                  </a:lnTo>
                  <a:lnTo>
                    <a:pt x="109" y="255"/>
                  </a:lnTo>
                  <a:lnTo>
                    <a:pt x="377" y="255"/>
                  </a:lnTo>
                  <a:lnTo>
                    <a:pt x="377" y="178"/>
                  </a:lnTo>
                  <a:lnTo>
                    <a:pt x="109" y="178"/>
                  </a:lnTo>
                  <a:lnTo>
                    <a:pt x="109" y="78"/>
                  </a:lnTo>
                  <a:lnTo>
                    <a:pt x="405" y="78"/>
                  </a:lnTo>
                  <a:lnTo>
                    <a:pt x="405" y="0"/>
                  </a:lnTo>
                  <a:lnTo>
                    <a:pt x="0" y="0"/>
                  </a:lnTo>
                  <a:lnTo>
                    <a:pt x="0" y="4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9" name="Rectangle 8"/>
            <p:cNvSpPr>
              <a:spLocks noChangeArrowheads="1"/>
            </p:cNvSpPr>
            <p:nvPr userDrawn="1"/>
          </p:nvSpPr>
          <p:spPr bwMode="auto">
            <a:xfrm>
              <a:off x="8229296" y="6481356"/>
              <a:ext cx="32144" cy="12975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 userDrawn="1"/>
          </p:nvSpPr>
          <p:spPr bwMode="auto">
            <a:xfrm>
              <a:off x="7890757" y="6475754"/>
              <a:ext cx="158358" cy="139780"/>
            </a:xfrm>
            <a:custGeom>
              <a:avLst/>
              <a:gdLst>
                <a:gd name="T0" fmla="*/ 207 w 227"/>
                <a:gd name="T1" fmla="*/ 38 h 199"/>
                <a:gd name="T2" fmla="*/ 106 w 227"/>
                <a:gd name="T3" fmla="*/ 2 h 199"/>
                <a:gd name="T4" fmla="*/ 0 w 227"/>
                <a:gd name="T5" fmla="*/ 101 h 199"/>
                <a:gd name="T6" fmla="*/ 114 w 227"/>
                <a:gd name="T7" fmla="*/ 199 h 199"/>
                <a:gd name="T8" fmla="*/ 227 w 227"/>
                <a:gd name="T9" fmla="*/ 98 h 199"/>
                <a:gd name="T10" fmla="*/ 207 w 227"/>
                <a:gd name="T11" fmla="*/ 38 h 199"/>
                <a:gd name="T12" fmla="*/ 113 w 227"/>
                <a:gd name="T13" fmla="*/ 166 h 199"/>
                <a:gd name="T14" fmla="*/ 59 w 227"/>
                <a:gd name="T15" fmla="*/ 140 h 199"/>
                <a:gd name="T16" fmla="*/ 47 w 227"/>
                <a:gd name="T17" fmla="*/ 102 h 199"/>
                <a:gd name="T18" fmla="*/ 111 w 227"/>
                <a:gd name="T19" fmla="*/ 35 h 199"/>
                <a:gd name="T20" fmla="*/ 179 w 227"/>
                <a:gd name="T21" fmla="*/ 101 h 199"/>
                <a:gd name="T22" fmla="*/ 113 w 227"/>
                <a:gd name="T23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7" h="199">
                  <a:moveTo>
                    <a:pt x="207" y="38"/>
                  </a:moveTo>
                  <a:cubicBezTo>
                    <a:pt x="184" y="10"/>
                    <a:pt x="142" y="0"/>
                    <a:pt x="106" y="2"/>
                  </a:cubicBezTo>
                  <a:cubicBezTo>
                    <a:pt x="45" y="5"/>
                    <a:pt x="0" y="37"/>
                    <a:pt x="0" y="101"/>
                  </a:cubicBezTo>
                  <a:cubicBezTo>
                    <a:pt x="0" y="158"/>
                    <a:pt x="39" y="199"/>
                    <a:pt x="114" y="199"/>
                  </a:cubicBezTo>
                  <a:cubicBezTo>
                    <a:pt x="189" y="199"/>
                    <a:pt x="227" y="157"/>
                    <a:pt x="227" y="98"/>
                  </a:cubicBezTo>
                  <a:cubicBezTo>
                    <a:pt x="227" y="68"/>
                    <a:pt x="214" y="47"/>
                    <a:pt x="207" y="38"/>
                  </a:cubicBezTo>
                  <a:close/>
                  <a:moveTo>
                    <a:pt x="113" y="166"/>
                  </a:moveTo>
                  <a:cubicBezTo>
                    <a:pt x="77" y="166"/>
                    <a:pt x="64" y="147"/>
                    <a:pt x="59" y="140"/>
                  </a:cubicBezTo>
                  <a:cubicBezTo>
                    <a:pt x="56" y="136"/>
                    <a:pt x="47" y="124"/>
                    <a:pt x="47" y="102"/>
                  </a:cubicBezTo>
                  <a:cubicBezTo>
                    <a:pt x="47" y="57"/>
                    <a:pt x="80" y="36"/>
                    <a:pt x="111" y="35"/>
                  </a:cubicBezTo>
                  <a:cubicBezTo>
                    <a:pt x="148" y="34"/>
                    <a:pt x="179" y="59"/>
                    <a:pt x="179" y="101"/>
                  </a:cubicBezTo>
                  <a:cubicBezTo>
                    <a:pt x="179" y="136"/>
                    <a:pt x="156" y="166"/>
                    <a:pt x="113" y="16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8599977" y="6647088"/>
              <a:ext cx="56030" cy="55440"/>
            </a:xfrm>
            <a:custGeom>
              <a:avLst/>
              <a:gdLst>
                <a:gd name="T0" fmla="*/ 0 w 80"/>
                <a:gd name="T1" fmla="*/ 62 h 79"/>
                <a:gd name="T2" fmla="*/ 23 w 80"/>
                <a:gd name="T3" fmla="*/ 77 h 79"/>
                <a:gd name="T4" fmla="*/ 43 w 80"/>
                <a:gd name="T5" fmla="*/ 79 h 79"/>
                <a:gd name="T6" fmla="*/ 76 w 80"/>
                <a:gd name="T7" fmla="*/ 67 h 79"/>
                <a:gd name="T8" fmla="*/ 80 w 80"/>
                <a:gd name="T9" fmla="*/ 55 h 79"/>
                <a:gd name="T10" fmla="*/ 62 w 80"/>
                <a:gd name="T11" fmla="*/ 35 h 79"/>
                <a:gd name="T12" fmla="*/ 53 w 80"/>
                <a:gd name="T13" fmla="*/ 33 h 79"/>
                <a:gd name="T14" fmla="*/ 32 w 80"/>
                <a:gd name="T15" fmla="*/ 32 h 79"/>
                <a:gd name="T16" fmla="*/ 18 w 80"/>
                <a:gd name="T17" fmla="*/ 27 h 79"/>
                <a:gd name="T18" fmla="*/ 16 w 80"/>
                <a:gd name="T19" fmla="*/ 21 h 79"/>
                <a:gd name="T20" fmla="*/ 23 w 80"/>
                <a:gd name="T21" fmla="*/ 12 h 79"/>
                <a:gd name="T22" fmla="*/ 41 w 80"/>
                <a:gd name="T23" fmla="*/ 9 h 79"/>
                <a:gd name="T24" fmla="*/ 65 w 80"/>
                <a:gd name="T25" fmla="*/ 15 h 79"/>
                <a:gd name="T26" fmla="*/ 69 w 80"/>
                <a:gd name="T27" fmla="*/ 19 h 79"/>
                <a:gd name="T28" fmla="*/ 79 w 80"/>
                <a:gd name="T29" fmla="*/ 15 h 79"/>
                <a:gd name="T30" fmla="*/ 71 w 80"/>
                <a:gd name="T31" fmla="*/ 7 h 79"/>
                <a:gd name="T32" fmla="*/ 41 w 80"/>
                <a:gd name="T33" fmla="*/ 0 h 79"/>
                <a:gd name="T34" fmla="*/ 5 w 80"/>
                <a:gd name="T35" fmla="*/ 22 h 79"/>
                <a:gd name="T36" fmla="*/ 11 w 80"/>
                <a:gd name="T37" fmla="*/ 35 h 79"/>
                <a:gd name="T38" fmla="*/ 42 w 80"/>
                <a:gd name="T39" fmla="*/ 42 h 79"/>
                <a:gd name="T40" fmla="*/ 69 w 80"/>
                <a:gd name="T41" fmla="*/ 55 h 79"/>
                <a:gd name="T42" fmla="*/ 43 w 80"/>
                <a:gd name="T43" fmla="*/ 70 h 79"/>
                <a:gd name="T44" fmla="*/ 15 w 80"/>
                <a:gd name="T45" fmla="*/ 63 h 79"/>
                <a:gd name="T46" fmla="*/ 10 w 80"/>
                <a:gd name="T47" fmla="*/ 58 h 79"/>
                <a:gd name="T48" fmla="*/ 0 w 80"/>
                <a:gd name="T4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9">
                  <a:moveTo>
                    <a:pt x="0" y="62"/>
                  </a:moveTo>
                  <a:cubicBezTo>
                    <a:pt x="2" y="65"/>
                    <a:pt x="7" y="73"/>
                    <a:pt x="23" y="77"/>
                  </a:cubicBezTo>
                  <a:cubicBezTo>
                    <a:pt x="28" y="79"/>
                    <a:pt x="36" y="79"/>
                    <a:pt x="43" y="79"/>
                  </a:cubicBezTo>
                  <a:cubicBezTo>
                    <a:pt x="58" y="79"/>
                    <a:pt x="70" y="76"/>
                    <a:pt x="76" y="67"/>
                  </a:cubicBezTo>
                  <a:cubicBezTo>
                    <a:pt x="79" y="63"/>
                    <a:pt x="80" y="58"/>
                    <a:pt x="80" y="55"/>
                  </a:cubicBezTo>
                  <a:cubicBezTo>
                    <a:pt x="80" y="42"/>
                    <a:pt x="71" y="37"/>
                    <a:pt x="62" y="35"/>
                  </a:cubicBezTo>
                  <a:cubicBezTo>
                    <a:pt x="59" y="34"/>
                    <a:pt x="56" y="34"/>
                    <a:pt x="53" y="33"/>
                  </a:cubicBezTo>
                  <a:cubicBezTo>
                    <a:pt x="46" y="33"/>
                    <a:pt x="39" y="32"/>
                    <a:pt x="32" y="32"/>
                  </a:cubicBezTo>
                  <a:cubicBezTo>
                    <a:pt x="25" y="31"/>
                    <a:pt x="21" y="30"/>
                    <a:pt x="18" y="27"/>
                  </a:cubicBezTo>
                  <a:cubicBezTo>
                    <a:pt x="17" y="26"/>
                    <a:pt x="16" y="24"/>
                    <a:pt x="16" y="21"/>
                  </a:cubicBezTo>
                  <a:cubicBezTo>
                    <a:pt x="16" y="18"/>
                    <a:pt x="18" y="14"/>
                    <a:pt x="23" y="12"/>
                  </a:cubicBezTo>
                  <a:cubicBezTo>
                    <a:pt x="28" y="10"/>
                    <a:pt x="35" y="9"/>
                    <a:pt x="41" y="9"/>
                  </a:cubicBezTo>
                  <a:cubicBezTo>
                    <a:pt x="50" y="9"/>
                    <a:pt x="58" y="10"/>
                    <a:pt x="65" y="15"/>
                  </a:cubicBezTo>
                  <a:cubicBezTo>
                    <a:pt x="67" y="16"/>
                    <a:pt x="68" y="17"/>
                    <a:pt x="69" y="19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7" y="12"/>
                    <a:pt x="75" y="10"/>
                    <a:pt x="71" y="7"/>
                  </a:cubicBezTo>
                  <a:cubicBezTo>
                    <a:pt x="62" y="1"/>
                    <a:pt x="52" y="0"/>
                    <a:pt x="41" y="0"/>
                  </a:cubicBezTo>
                  <a:cubicBezTo>
                    <a:pt x="34" y="0"/>
                    <a:pt x="5" y="0"/>
                    <a:pt x="5" y="22"/>
                  </a:cubicBezTo>
                  <a:cubicBezTo>
                    <a:pt x="5" y="25"/>
                    <a:pt x="6" y="30"/>
                    <a:pt x="11" y="35"/>
                  </a:cubicBezTo>
                  <a:cubicBezTo>
                    <a:pt x="17" y="40"/>
                    <a:pt x="23" y="40"/>
                    <a:pt x="42" y="42"/>
                  </a:cubicBezTo>
                  <a:cubicBezTo>
                    <a:pt x="57" y="43"/>
                    <a:pt x="69" y="44"/>
                    <a:pt x="69" y="55"/>
                  </a:cubicBezTo>
                  <a:cubicBezTo>
                    <a:pt x="69" y="64"/>
                    <a:pt x="60" y="70"/>
                    <a:pt x="43" y="70"/>
                  </a:cubicBezTo>
                  <a:cubicBezTo>
                    <a:pt x="33" y="70"/>
                    <a:pt x="23" y="69"/>
                    <a:pt x="15" y="63"/>
                  </a:cubicBezTo>
                  <a:cubicBezTo>
                    <a:pt x="12" y="61"/>
                    <a:pt x="11" y="60"/>
                    <a:pt x="10" y="58"/>
                  </a:cubicBez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8534511" y="6648562"/>
              <a:ext cx="55735" cy="53376"/>
            </a:xfrm>
            <a:custGeom>
              <a:avLst/>
              <a:gdLst>
                <a:gd name="T0" fmla="*/ 0 w 80"/>
                <a:gd name="T1" fmla="*/ 0 h 76"/>
                <a:gd name="T2" fmla="*/ 0 w 80"/>
                <a:gd name="T3" fmla="*/ 76 h 76"/>
                <a:gd name="T4" fmla="*/ 10 w 80"/>
                <a:gd name="T5" fmla="*/ 76 h 76"/>
                <a:gd name="T6" fmla="*/ 10 w 80"/>
                <a:gd name="T7" fmla="*/ 25 h 76"/>
                <a:gd name="T8" fmla="*/ 10 w 80"/>
                <a:gd name="T9" fmla="*/ 12 h 76"/>
                <a:gd name="T10" fmla="*/ 16 w 80"/>
                <a:gd name="T11" fmla="*/ 19 h 76"/>
                <a:gd name="T12" fmla="*/ 70 w 80"/>
                <a:gd name="T13" fmla="*/ 76 h 76"/>
                <a:gd name="T14" fmla="*/ 80 w 80"/>
                <a:gd name="T15" fmla="*/ 76 h 76"/>
                <a:gd name="T16" fmla="*/ 80 w 80"/>
                <a:gd name="T17" fmla="*/ 0 h 76"/>
                <a:gd name="T18" fmla="*/ 70 w 80"/>
                <a:gd name="T19" fmla="*/ 0 h 76"/>
                <a:gd name="T20" fmla="*/ 70 w 80"/>
                <a:gd name="T21" fmla="*/ 52 h 76"/>
                <a:gd name="T22" fmla="*/ 70 w 80"/>
                <a:gd name="T23" fmla="*/ 63 h 76"/>
                <a:gd name="T24" fmla="*/ 62 w 80"/>
                <a:gd name="T25" fmla="*/ 54 h 76"/>
                <a:gd name="T26" fmla="*/ 11 w 80"/>
                <a:gd name="T27" fmla="*/ 0 h 76"/>
                <a:gd name="T28" fmla="*/ 0 w 80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76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18"/>
                    <a:pt x="10" y="17"/>
                    <a:pt x="10" y="12"/>
                  </a:cubicBezTo>
                  <a:cubicBezTo>
                    <a:pt x="12" y="14"/>
                    <a:pt x="13" y="16"/>
                    <a:pt x="16" y="19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7"/>
                    <a:pt x="70" y="58"/>
                    <a:pt x="70" y="63"/>
                  </a:cubicBezTo>
                  <a:cubicBezTo>
                    <a:pt x="67" y="59"/>
                    <a:pt x="66" y="58"/>
                    <a:pt x="62" y="54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 userDrawn="1"/>
          </p:nvSpPr>
          <p:spPr bwMode="auto">
            <a:xfrm>
              <a:off x="8458427" y="6647088"/>
              <a:ext cx="63993" cy="56325"/>
            </a:xfrm>
            <a:custGeom>
              <a:avLst/>
              <a:gdLst>
                <a:gd name="T0" fmla="*/ 46 w 92"/>
                <a:gd name="T1" fmla="*/ 0 h 80"/>
                <a:gd name="T2" fmla="*/ 0 w 92"/>
                <a:gd name="T3" fmla="*/ 41 h 80"/>
                <a:gd name="T4" fmla="*/ 15 w 92"/>
                <a:gd name="T5" fmla="*/ 71 h 80"/>
                <a:gd name="T6" fmla="*/ 46 w 92"/>
                <a:gd name="T7" fmla="*/ 80 h 80"/>
                <a:gd name="T8" fmla="*/ 92 w 92"/>
                <a:gd name="T9" fmla="*/ 41 h 80"/>
                <a:gd name="T10" fmla="*/ 46 w 92"/>
                <a:gd name="T11" fmla="*/ 0 h 80"/>
                <a:gd name="T12" fmla="*/ 46 w 92"/>
                <a:gd name="T13" fmla="*/ 70 h 80"/>
                <a:gd name="T14" fmla="*/ 17 w 92"/>
                <a:gd name="T15" fmla="*/ 59 h 80"/>
                <a:gd name="T16" fmla="*/ 11 w 92"/>
                <a:gd name="T17" fmla="*/ 40 h 80"/>
                <a:gd name="T18" fmla="*/ 45 w 92"/>
                <a:gd name="T19" fmla="*/ 9 h 80"/>
                <a:gd name="T20" fmla="*/ 81 w 92"/>
                <a:gd name="T21" fmla="*/ 40 h 80"/>
                <a:gd name="T22" fmla="*/ 46 w 92"/>
                <a:gd name="T23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0">
                  <a:moveTo>
                    <a:pt x="46" y="0"/>
                  </a:moveTo>
                  <a:cubicBezTo>
                    <a:pt x="23" y="0"/>
                    <a:pt x="0" y="13"/>
                    <a:pt x="0" y="41"/>
                  </a:cubicBezTo>
                  <a:cubicBezTo>
                    <a:pt x="0" y="57"/>
                    <a:pt x="8" y="66"/>
                    <a:pt x="15" y="71"/>
                  </a:cubicBezTo>
                  <a:cubicBezTo>
                    <a:pt x="24" y="78"/>
                    <a:pt x="35" y="80"/>
                    <a:pt x="46" y="80"/>
                  </a:cubicBezTo>
                  <a:cubicBezTo>
                    <a:pt x="71" y="80"/>
                    <a:pt x="92" y="67"/>
                    <a:pt x="92" y="41"/>
                  </a:cubicBezTo>
                  <a:cubicBezTo>
                    <a:pt x="92" y="16"/>
                    <a:pt x="72" y="0"/>
                    <a:pt x="46" y="0"/>
                  </a:cubicBezTo>
                  <a:close/>
                  <a:moveTo>
                    <a:pt x="46" y="70"/>
                  </a:moveTo>
                  <a:cubicBezTo>
                    <a:pt x="36" y="70"/>
                    <a:pt x="24" y="68"/>
                    <a:pt x="17" y="59"/>
                  </a:cubicBezTo>
                  <a:cubicBezTo>
                    <a:pt x="12" y="54"/>
                    <a:pt x="11" y="46"/>
                    <a:pt x="11" y="40"/>
                  </a:cubicBezTo>
                  <a:cubicBezTo>
                    <a:pt x="11" y="17"/>
                    <a:pt x="29" y="10"/>
                    <a:pt x="45" y="9"/>
                  </a:cubicBezTo>
                  <a:cubicBezTo>
                    <a:pt x="65" y="9"/>
                    <a:pt x="81" y="20"/>
                    <a:pt x="81" y="40"/>
                  </a:cubicBezTo>
                  <a:cubicBezTo>
                    <a:pt x="81" y="53"/>
                    <a:pt x="75" y="70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4" name="Rectangle 13"/>
            <p:cNvSpPr>
              <a:spLocks noChangeArrowheads="1"/>
            </p:cNvSpPr>
            <p:nvPr userDrawn="1"/>
          </p:nvSpPr>
          <p:spPr bwMode="auto">
            <a:xfrm>
              <a:off x="8438670" y="6648562"/>
              <a:ext cx="7668" cy="5337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8379397" y="6648562"/>
              <a:ext cx="51016" cy="53376"/>
            </a:xfrm>
            <a:custGeom>
              <a:avLst/>
              <a:gdLst>
                <a:gd name="T0" fmla="*/ 0 w 173"/>
                <a:gd name="T1" fmla="*/ 21 h 181"/>
                <a:gd name="T2" fmla="*/ 73 w 173"/>
                <a:gd name="T3" fmla="*/ 21 h 181"/>
                <a:gd name="T4" fmla="*/ 73 w 173"/>
                <a:gd name="T5" fmla="*/ 181 h 181"/>
                <a:gd name="T6" fmla="*/ 97 w 173"/>
                <a:gd name="T7" fmla="*/ 181 h 181"/>
                <a:gd name="T8" fmla="*/ 97 w 173"/>
                <a:gd name="T9" fmla="*/ 21 h 181"/>
                <a:gd name="T10" fmla="*/ 173 w 173"/>
                <a:gd name="T11" fmla="*/ 21 h 181"/>
                <a:gd name="T12" fmla="*/ 173 w 173"/>
                <a:gd name="T13" fmla="*/ 0 h 181"/>
                <a:gd name="T14" fmla="*/ 0 w 173"/>
                <a:gd name="T15" fmla="*/ 0 h 181"/>
                <a:gd name="T16" fmla="*/ 0 w 173"/>
                <a:gd name="T17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81">
                  <a:moveTo>
                    <a:pt x="0" y="21"/>
                  </a:moveTo>
                  <a:lnTo>
                    <a:pt x="73" y="21"/>
                  </a:lnTo>
                  <a:lnTo>
                    <a:pt x="73" y="181"/>
                  </a:lnTo>
                  <a:lnTo>
                    <a:pt x="97" y="181"/>
                  </a:lnTo>
                  <a:lnTo>
                    <a:pt x="97" y="21"/>
                  </a:lnTo>
                  <a:lnTo>
                    <a:pt x="173" y="21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8315994" y="6648562"/>
              <a:ext cx="54261" cy="53966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44 h 77"/>
                <a:gd name="T4" fmla="*/ 11 w 78"/>
                <a:gd name="T5" fmla="*/ 70 h 77"/>
                <a:gd name="T6" fmla="*/ 39 w 78"/>
                <a:gd name="T7" fmla="*/ 77 h 77"/>
                <a:gd name="T8" fmla="*/ 66 w 78"/>
                <a:gd name="T9" fmla="*/ 71 h 77"/>
                <a:gd name="T10" fmla="*/ 78 w 78"/>
                <a:gd name="T11" fmla="*/ 45 h 77"/>
                <a:gd name="T12" fmla="*/ 78 w 78"/>
                <a:gd name="T13" fmla="*/ 0 h 77"/>
                <a:gd name="T14" fmla="*/ 67 w 78"/>
                <a:gd name="T15" fmla="*/ 0 h 77"/>
                <a:gd name="T16" fmla="*/ 67 w 78"/>
                <a:gd name="T17" fmla="*/ 46 h 77"/>
                <a:gd name="T18" fmla="*/ 57 w 78"/>
                <a:gd name="T19" fmla="*/ 65 h 77"/>
                <a:gd name="T20" fmla="*/ 39 w 78"/>
                <a:gd name="T21" fmla="*/ 68 h 77"/>
                <a:gd name="T22" fmla="*/ 18 w 78"/>
                <a:gd name="T23" fmla="*/ 63 h 77"/>
                <a:gd name="T24" fmla="*/ 11 w 78"/>
                <a:gd name="T25" fmla="*/ 45 h 77"/>
                <a:gd name="T26" fmla="*/ 11 w 78"/>
                <a:gd name="T27" fmla="*/ 0 h 77"/>
                <a:gd name="T28" fmla="*/ 0 w 78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0" y="63"/>
                    <a:pt x="11" y="70"/>
                  </a:cubicBezTo>
                  <a:cubicBezTo>
                    <a:pt x="19" y="76"/>
                    <a:pt x="29" y="77"/>
                    <a:pt x="39" y="77"/>
                  </a:cubicBezTo>
                  <a:cubicBezTo>
                    <a:pt x="53" y="77"/>
                    <a:pt x="61" y="74"/>
                    <a:pt x="66" y="71"/>
                  </a:cubicBezTo>
                  <a:cubicBezTo>
                    <a:pt x="78" y="63"/>
                    <a:pt x="78" y="53"/>
                    <a:pt x="78" y="4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53"/>
                    <a:pt x="67" y="60"/>
                    <a:pt x="57" y="65"/>
                  </a:cubicBezTo>
                  <a:cubicBezTo>
                    <a:pt x="53" y="67"/>
                    <a:pt x="47" y="68"/>
                    <a:pt x="39" y="68"/>
                  </a:cubicBezTo>
                  <a:cubicBezTo>
                    <a:pt x="27" y="68"/>
                    <a:pt x="21" y="65"/>
                    <a:pt x="18" y="63"/>
                  </a:cubicBezTo>
                  <a:cubicBezTo>
                    <a:pt x="12" y="59"/>
                    <a:pt x="11" y="54"/>
                    <a:pt x="11" y="45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8267042" y="6648562"/>
              <a:ext cx="42464" cy="53376"/>
            </a:xfrm>
            <a:custGeom>
              <a:avLst/>
              <a:gdLst>
                <a:gd name="T0" fmla="*/ 0 w 144"/>
                <a:gd name="T1" fmla="*/ 181 h 181"/>
                <a:gd name="T2" fmla="*/ 144 w 144"/>
                <a:gd name="T3" fmla="*/ 181 h 181"/>
                <a:gd name="T4" fmla="*/ 144 w 144"/>
                <a:gd name="T5" fmla="*/ 157 h 181"/>
                <a:gd name="T6" fmla="*/ 26 w 144"/>
                <a:gd name="T7" fmla="*/ 157 h 181"/>
                <a:gd name="T8" fmla="*/ 26 w 144"/>
                <a:gd name="T9" fmla="*/ 0 h 181"/>
                <a:gd name="T10" fmla="*/ 0 w 144"/>
                <a:gd name="T11" fmla="*/ 0 h 181"/>
                <a:gd name="T12" fmla="*/ 0 w 144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1">
                  <a:moveTo>
                    <a:pt x="0" y="181"/>
                  </a:moveTo>
                  <a:lnTo>
                    <a:pt x="144" y="181"/>
                  </a:lnTo>
                  <a:lnTo>
                    <a:pt x="144" y="157"/>
                  </a:lnTo>
                  <a:lnTo>
                    <a:pt x="26" y="15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8" name="Freeform 17"/>
            <p:cNvSpPr>
              <a:spLocks noEditPoints="1"/>
            </p:cNvSpPr>
            <p:nvPr userDrawn="1"/>
          </p:nvSpPr>
          <p:spPr bwMode="auto">
            <a:xfrm>
              <a:off x="8190959" y="6647088"/>
              <a:ext cx="64286" cy="56325"/>
            </a:xfrm>
            <a:custGeom>
              <a:avLst/>
              <a:gdLst>
                <a:gd name="T0" fmla="*/ 46 w 92"/>
                <a:gd name="T1" fmla="*/ 0 h 80"/>
                <a:gd name="T2" fmla="*/ 0 w 92"/>
                <a:gd name="T3" fmla="*/ 41 h 80"/>
                <a:gd name="T4" fmla="*/ 15 w 92"/>
                <a:gd name="T5" fmla="*/ 71 h 80"/>
                <a:gd name="T6" fmla="*/ 47 w 92"/>
                <a:gd name="T7" fmla="*/ 80 h 80"/>
                <a:gd name="T8" fmla="*/ 92 w 92"/>
                <a:gd name="T9" fmla="*/ 41 h 80"/>
                <a:gd name="T10" fmla="*/ 46 w 92"/>
                <a:gd name="T11" fmla="*/ 0 h 80"/>
                <a:gd name="T12" fmla="*/ 47 w 92"/>
                <a:gd name="T13" fmla="*/ 70 h 80"/>
                <a:gd name="T14" fmla="*/ 17 w 92"/>
                <a:gd name="T15" fmla="*/ 59 h 80"/>
                <a:gd name="T16" fmla="*/ 11 w 92"/>
                <a:gd name="T17" fmla="*/ 40 h 80"/>
                <a:gd name="T18" fmla="*/ 45 w 92"/>
                <a:gd name="T19" fmla="*/ 9 h 80"/>
                <a:gd name="T20" fmla="*/ 81 w 92"/>
                <a:gd name="T21" fmla="*/ 40 h 80"/>
                <a:gd name="T22" fmla="*/ 47 w 92"/>
                <a:gd name="T23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0">
                  <a:moveTo>
                    <a:pt x="46" y="0"/>
                  </a:moveTo>
                  <a:cubicBezTo>
                    <a:pt x="23" y="0"/>
                    <a:pt x="0" y="13"/>
                    <a:pt x="0" y="41"/>
                  </a:cubicBezTo>
                  <a:cubicBezTo>
                    <a:pt x="0" y="57"/>
                    <a:pt x="8" y="66"/>
                    <a:pt x="15" y="71"/>
                  </a:cubicBezTo>
                  <a:cubicBezTo>
                    <a:pt x="24" y="78"/>
                    <a:pt x="36" y="80"/>
                    <a:pt x="47" y="80"/>
                  </a:cubicBezTo>
                  <a:cubicBezTo>
                    <a:pt x="71" y="80"/>
                    <a:pt x="92" y="67"/>
                    <a:pt x="92" y="41"/>
                  </a:cubicBezTo>
                  <a:cubicBezTo>
                    <a:pt x="92" y="16"/>
                    <a:pt x="72" y="0"/>
                    <a:pt x="46" y="0"/>
                  </a:cubicBezTo>
                  <a:close/>
                  <a:moveTo>
                    <a:pt x="47" y="70"/>
                  </a:moveTo>
                  <a:cubicBezTo>
                    <a:pt x="36" y="70"/>
                    <a:pt x="25" y="68"/>
                    <a:pt x="17" y="59"/>
                  </a:cubicBezTo>
                  <a:cubicBezTo>
                    <a:pt x="12" y="54"/>
                    <a:pt x="11" y="46"/>
                    <a:pt x="11" y="40"/>
                  </a:cubicBezTo>
                  <a:cubicBezTo>
                    <a:pt x="11" y="17"/>
                    <a:pt x="29" y="10"/>
                    <a:pt x="45" y="9"/>
                  </a:cubicBezTo>
                  <a:cubicBezTo>
                    <a:pt x="65" y="9"/>
                    <a:pt x="81" y="20"/>
                    <a:pt x="81" y="40"/>
                  </a:cubicBezTo>
                  <a:cubicBezTo>
                    <a:pt x="81" y="53"/>
                    <a:pt x="75" y="70"/>
                    <a:pt x="47" y="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8126673" y="6647088"/>
              <a:ext cx="55735" cy="55440"/>
            </a:xfrm>
            <a:custGeom>
              <a:avLst/>
              <a:gdLst>
                <a:gd name="T0" fmla="*/ 0 w 80"/>
                <a:gd name="T1" fmla="*/ 62 h 79"/>
                <a:gd name="T2" fmla="*/ 23 w 80"/>
                <a:gd name="T3" fmla="*/ 77 h 79"/>
                <a:gd name="T4" fmla="*/ 43 w 80"/>
                <a:gd name="T5" fmla="*/ 79 h 79"/>
                <a:gd name="T6" fmla="*/ 76 w 80"/>
                <a:gd name="T7" fmla="*/ 67 h 79"/>
                <a:gd name="T8" fmla="*/ 80 w 80"/>
                <a:gd name="T9" fmla="*/ 55 h 79"/>
                <a:gd name="T10" fmla="*/ 63 w 80"/>
                <a:gd name="T11" fmla="*/ 35 h 79"/>
                <a:gd name="T12" fmla="*/ 53 w 80"/>
                <a:gd name="T13" fmla="*/ 33 h 79"/>
                <a:gd name="T14" fmla="*/ 32 w 80"/>
                <a:gd name="T15" fmla="*/ 32 h 79"/>
                <a:gd name="T16" fmla="*/ 19 w 80"/>
                <a:gd name="T17" fmla="*/ 27 h 79"/>
                <a:gd name="T18" fmla="*/ 16 w 80"/>
                <a:gd name="T19" fmla="*/ 21 h 79"/>
                <a:gd name="T20" fmla="*/ 23 w 80"/>
                <a:gd name="T21" fmla="*/ 12 h 79"/>
                <a:gd name="T22" fmla="*/ 41 w 80"/>
                <a:gd name="T23" fmla="*/ 9 h 79"/>
                <a:gd name="T24" fmla="*/ 65 w 80"/>
                <a:gd name="T25" fmla="*/ 15 h 79"/>
                <a:gd name="T26" fmla="*/ 69 w 80"/>
                <a:gd name="T27" fmla="*/ 19 h 79"/>
                <a:gd name="T28" fmla="*/ 79 w 80"/>
                <a:gd name="T29" fmla="*/ 15 h 79"/>
                <a:gd name="T30" fmla="*/ 71 w 80"/>
                <a:gd name="T31" fmla="*/ 7 h 79"/>
                <a:gd name="T32" fmla="*/ 41 w 80"/>
                <a:gd name="T33" fmla="*/ 0 h 79"/>
                <a:gd name="T34" fmla="*/ 6 w 80"/>
                <a:gd name="T35" fmla="*/ 22 h 79"/>
                <a:gd name="T36" fmla="*/ 11 w 80"/>
                <a:gd name="T37" fmla="*/ 35 h 79"/>
                <a:gd name="T38" fmla="*/ 42 w 80"/>
                <a:gd name="T39" fmla="*/ 42 h 79"/>
                <a:gd name="T40" fmla="*/ 69 w 80"/>
                <a:gd name="T41" fmla="*/ 55 h 79"/>
                <a:gd name="T42" fmla="*/ 44 w 80"/>
                <a:gd name="T43" fmla="*/ 70 h 79"/>
                <a:gd name="T44" fmla="*/ 15 w 80"/>
                <a:gd name="T45" fmla="*/ 63 h 79"/>
                <a:gd name="T46" fmla="*/ 10 w 80"/>
                <a:gd name="T47" fmla="*/ 58 h 79"/>
                <a:gd name="T48" fmla="*/ 0 w 80"/>
                <a:gd name="T4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9">
                  <a:moveTo>
                    <a:pt x="0" y="62"/>
                  </a:moveTo>
                  <a:cubicBezTo>
                    <a:pt x="2" y="65"/>
                    <a:pt x="8" y="73"/>
                    <a:pt x="23" y="77"/>
                  </a:cubicBezTo>
                  <a:cubicBezTo>
                    <a:pt x="29" y="79"/>
                    <a:pt x="37" y="79"/>
                    <a:pt x="43" y="79"/>
                  </a:cubicBezTo>
                  <a:cubicBezTo>
                    <a:pt x="58" y="79"/>
                    <a:pt x="70" y="76"/>
                    <a:pt x="76" y="67"/>
                  </a:cubicBezTo>
                  <a:cubicBezTo>
                    <a:pt x="79" y="63"/>
                    <a:pt x="80" y="58"/>
                    <a:pt x="80" y="55"/>
                  </a:cubicBezTo>
                  <a:cubicBezTo>
                    <a:pt x="80" y="42"/>
                    <a:pt x="71" y="37"/>
                    <a:pt x="63" y="35"/>
                  </a:cubicBezTo>
                  <a:cubicBezTo>
                    <a:pt x="59" y="34"/>
                    <a:pt x="56" y="34"/>
                    <a:pt x="53" y="33"/>
                  </a:cubicBezTo>
                  <a:cubicBezTo>
                    <a:pt x="46" y="33"/>
                    <a:pt x="39" y="32"/>
                    <a:pt x="32" y="32"/>
                  </a:cubicBezTo>
                  <a:cubicBezTo>
                    <a:pt x="25" y="31"/>
                    <a:pt x="21" y="30"/>
                    <a:pt x="19" y="27"/>
                  </a:cubicBezTo>
                  <a:cubicBezTo>
                    <a:pt x="17" y="26"/>
                    <a:pt x="16" y="24"/>
                    <a:pt x="16" y="21"/>
                  </a:cubicBezTo>
                  <a:cubicBezTo>
                    <a:pt x="16" y="18"/>
                    <a:pt x="18" y="14"/>
                    <a:pt x="23" y="12"/>
                  </a:cubicBezTo>
                  <a:cubicBezTo>
                    <a:pt x="28" y="10"/>
                    <a:pt x="35" y="9"/>
                    <a:pt x="41" y="9"/>
                  </a:cubicBezTo>
                  <a:cubicBezTo>
                    <a:pt x="50" y="9"/>
                    <a:pt x="58" y="10"/>
                    <a:pt x="65" y="15"/>
                  </a:cubicBezTo>
                  <a:cubicBezTo>
                    <a:pt x="67" y="16"/>
                    <a:pt x="68" y="17"/>
                    <a:pt x="69" y="19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7" y="12"/>
                    <a:pt x="75" y="10"/>
                    <a:pt x="71" y="7"/>
                  </a:cubicBezTo>
                  <a:cubicBezTo>
                    <a:pt x="63" y="1"/>
                    <a:pt x="52" y="0"/>
                    <a:pt x="41" y="0"/>
                  </a:cubicBezTo>
                  <a:cubicBezTo>
                    <a:pt x="34" y="0"/>
                    <a:pt x="6" y="0"/>
                    <a:pt x="6" y="22"/>
                  </a:cubicBezTo>
                  <a:cubicBezTo>
                    <a:pt x="6" y="25"/>
                    <a:pt x="6" y="30"/>
                    <a:pt x="11" y="35"/>
                  </a:cubicBezTo>
                  <a:cubicBezTo>
                    <a:pt x="17" y="40"/>
                    <a:pt x="23" y="40"/>
                    <a:pt x="42" y="42"/>
                  </a:cubicBezTo>
                  <a:cubicBezTo>
                    <a:pt x="57" y="43"/>
                    <a:pt x="69" y="44"/>
                    <a:pt x="69" y="55"/>
                  </a:cubicBezTo>
                  <a:cubicBezTo>
                    <a:pt x="69" y="64"/>
                    <a:pt x="60" y="70"/>
                    <a:pt x="44" y="70"/>
                  </a:cubicBezTo>
                  <a:cubicBezTo>
                    <a:pt x="34" y="70"/>
                    <a:pt x="23" y="69"/>
                    <a:pt x="15" y="63"/>
                  </a:cubicBezTo>
                  <a:cubicBezTo>
                    <a:pt x="12" y="61"/>
                    <a:pt x="11" y="60"/>
                    <a:pt x="10" y="58"/>
                  </a:cubicBez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8031717" y="6648562"/>
              <a:ext cx="55735" cy="53376"/>
            </a:xfrm>
            <a:custGeom>
              <a:avLst/>
              <a:gdLst>
                <a:gd name="T0" fmla="*/ 0 w 189"/>
                <a:gd name="T1" fmla="*/ 181 h 181"/>
                <a:gd name="T2" fmla="*/ 26 w 189"/>
                <a:gd name="T3" fmla="*/ 181 h 181"/>
                <a:gd name="T4" fmla="*/ 26 w 189"/>
                <a:gd name="T5" fmla="*/ 95 h 181"/>
                <a:gd name="T6" fmla="*/ 163 w 189"/>
                <a:gd name="T7" fmla="*/ 95 h 181"/>
                <a:gd name="T8" fmla="*/ 163 w 189"/>
                <a:gd name="T9" fmla="*/ 181 h 181"/>
                <a:gd name="T10" fmla="*/ 189 w 189"/>
                <a:gd name="T11" fmla="*/ 181 h 181"/>
                <a:gd name="T12" fmla="*/ 189 w 189"/>
                <a:gd name="T13" fmla="*/ 0 h 181"/>
                <a:gd name="T14" fmla="*/ 163 w 189"/>
                <a:gd name="T15" fmla="*/ 0 h 181"/>
                <a:gd name="T16" fmla="*/ 163 w 189"/>
                <a:gd name="T17" fmla="*/ 74 h 181"/>
                <a:gd name="T18" fmla="*/ 26 w 189"/>
                <a:gd name="T19" fmla="*/ 74 h 181"/>
                <a:gd name="T20" fmla="*/ 26 w 189"/>
                <a:gd name="T21" fmla="*/ 0 h 181"/>
                <a:gd name="T22" fmla="*/ 0 w 189"/>
                <a:gd name="T23" fmla="*/ 0 h 181"/>
                <a:gd name="T24" fmla="*/ 0 w 189"/>
                <a:gd name="T2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1">
                  <a:moveTo>
                    <a:pt x="0" y="181"/>
                  </a:moveTo>
                  <a:lnTo>
                    <a:pt x="26" y="181"/>
                  </a:lnTo>
                  <a:lnTo>
                    <a:pt x="26" y="95"/>
                  </a:lnTo>
                  <a:lnTo>
                    <a:pt x="163" y="95"/>
                  </a:lnTo>
                  <a:lnTo>
                    <a:pt x="163" y="181"/>
                  </a:lnTo>
                  <a:lnTo>
                    <a:pt x="189" y="181"/>
                  </a:lnTo>
                  <a:lnTo>
                    <a:pt x="189" y="0"/>
                  </a:lnTo>
                  <a:lnTo>
                    <a:pt x="163" y="0"/>
                  </a:lnTo>
                  <a:lnTo>
                    <a:pt x="163" y="74"/>
                  </a:lnTo>
                  <a:lnTo>
                    <a:pt x="26" y="7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7971558" y="6648562"/>
              <a:ext cx="51016" cy="53376"/>
            </a:xfrm>
            <a:custGeom>
              <a:avLst/>
              <a:gdLst>
                <a:gd name="T0" fmla="*/ 0 w 173"/>
                <a:gd name="T1" fmla="*/ 21 h 181"/>
                <a:gd name="T2" fmla="*/ 74 w 173"/>
                <a:gd name="T3" fmla="*/ 21 h 181"/>
                <a:gd name="T4" fmla="*/ 74 w 173"/>
                <a:gd name="T5" fmla="*/ 181 h 181"/>
                <a:gd name="T6" fmla="*/ 100 w 173"/>
                <a:gd name="T7" fmla="*/ 181 h 181"/>
                <a:gd name="T8" fmla="*/ 100 w 173"/>
                <a:gd name="T9" fmla="*/ 21 h 181"/>
                <a:gd name="T10" fmla="*/ 173 w 173"/>
                <a:gd name="T11" fmla="*/ 21 h 181"/>
                <a:gd name="T12" fmla="*/ 173 w 173"/>
                <a:gd name="T13" fmla="*/ 0 h 181"/>
                <a:gd name="T14" fmla="*/ 0 w 173"/>
                <a:gd name="T15" fmla="*/ 0 h 181"/>
                <a:gd name="T16" fmla="*/ 0 w 173"/>
                <a:gd name="T17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81">
                  <a:moveTo>
                    <a:pt x="0" y="21"/>
                  </a:moveTo>
                  <a:lnTo>
                    <a:pt x="74" y="21"/>
                  </a:lnTo>
                  <a:lnTo>
                    <a:pt x="74" y="181"/>
                  </a:lnTo>
                  <a:lnTo>
                    <a:pt x="100" y="181"/>
                  </a:lnTo>
                  <a:lnTo>
                    <a:pt x="100" y="21"/>
                  </a:lnTo>
                  <a:lnTo>
                    <a:pt x="173" y="21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7934696" y="6648562"/>
              <a:ext cx="42464" cy="53376"/>
            </a:xfrm>
            <a:custGeom>
              <a:avLst/>
              <a:gdLst>
                <a:gd name="T0" fmla="*/ 0 w 144"/>
                <a:gd name="T1" fmla="*/ 181 h 181"/>
                <a:gd name="T2" fmla="*/ 144 w 144"/>
                <a:gd name="T3" fmla="*/ 181 h 181"/>
                <a:gd name="T4" fmla="*/ 144 w 144"/>
                <a:gd name="T5" fmla="*/ 157 h 181"/>
                <a:gd name="T6" fmla="*/ 26 w 144"/>
                <a:gd name="T7" fmla="*/ 157 h 181"/>
                <a:gd name="T8" fmla="*/ 26 w 144"/>
                <a:gd name="T9" fmla="*/ 0 h 181"/>
                <a:gd name="T10" fmla="*/ 0 w 144"/>
                <a:gd name="T11" fmla="*/ 0 h 181"/>
                <a:gd name="T12" fmla="*/ 0 w 144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1">
                  <a:moveTo>
                    <a:pt x="0" y="181"/>
                  </a:moveTo>
                  <a:lnTo>
                    <a:pt x="144" y="181"/>
                  </a:lnTo>
                  <a:lnTo>
                    <a:pt x="144" y="157"/>
                  </a:lnTo>
                  <a:lnTo>
                    <a:pt x="26" y="15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" name="Freeform 22"/>
            <p:cNvSpPr>
              <a:spLocks noEditPoints="1"/>
            </p:cNvSpPr>
            <p:nvPr userDrawn="1"/>
          </p:nvSpPr>
          <p:spPr bwMode="auto">
            <a:xfrm>
              <a:off x="7863332" y="6648562"/>
              <a:ext cx="62812" cy="53376"/>
            </a:xfrm>
            <a:custGeom>
              <a:avLst/>
              <a:gdLst>
                <a:gd name="T0" fmla="*/ 51 w 90"/>
                <a:gd name="T1" fmla="*/ 0 h 76"/>
                <a:gd name="T2" fmla="*/ 40 w 90"/>
                <a:gd name="T3" fmla="*/ 0 h 76"/>
                <a:gd name="T4" fmla="*/ 0 w 90"/>
                <a:gd name="T5" fmla="*/ 76 h 76"/>
                <a:gd name="T6" fmla="*/ 13 w 90"/>
                <a:gd name="T7" fmla="*/ 76 h 76"/>
                <a:gd name="T8" fmla="*/ 22 w 90"/>
                <a:gd name="T9" fmla="*/ 57 h 76"/>
                <a:gd name="T10" fmla="*/ 69 w 90"/>
                <a:gd name="T11" fmla="*/ 57 h 76"/>
                <a:gd name="T12" fmla="*/ 78 w 90"/>
                <a:gd name="T13" fmla="*/ 76 h 76"/>
                <a:gd name="T14" fmla="*/ 90 w 90"/>
                <a:gd name="T15" fmla="*/ 76 h 76"/>
                <a:gd name="T16" fmla="*/ 51 w 90"/>
                <a:gd name="T17" fmla="*/ 0 h 76"/>
                <a:gd name="T18" fmla="*/ 26 w 90"/>
                <a:gd name="T19" fmla="*/ 48 h 76"/>
                <a:gd name="T20" fmla="*/ 42 w 90"/>
                <a:gd name="T21" fmla="*/ 17 h 76"/>
                <a:gd name="T22" fmla="*/ 44 w 90"/>
                <a:gd name="T23" fmla="*/ 12 h 76"/>
                <a:gd name="T24" fmla="*/ 45 w 90"/>
                <a:gd name="T25" fmla="*/ 9 h 76"/>
                <a:gd name="T26" fmla="*/ 46 w 90"/>
                <a:gd name="T27" fmla="*/ 12 h 76"/>
                <a:gd name="T28" fmla="*/ 48 w 90"/>
                <a:gd name="T29" fmla="*/ 16 h 76"/>
                <a:gd name="T30" fmla="*/ 64 w 90"/>
                <a:gd name="T31" fmla="*/ 48 h 76"/>
                <a:gd name="T32" fmla="*/ 26 w 90"/>
                <a:gd name="T33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5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90" y="76"/>
                    <a:pt x="90" y="76"/>
                    <a:pt x="90" y="76"/>
                  </a:cubicBezTo>
                  <a:lnTo>
                    <a:pt x="51" y="0"/>
                  </a:lnTo>
                  <a:close/>
                  <a:moveTo>
                    <a:pt x="26" y="48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3" y="15"/>
                    <a:pt x="44" y="14"/>
                    <a:pt x="44" y="12"/>
                  </a:cubicBezTo>
                  <a:cubicBezTo>
                    <a:pt x="45" y="11"/>
                    <a:pt x="45" y="10"/>
                    <a:pt x="45" y="9"/>
                  </a:cubicBezTo>
                  <a:cubicBezTo>
                    <a:pt x="45" y="10"/>
                    <a:pt x="46" y="11"/>
                    <a:pt x="46" y="12"/>
                  </a:cubicBezTo>
                  <a:cubicBezTo>
                    <a:pt x="47" y="14"/>
                    <a:pt x="47" y="15"/>
                    <a:pt x="48" y="16"/>
                  </a:cubicBezTo>
                  <a:cubicBezTo>
                    <a:pt x="64" y="48"/>
                    <a:pt x="64" y="48"/>
                    <a:pt x="64" y="48"/>
                  </a:cubicBezTo>
                  <a:lnTo>
                    <a:pt x="26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7806712" y="6648562"/>
              <a:ext cx="51016" cy="53376"/>
            </a:xfrm>
            <a:custGeom>
              <a:avLst/>
              <a:gdLst>
                <a:gd name="T0" fmla="*/ 0 w 173"/>
                <a:gd name="T1" fmla="*/ 181 h 181"/>
                <a:gd name="T2" fmla="*/ 173 w 173"/>
                <a:gd name="T3" fmla="*/ 181 h 181"/>
                <a:gd name="T4" fmla="*/ 173 w 173"/>
                <a:gd name="T5" fmla="*/ 157 h 181"/>
                <a:gd name="T6" fmla="*/ 24 w 173"/>
                <a:gd name="T7" fmla="*/ 157 h 181"/>
                <a:gd name="T8" fmla="*/ 24 w 173"/>
                <a:gd name="T9" fmla="*/ 97 h 181"/>
                <a:gd name="T10" fmla="*/ 161 w 173"/>
                <a:gd name="T11" fmla="*/ 97 h 181"/>
                <a:gd name="T12" fmla="*/ 161 w 173"/>
                <a:gd name="T13" fmla="*/ 76 h 181"/>
                <a:gd name="T14" fmla="*/ 24 w 173"/>
                <a:gd name="T15" fmla="*/ 76 h 181"/>
                <a:gd name="T16" fmla="*/ 24 w 173"/>
                <a:gd name="T17" fmla="*/ 21 h 181"/>
                <a:gd name="T18" fmla="*/ 166 w 173"/>
                <a:gd name="T19" fmla="*/ 21 h 181"/>
                <a:gd name="T20" fmla="*/ 166 w 173"/>
                <a:gd name="T21" fmla="*/ 0 h 181"/>
                <a:gd name="T22" fmla="*/ 0 w 173"/>
                <a:gd name="T23" fmla="*/ 0 h 181"/>
                <a:gd name="T24" fmla="*/ 0 w 173"/>
                <a:gd name="T2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81">
                  <a:moveTo>
                    <a:pt x="0" y="181"/>
                  </a:moveTo>
                  <a:lnTo>
                    <a:pt x="173" y="181"/>
                  </a:lnTo>
                  <a:lnTo>
                    <a:pt x="173" y="157"/>
                  </a:lnTo>
                  <a:lnTo>
                    <a:pt x="24" y="157"/>
                  </a:lnTo>
                  <a:lnTo>
                    <a:pt x="24" y="97"/>
                  </a:lnTo>
                  <a:lnTo>
                    <a:pt x="161" y="97"/>
                  </a:lnTo>
                  <a:lnTo>
                    <a:pt x="161" y="76"/>
                  </a:lnTo>
                  <a:lnTo>
                    <a:pt x="24" y="76"/>
                  </a:lnTo>
                  <a:lnTo>
                    <a:pt x="24" y="21"/>
                  </a:lnTo>
                  <a:lnTo>
                    <a:pt x="166" y="21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7736233" y="6648562"/>
              <a:ext cx="55145" cy="53376"/>
            </a:xfrm>
            <a:custGeom>
              <a:avLst/>
              <a:gdLst>
                <a:gd name="T0" fmla="*/ 0 w 187"/>
                <a:gd name="T1" fmla="*/ 0 h 181"/>
                <a:gd name="T2" fmla="*/ 24 w 187"/>
                <a:gd name="T3" fmla="*/ 0 h 181"/>
                <a:gd name="T4" fmla="*/ 24 w 187"/>
                <a:gd name="T5" fmla="*/ 74 h 181"/>
                <a:gd name="T6" fmla="*/ 164 w 187"/>
                <a:gd name="T7" fmla="*/ 74 h 181"/>
                <a:gd name="T8" fmla="*/ 164 w 187"/>
                <a:gd name="T9" fmla="*/ 0 h 181"/>
                <a:gd name="T10" fmla="*/ 187 w 187"/>
                <a:gd name="T11" fmla="*/ 0 h 181"/>
                <a:gd name="T12" fmla="*/ 187 w 187"/>
                <a:gd name="T13" fmla="*/ 181 h 181"/>
                <a:gd name="T14" fmla="*/ 164 w 187"/>
                <a:gd name="T15" fmla="*/ 181 h 181"/>
                <a:gd name="T16" fmla="*/ 164 w 187"/>
                <a:gd name="T17" fmla="*/ 95 h 181"/>
                <a:gd name="T18" fmla="*/ 24 w 187"/>
                <a:gd name="T19" fmla="*/ 95 h 181"/>
                <a:gd name="T20" fmla="*/ 24 w 187"/>
                <a:gd name="T21" fmla="*/ 181 h 181"/>
                <a:gd name="T22" fmla="*/ 0 w 187"/>
                <a:gd name="T23" fmla="*/ 181 h 181"/>
                <a:gd name="T24" fmla="*/ 0 w 187"/>
                <a:gd name="T2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24" y="0"/>
                  </a:lnTo>
                  <a:lnTo>
                    <a:pt x="24" y="74"/>
                  </a:lnTo>
                  <a:lnTo>
                    <a:pt x="164" y="74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87" y="181"/>
                  </a:lnTo>
                  <a:lnTo>
                    <a:pt x="164" y="181"/>
                  </a:lnTo>
                  <a:lnTo>
                    <a:pt x="164" y="95"/>
                  </a:lnTo>
                  <a:lnTo>
                    <a:pt x="24" y="95"/>
                  </a:lnTo>
                  <a:lnTo>
                    <a:pt x="24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6" name="Freeform 25"/>
            <p:cNvSpPr>
              <a:spLocks noEditPoints="1"/>
            </p:cNvSpPr>
            <p:nvPr userDrawn="1"/>
          </p:nvSpPr>
          <p:spPr bwMode="auto">
            <a:xfrm>
              <a:off x="8671342" y="6646498"/>
              <a:ext cx="24476" cy="24476"/>
            </a:xfrm>
            <a:custGeom>
              <a:avLst/>
              <a:gdLst>
                <a:gd name="T0" fmla="*/ 1 w 35"/>
                <a:gd name="T1" fmla="*/ 11 h 35"/>
                <a:gd name="T2" fmla="*/ 5 w 35"/>
                <a:gd name="T3" fmla="*/ 5 h 35"/>
                <a:gd name="T4" fmla="*/ 11 w 35"/>
                <a:gd name="T5" fmla="*/ 1 h 35"/>
                <a:gd name="T6" fmla="*/ 17 w 35"/>
                <a:gd name="T7" fmla="*/ 0 h 35"/>
                <a:gd name="T8" fmla="*/ 24 w 35"/>
                <a:gd name="T9" fmla="*/ 1 h 35"/>
                <a:gd name="T10" fmla="*/ 30 w 35"/>
                <a:gd name="T11" fmla="*/ 5 h 35"/>
                <a:gd name="T12" fmla="*/ 34 w 35"/>
                <a:gd name="T13" fmla="*/ 11 h 35"/>
                <a:gd name="T14" fmla="*/ 35 w 35"/>
                <a:gd name="T15" fmla="*/ 18 h 35"/>
                <a:gd name="T16" fmla="*/ 34 w 35"/>
                <a:gd name="T17" fmla="*/ 25 h 35"/>
                <a:gd name="T18" fmla="*/ 30 w 35"/>
                <a:gd name="T19" fmla="*/ 30 h 35"/>
                <a:gd name="T20" fmla="*/ 24 w 35"/>
                <a:gd name="T21" fmla="*/ 34 h 35"/>
                <a:gd name="T22" fmla="*/ 17 w 35"/>
                <a:gd name="T23" fmla="*/ 35 h 35"/>
                <a:gd name="T24" fmla="*/ 11 w 35"/>
                <a:gd name="T25" fmla="*/ 34 h 35"/>
                <a:gd name="T26" fmla="*/ 5 w 35"/>
                <a:gd name="T27" fmla="*/ 30 h 35"/>
                <a:gd name="T28" fmla="*/ 1 w 35"/>
                <a:gd name="T29" fmla="*/ 25 h 35"/>
                <a:gd name="T30" fmla="*/ 0 w 35"/>
                <a:gd name="T31" fmla="*/ 18 h 35"/>
                <a:gd name="T32" fmla="*/ 1 w 35"/>
                <a:gd name="T33" fmla="*/ 11 h 35"/>
                <a:gd name="T34" fmla="*/ 4 w 35"/>
                <a:gd name="T35" fmla="*/ 24 h 35"/>
                <a:gd name="T36" fmla="*/ 7 w 35"/>
                <a:gd name="T37" fmla="*/ 28 h 35"/>
                <a:gd name="T38" fmla="*/ 12 w 35"/>
                <a:gd name="T39" fmla="*/ 31 h 35"/>
                <a:gd name="T40" fmla="*/ 17 w 35"/>
                <a:gd name="T41" fmla="*/ 33 h 35"/>
                <a:gd name="T42" fmla="*/ 23 w 35"/>
                <a:gd name="T43" fmla="*/ 31 h 35"/>
                <a:gd name="T44" fmla="*/ 28 w 35"/>
                <a:gd name="T45" fmla="*/ 28 h 35"/>
                <a:gd name="T46" fmla="*/ 31 w 35"/>
                <a:gd name="T47" fmla="*/ 24 h 35"/>
                <a:gd name="T48" fmla="*/ 32 w 35"/>
                <a:gd name="T49" fmla="*/ 18 h 35"/>
                <a:gd name="T50" fmla="*/ 31 w 35"/>
                <a:gd name="T51" fmla="*/ 12 h 35"/>
                <a:gd name="T52" fmla="*/ 28 w 35"/>
                <a:gd name="T53" fmla="*/ 7 h 35"/>
                <a:gd name="T54" fmla="*/ 23 w 35"/>
                <a:gd name="T55" fmla="*/ 4 h 35"/>
                <a:gd name="T56" fmla="*/ 17 w 35"/>
                <a:gd name="T57" fmla="*/ 3 h 35"/>
                <a:gd name="T58" fmla="*/ 12 w 35"/>
                <a:gd name="T59" fmla="*/ 4 h 35"/>
                <a:gd name="T60" fmla="*/ 7 w 35"/>
                <a:gd name="T61" fmla="*/ 7 h 35"/>
                <a:gd name="T62" fmla="*/ 4 w 35"/>
                <a:gd name="T63" fmla="*/ 12 h 35"/>
                <a:gd name="T64" fmla="*/ 3 w 35"/>
                <a:gd name="T65" fmla="*/ 18 h 35"/>
                <a:gd name="T66" fmla="*/ 4 w 35"/>
                <a:gd name="T6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5">
                  <a:moveTo>
                    <a:pt x="1" y="11"/>
                  </a:moveTo>
                  <a:cubicBezTo>
                    <a:pt x="2" y="8"/>
                    <a:pt x="3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3" y="8"/>
                    <a:pt x="34" y="11"/>
                  </a:cubicBezTo>
                  <a:cubicBezTo>
                    <a:pt x="35" y="13"/>
                    <a:pt x="35" y="15"/>
                    <a:pt x="35" y="18"/>
                  </a:cubicBezTo>
                  <a:cubicBezTo>
                    <a:pt x="35" y="20"/>
                    <a:pt x="35" y="22"/>
                    <a:pt x="34" y="25"/>
                  </a:cubicBezTo>
                  <a:cubicBezTo>
                    <a:pt x="33" y="27"/>
                    <a:pt x="31" y="29"/>
                    <a:pt x="30" y="30"/>
                  </a:cubicBezTo>
                  <a:cubicBezTo>
                    <a:pt x="28" y="32"/>
                    <a:pt x="26" y="33"/>
                    <a:pt x="24" y="34"/>
                  </a:cubicBezTo>
                  <a:cubicBezTo>
                    <a:pt x="22" y="35"/>
                    <a:pt x="20" y="35"/>
                    <a:pt x="17" y="35"/>
                  </a:cubicBezTo>
                  <a:cubicBezTo>
                    <a:pt x="15" y="35"/>
                    <a:pt x="13" y="35"/>
                    <a:pt x="11" y="34"/>
                  </a:cubicBezTo>
                  <a:cubicBezTo>
                    <a:pt x="8" y="33"/>
                    <a:pt x="7" y="32"/>
                    <a:pt x="5" y="30"/>
                  </a:cubicBezTo>
                  <a:cubicBezTo>
                    <a:pt x="3" y="29"/>
                    <a:pt x="2" y="27"/>
                    <a:pt x="1" y="25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5"/>
                    <a:pt x="0" y="13"/>
                    <a:pt x="1" y="11"/>
                  </a:cubicBezTo>
                  <a:close/>
                  <a:moveTo>
                    <a:pt x="4" y="24"/>
                  </a:moveTo>
                  <a:cubicBezTo>
                    <a:pt x="5" y="25"/>
                    <a:pt x="6" y="27"/>
                    <a:pt x="7" y="28"/>
                  </a:cubicBezTo>
                  <a:cubicBezTo>
                    <a:pt x="8" y="30"/>
                    <a:pt x="10" y="31"/>
                    <a:pt x="12" y="31"/>
                  </a:cubicBezTo>
                  <a:cubicBezTo>
                    <a:pt x="13" y="32"/>
                    <a:pt x="15" y="33"/>
                    <a:pt x="17" y="33"/>
                  </a:cubicBezTo>
                  <a:cubicBezTo>
                    <a:pt x="19" y="33"/>
                    <a:pt x="21" y="32"/>
                    <a:pt x="23" y="31"/>
                  </a:cubicBezTo>
                  <a:cubicBezTo>
                    <a:pt x="25" y="31"/>
                    <a:pt x="26" y="30"/>
                    <a:pt x="28" y="28"/>
                  </a:cubicBezTo>
                  <a:cubicBezTo>
                    <a:pt x="29" y="27"/>
                    <a:pt x="30" y="25"/>
                    <a:pt x="31" y="24"/>
                  </a:cubicBezTo>
                  <a:cubicBezTo>
                    <a:pt x="31" y="22"/>
                    <a:pt x="32" y="20"/>
                    <a:pt x="32" y="18"/>
                  </a:cubicBezTo>
                  <a:cubicBezTo>
                    <a:pt x="32" y="15"/>
                    <a:pt x="31" y="13"/>
                    <a:pt x="31" y="12"/>
                  </a:cubicBezTo>
                  <a:cubicBezTo>
                    <a:pt x="30" y="10"/>
                    <a:pt x="29" y="8"/>
                    <a:pt x="28" y="7"/>
                  </a:cubicBezTo>
                  <a:cubicBezTo>
                    <a:pt x="26" y="6"/>
                    <a:pt x="25" y="5"/>
                    <a:pt x="23" y="4"/>
                  </a:cubicBezTo>
                  <a:cubicBezTo>
                    <a:pt x="21" y="3"/>
                    <a:pt x="19" y="3"/>
                    <a:pt x="17" y="3"/>
                  </a:cubicBezTo>
                  <a:cubicBezTo>
                    <a:pt x="15" y="3"/>
                    <a:pt x="13" y="3"/>
                    <a:pt x="12" y="4"/>
                  </a:cubicBezTo>
                  <a:cubicBezTo>
                    <a:pt x="10" y="5"/>
                    <a:pt x="8" y="6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cubicBezTo>
                    <a:pt x="3" y="13"/>
                    <a:pt x="3" y="15"/>
                    <a:pt x="3" y="18"/>
                  </a:cubicBezTo>
                  <a:cubicBezTo>
                    <a:pt x="3" y="20"/>
                    <a:pt x="3" y="22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7724437" y="6476933"/>
              <a:ext cx="155114" cy="138600"/>
            </a:xfrm>
            <a:custGeom>
              <a:avLst/>
              <a:gdLst>
                <a:gd name="T0" fmla="*/ 115 w 222"/>
                <a:gd name="T1" fmla="*/ 163 h 197"/>
                <a:gd name="T2" fmla="*/ 48 w 222"/>
                <a:gd name="T3" fmla="*/ 99 h 197"/>
                <a:gd name="T4" fmla="*/ 48 w 222"/>
                <a:gd name="T5" fmla="*/ 98 h 197"/>
                <a:gd name="T6" fmla="*/ 48 w 222"/>
                <a:gd name="T7" fmla="*/ 98 h 197"/>
                <a:gd name="T8" fmla="*/ 115 w 222"/>
                <a:gd name="T9" fmla="*/ 34 h 197"/>
                <a:gd name="T10" fmla="*/ 174 w 222"/>
                <a:gd name="T11" fmla="*/ 69 h 197"/>
                <a:gd name="T12" fmla="*/ 222 w 222"/>
                <a:gd name="T13" fmla="*/ 69 h 197"/>
                <a:gd name="T14" fmla="*/ 198 w 222"/>
                <a:gd name="T15" fmla="*/ 29 h 197"/>
                <a:gd name="T16" fmla="*/ 111 w 222"/>
                <a:gd name="T17" fmla="*/ 0 h 197"/>
                <a:gd name="T18" fmla="*/ 0 w 222"/>
                <a:gd name="T19" fmla="*/ 98 h 197"/>
                <a:gd name="T20" fmla="*/ 111 w 222"/>
                <a:gd name="T21" fmla="*/ 197 h 197"/>
                <a:gd name="T22" fmla="*/ 198 w 222"/>
                <a:gd name="T23" fmla="*/ 168 h 197"/>
                <a:gd name="T24" fmla="*/ 222 w 222"/>
                <a:gd name="T25" fmla="*/ 128 h 197"/>
                <a:gd name="T26" fmla="*/ 174 w 222"/>
                <a:gd name="T27" fmla="*/ 128 h 197"/>
                <a:gd name="T28" fmla="*/ 115 w 222"/>
                <a:gd name="T29" fmla="*/ 16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197">
                  <a:moveTo>
                    <a:pt x="115" y="163"/>
                  </a:moveTo>
                  <a:cubicBezTo>
                    <a:pt x="80" y="163"/>
                    <a:pt x="48" y="139"/>
                    <a:pt x="48" y="99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58"/>
                    <a:pt x="80" y="34"/>
                    <a:pt x="115" y="34"/>
                  </a:cubicBezTo>
                  <a:cubicBezTo>
                    <a:pt x="155" y="34"/>
                    <a:pt x="168" y="58"/>
                    <a:pt x="174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19" y="58"/>
                    <a:pt x="215" y="44"/>
                    <a:pt x="198" y="29"/>
                  </a:cubicBezTo>
                  <a:cubicBezTo>
                    <a:pt x="183" y="15"/>
                    <a:pt x="159" y="0"/>
                    <a:pt x="111" y="0"/>
                  </a:cubicBezTo>
                  <a:cubicBezTo>
                    <a:pt x="46" y="0"/>
                    <a:pt x="0" y="34"/>
                    <a:pt x="0" y="98"/>
                  </a:cubicBezTo>
                  <a:cubicBezTo>
                    <a:pt x="0" y="163"/>
                    <a:pt x="46" y="197"/>
                    <a:pt x="111" y="197"/>
                  </a:cubicBezTo>
                  <a:cubicBezTo>
                    <a:pt x="159" y="197"/>
                    <a:pt x="183" y="182"/>
                    <a:pt x="198" y="168"/>
                  </a:cubicBezTo>
                  <a:cubicBezTo>
                    <a:pt x="215" y="153"/>
                    <a:pt x="219" y="139"/>
                    <a:pt x="222" y="12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68" y="139"/>
                    <a:pt x="155" y="163"/>
                    <a:pt x="115" y="16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8065040" y="6481356"/>
              <a:ext cx="142728" cy="129755"/>
            </a:xfrm>
            <a:custGeom>
              <a:avLst/>
              <a:gdLst>
                <a:gd name="T0" fmla="*/ 159 w 204"/>
                <a:gd name="T1" fmla="*/ 0 h 185"/>
                <a:gd name="T2" fmla="*/ 159 w 204"/>
                <a:gd name="T3" fmla="*/ 94 h 185"/>
                <a:gd name="T4" fmla="*/ 160 w 204"/>
                <a:gd name="T5" fmla="*/ 97 h 185"/>
                <a:gd name="T6" fmla="*/ 160 w 204"/>
                <a:gd name="T7" fmla="*/ 130 h 185"/>
                <a:gd name="T8" fmla="*/ 137 w 204"/>
                <a:gd name="T9" fmla="*/ 103 h 185"/>
                <a:gd name="T10" fmla="*/ 46 w 204"/>
                <a:gd name="T11" fmla="*/ 0 h 185"/>
                <a:gd name="T12" fmla="*/ 0 w 204"/>
                <a:gd name="T13" fmla="*/ 0 h 185"/>
                <a:gd name="T14" fmla="*/ 0 w 204"/>
                <a:gd name="T15" fmla="*/ 185 h 185"/>
                <a:gd name="T16" fmla="*/ 44 w 204"/>
                <a:gd name="T17" fmla="*/ 185 h 185"/>
                <a:gd name="T18" fmla="*/ 44 w 204"/>
                <a:gd name="T19" fmla="*/ 138 h 185"/>
                <a:gd name="T20" fmla="*/ 44 w 204"/>
                <a:gd name="T21" fmla="*/ 83 h 185"/>
                <a:gd name="T22" fmla="*/ 44 w 204"/>
                <a:gd name="T23" fmla="*/ 53 h 185"/>
                <a:gd name="T24" fmla="*/ 66 w 204"/>
                <a:gd name="T25" fmla="*/ 80 h 185"/>
                <a:gd name="T26" fmla="*/ 158 w 204"/>
                <a:gd name="T27" fmla="*/ 185 h 185"/>
                <a:gd name="T28" fmla="*/ 204 w 204"/>
                <a:gd name="T29" fmla="*/ 185 h 185"/>
                <a:gd name="T30" fmla="*/ 204 w 204"/>
                <a:gd name="T31" fmla="*/ 0 h 185"/>
                <a:gd name="T32" fmla="*/ 159 w 204"/>
                <a:gd name="T3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85">
                  <a:moveTo>
                    <a:pt x="159" y="0"/>
                  </a:moveTo>
                  <a:cubicBezTo>
                    <a:pt x="159" y="94"/>
                    <a:pt x="159" y="94"/>
                    <a:pt x="159" y="94"/>
                  </a:cubicBezTo>
                  <a:cubicBezTo>
                    <a:pt x="159" y="95"/>
                    <a:pt x="159" y="96"/>
                    <a:pt x="160" y="97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50" y="118"/>
                    <a:pt x="147" y="115"/>
                    <a:pt x="137" y="10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53" y="65"/>
                    <a:pt x="57" y="70"/>
                    <a:pt x="66" y="80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5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9" name="Freeform 28"/>
            <p:cNvSpPr>
              <a:spLocks noEditPoints="1"/>
            </p:cNvSpPr>
            <p:nvPr userDrawn="1"/>
          </p:nvSpPr>
          <p:spPr bwMode="auto">
            <a:xfrm>
              <a:off x="8676778" y="6654330"/>
              <a:ext cx="10321" cy="13271"/>
            </a:xfrm>
            <a:custGeom>
              <a:avLst/>
              <a:gdLst>
                <a:gd name="T0" fmla="*/ 9 w 15"/>
                <a:gd name="T1" fmla="*/ 11 h 19"/>
                <a:gd name="T2" fmla="*/ 13 w 15"/>
                <a:gd name="T3" fmla="*/ 9 h 19"/>
                <a:gd name="T4" fmla="*/ 14 w 15"/>
                <a:gd name="T5" fmla="*/ 5 h 19"/>
                <a:gd name="T6" fmla="*/ 13 w 15"/>
                <a:gd name="T7" fmla="*/ 1 h 19"/>
                <a:gd name="T8" fmla="*/ 7 w 15"/>
                <a:gd name="T9" fmla="*/ 0 h 19"/>
                <a:gd name="T10" fmla="*/ 0 w 15"/>
                <a:gd name="T11" fmla="*/ 0 h 19"/>
                <a:gd name="T12" fmla="*/ 0 w 15"/>
                <a:gd name="T13" fmla="*/ 19 h 19"/>
                <a:gd name="T14" fmla="*/ 3 w 15"/>
                <a:gd name="T15" fmla="*/ 19 h 19"/>
                <a:gd name="T16" fmla="*/ 3 w 15"/>
                <a:gd name="T17" fmla="*/ 11 h 19"/>
                <a:gd name="T18" fmla="*/ 6 w 15"/>
                <a:gd name="T19" fmla="*/ 11 h 19"/>
                <a:gd name="T20" fmla="*/ 11 w 15"/>
                <a:gd name="T21" fmla="*/ 19 h 19"/>
                <a:gd name="T22" fmla="*/ 15 w 15"/>
                <a:gd name="T23" fmla="*/ 19 h 19"/>
                <a:gd name="T24" fmla="*/ 9 w 15"/>
                <a:gd name="T25" fmla="*/ 11 h 19"/>
                <a:gd name="T26" fmla="*/ 6 w 15"/>
                <a:gd name="T27" fmla="*/ 9 h 19"/>
                <a:gd name="T28" fmla="*/ 3 w 15"/>
                <a:gd name="T29" fmla="*/ 9 h 19"/>
                <a:gd name="T30" fmla="*/ 3 w 15"/>
                <a:gd name="T31" fmla="*/ 2 h 19"/>
                <a:gd name="T32" fmla="*/ 7 w 15"/>
                <a:gd name="T33" fmla="*/ 2 h 19"/>
                <a:gd name="T34" fmla="*/ 9 w 15"/>
                <a:gd name="T35" fmla="*/ 2 h 19"/>
                <a:gd name="T36" fmla="*/ 10 w 15"/>
                <a:gd name="T37" fmla="*/ 3 h 19"/>
                <a:gd name="T38" fmla="*/ 11 w 15"/>
                <a:gd name="T39" fmla="*/ 4 h 19"/>
                <a:gd name="T40" fmla="*/ 11 w 15"/>
                <a:gd name="T41" fmla="*/ 5 h 19"/>
                <a:gd name="T42" fmla="*/ 11 w 15"/>
                <a:gd name="T43" fmla="*/ 7 h 19"/>
                <a:gd name="T44" fmla="*/ 10 w 15"/>
                <a:gd name="T45" fmla="*/ 8 h 19"/>
                <a:gd name="T46" fmla="*/ 8 w 15"/>
                <a:gd name="T47" fmla="*/ 8 h 19"/>
                <a:gd name="T48" fmla="*/ 6 w 15"/>
                <a:gd name="T4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" h="19">
                  <a:moveTo>
                    <a:pt x="9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4" y="8"/>
                    <a:pt x="14" y="7"/>
                    <a:pt x="14" y="5"/>
                  </a:cubicBezTo>
                  <a:cubicBezTo>
                    <a:pt x="14" y="4"/>
                    <a:pt x="14" y="2"/>
                    <a:pt x="13" y="1"/>
                  </a:cubicBezTo>
                  <a:cubicBezTo>
                    <a:pt x="11" y="0"/>
                    <a:pt x="10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5" y="19"/>
                    <a:pt x="15" y="19"/>
                    <a:pt x="15" y="19"/>
                  </a:cubicBezTo>
                  <a:lnTo>
                    <a:pt x="9" y="11"/>
                  </a:ln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7" y="8"/>
                    <a:pt x="7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262626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57200" y="6607093"/>
            <a:ext cx="36324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defRPr/>
            </a:pPr>
            <a:fld id="{96EF90BD-DD3F-41AB-AFB7-43AE4940ED43}" type="slidenum">
              <a:rPr lang="en-US" sz="800" smtClean="0">
                <a:solidFill>
                  <a:srgbClr val="262626">
                    <a:lumMod val="75000"/>
                    <a:lumOff val="25000"/>
                  </a:srgbClr>
                </a:solidFill>
                <a:latin typeface="Arial"/>
                <a:cs typeface="Arial" charset="0"/>
              </a:rPr>
              <a:pPr defTabSz="914400">
                <a:defRPr/>
              </a:pPr>
              <a:t>‹#›</a:t>
            </a:fld>
            <a:r>
              <a:rPr lang="en-US" sz="800" dirty="0">
                <a:solidFill>
                  <a:srgbClr val="262626">
                    <a:lumMod val="75000"/>
                    <a:lumOff val="25000"/>
                  </a:srgbClr>
                </a:solidFill>
                <a:latin typeface="Arial"/>
                <a:cs typeface="Arial" charset="0"/>
              </a:rPr>
              <a:t>    ©2014 Conifer Health Solutions,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95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914400" rtl="0" eaLnBrk="1" latinLnBrk="0" hangingPunct="1">
        <a:spcBef>
          <a:spcPts val="8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3838" algn="l" defTabSz="914400" rtl="0" eaLnBrk="1" latinLnBrk="0" hangingPunct="1">
        <a:spcBef>
          <a:spcPts val="8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0563" indent="-233363" algn="l" defTabSz="914400" rtl="0" eaLnBrk="1" latinLnBrk="0" hangingPunct="1">
        <a:spcBef>
          <a:spcPts val="8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3838" algn="l" defTabSz="914400" rtl="0" eaLnBrk="1" latinLnBrk="0" hangingPunct="1">
        <a:spcBef>
          <a:spcPts val="8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7763" indent="-233363" algn="l" defTabSz="914400" rtl="0" eaLnBrk="1" latinLnBrk="0" hangingPunct="1">
        <a:spcBef>
          <a:spcPts val="8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-86264"/>
            <a:ext cx="9137659" cy="68608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861135"/>
            <a:ext cx="8093075" cy="498086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“the fast and the Furious”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Revenue Cycle - 3.0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(a.k.a.) </a:t>
            </a:r>
            <a:r>
              <a:rPr lang="en-US" sz="4000" b="1" dirty="0">
                <a:solidFill>
                  <a:srgbClr val="FFFF00"/>
                </a:solidFill>
              </a:rPr>
              <a:t>The Revenue cycle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of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320919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4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25" dirty="0"/>
              <a:t>CBO </a:t>
            </a:r>
            <a:r>
              <a:rPr spc="-505" dirty="0"/>
              <a:t>JULY</a:t>
            </a:r>
            <a:r>
              <a:rPr spc="-10" dirty="0"/>
              <a:t> </a:t>
            </a:r>
            <a:r>
              <a:rPr spc="-405" dirty="0"/>
              <a:t>2016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27988"/>
            <a:ext cx="8337803" cy="4553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4294967295"/>
          </p:nvPr>
        </p:nvSpPr>
        <p:spPr>
          <a:xfrm>
            <a:off x="2273300" y="6380024"/>
            <a:ext cx="6404609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500" spc="-300" baseline="2777" dirty="0">
                <a:solidFill>
                  <a:srgbClr val="C8C9C7"/>
                </a:solidFill>
              </a:rPr>
              <a:t>   </a:t>
            </a:r>
            <a:endParaRPr sz="1500" baseline="2777" dirty="0"/>
          </a:p>
        </p:txBody>
      </p:sp>
    </p:spTree>
    <p:extLst>
      <p:ext uri="{BB962C8B-B14F-4D97-AF65-F5344CB8AC3E}">
        <p14:creationId xmlns:p14="http://schemas.microsoft.com/office/powerpoint/2010/main" val="285604495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95627"/>
            <a:ext cx="5520615" cy="3498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627" y="1591055"/>
            <a:ext cx="5529580" cy="3505200"/>
          </a:xfrm>
          <a:custGeom>
            <a:avLst/>
            <a:gdLst/>
            <a:ahLst/>
            <a:cxnLst/>
            <a:rect l="l" t="t" r="r" b="b"/>
            <a:pathLst>
              <a:path w="5529580" h="3505200">
                <a:moveTo>
                  <a:pt x="0" y="0"/>
                </a:moveTo>
                <a:lnTo>
                  <a:pt x="5529072" y="0"/>
                </a:lnTo>
                <a:lnTo>
                  <a:pt x="5529072" y="3505200"/>
                </a:lnTo>
                <a:lnTo>
                  <a:pt x="0" y="3505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74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95" dirty="0"/>
              <a:t>WHAT  </a:t>
            </a:r>
            <a:r>
              <a:rPr spc="-545" dirty="0"/>
              <a:t>DO  </a:t>
            </a:r>
            <a:r>
              <a:rPr spc="-490" dirty="0"/>
              <a:t>CONSUMER’S</a:t>
            </a:r>
            <a:r>
              <a:rPr spc="-675" dirty="0"/>
              <a:t> </a:t>
            </a:r>
            <a:r>
              <a:rPr spc="-505" dirty="0"/>
              <a:t>VALUE?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4166" y="1587065"/>
            <a:ext cx="2218055" cy="446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590" algn="r">
              <a:lnSpc>
                <a:spcPct val="100000"/>
              </a:lnSpc>
            </a:pP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Data shows</a:t>
            </a:r>
            <a:r>
              <a:rPr sz="2400" spc="-95" dirty="0">
                <a:solidFill>
                  <a:srgbClr val="00AB84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how</a:t>
            </a:r>
            <a:endParaRPr sz="2400">
              <a:latin typeface="Georgia"/>
              <a:cs typeface="Georgia"/>
            </a:endParaRPr>
          </a:p>
          <a:p>
            <a:pPr marL="231775" marR="11430" indent="960119" algn="r">
              <a:lnSpc>
                <a:spcPct val="100000"/>
              </a:lnSpc>
            </a:pP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most</a:t>
            </a:r>
            <a:r>
              <a:rPr sz="2400" spc="-90" dirty="0">
                <a:solidFill>
                  <a:srgbClr val="00AB84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of  </a:t>
            </a: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h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e</a:t>
            </a:r>
            <a:r>
              <a:rPr sz="2400" dirty="0">
                <a:solidFill>
                  <a:srgbClr val="00AB84"/>
                </a:solidFill>
                <a:latin typeface="Georgia"/>
                <a:cs typeface="Georgia"/>
              </a:rPr>
              <a:t>a</a:t>
            </a: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l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t</a:t>
            </a: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h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c</a:t>
            </a:r>
            <a:r>
              <a:rPr sz="2400" dirty="0">
                <a:solidFill>
                  <a:srgbClr val="00AB84"/>
                </a:solidFill>
                <a:latin typeface="Georgia"/>
                <a:cs typeface="Georgia"/>
              </a:rPr>
              <a:t>ar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e</a:t>
            </a: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’s  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inflation</a:t>
            </a:r>
            <a:r>
              <a:rPr sz="2400" spc="-90" dirty="0">
                <a:solidFill>
                  <a:srgbClr val="00AB84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has  resulted</a:t>
            </a:r>
            <a:r>
              <a:rPr sz="2400" spc="-55" dirty="0">
                <a:solidFill>
                  <a:srgbClr val="00AB84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from </a:t>
            </a:r>
            <a:r>
              <a:rPr sz="2400" dirty="0">
                <a:solidFill>
                  <a:srgbClr val="00AB84"/>
                </a:solidFill>
                <a:latin typeface="Georgia"/>
                <a:cs typeface="Georgia"/>
              </a:rPr>
              <a:t> i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ncrea</a:t>
            </a: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s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ed  </a:t>
            </a:r>
            <a:r>
              <a:rPr sz="2400" dirty="0">
                <a:solidFill>
                  <a:srgbClr val="00AB84"/>
                </a:solidFill>
                <a:latin typeface="Georgia"/>
                <a:cs typeface="Georgia"/>
              </a:rPr>
              <a:t>a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dm</a:t>
            </a:r>
            <a:r>
              <a:rPr sz="2400" dirty="0">
                <a:solidFill>
                  <a:srgbClr val="00AB84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ni</a:t>
            </a: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s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00AB84"/>
                </a:solidFill>
                <a:latin typeface="Georgia"/>
                <a:cs typeface="Georgia"/>
              </a:rPr>
              <a:t>ra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00AB84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ve</a:t>
            </a:r>
            <a:endParaRPr sz="2400">
              <a:latin typeface="Georgia"/>
              <a:cs typeface="Georgia"/>
            </a:endParaRPr>
          </a:p>
          <a:p>
            <a:pPr marR="12700" algn="r">
              <a:lnSpc>
                <a:spcPct val="100000"/>
              </a:lnSpc>
            </a:pP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sp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e</a:t>
            </a: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n</a:t>
            </a:r>
            <a:r>
              <a:rPr sz="2400" spc="-5" dirty="0">
                <a:solidFill>
                  <a:srgbClr val="00AB84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00AB84"/>
                </a:solidFill>
                <a:latin typeface="Georgia"/>
                <a:cs typeface="Georgia"/>
              </a:rPr>
              <a:t>i</a:t>
            </a:r>
            <a:r>
              <a:rPr sz="2400" spc="-10" dirty="0">
                <a:solidFill>
                  <a:srgbClr val="00AB84"/>
                </a:solidFill>
                <a:latin typeface="Georgia"/>
                <a:cs typeface="Georgia"/>
              </a:rPr>
              <a:t>ng</a:t>
            </a:r>
            <a:endParaRPr sz="2400">
              <a:latin typeface="Georgia"/>
              <a:cs typeface="Georgia"/>
            </a:endParaRPr>
          </a:p>
          <a:p>
            <a:pPr marL="118745" marR="6985" indent="432434" algn="r">
              <a:lnSpc>
                <a:spcPct val="120000"/>
              </a:lnSpc>
              <a:spcBef>
                <a:spcPts val="1680"/>
              </a:spcBef>
            </a:pPr>
            <a:r>
              <a:rPr sz="1200" spc="-5" dirty="0">
                <a:solidFill>
                  <a:srgbClr val="4D4F53"/>
                </a:solidFill>
                <a:latin typeface="Arial"/>
                <a:cs typeface="Arial"/>
              </a:rPr>
              <a:t>*2300% increase</a:t>
            </a:r>
            <a:r>
              <a:rPr sz="1200" spc="-70" dirty="0">
                <a:solidFill>
                  <a:srgbClr val="4D4F5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F53"/>
                </a:solidFill>
                <a:latin typeface="Arial"/>
                <a:cs typeface="Arial"/>
              </a:rPr>
              <a:t>in</a:t>
            </a:r>
            <a:r>
              <a:rPr sz="1200" spc="-40" dirty="0">
                <a:solidFill>
                  <a:srgbClr val="4D4F5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F53"/>
                </a:solidFill>
                <a:latin typeface="Arial"/>
                <a:cs typeface="Arial"/>
              </a:rPr>
              <a:t>U.S.  </a:t>
            </a:r>
            <a:r>
              <a:rPr sz="1200" spc="-5" dirty="0">
                <a:solidFill>
                  <a:srgbClr val="4D4F53"/>
                </a:solidFill>
                <a:latin typeface="Arial"/>
                <a:cs typeface="Arial"/>
              </a:rPr>
              <a:t>healthcare spending per</a:t>
            </a:r>
            <a:r>
              <a:rPr sz="1200" spc="-90" dirty="0">
                <a:solidFill>
                  <a:srgbClr val="4D4F5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F53"/>
                </a:solidFill>
                <a:latin typeface="Arial"/>
                <a:cs typeface="Arial"/>
              </a:rPr>
              <a:t>capita</a:t>
            </a:r>
            <a:endParaRPr sz="1200">
              <a:latin typeface="Arial"/>
              <a:cs typeface="Arial"/>
            </a:endParaRPr>
          </a:p>
          <a:p>
            <a:pPr marL="251460" marR="5080" indent="601980" algn="just">
              <a:lnSpc>
                <a:spcPct val="120000"/>
              </a:lnSpc>
            </a:pPr>
            <a:r>
              <a:rPr sz="1200" spc="-5" dirty="0">
                <a:solidFill>
                  <a:srgbClr val="4D4F53"/>
                </a:solidFill>
                <a:latin typeface="Arial"/>
                <a:cs typeface="Arial"/>
              </a:rPr>
              <a:t>between 1970-2009  Source: Heath Care Costs:</a:t>
            </a:r>
            <a:r>
              <a:rPr sz="1200" spc="-135" dirty="0">
                <a:solidFill>
                  <a:srgbClr val="4D4F5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F53"/>
                </a:solidFill>
                <a:latin typeface="Arial"/>
                <a:cs typeface="Arial"/>
              </a:rPr>
              <a:t>A  </a:t>
            </a:r>
            <a:r>
              <a:rPr sz="1200" spc="-10" dirty="0">
                <a:solidFill>
                  <a:srgbClr val="4D4F53"/>
                </a:solidFill>
                <a:latin typeface="Arial"/>
                <a:cs typeface="Arial"/>
              </a:rPr>
              <a:t>Primer, </a:t>
            </a:r>
            <a:r>
              <a:rPr sz="1200" dirty="0">
                <a:solidFill>
                  <a:srgbClr val="4D4F53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4D4F53"/>
                </a:solidFill>
                <a:latin typeface="Arial"/>
                <a:cs typeface="Arial"/>
              </a:rPr>
              <a:t>Henry </a:t>
            </a:r>
            <a:r>
              <a:rPr sz="1200" dirty="0">
                <a:solidFill>
                  <a:srgbClr val="4D4F53"/>
                </a:solidFill>
                <a:latin typeface="Arial"/>
                <a:cs typeface="Arial"/>
              </a:rPr>
              <a:t>J.</a:t>
            </a:r>
            <a:r>
              <a:rPr sz="1200" spc="-105" dirty="0">
                <a:solidFill>
                  <a:srgbClr val="4D4F5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F53"/>
                </a:solidFill>
                <a:latin typeface="Arial"/>
                <a:cs typeface="Arial"/>
              </a:rPr>
              <a:t>Kaiser</a:t>
            </a:r>
            <a:endParaRPr sz="1200">
              <a:latin typeface="Arial"/>
              <a:cs typeface="Arial"/>
            </a:endParaRPr>
          </a:p>
          <a:p>
            <a:pPr marR="10160" algn="r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solidFill>
                  <a:srgbClr val="4D4F53"/>
                </a:solidFill>
                <a:latin typeface="Arial"/>
                <a:cs typeface="Arial"/>
              </a:rPr>
              <a:t>Family</a:t>
            </a:r>
            <a:r>
              <a:rPr sz="1200" spc="-65" dirty="0">
                <a:solidFill>
                  <a:srgbClr val="4D4F5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D4F53"/>
                </a:solidFill>
                <a:latin typeface="Arial"/>
                <a:cs typeface="Arial"/>
              </a:rPr>
              <a:t>Foundation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85118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798989"/>
            <a:ext cx="7717535" cy="5764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78989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3480"/>
            <a:ext cx="8234040" cy="439755"/>
          </a:xfrm>
          <a:prstGeom prst="rect">
            <a:avLst/>
          </a:prstGeom>
        </p:spPr>
        <p:txBody>
          <a:bodyPr vert="horz" wrap="square" lIns="0" tIns="6974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84" dirty="0"/>
              <a:t>THE </a:t>
            </a:r>
            <a:r>
              <a:rPr lang="en-US" sz="2400" spc="-475" dirty="0"/>
              <a:t>  </a:t>
            </a:r>
            <a:r>
              <a:rPr sz="2400" spc="-490" dirty="0"/>
              <a:t>CHALLENGE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783376"/>
            <a:ext cx="3489325" cy="281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3200" b="1" spc="-10" dirty="0">
                <a:solidFill>
                  <a:srgbClr val="78D64B"/>
                </a:solidFill>
                <a:latin typeface="Arial"/>
                <a:cs typeface="Arial"/>
              </a:rPr>
              <a:t>140M</a:t>
            </a:r>
            <a:r>
              <a:rPr sz="3200" b="1" spc="-65" dirty="0">
                <a:solidFill>
                  <a:srgbClr val="78D64B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8D64B"/>
                </a:solidFill>
                <a:latin typeface="Arial"/>
                <a:cs typeface="Arial"/>
              </a:rPr>
              <a:t>Consumers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5" dirty="0">
                <a:solidFill>
                  <a:schemeClr val="accent4"/>
                </a:solidFill>
                <a:latin typeface="Georgia"/>
                <a:cs typeface="Georgia"/>
              </a:rPr>
              <a:t>Supply Side</a:t>
            </a:r>
            <a:r>
              <a:rPr sz="2400" spc="-45" dirty="0">
                <a:solidFill>
                  <a:schemeClr val="accent4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chemeClr val="accent4"/>
                </a:solidFill>
                <a:latin typeface="Georgia"/>
                <a:cs typeface="Georgia"/>
              </a:rPr>
              <a:t>Push</a:t>
            </a:r>
            <a:endParaRPr sz="2400" dirty="0">
              <a:solidFill>
                <a:schemeClr val="accent4"/>
              </a:solidFill>
              <a:latin typeface="Georgia"/>
              <a:cs typeface="Georgia"/>
            </a:endParaRPr>
          </a:p>
          <a:p>
            <a:pPr marL="184785" indent="-172085">
              <a:lnSpc>
                <a:spcPct val="100000"/>
              </a:lnSpc>
              <a:spcBef>
                <a:spcPts val="1620"/>
              </a:spcBef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ACO / PCMH / Pop</a:t>
            </a:r>
            <a:r>
              <a:rPr sz="2000" spc="-135" dirty="0">
                <a:solidFill>
                  <a:srgbClr val="6464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Health</a:t>
            </a:r>
            <a:endParaRPr sz="20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10"/>
              </a:spcBef>
              <a:buChar char="•"/>
              <a:tabLst>
                <a:tab pos="185420" algn="l"/>
              </a:tabLst>
            </a:pPr>
            <a:r>
              <a:rPr sz="2000" spc="-30" dirty="0">
                <a:solidFill>
                  <a:srgbClr val="64645D"/>
                </a:solidFill>
                <a:latin typeface="Arial"/>
                <a:cs typeface="Arial"/>
              </a:rPr>
              <a:t>Value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Based</a:t>
            </a:r>
            <a:r>
              <a:rPr sz="2000" spc="-70" dirty="0">
                <a:solidFill>
                  <a:srgbClr val="6464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Reimbursement</a:t>
            </a:r>
            <a:endParaRPr sz="20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Continued</a:t>
            </a:r>
            <a:r>
              <a:rPr sz="2000" spc="-114" dirty="0">
                <a:solidFill>
                  <a:srgbClr val="6464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consolidation</a:t>
            </a:r>
            <a:endParaRPr sz="2000" dirty="0">
              <a:latin typeface="Arial"/>
              <a:cs typeface="Arial"/>
            </a:endParaRPr>
          </a:p>
          <a:p>
            <a:pPr marL="184785" marR="76835" indent="-172085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Patients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should </a:t>
            </a: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value quality  the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way we </a:t>
            </a: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define</a:t>
            </a:r>
            <a:r>
              <a:rPr sz="2000" spc="-90" dirty="0">
                <a:solidFill>
                  <a:srgbClr val="64645D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it.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1999" y="1796388"/>
            <a:ext cx="4438836" cy="3772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z="3200" b="1" spc="-10" dirty="0">
                <a:solidFill>
                  <a:srgbClr val="78D64B"/>
                </a:solidFill>
                <a:latin typeface="Arial"/>
                <a:cs typeface="Arial"/>
              </a:rPr>
              <a:t>175M</a:t>
            </a:r>
            <a:r>
              <a:rPr sz="3200" b="1" spc="-60" dirty="0">
                <a:solidFill>
                  <a:srgbClr val="78D64B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8D64B"/>
                </a:solidFill>
                <a:latin typeface="Arial"/>
                <a:cs typeface="Arial"/>
              </a:rPr>
              <a:t>Customers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5" dirty="0">
                <a:solidFill>
                  <a:schemeClr val="accent4"/>
                </a:solidFill>
                <a:latin typeface="Georgia"/>
                <a:cs typeface="Georgia"/>
              </a:rPr>
              <a:t>Demand Side</a:t>
            </a:r>
            <a:r>
              <a:rPr sz="2400" spc="-110" dirty="0">
                <a:solidFill>
                  <a:schemeClr val="accent4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chemeClr val="accent4"/>
                </a:solidFill>
                <a:latin typeface="Georgia"/>
                <a:cs typeface="Georgia"/>
              </a:rPr>
              <a:t>Pull</a:t>
            </a:r>
            <a:endParaRPr sz="2400" dirty="0">
              <a:solidFill>
                <a:schemeClr val="accent4"/>
              </a:solidFill>
              <a:latin typeface="Georgia"/>
              <a:cs typeface="Georgia"/>
            </a:endParaRPr>
          </a:p>
          <a:p>
            <a:pPr marL="186055" indent="-173355">
              <a:lnSpc>
                <a:spcPct val="100000"/>
              </a:lnSpc>
              <a:spcBef>
                <a:spcPts val="1620"/>
              </a:spcBef>
              <a:buChar char="•"/>
              <a:tabLst>
                <a:tab pos="186690" algn="l"/>
              </a:tabLst>
            </a:pP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Employer shift to </a:t>
            </a:r>
            <a:r>
              <a:rPr sz="2000" spc="5" dirty="0">
                <a:solidFill>
                  <a:srgbClr val="64645D"/>
                </a:solidFill>
                <a:latin typeface="Arial"/>
                <a:cs typeface="Arial"/>
              </a:rPr>
              <a:t>CDHP </a:t>
            </a: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then</a:t>
            </a:r>
            <a:r>
              <a:rPr sz="2000" spc="-125" dirty="0">
                <a:solidFill>
                  <a:srgbClr val="64645D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64645D"/>
                </a:solidFill>
                <a:latin typeface="Arial"/>
                <a:cs typeface="Arial"/>
              </a:rPr>
              <a:t>DC</a:t>
            </a:r>
            <a:endParaRPr sz="2000" dirty="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110"/>
              </a:spcBef>
              <a:buChar char="•"/>
              <a:tabLst>
                <a:tab pos="186690" algn="l"/>
              </a:tabLst>
            </a:pP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Increased </a:t>
            </a:r>
            <a:r>
              <a:rPr lang="en-US" sz="2000" dirty="0">
                <a:solidFill>
                  <a:srgbClr val="64645D"/>
                </a:solidFill>
                <a:latin typeface="Arial"/>
                <a:cs typeface="Arial"/>
              </a:rPr>
              <a:t>economic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exposure</a:t>
            </a:r>
            <a:endParaRPr sz="2000" dirty="0">
              <a:latin typeface="Arial"/>
              <a:cs typeface="Arial"/>
            </a:endParaRPr>
          </a:p>
          <a:p>
            <a:pPr marL="186055" marR="138430" indent="-173355">
              <a:lnSpc>
                <a:spcPct val="100000"/>
              </a:lnSpc>
              <a:spcBef>
                <a:spcPts val="95"/>
              </a:spcBef>
              <a:buChar char="•"/>
              <a:tabLst>
                <a:tab pos="186690" algn="l"/>
              </a:tabLst>
            </a:pP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Innovation in delivery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and </a:t>
            </a:r>
            <a:r>
              <a:rPr lang="en-US" sz="2000" dirty="0">
                <a:solidFill>
                  <a:srgbClr val="64645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ocus  producing solutions </a:t>
            </a: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that 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consumers </a:t>
            </a:r>
            <a:r>
              <a:rPr lang="en-US" sz="2000" dirty="0">
                <a:solidFill>
                  <a:srgbClr val="64645D"/>
                </a:solidFill>
                <a:latin typeface="Arial"/>
                <a:cs typeface="Arial"/>
              </a:rPr>
              <a:t>want</a:t>
            </a:r>
            <a:endParaRPr sz="2000" dirty="0">
              <a:latin typeface="Arial"/>
              <a:cs typeface="Arial"/>
            </a:endParaRPr>
          </a:p>
          <a:p>
            <a:pPr marL="186055" marR="786130" indent="-173355">
              <a:lnSpc>
                <a:spcPct val="100000"/>
              </a:lnSpc>
              <a:spcBef>
                <a:spcPts val="95"/>
              </a:spcBef>
              <a:buChar char="•"/>
              <a:tabLst>
                <a:tab pos="186690" algn="l"/>
              </a:tabLst>
            </a:pP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Fracturing </a:t>
            </a: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health</a:t>
            </a:r>
            <a:r>
              <a:rPr sz="2000" spc="-140" dirty="0">
                <a:solidFill>
                  <a:srgbClr val="6464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care  consumption</a:t>
            </a:r>
            <a:r>
              <a:rPr sz="2000" spc="-125" dirty="0">
                <a:solidFill>
                  <a:srgbClr val="6464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marketplace</a:t>
            </a:r>
            <a:endParaRPr sz="2000" dirty="0">
              <a:latin typeface="Arial"/>
              <a:cs typeface="Arial"/>
            </a:endParaRPr>
          </a:p>
          <a:p>
            <a:pPr marL="186055" marR="1139190" indent="-173355">
              <a:lnSpc>
                <a:spcPct val="100000"/>
              </a:lnSpc>
              <a:spcBef>
                <a:spcPts val="105"/>
              </a:spcBef>
              <a:buChar char="•"/>
              <a:tabLst>
                <a:tab pos="186690" algn="l"/>
              </a:tabLst>
            </a:pPr>
            <a:r>
              <a:rPr sz="2000" dirty="0">
                <a:solidFill>
                  <a:srgbClr val="64645D"/>
                </a:solidFill>
                <a:latin typeface="Arial"/>
                <a:cs typeface="Arial"/>
              </a:rPr>
              <a:t>New </a:t>
            </a:r>
            <a:r>
              <a:rPr sz="2000" spc="-5" dirty="0">
                <a:solidFill>
                  <a:srgbClr val="64645D"/>
                </a:solidFill>
                <a:latin typeface="Arial"/>
                <a:cs typeface="Arial"/>
              </a:rPr>
              <a:t>players</a:t>
            </a:r>
            <a:r>
              <a:rPr lang="en-US" sz="2000" spc="-5" dirty="0">
                <a:solidFill>
                  <a:srgbClr val="64645D"/>
                </a:solidFill>
                <a:latin typeface="Arial"/>
                <a:cs typeface="Arial"/>
              </a:rPr>
              <a:t> (i.e., Walmart)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40155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0600"/>
            <a:ext cx="91440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85" y="170591"/>
            <a:ext cx="8780016" cy="575133"/>
          </a:xfrm>
        </p:spPr>
        <p:txBody>
          <a:bodyPr/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Revenue Cycle – The New World of Reimbursements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-1" y="1247775"/>
            <a:ext cx="4003829" cy="11906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2018, 50% of Medicare 	Payments will be based on 	value-based payment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247775"/>
            <a:ext cx="4038600" cy="11906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2018, 95% of all Medicare Fee-for-Service payments will contain a quality component</a:t>
            </a:r>
          </a:p>
        </p:txBody>
      </p:sp>
      <p:sp>
        <p:nvSpPr>
          <p:cNvPr id="7" name="Chevron 6"/>
          <p:cNvSpPr/>
          <p:nvPr/>
        </p:nvSpPr>
        <p:spPr>
          <a:xfrm>
            <a:off x="152400" y="1334235"/>
            <a:ext cx="257908" cy="294361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724400" y="1339454"/>
            <a:ext cx="257908" cy="294361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3352800"/>
            <a:ext cx="3628292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3838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0563" indent="-23336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3838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" lvl="1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en-US" sz="1600" b="1" dirty="0">
                <a:solidFill>
                  <a:schemeClr val="accent4"/>
                </a:solidFill>
              </a:rPr>
              <a:t>Utilizing Four Main Programs:</a:t>
            </a:r>
          </a:p>
          <a:p>
            <a:pPr marL="238125"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Medicare Shared Savings Program</a:t>
            </a:r>
          </a:p>
          <a:p>
            <a:pPr marL="238125"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Bundled Payments</a:t>
            </a:r>
          </a:p>
          <a:p>
            <a:pPr marL="238125"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Primary Care Medical Homes</a:t>
            </a:r>
          </a:p>
          <a:p>
            <a:pPr marL="238125"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Value-Based Purchasing Programs 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48200" y="3352800"/>
            <a:ext cx="3628292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3838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0563" indent="-23336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3838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7763" indent="-233363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" lvl="1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en-US" sz="1600" b="1" dirty="0">
                <a:solidFill>
                  <a:schemeClr val="accent4"/>
                </a:solidFill>
              </a:rPr>
              <a:t>Five Common Features:</a:t>
            </a:r>
          </a:p>
          <a:p>
            <a:pPr marL="238125"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Clinical Integration</a:t>
            </a:r>
          </a:p>
          <a:p>
            <a:pPr marL="238125"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Team-Based Care</a:t>
            </a:r>
          </a:p>
          <a:p>
            <a:pPr marL="238125"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Financial Risk</a:t>
            </a:r>
          </a:p>
          <a:p>
            <a:pPr marL="238125"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Self-Governance</a:t>
            </a:r>
          </a:p>
          <a:p>
            <a:pPr marL="238125"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/>
              <a:t>Physician Leadership</a:t>
            </a:r>
          </a:p>
        </p:txBody>
      </p:sp>
    </p:spTree>
    <p:extLst>
      <p:ext uri="{BB962C8B-B14F-4D97-AF65-F5344CB8AC3E}">
        <p14:creationId xmlns:p14="http://schemas.microsoft.com/office/powerpoint/2010/main" val="175790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111" y="957072"/>
            <a:ext cx="7351776" cy="494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74025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901" y="680665"/>
            <a:ext cx="8013582" cy="796358"/>
          </a:xfrm>
          <a:prstGeom prst="rect">
            <a:avLst/>
          </a:prstGeom>
        </p:spPr>
        <p:txBody>
          <a:bodyPr vert="horz" wrap="square" lIns="0" tIns="361936" rIns="0" bIns="0" rtlCol="0" anchor="t">
            <a:spAutoFit/>
          </a:bodyPr>
          <a:lstStyle/>
          <a:p>
            <a:pPr marL="11468"/>
            <a:r>
              <a:rPr lang="en-US" sz="2800" b="1" spc="-5" dirty="0"/>
              <a:t>A</a:t>
            </a:r>
            <a:r>
              <a:rPr sz="2800" b="1" spc="-5" dirty="0"/>
              <a:t>CA</a:t>
            </a:r>
            <a:r>
              <a:rPr sz="2800" b="1" spc="-190" dirty="0"/>
              <a:t> </a:t>
            </a:r>
            <a:r>
              <a:rPr lang="en-US" sz="2800" b="1" spc="-190" dirty="0"/>
              <a:t> </a:t>
            </a:r>
            <a:r>
              <a:rPr sz="2800" b="1" spc="-5" dirty="0"/>
              <a:t>Impact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859312"/>
              </p:ext>
            </p:extLst>
          </p:nvPr>
        </p:nvGraphicFramePr>
        <p:xfrm>
          <a:off x="659901" y="1600135"/>
          <a:ext cx="7568973" cy="4506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sz="13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0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Uninsured</a:t>
                      </a:r>
                      <a:r>
                        <a:rPr sz="13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Rate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41%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17%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13%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22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Under Insured (Deductible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/ Co-Pay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over</a:t>
                      </a:r>
                      <a:r>
                        <a:rPr sz="13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$2,500)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22%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29%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43%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2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Medicaid</a:t>
                      </a:r>
                      <a:r>
                        <a:rPr sz="13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Recipient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13%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16%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0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Healthcare</a:t>
                      </a:r>
                      <a:r>
                        <a:rPr sz="13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Exchange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NA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6%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9%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22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Platinum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NA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2%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3%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22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Gold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NA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17%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13%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10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Silver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NA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60%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65%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22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Bronze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NA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21%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19%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49369" y="6247032"/>
            <a:ext cx="2166922" cy="166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68"/>
            <a:r>
              <a:rPr sz="1084" dirty="0">
                <a:latin typeface="Arial"/>
                <a:cs typeface="Arial"/>
              </a:rPr>
              <a:t>Source:  </a:t>
            </a:r>
            <a:r>
              <a:rPr lang="en-US" sz="1084" u="sng" spc="-9" dirty="0">
                <a:solidFill>
                  <a:srgbClr val="0000FF"/>
                </a:solidFill>
                <a:latin typeface="Arial"/>
                <a:cs typeface="Arial"/>
              </a:rPr>
              <a:t>Kaiser Family Foundation</a:t>
            </a:r>
            <a:endParaRPr sz="108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05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837692" y="6413873"/>
            <a:ext cx="17259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36">
              <a:lnSpc>
                <a:spcPts val="998"/>
              </a:lnSpc>
            </a:pPr>
            <a:fld id="{81D60167-4931-47E6-BA6A-407CBD079E47}" type="slidenum">
              <a:rPr spc="-5" dirty="0"/>
              <a:pPr marL="22936">
                <a:lnSpc>
                  <a:spcPts val="998"/>
                </a:lnSpc>
              </a:pPr>
              <a:t>17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901" y="680665"/>
            <a:ext cx="7341099" cy="796358"/>
          </a:xfrm>
          <a:prstGeom prst="rect">
            <a:avLst/>
          </a:prstGeom>
        </p:spPr>
        <p:txBody>
          <a:bodyPr vert="horz" wrap="square" lIns="0" tIns="361936" rIns="0" bIns="0" rtlCol="0" anchor="t">
            <a:spAutoFit/>
          </a:bodyPr>
          <a:lstStyle/>
          <a:p>
            <a:pPr marL="11468"/>
            <a:r>
              <a:rPr sz="2800" b="1" dirty="0"/>
              <a:t>Future </a:t>
            </a:r>
            <a:r>
              <a:rPr sz="2800" b="1" spc="-5" dirty="0"/>
              <a:t>State </a:t>
            </a:r>
            <a:r>
              <a:rPr sz="2800" b="1" dirty="0"/>
              <a:t>of</a:t>
            </a:r>
            <a:r>
              <a:rPr sz="2800" b="1" spc="-158" dirty="0"/>
              <a:t> </a:t>
            </a:r>
            <a:r>
              <a:rPr sz="2800" b="1" spc="-5" dirty="0"/>
              <a:t>ACA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16880"/>
              </p:ext>
            </p:extLst>
          </p:nvPr>
        </p:nvGraphicFramePr>
        <p:xfrm>
          <a:off x="659901" y="1615735"/>
          <a:ext cx="7568973" cy="4248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sz="13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398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Uninsured</a:t>
                      </a:r>
                      <a:r>
                        <a:rPr sz="13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Rate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9%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4%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1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Under Insured (Deductible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/ Co-Pay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over</a:t>
                      </a:r>
                      <a:r>
                        <a:rPr sz="13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$2,500)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43%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49%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52%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51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Medicaid</a:t>
                      </a:r>
                      <a:r>
                        <a:rPr sz="13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Recipient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16%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18%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20%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98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Healthcare</a:t>
                      </a:r>
                      <a:r>
                        <a:rPr sz="13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Exchange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11%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13%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15%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1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Platinum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4%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4%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5%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51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Gold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13%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15%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17%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39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Silver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67%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69%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70%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51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Bronze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16%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12%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8%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 rot="10800000" flipV="1">
            <a:off x="3657598" y="6006302"/>
            <a:ext cx="2618914" cy="166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68"/>
            <a:r>
              <a:rPr sz="1084" dirty="0">
                <a:latin typeface="Arial"/>
                <a:cs typeface="Arial"/>
              </a:rPr>
              <a:t>Source: </a:t>
            </a:r>
            <a:r>
              <a:rPr lang="en-US" sz="1084" dirty="0">
                <a:latin typeface="Arial"/>
                <a:cs typeface="Arial"/>
              </a:rPr>
              <a:t> Kaiser Family Foundation</a:t>
            </a:r>
            <a:endParaRPr sz="108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07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975" y="2438400"/>
            <a:ext cx="0" cy="3199130"/>
          </a:xfrm>
          <a:custGeom>
            <a:avLst/>
            <a:gdLst/>
            <a:ahLst/>
            <a:cxnLst/>
            <a:rect l="l" t="t" r="r" b="b"/>
            <a:pathLst>
              <a:path h="3199129">
                <a:moveTo>
                  <a:pt x="0" y="3198876"/>
                </a:moveTo>
                <a:lnTo>
                  <a:pt x="0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56372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51800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47228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5255" y="42656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5255" y="38084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255" y="335280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5255" y="289560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5255" y="243840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0975" y="5637276"/>
            <a:ext cx="7606665" cy="0"/>
          </a:xfrm>
          <a:custGeom>
            <a:avLst/>
            <a:gdLst/>
            <a:ahLst/>
            <a:cxnLst/>
            <a:rect l="l" t="t" r="r" b="b"/>
            <a:pathLst>
              <a:path w="7606665">
                <a:moveTo>
                  <a:pt x="0" y="0"/>
                </a:moveTo>
                <a:lnTo>
                  <a:pt x="7606283" y="0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0975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1451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1927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2404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2879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54879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5355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5832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36307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96783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57259" y="563727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B8B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1975" y="2758439"/>
            <a:ext cx="6844665" cy="2127885"/>
          </a:xfrm>
          <a:custGeom>
            <a:avLst/>
            <a:gdLst/>
            <a:ahLst/>
            <a:cxnLst/>
            <a:rect l="l" t="t" r="r" b="b"/>
            <a:pathLst>
              <a:path w="6844665" h="2127885">
                <a:moveTo>
                  <a:pt x="0" y="2127504"/>
                </a:moveTo>
                <a:lnTo>
                  <a:pt x="760476" y="1918716"/>
                </a:lnTo>
                <a:lnTo>
                  <a:pt x="1520952" y="1278636"/>
                </a:lnTo>
                <a:lnTo>
                  <a:pt x="2281428" y="1050036"/>
                </a:lnTo>
                <a:lnTo>
                  <a:pt x="3041904" y="775716"/>
                </a:lnTo>
                <a:lnTo>
                  <a:pt x="3802379" y="594360"/>
                </a:lnTo>
                <a:lnTo>
                  <a:pt x="4562856" y="638556"/>
                </a:lnTo>
                <a:lnTo>
                  <a:pt x="5323332" y="228600"/>
                </a:lnTo>
                <a:lnTo>
                  <a:pt x="6083808" y="91440"/>
                </a:lnTo>
                <a:lnTo>
                  <a:pt x="6844283" y="0"/>
                </a:lnTo>
              </a:path>
            </a:pathLst>
          </a:custGeom>
          <a:ln w="27432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7780" y="484119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5"/>
                </a:lnTo>
                <a:lnTo>
                  <a:pt x="44196" y="88391"/>
                </a:lnTo>
                <a:lnTo>
                  <a:pt x="88392" y="44195"/>
                </a:lnTo>
                <a:lnTo>
                  <a:pt x="44196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7780" y="484119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5"/>
                </a:lnTo>
                <a:lnTo>
                  <a:pt x="44196" y="88391"/>
                </a:lnTo>
                <a:lnTo>
                  <a:pt x="0" y="44195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48255" y="463240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0" y="44196"/>
                </a:lnTo>
                <a:lnTo>
                  <a:pt x="44195" y="88392"/>
                </a:lnTo>
                <a:lnTo>
                  <a:pt x="88391" y="44196"/>
                </a:lnTo>
                <a:lnTo>
                  <a:pt x="44195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48255" y="463240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88391" y="44196"/>
                </a:lnTo>
                <a:lnTo>
                  <a:pt x="44195" y="88392"/>
                </a:lnTo>
                <a:lnTo>
                  <a:pt x="0" y="44196"/>
                </a:lnTo>
                <a:lnTo>
                  <a:pt x="44195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08732" y="399232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0" y="44196"/>
                </a:lnTo>
                <a:lnTo>
                  <a:pt x="44195" y="88392"/>
                </a:lnTo>
                <a:lnTo>
                  <a:pt x="88391" y="44196"/>
                </a:lnTo>
                <a:lnTo>
                  <a:pt x="44195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08732" y="399232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88391" y="44196"/>
                </a:lnTo>
                <a:lnTo>
                  <a:pt x="44195" y="88392"/>
                </a:lnTo>
                <a:lnTo>
                  <a:pt x="0" y="44196"/>
                </a:lnTo>
                <a:lnTo>
                  <a:pt x="44195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69208" y="376372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6"/>
                </a:lnTo>
                <a:lnTo>
                  <a:pt x="44196" y="88392"/>
                </a:lnTo>
                <a:lnTo>
                  <a:pt x="88392" y="44196"/>
                </a:lnTo>
                <a:lnTo>
                  <a:pt x="44196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69208" y="376372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6"/>
                </a:lnTo>
                <a:lnTo>
                  <a:pt x="44196" y="88392"/>
                </a:lnTo>
                <a:lnTo>
                  <a:pt x="0" y="44196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29684" y="348940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6"/>
                </a:lnTo>
                <a:lnTo>
                  <a:pt x="44196" y="88392"/>
                </a:lnTo>
                <a:lnTo>
                  <a:pt x="88392" y="44196"/>
                </a:lnTo>
                <a:lnTo>
                  <a:pt x="44196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29684" y="348940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6"/>
                </a:lnTo>
                <a:lnTo>
                  <a:pt x="44196" y="88392"/>
                </a:lnTo>
                <a:lnTo>
                  <a:pt x="0" y="44196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90161" y="330805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6"/>
                </a:lnTo>
                <a:lnTo>
                  <a:pt x="44196" y="88392"/>
                </a:lnTo>
                <a:lnTo>
                  <a:pt x="88392" y="44196"/>
                </a:lnTo>
                <a:lnTo>
                  <a:pt x="44196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90159" y="330805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6"/>
                </a:lnTo>
                <a:lnTo>
                  <a:pt x="44196" y="88392"/>
                </a:lnTo>
                <a:lnTo>
                  <a:pt x="0" y="44196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50635" y="335224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6"/>
                </a:lnTo>
                <a:lnTo>
                  <a:pt x="44196" y="88392"/>
                </a:lnTo>
                <a:lnTo>
                  <a:pt x="88392" y="44196"/>
                </a:lnTo>
                <a:lnTo>
                  <a:pt x="44196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50635" y="335224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6"/>
                </a:lnTo>
                <a:lnTo>
                  <a:pt x="44196" y="88392"/>
                </a:lnTo>
                <a:lnTo>
                  <a:pt x="0" y="44196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1111" y="294229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6"/>
                </a:lnTo>
                <a:lnTo>
                  <a:pt x="44196" y="88392"/>
                </a:lnTo>
                <a:lnTo>
                  <a:pt x="88392" y="44196"/>
                </a:lnTo>
                <a:lnTo>
                  <a:pt x="44196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1111" y="294229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6"/>
                </a:lnTo>
                <a:lnTo>
                  <a:pt x="44196" y="88392"/>
                </a:lnTo>
                <a:lnTo>
                  <a:pt x="0" y="44196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71588" y="280513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6"/>
                </a:lnTo>
                <a:lnTo>
                  <a:pt x="44196" y="88392"/>
                </a:lnTo>
                <a:lnTo>
                  <a:pt x="88392" y="44196"/>
                </a:lnTo>
                <a:lnTo>
                  <a:pt x="44196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71588" y="280513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6"/>
                </a:lnTo>
                <a:lnTo>
                  <a:pt x="44196" y="88392"/>
                </a:lnTo>
                <a:lnTo>
                  <a:pt x="0" y="44196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32064" y="271369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6"/>
                </a:lnTo>
                <a:lnTo>
                  <a:pt x="44196" y="88392"/>
                </a:lnTo>
                <a:lnTo>
                  <a:pt x="88392" y="44196"/>
                </a:lnTo>
                <a:lnTo>
                  <a:pt x="44196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32064" y="271369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6"/>
                </a:lnTo>
                <a:lnTo>
                  <a:pt x="44196" y="88392"/>
                </a:lnTo>
                <a:lnTo>
                  <a:pt x="0" y="44196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31975" y="3854196"/>
            <a:ext cx="6844665" cy="1508760"/>
          </a:xfrm>
          <a:custGeom>
            <a:avLst/>
            <a:gdLst/>
            <a:ahLst/>
            <a:cxnLst/>
            <a:rect l="l" t="t" r="r" b="b"/>
            <a:pathLst>
              <a:path w="6844665" h="1508760">
                <a:moveTo>
                  <a:pt x="0" y="1508759"/>
                </a:moveTo>
                <a:lnTo>
                  <a:pt x="760476" y="1417319"/>
                </a:lnTo>
                <a:lnTo>
                  <a:pt x="1520952" y="1371599"/>
                </a:lnTo>
                <a:lnTo>
                  <a:pt x="2281428" y="1188719"/>
                </a:lnTo>
                <a:lnTo>
                  <a:pt x="3041904" y="1005839"/>
                </a:lnTo>
                <a:lnTo>
                  <a:pt x="3802379" y="777239"/>
                </a:lnTo>
                <a:lnTo>
                  <a:pt x="4562856" y="594359"/>
                </a:lnTo>
                <a:lnTo>
                  <a:pt x="5323332" y="502919"/>
                </a:lnTo>
                <a:lnTo>
                  <a:pt x="6083808" y="320039"/>
                </a:lnTo>
                <a:lnTo>
                  <a:pt x="6844283" y="0"/>
                </a:lnTo>
              </a:path>
            </a:pathLst>
          </a:custGeom>
          <a:ln w="27432">
            <a:solidFill>
              <a:srgbClr val="3CD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87780" y="531820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2"/>
                </a:lnTo>
                <a:lnTo>
                  <a:pt x="0" y="88392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48255" y="522676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08732" y="51810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69208" y="499816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29684" y="481528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2"/>
                </a:lnTo>
                <a:lnTo>
                  <a:pt x="0" y="88392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29684" y="481528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2"/>
                </a:lnTo>
                <a:lnTo>
                  <a:pt x="0" y="883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CD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90159" y="458668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2"/>
                </a:lnTo>
                <a:lnTo>
                  <a:pt x="0" y="88392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90159" y="458668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2"/>
                </a:lnTo>
                <a:lnTo>
                  <a:pt x="0" y="883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CD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50635" y="440380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2"/>
                </a:lnTo>
                <a:lnTo>
                  <a:pt x="0" y="88392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11111" y="431236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11111" y="431236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CD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588" y="412948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2"/>
                </a:lnTo>
                <a:lnTo>
                  <a:pt x="0" y="88392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32064" y="38094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2" y="0"/>
                </a:lnTo>
                <a:lnTo>
                  <a:pt x="88392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31975" y="3534155"/>
            <a:ext cx="6844665" cy="1644650"/>
          </a:xfrm>
          <a:custGeom>
            <a:avLst/>
            <a:gdLst/>
            <a:ahLst/>
            <a:cxnLst/>
            <a:rect l="l" t="t" r="r" b="b"/>
            <a:pathLst>
              <a:path w="6844665" h="1644650">
                <a:moveTo>
                  <a:pt x="0" y="1644396"/>
                </a:moveTo>
                <a:lnTo>
                  <a:pt x="760476" y="1554480"/>
                </a:lnTo>
                <a:lnTo>
                  <a:pt x="1520952" y="1280160"/>
                </a:lnTo>
                <a:lnTo>
                  <a:pt x="2281428" y="1097280"/>
                </a:lnTo>
                <a:lnTo>
                  <a:pt x="3041904" y="868680"/>
                </a:lnTo>
                <a:lnTo>
                  <a:pt x="3802379" y="685800"/>
                </a:lnTo>
                <a:lnTo>
                  <a:pt x="4562856" y="548640"/>
                </a:lnTo>
                <a:lnTo>
                  <a:pt x="5323332" y="365760"/>
                </a:lnTo>
                <a:lnTo>
                  <a:pt x="6083808" y="228600"/>
                </a:lnTo>
                <a:lnTo>
                  <a:pt x="6844283" y="0"/>
                </a:lnTo>
              </a:path>
            </a:pathLst>
          </a:custGeom>
          <a:ln w="27432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7780" y="513380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196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87780" y="513380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48255" y="504388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0" y="88392"/>
                </a:lnTo>
                <a:lnTo>
                  <a:pt x="88391" y="88392"/>
                </a:lnTo>
                <a:lnTo>
                  <a:pt x="44195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48255" y="504388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88391" y="88392"/>
                </a:lnTo>
                <a:lnTo>
                  <a:pt x="0" y="88392"/>
                </a:lnTo>
                <a:lnTo>
                  <a:pt x="44195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08732" y="47695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0" y="88392"/>
                </a:lnTo>
                <a:lnTo>
                  <a:pt x="88391" y="88392"/>
                </a:lnTo>
                <a:lnTo>
                  <a:pt x="44195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08732" y="47695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88391" y="88392"/>
                </a:lnTo>
                <a:lnTo>
                  <a:pt x="0" y="88392"/>
                </a:lnTo>
                <a:lnTo>
                  <a:pt x="44195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69208" y="458668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196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69208" y="458668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29684" y="435808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196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29684" y="435808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90161" y="417520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196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90159" y="417520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50635" y="403804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88391"/>
                </a:lnTo>
                <a:lnTo>
                  <a:pt x="88392" y="88391"/>
                </a:lnTo>
                <a:lnTo>
                  <a:pt x="44196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50635" y="403804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88391"/>
                </a:lnTo>
                <a:lnTo>
                  <a:pt x="0" y="88391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11111" y="38551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196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11111" y="38551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71588" y="37180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196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71588" y="37180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32064" y="34894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196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32064" y="34894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905960" y="4390497"/>
            <a:ext cx="37338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1%*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658968" y="3750570"/>
            <a:ext cx="38735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3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5%*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448553" y="3521970"/>
            <a:ext cx="32829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4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0%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212229" y="3247802"/>
            <a:ext cx="32258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4</a:t>
            </a:r>
            <a:r>
              <a:rPr sz="1200" spc="5" dirty="0">
                <a:solidFill>
                  <a:srgbClr val="2D2D2A"/>
                </a:solidFill>
                <a:latin typeface="Georgia"/>
                <a:cs typeface="Georgia"/>
              </a:rPr>
              <a:t>6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972705" y="3064922"/>
            <a:ext cx="32321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5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0%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33333" y="3110642"/>
            <a:ext cx="32258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4</a:t>
            </a:r>
            <a:r>
              <a:rPr sz="1200" spc="5" dirty="0">
                <a:solidFill>
                  <a:srgbClr val="2D2D2A"/>
                </a:solidFill>
                <a:latin typeface="Georgia"/>
                <a:cs typeface="Georgia"/>
              </a:rPr>
              <a:t>9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458910" y="2699315"/>
            <a:ext cx="39497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58%*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65106" y="2562155"/>
            <a:ext cx="30289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6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1%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016590" y="2470715"/>
            <a:ext cx="3206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6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3%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12692" y="5452268"/>
            <a:ext cx="2374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6%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971644" y="5360828"/>
            <a:ext cx="24257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8%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733796" y="5315108"/>
            <a:ext cx="2374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9%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427369" y="5132228"/>
            <a:ext cx="37211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3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27469" y="4949348"/>
            <a:ext cx="29146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7%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937805" y="4720748"/>
            <a:ext cx="39306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22%*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733486" y="4537868"/>
            <a:ext cx="32258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spc="5" dirty="0">
                <a:solidFill>
                  <a:srgbClr val="2D2D2A"/>
                </a:solidFill>
                <a:latin typeface="Georgia"/>
                <a:cs typeface="Georgia"/>
              </a:rPr>
              <a:t>6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492590" y="4446428"/>
            <a:ext cx="3270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8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256114" y="4263548"/>
            <a:ext cx="31940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3</a:t>
            </a: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80167" y="3943661"/>
            <a:ext cx="39306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3</a:t>
            </a:r>
            <a:r>
              <a:rPr sz="1200" spc="5" dirty="0">
                <a:solidFill>
                  <a:srgbClr val="2D2D2A"/>
                </a:solidFill>
                <a:latin typeface="Georgia"/>
                <a:cs typeface="Georgia"/>
              </a:rPr>
              <a:t>9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77792" y="4598523"/>
            <a:ext cx="30797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spc="5" dirty="0">
                <a:solidFill>
                  <a:srgbClr val="2D2D2A"/>
                </a:solidFill>
                <a:latin typeface="Georgia"/>
                <a:cs typeface="Georgia"/>
              </a:rPr>
              <a:t>6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0%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06264" y="4801368"/>
            <a:ext cx="37338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12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663845" y="4527200"/>
            <a:ext cx="37973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8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416853" y="4344320"/>
            <a:ext cx="39306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22%*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182054" y="4115720"/>
            <a:ext cx="3841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7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%*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985202" y="3932840"/>
            <a:ext cx="29972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3</a:t>
            </a: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735162" y="3795680"/>
            <a:ext cx="31877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3</a:t>
            </a:r>
            <a:r>
              <a:rPr sz="1200" spc="-15" dirty="0">
                <a:solidFill>
                  <a:srgbClr val="2D2D2A"/>
                </a:solidFill>
                <a:latin typeface="Georgia"/>
                <a:cs typeface="Georgia"/>
              </a:rPr>
              <a:t>4%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492590" y="3612800"/>
            <a:ext cx="32575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3</a:t>
            </a: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8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265410" y="3475640"/>
            <a:ext cx="3009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4</a:t>
            </a: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015371" y="3247040"/>
            <a:ext cx="32258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4</a:t>
            </a:r>
            <a:r>
              <a:rPr sz="1200" spc="5" dirty="0">
                <a:solidFill>
                  <a:srgbClr val="2D2D2A"/>
                </a:solidFill>
                <a:latin typeface="Georgia"/>
                <a:cs typeface="Georgia"/>
              </a:rPr>
              <a:t>6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87852" y="5532583"/>
            <a:ext cx="24257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0%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22320" y="5075535"/>
            <a:ext cx="3079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0%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02660" y="4618488"/>
            <a:ext cx="32766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0%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03727" y="4161440"/>
            <a:ext cx="32829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3</a:t>
            </a:r>
            <a:r>
              <a:rPr sz="1200" spc="5" dirty="0">
                <a:solidFill>
                  <a:srgbClr val="2D2D2A"/>
                </a:solidFill>
                <a:latin typeface="Georgia"/>
                <a:cs typeface="Georgia"/>
              </a:rPr>
              <a:t>0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01746" y="3704393"/>
            <a:ext cx="32956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D2D2A"/>
                </a:solidFill>
                <a:latin typeface="Georgia"/>
                <a:cs typeface="Georgia"/>
              </a:rPr>
              <a:t>4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0%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07385" y="3247345"/>
            <a:ext cx="32321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5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0%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01746" y="2790297"/>
            <a:ext cx="32956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6</a:t>
            </a: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0%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11347" y="2333250"/>
            <a:ext cx="3206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D2D2A"/>
                </a:solidFill>
                <a:latin typeface="Georgia"/>
                <a:cs typeface="Georgia"/>
              </a:rPr>
              <a:t>7</a:t>
            </a:r>
            <a:r>
              <a:rPr sz="1200" dirty="0">
                <a:solidFill>
                  <a:srgbClr val="2D2D2A"/>
                </a:solidFill>
                <a:latin typeface="Georgia"/>
                <a:cs typeface="Georgia"/>
              </a:rPr>
              <a:t>0</a:t>
            </a:r>
            <a:r>
              <a:rPr sz="1200" spc="-5" dirty="0">
                <a:solidFill>
                  <a:srgbClr val="2D2D2A"/>
                </a:solidFill>
                <a:latin typeface="Georgia"/>
                <a:cs typeface="Georgia"/>
              </a:rPr>
              <a:t>%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946492" y="5717597"/>
            <a:ext cx="3778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11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696605" y="5717597"/>
            <a:ext cx="39878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457386" y="5717597"/>
            <a:ext cx="3981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13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216033" y="5717597"/>
            <a:ext cx="40195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1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4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980471" y="5717597"/>
            <a:ext cx="3943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15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018032" y="23195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95755" y="227533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6"/>
                </a:lnTo>
                <a:lnTo>
                  <a:pt x="44196" y="88392"/>
                </a:lnTo>
                <a:lnTo>
                  <a:pt x="88392" y="44196"/>
                </a:lnTo>
                <a:lnTo>
                  <a:pt x="44196" y="0"/>
                </a:lnTo>
                <a:close/>
              </a:path>
            </a:pathLst>
          </a:custGeom>
          <a:solidFill>
            <a:srgbClr val="226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95755" y="227533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6"/>
                </a:lnTo>
                <a:lnTo>
                  <a:pt x="44196" y="88392"/>
                </a:lnTo>
                <a:lnTo>
                  <a:pt x="0" y="44196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226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274986" y="2215755"/>
            <a:ext cx="25685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All Small Firms (3-199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Workers)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184147" y="258622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27432">
            <a:solidFill>
              <a:srgbClr val="3CD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18031" y="258622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27432">
            <a:solidFill>
              <a:srgbClr val="3CD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95755" y="254203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3CD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95755" y="254203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391" y="0"/>
                </a:lnTo>
                <a:lnTo>
                  <a:pt x="88391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CD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18032" y="28529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95755" y="280720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196" y="0"/>
                </a:lnTo>
                <a:close/>
              </a:path>
            </a:pathLst>
          </a:custGeom>
          <a:solidFill>
            <a:srgbClr val="FF6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95755" y="280720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6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274986" y="2398712"/>
            <a:ext cx="312483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5700"/>
              </a:lnSpc>
            </a:pP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All Large Firms (200 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or 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More Workers)  All</a:t>
            </a:r>
            <a:r>
              <a:rPr sz="1200" b="1" spc="-90" dirty="0">
                <a:solidFill>
                  <a:srgbClr val="2D2D2A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Firms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3" name="object 133"/>
          <p:cNvSpPr txBox="1">
            <a:spLocks noGrp="1"/>
          </p:cNvSpPr>
          <p:nvPr>
            <p:ph type="title"/>
          </p:nvPr>
        </p:nvSpPr>
        <p:spPr>
          <a:xfrm>
            <a:off x="457200" y="753773"/>
            <a:ext cx="8229600" cy="1067619"/>
          </a:xfrm>
          <a:prstGeom prst="rect">
            <a:avLst/>
          </a:prstGeom>
        </p:spPr>
        <p:txBody>
          <a:bodyPr vert="horz" wrap="square" lIns="0" tIns="69742" rIns="0" bIns="0" rtlCol="0">
            <a:spAutoFit/>
          </a:bodyPr>
          <a:lstStyle/>
          <a:p>
            <a:pPr marL="13970" marR="5080">
              <a:lnSpc>
                <a:spcPct val="120000"/>
              </a:lnSpc>
              <a:spcBef>
                <a:spcPts val="810"/>
              </a:spcBef>
            </a:pPr>
            <a:r>
              <a:rPr sz="1800" b="1" spc="-5" dirty="0">
                <a:latin typeface="Georgia"/>
                <a:cs typeface="Georgia"/>
              </a:rPr>
              <a:t>Percentage of Covered Workers Enrolled </a:t>
            </a:r>
            <a:r>
              <a:rPr sz="1800" b="1" dirty="0">
                <a:latin typeface="Georgia"/>
                <a:cs typeface="Georgia"/>
              </a:rPr>
              <a:t>in a </a:t>
            </a:r>
            <a:r>
              <a:rPr sz="1800" b="1" spc="-5" dirty="0">
                <a:latin typeface="Georgia"/>
                <a:cs typeface="Georgia"/>
              </a:rPr>
              <a:t>Plan </a:t>
            </a:r>
            <a:r>
              <a:rPr sz="1800" b="1" dirty="0">
                <a:latin typeface="Georgia"/>
                <a:cs typeface="Georgia"/>
              </a:rPr>
              <a:t>with a General Annual  </a:t>
            </a:r>
            <a:r>
              <a:rPr sz="1800" b="1" spc="-5" dirty="0">
                <a:latin typeface="Georgia"/>
                <a:cs typeface="Georgia"/>
              </a:rPr>
              <a:t>Deductible of </a:t>
            </a:r>
            <a:r>
              <a:rPr sz="1800" b="1" spc="-10" dirty="0">
                <a:latin typeface="Georgia"/>
                <a:cs typeface="Georgia"/>
              </a:rPr>
              <a:t>$1,000 </a:t>
            </a:r>
            <a:r>
              <a:rPr sz="1800" b="1" dirty="0">
                <a:latin typeface="Georgia"/>
                <a:cs typeface="Georgia"/>
              </a:rPr>
              <a:t>or </a:t>
            </a:r>
            <a:r>
              <a:rPr sz="1800" b="1" spc="-5" dirty="0">
                <a:latin typeface="Georgia"/>
                <a:cs typeface="Georgia"/>
              </a:rPr>
              <a:t>More for Single Coverage, By Firm </a:t>
            </a:r>
            <a:r>
              <a:rPr sz="1800" b="1" dirty="0">
                <a:latin typeface="Georgia"/>
                <a:cs typeface="Georgia"/>
              </a:rPr>
              <a:t>Size,</a:t>
            </a:r>
            <a:r>
              <a:rPr sz="1800" b="1" spc="22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2006-2015</a:t>
            </a:r>
            <a:endParaRPr sz="1800" b="1" dirty="0">
              <a:latin typeface="Georgia"/>
              <a:cs typeface="Georgi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46087" y="5717597"/>
            <a:ext cx="4133850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1990">
              <a:lnSpc>
                <a:spcPct val="100000"/>
              </a:lnSpc>
              <a:tabLst>
                <a:tab pos="1449070" algn="l"/>
                <a:tab pos="2200910" algn="l"/>
                <a:tab pos="2963545" algn="l"/>
                <a:tab pos="3736340" algn="l"/>
              </a:tabLst>
            </a:pP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00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6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	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00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7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	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00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8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	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00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9</a:t>
            </a:r>
            <a:r>
              <a:rPr sz="1200" b="1" dirty="0">
                <a:solidFill>
                  <a:srgbClr val="2D2D2A"/>
                </a:solidFill>
                <a:latin typeface="Georgia"/>
                <a:cs typeface="Georgia"/>
              </a:rPr>
              <a:t>	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2</a:t>
            </a:r>
            <a:r>
              <a:rPr sz="1200" b="1" spc="-10" dirty="0">
                <a:solidFill>
                  <a:srgbClr val="2D2D2A"/>
                </a:solidFill>
                <a:latin typeface="Georgia"/>
                <a:cs typeface="Georgia"/>
              </a:rPr>
              <a:t>0</a:t>
            </a:r>
            <a:r>
              <a:rPr sz="1200" b="1" spc="-5" dirty="0">
                <a:solidFill>
                  <a:srgbClr val="2D2D2A"/>
                </a:solidFill>
                <a:latin typeface="Georgia"/>
                <a:cs typeface="Georgia"/>
              </a:rPr>
              <a:t>10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800" dirty="0">
                <a:solidFill>
                  <a:srgbClr val="4D4F53"/>
                </a:solidFill>
                <a:latin typeface="Arial"/>
                <a:cs typeface="Arial"/>
              </a:rPr>
              <a:t>* </a:t>
            </a:r>
            <a:r>
              <a:rPr sz="800" spc="-5" dirty="0">
                <a:solidFill>
                  <a:srgbClr val="4D4F53"/>
                </a:solidFill>
                <a:latin typeface="Arial"/>
                <a:cs typeface="Arial"/>
              </a:rPr>
              <a:t>Estimate is statistically different from estimate for the previous year shown </a:t>
            </a:r>
            <a:r>
              <a:rPr sz="800" spc="100" dirty="0">
                <a:solidFill>
                  <a:srgbClr val="4D4F53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F53"/>
                </a:solidFill>
                <a:latin typeface="Arial"/>
                <a:cs typeface="Arial"/>
              </a:rPr>
              <a:t>(p&lt;.05).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46087" y="6310130"/>
            <a:ext cx="649478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4D4F53"/>
                </a:solidFill>
                <a:latin typeface="Arial"/>
                <a:cs typeface="Arial"/>
              </a:rPr>
              <a:t>NOTE: These estimates include workers enrolled in HDHP/SO and other plan types. Average general annual health plan deductible </a:t>
            </a:r>
            <a:r>
              <a:rPr sz="800" dirty="0">
                <a:solidFill>
                  <a:srgbClr val="4D4F53"/>
                </a:solidFill>
                <a:latin typeface="Arial"/>
                <a:cs typeface="Arial"/>
              </a:rPr>
              <a:t>s </a:t>
            </a:r>
            <a:r>
              <a:rPr sz="800" spc="-5" dirty="0">
                <a:solidFill>
                  <a:srgbClr val="4D4F53"/>
                </a:solidFill>
                <a:latin typeface="Arial"/>
                <a:cs typeface="Arial"/>
              </a:rPr>
              <a:t>for</a:t>
            </a:r>
            <a:r>
              <a:rPr lang="en-US" sz="800" spc="-5" dirty="0">
                <a:solidFill>
                  <a:srgbClr val="4D4F5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F53"/>
                </a:solidFill>
                <a:latin typeface="Arial"/>
                <a:cs typeface="Arial"/>
              </a:rPr>
              <a:t>PPOs,</a:t>
            </a:r>
            <a:endParaRPr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98856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How Much is too much?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269"/>
            <a:ext cx="8229600" cy="4634082"/>
          </a:xfrm>
        </p:spPr>
        <p:txBody>
          <a:bodyPr/>
          <a:lstStyle/>
          <a:p>
            <a:endParaRPr lang="en-US" sz="2400" dirty="0">
              <a:solidFill>
                <a:schemeClr val="accent4"/>
              </a:solidFill>
            </a:endParaRPr>
          </a:p>
          <a:p>
            <a:r>
              <a:rPr lang="en-US" sz="2400" dirty="0">
                <a:solidFill>
                  <a:schemeClr val="accent4"/>
                </a:solidFill>
              </a:rPr>
              <a:t>Patients are </a:t>
            </a:r>
            <a:r>
              <a:rPr lang="en-US" sz="2400" dirty="0">
                <a:solidFill>
                  <a:srgbClr val="FF0000"/>
                </a:solidFill>
              </a:rPr>
              <a:t>unlikely to pay</a:t>
            </a:r>
            <a:r>
              <a:rPr lang="en-US" sz="2400" dirty="0">
                <a:solidFill>
                  <a:schemeClr val="accent4"/>
                </a:solidFill>
              </a:rPr>
              <a:t> medical bills that are </a:t>
            </a:r>
            <a:r>
              <a:rPr lang="en-US" sz="2400" dirty="0">
                <a:solidFill>
                  <a:srgbClr val="FF0000"/>
                </a:solidFill>
              </a:rPr>
              <a:t>greater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than 5.0% of household income,</a:t>
            </a:r>
            <a:r>
              <a:rPr lang="en-US" sz="2400" dirty="0">
                <a:solidFill>
                  <a:schemeClr val="accent4"/>
                </a:solidFill>
              </a:rPr>
              <a:t> per The Advisory Board</a:t>
            </a:r>
          </a:p>
          <a:p>
            <a:endParaRPr lang="en-US" sz="2400" dirty="0">
              <a:solidFill>
                <a:schemeClr val="accent4"/>
              </a:solidFill>
            </a:endParaRPr>
          </a:p>
          <a:p>
            <a:r>
              <a:rPr lang="en-US" sz="2400" dirty="0">
                <a:solidFill>
                  <a:schemeClr val="accent4"/>
                </a:solidFill>
              </a:rPr>
              <a:t>Median household income in the United States is approximately $53,000 suggesting that </a:t>
            </a:r>
            <a:r>
              <a:rPr lang="en-US" sz="2400" dirty="0">
                <a:solidFill>
                  <a:srgbClr val="FF0000"/>
                </a:solidFill>
              </a:rPr>
              <a:t>when out-of-pocket expenses exceed $2,600 </a:t>
            </a:r>
            <a:r>
              <a:rPr lang="en-US" sz="2400" dirty="0">
                <a:solidFill>
                  <a:schemeClr val="accent4"/>
                </a:solidFill>
              </a:rPr>
              <a:t>guarantor collections become extremely difficult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Availity, LLC.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2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579561"/>
            <a:ext cx="8093926" cy="633289"/>
          </a:xfrm>
        </p:spPr>
        <p:txBody>
          <a:bodyPr/>
          <a:lstStyle/>
          <a:p>
            <a:pPr>
              <a:defRPr/>
            </a:pPr>
            <a:r>
              <a:rPr lang="en-US" sz="2800" i="1" dirty="0">
                <a:solidFill>
                  <a:schemeClr val="accent4"/>
                </a:solidFill>
              </a:rPr>
              <a:t>Industry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4088" y="1736725"/>
            <a:ext cx="7561262" cy="59055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accent4"/>
                </a:solidFill>
              </a:rPr>
              <a:t>82% of people say  price is the most important factor when making a healthcare purchasing decision*</a:t>
            </a:r>
            <a:endParaRPr lang="en-US" sz="1600" i="1" dirty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781175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409825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04006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627438"/>
            <a:ext cx="439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151313"/>
            <a:ext cx="3984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64185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81075" y="2416175"/>
            <a:ext cx="7680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4"/>
                </a:solidFill>
              </a:rPr>
              <a:t>The costliest 1% of patients in the US consume 20% of the nations healthcare*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530600" y="5372100"/>
            <a:ext cx="5473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i="1" dirty="0"/>
              <a:t>Source: *Price Waterhouse Copper HRI Consumer Survey 2014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i="1" dirty="0"/>
              <a:t>Source: **Money Matters Billing and Payment For A New Health Economy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90600" y="2990850"/>
            <a:ext cx="765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4"/>
                </a:solidFill>
              </a:rPr>
              <a:t>11-20% of Americans think healthcare is affordable*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003300" y="3505200"/>
            <a:ext cx="774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4"/>
                </a:solidFill>
              </a:rPr>
              <a:t>Percentage of covered workers enrolled in a plan with a deductible of $1000 or more is on the rise* (i.e., 46.0%)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014413" y="4189413"/>
            <a:ext cx="7367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4"/>
                </a:solidFill>
              </a:rPr>
              <a:t>43% of patients in fair or poor health found medical treatment unaffordable**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014413" y="4657725"/>
            <a:ext cx="7735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4"/>
                </a:solidFill>
              </a:rPr>
              <a:t>In 2015 25% of employers are only offering high deductible plans**</a:t>
            </a:r>
          </a:p>
        </p:txBody>
      </p:sp>
    </p:spTree>
    <p:extLst>
      <p:ext uri="{BB962C8B-B14F-4D97-AF65-F5344CB8AC3E}">
        <p14:creationId xmlns:p14="http://schemas.microsoft.com/office/powerpoint/2010/main" val="352894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6428712" y="5254572"/>
            <a:ext cx="358032" cy="1099364"/>
            <a:chOff x="2968782" y="2358538"/>
            <a:chExt cx="604810" cy="2231129"/>
          </a:xfrm>
        </p:grpSpPr>
        <p:cxnSp>
          <p:nvCxnSpPr>
            <p:cNvPr id="55" name="Elbow Connector 54"/>
            <p:cNvCxnSpPr/>
            <p:nvPr/>
          </p:nvCxnSpPr>
          <p:spPr>
            <a:xfrm rot="10800000" flipV="1">
              <a:off x="2968782" y="2358538"/>
              <a:ext cx="604810" cy="1117738"/>
            </a:xfrm>
            <a:prstGeom prst="bentConnector3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968782" y="3474299"/>
              <a:ext cx="603547" cy="1977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>
              <a:off x="2968782" y="3476276"/>
              <a:ext cx="601732" cy="1113391"/>
            </a:xfrm>
            <a:prstGeom prst="bentConnector3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321174" y="2482861"/>
            <a:ext cx="2469037" cy="918573"/>
            <a:chOff x="3321174" y="2393412"/>
            <a:chExt cx="2469037" cy="918573"/>
          </a:xfrm>
        </p:grpSpPr>
        <p:cxnSp>
          <p:nvCxnSpPr>
            <p:cNvPr id="23" name="Elbow Connector 22"/>
            <p:cNvCxnSpPr>
              <a:stCxn id="94" idx="2"/>
              <a:endCxn id="87" idx="2"/>
            </p:cNvCxnSpPr>
            <p:nvPr/>
          </p:nvCxnSpPr>
          <p:spPr>
            <a:xfrm rot="16200000" flipH="1">
              <a:off x="3442128" y="2883405"/>
              <a:ext cx="307626" cy="549533"/>
            </a:xfrm>
            <a:prstGeom prst="bentConnector2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87" idx="6"/>
              <a:endCxn id="103" idx="2"/>
            </p:cNvCxnSpPr>
            <p:nvPr/>
          </p:nvCxnSpPr>
          <p:spPr>
            <a:xfrm flipV="1">
              <a:off x="5220124" y="3005123"/>
              <a:ext cx="570087" cy="306862"/>
            </a:xfrm>
            <a:prstGeom prst="bentConnector2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1" idx="2"/>
              <a:endCxn id="87" idx="0"/>
            </p:cNvCxnSpPr>
            <p:nvPr/>
          </p:nvCxnSpPr>
          <p:spPr>
            <a:xfrm>
              <a:off x="4543676" y="2393412"/>
              <a:ext cx="1740" cy="243865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rot="10800000">
            <a:off x="2308387" y="5255335"/>
            <a:ext cx="358032" cy="1099364"/>
            <a:chOff x="2968782" y="2358538"/>
            <a:chExt cx="604810" cy="2231129"/>
          </a:xfrm>
        </p:grpSpPr>
        <p:cxnSp>
          <p:nvCxnSpPr>
            <p:cNvPr id="60" name="Elbow Connector 59"/>
            <p:cNvCxnSpPr/>
            <p:nvPr/>
          </p:nvCxnSpPr>
          <p:spPr>
            <a:xfrm rot="10800000" flipV="1">
              <a:off x="2968782" y="2358538"/>
              <a:ext cx="604810" cy="1117738"/>
            </a:xfrm>
            <a:prstGeom prst="bentConnector3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968782" y="3474299"/>
              <a:ext cx="603547" cy="1977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/>
            <p:nvPr/>
          </p:nvCxnSpPr>
          <p:spPr>
            <a:xfrm>
              <a:off x="2968782" y="3476276"/>
              <a:ext cx="601732" cy="1113391"/>
            </a:xfrm>
            <a:prstGeom prst="bentConnector3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37930" y="2068511"/>
            <a:ext cx="7030810" cy="4488380"/>
            <a:chOff x="1037930" y="1908335"/>
            <a:chExt cx="7030810" cy="4488380"/>
          </a:xfrm>
        </p:grpSpPr>
        <p:sp>
          <p:nvSpPr>
            <p:cNvPr id="79" name="Rounded Rectangle 78"/>
            <p:cNvSpPr/>
            <p:nvPr/>
          </p:nvSpPr>
          <p:spPr>
            <a:xfrm>
              <a:off x="1038747" y="4894368"/>
              <a:ext cx="1276989" cy="4143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Patient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Access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039745" y="5436703"/>
              <a:ext cx="1276989" cy="4143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Pre-Service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Clearance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780486" y="4893605"/>
              <a:ext cx="1288253" cy="4143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Core Claim </a:t>
              </a:r>
              <a:br>
                <a:rPr lang="en-US" sz="1000" b="1" dirty="0">
                  <a:solidFill>
                    <a:schemeClr val="bg1"/>
                  </a:solidFill>
                </a:rPr>
              </a:br>
              <a:r>
                <a:rPr lang="en-US" sz="1000" b="1" dirty="0">
                  <a:solidFill>
                    <a:schemeClr val="bg1"/>
                  </a:solidFill>
                </a:rPr>
                <a:t>Mgmt / Scrubber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781674" y="5435940"/>
              <a:ext cx="1287065" cy="4143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Denial / Contract Management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779860" y="5981602"/>
              <a:ext cx="1288880" cy="4143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Coding / Clinical Advisory Services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037930" y="5982365"/>
              <a:ext cx="1276989" cy="4143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Authorizations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3987378" y="1908335"/>
              <a:ext cx="1112596" cy="4143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Payment Plans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757855" y="2312809"/>
              <a:ext cx="1126639" cy="62082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Patient Statements &amp; Collections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226891" y="2313573"/>
              <a:ext cx="1126639" cy="62082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Guarantor A/R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Management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3258237" y="3432085"/>
            <a:ext cx="2562891" cy="2562891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9697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5614" y="1210043"/>
            <a:ext cx="1776020" cy="6434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ACHIEVE FOUR OBJECTIVES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7" y="236606"/>
            <a:ext cx="8673409" cy="670612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Provider Strategy: revenue optimization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94315" y="5017845"/>
            <a:ext cx="1349419" cy="1349416"/>
            <a:chOff x="855457" y="4937971"/>
            <a:chExt cx="1349419" cy="1349416"/>
          </a:xfrm>
        </p:grpSpPr>
        <p:sp>
          <p:nvSpPr>
            <p:cNvPr id="98" name="Oval 97"/>
            <p:cNvSpPr/>
            <p:nvPr/>
          </p:nvSpPr>
          <p:spPr>
            <a:xfrm>
              <a:off x="855457" y="4937971"/>
              <a:ext cx="1349416" cy="1349416"/>
            </a:xfrm>
            <a:prstGeom prst="ellipse">
              <a:avLst/>
            </a:prstGeom>
            <a:solidFill>
              <a:srgbClr val="2261B5"/>
            </a:solidFill>
            <a:ln w="28575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55458" y="5704526"/>
              <a:ext cx="13494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Pre-Service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Clearance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150725" y="5002416"/>
            <a:ext cx="1349419" cy="1349416"/>
            <a:chOff x="855457" y="4937971"/>
            <a:chExt cx="1349419" cy="1349416"/>
          </a:xfrm>
        </p:grpSpPr>
        <p:sp>
          <p:nvSpPr>
            <p:cNvPr id="101" name="Oval 100"/>
            <p:cNvSpPr/>
            <p:nvPr/>
          </p:nvSpPr>
          <p:spPr>
            <a:xfrm>
              <a:off x="855457" y="4937971"/>
              <a:ext cx="1349416" cy="1349416"/>
            </a:xfrm>
            <a:prstGeom prst="ellipse">
              <a:avLst/>
            </a:prstGeom>
            <a:solidFill>
              <a:srgbClr val="2261B5"/>
            </a:solidFill>
            <a:ln w="28575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55458" y="5722685"/>
              <a:ext cx="13494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Claim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Management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69" y="5274676"/>
            <a:ext cx="758004" cy="524933"/>
          </a:xfrm>
          <a:prstGeom prst="rect">
            <a:avLst/>
          </a:prstGeom>
        </p:spPr>
      </p:pic>
      <p:pic>
        <p:nvPicPr>
          <p:cNvPr id="11" name="Picture 10" descr="WhiteChecklis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41" y="5212083"/>
            <a:ext cx="589642" cy="5896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57200" y="1836576"/>
            <a:ext cx="1755863" cy="291441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152897" y="1924893"/>
            <a:ext cx="1567123" cy="849787"/>
            <a:chOff x="7144430" y="1764717"/>
            <a:chExt cx="1567123" cy="849787"/>
          </a:xfrm>
          <a:solidFill>
            <a:schemeClr val="accent2"/>
          </a:solidFill>
        </p:grpSpPr>
        <p:sp>
          <p:nvSpPr>
            <p:cNvPr id="31" name="Rectangle 30"/>
            <p:cNvSpPr/>
            <p:nvPr/>
          </p:nvSpPr>
          <p:spPr>
            <a:xfrm>
              <a:off x="7144430" y="1764717"/>
              <a:ext cx="1567123" cy="8497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80" rIns="0" rtlCol="0" anchor="ctr"/>
            <a:lstStyle/>
            <a:p>
              <a:r>
                <a:rPr lang="en-US" sz="1050" dirty="0">
                  <a:solidFill>
                    <a:srgbClr val="FFFFFF"/>
                  </a:solidFill>
                </a:rPr>
                <a:t>Better </a:t>
              </a:r>
              <a:br>
                <a:rPr lang="en-US" sz="1050" dirty="0">
                  <a:solidFill>
                    <a:srgbClr val="FFFFFF"/>
                  </a:solidFill>
                </a:rPr>
              </a:br>
              <a:r>
                <a:rPr lang="en-US" sz="1050" dirty="0">
                  <a:solidFill>
                    <a:srgbClr val="FFFFFF"/>
                  </a:solidFill>
                </a:rPr>
                <a:t>Manage the </a:t>
              </a:r>
              <a:br>
                <a:rPr lang="en-US" sz="1050" dirty="0">
                  <a:solidFill>
                    <a:srgbClr val="FFFFFF"/>
                  </a:solidFill>
                </a:rPr>
              </a:br>
              <a:r>
                <a:rPr lang="en-US" sz="1050" dirty="0">
                  <a:solidFill>
                    <a:srgbClr val="FFFFFF"/>
                  </a:solidFill>
                </a:rPr>
                <a:t>Insurance $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041" y="1966149"/>
              <a:ext cx="476964" cy="456417"/>
            </a:xfrm>
            <a:prstGeom prst="rect">
              <a:avLst/>
            </a:prstGeom>
            <a:grpFill/>
          </p:spPr>
        </p:pic>
      </p:grpSp>
      <p:grpSp>
        <p:nvGrpSpPr>
          <p:cNvPr id="17" name="Group 16"/>
          <p:cNvGrpSpPr/>
          <p:nvPr/>
        </p:nvGrpSpPr>
        <p:grpSpPr>
          <a:xfrm>
            <a:off x="7152897" y="2856414"/>
            <a:ext cx="1567123" cy="857559"/>
            <a:chOff x="7144430" y="2696238"/>
            <a:chExt cx="1567123" cy="857559"/>
          </a:xfrm>
          <a:solidFill>
            <a:schemeClr val="accent2"/>
          </a:solidFill>
        </p:grpSpPr>
        <p:sp>
          <p:nvSpPr>
            <p:cNvPr id="36" name="Rectangle 35"/>
            <p:cNvSpPr/>
            <p:nvPr/>
          </p:nvSpPr>
          <p:spPr>
            <a:xfrm>
              <a:off x="7144430" y="2696238"/>
              <a:ext cx="1567123" cy="85755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80" rIns="0" rtlCol="0" anchor="ctr"/>
            <a:lstStyle/>
            <a:p>
              <a:r>
                <a:rPr lang="en-US" sz="1050" dirty="0">
                  <a:solidFill>
                    <a:srgbClr val="FFFFFF"/>
                  </a:solidFill>
                </a:rPr>
                <a:t>Tackle the </a:t>
              </a:r>
              <a:br>
                <a:rPr lang="en-US" sz="1050" dirty="0">
                  <a:solidFill>
                    <a:srgbClr val="FFFFFF"/>
                  </a:solidFill>
                </a:rPr>
              </a:br>
              <a:r>
                <a:rPr lang="en-US" sz="1050" dirty="0">
                  <a:solidFill>
                    <a:srgbClr val="FFFFFF"/>
                  </a:solidFill>
                </a:rPr>
                <a:t>Problem </a:t>
              </a:r>
              <a:br>
                <a:rPr lang="en-US" sz="1050" dirty="0">
                  <a:solidFill>
                    <a:srgbClr val="FFFFFF"/>
                  </a:solidFill>
                </a:rPr>
              </a:br>
              <a:r>
                <a:rPr lang="en-US" sz="1050" dirty="0">
                  <a:solidFill>
                    <a:srgbClr val="FFFFFF"/>
                  </a:solidFill>
                </a:rPr>
                <a:t>of Patient </a:t>
              </a:r>
              <a:br>
                <a:rPr lang="en-US" sz="1050" dirty="0">
                  <a:solidFill>
                    <a:srgbClr val="FFFFFF"/>
                  </a:solidFill>
                </a:rPr>
              </a:br>
              <a:r>
                <a:rPr lang="en-US" sz="1050" dirty="0">
                  <a:solidFill>
                    <a:srgbClr val="FFFFFF"/>
                  </a:solidFill>
                </a:rPr>
                <a:t>Collections</a:t>
              </a:r>
            </a:p>
          </p:txBody>
        </p:sp>
        <p:pic>
          <p:nvPicPr>
            <p:cNvPr id="9" name="Picture 8" descr="Collections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959" y="2923797"/>
              <a:ext cx="352224" cy="502386"/>
            </a:xfrm>
            <a:prstGeom prst="rect">
              <a:avLst/>
            </a:prstGeom>
            <a:grpFill/>
          </p:spPr>
        </p:pic>
      </p:grpSp>
      <p:grpSp>
        <p:nvGrpSpPr>
          <p:cNvPr id="15" name="Group 14"/>
          <p:cNvGrpSpPr/>
          <p:nvPr/>
        </p:nvGrpSpPr>
        <p:grpSpPr>
          <a:xfrm>
            <a:off x="7152897" y="3795393"/>
            <a:ext cx="1567123" cy="858142"/>
            <a:chOff x="7144430" y="3635217"/>
            <a:chExt cx="1567123" cy="858142"/>
          </a:xfrm>
          <a:solidFill>
            <a:schemeClr val="accent2"/>
          </a:solidFill>
        </p:grpSpPr>
        <p:sp>
          <p:nvSpPr>
            <p:cNvPr id="41" name="Rectangle 40"/>
            <p:cNvSpPr/>
            <p:nvPr/>
          </p:nvSpPr>
          <p:spPr>
            <a:xfrm>
              <a:off x="7144430" y="3635217"/>
              <a:ext cx="1567123" cy="85814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80" rIns="0" rtlCol="0" anchor="ctr"/>
            <a:lstStyle/>
            <a:p>
              <a:r>
                <a:rPr lang="en-US" sz="1050" dirty="0">
                  <a:solidFill>
                    <a:srgbClr val="FFFFFF"/>
                  </a:solidFill>
                </a:rPr>
                <a:t>Accomplish Both by Focusing on </a:t>
              </a:r>
              <a:br>
                <a:rPr lang="en-US" sz="1050" dirty="0">
                  <a:solidFill>
                    <a:srgbClr val="FFFFFF"/>
                  </a:solidFill>
                </a:rPr>
              </a:br>
              <a:r>
                <a:rPr lang="en-US" sz="1050" dirty="0">
                  <a:solidFill>
                    <a:srgbClr val="FFFFFF"/>
                  </a:solidFill>
                </a:rPr>
                <a:t>the Front End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446" y="3812570"/>
              <a:ext cx="390122" cy="530983"/>
            </a:xfrm>
            <a:prstGeom prst="rect">
              <a:avLst/>
            </a:prstGeom>
            <a:grpFill/>
          </p:spPr>
        </p:pic>
      </p:grpSp>
      <p:sp>
        <p:nvSpPr>
          <p:cNvPr id="46" name="Rectangle 45"/>
          <p:cNvSpPr/>
          <p:nvPr/>
        </p:nvSpPr>
        <p:spPr>
          <a:xfrm>
            <a:off x="2116667" y="1208417"/>
            <a:ext cx="4868333" cy="6455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FFFF"/>
                </a:solidFill>
              </a:rPr>
              <a:t>THREE PRODUCT SUITES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96236" y="1838918"/>
            <a:ext cx="1748934" cy="291207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396212" y="1926313"/>
            <a:ext cx="1547537" cy="687848"/>
            <a:chOff x="404679" y="1766137"/>
            <a:chExt cx="1547537" cy="687848"/>
          </a:xfrm>
        </p:grpSpPr>
        <p:sp>
          <p:nvSpPr>
            <p:cNvPr id="62" name="Rectangle 61"/>
            <p:cNvSpPr/>
            <p:nvPr/>
          </p:nvSpPr>
          <p:spPr>
            <a:xfrm>
              <a:off x="404679" y="1766137"/>
              <a:ext cx="1547537" cy="687848"/>
            </a:xfrm>
            <a:prstGeom prst="rect">
              <a:avLst/>
            </a:prstGeom>
            <a:solidFill>
              <a:srgbClr val="00A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80" rIns="0" rtlCol="0" anchor="ctr"/>
            <a:lstStyle/>
            <a:p>
              <a:r>
                <a:rPr lang="en-US" sz="1050" dirty="0"/>
                <a:t>Enhance </a:t>
              </a:r>
              <a:br>
                <a:rPr lang="en-US" sz="1050" dirty="0"/>
              </a:br>
              <a:r>
                <a:rPr lang="en-US" sz="1050" dirty="0"/>
                <a:t>the Patient Experience</a:t>
              </a:r>
            </a:p>
          </p:txBody>
        </p:sp>
        <p:pic>
          <p:nvPicPr>
            <p:cNvPr id="12" name="Picture 11" descr="HappyPatients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93" y="1948115"/>
              <a:ext cx="473555" cy="32194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96212" y="3322975"/>
            <a:ext cx="1547537" cy="562536"/>
            <a:chOff x="404679" y="3162799"/>
            <a:chExt cx="1547537" cy="562536"/>
          </a:xfrm>
        </p:grpSpPr>
        <p:sp>
          <p:nvSpPr>
            <p:cNvPr id="64" name="Rectangle 63"/>
            <p:cNvSpPr/>
            <p:nvPr/>
          </p:nvSpPr>
          <p:spPr>
            <a:xfrm>
              <a:off x="404679" y="3162799"/>
              <a:ext cx="1547537" cy="562536"/>
            </a:xfrm>
            <a:prstGeom prst="rect">
              <a:avLst/>
            </a:prstGeom>
            <a:solidFill>
              <a:srgbClr val="00A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80" rIns="0" rtlCol="0" anchor="ctr"/>
            <a:lstStyle/>
            <a:p>
              <a:r>
                <a:rPr lang="en-US" sz="1050" dirty="0"/>
                <a:t>Cost </a:t>
              </a:r>
              <a:br>
                <a:rPr lang="en-US" sz="1050" dirty="0"/>
              </a:br>
              <a:r>
                <a:rPr lang="en-US" sz="1050" dirty="0"/>
                <a:t>Containment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73" y="3244222"/>
              <a:ext cx="317349" cy="39441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88282" y="3959332"/>
            <a:ext cx="1557628" cy="695795"/>
            <a:chOff x="396749" y="3799156"/>
            <a:chExt cx="1557628" cy="695795"/>
          </a:xfrm>
        </p:grpSpPr>
        <p:sp>
          <p:nvSpPr>
            <p:cNvPr id="96" name="Rectangle 95"/>
            <p:cNvSpPr/>
            <p:nvPr/>
          </p:nvSpPr>
          <p:spPr>
            <a:xfrm>
              <a:off x="396749" y="3799156"/>
              <a:ext cx="1557628" cy="695795"/>
            </a:xfrm>
            <a:prstGeom prst="rect">
              <a:avLst/>
            </a:prstGeom>
            <a:solidFill>
              <a:srgbClr val="00A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80" rIns="0" rtlCol="0" anchor="ctr"/>
            <a:lstStyle/>
            <a:p>
              <a:r>
                <a:rPr lang="en-US" sz="1050" dirty="0"/>
                <a:t>Incremental </a:t>
              </a:r>
              <a:br>
                <a:rPr lang="en-US" sz="1050" dirty="0"/>
              </a:br>
              <a:r>
                <a:rPr lang="en-US" sz="1050" dirty="0"/>
                <a:t>Net Revenue Enhancement</a:t>
              </a:r>
            </a:p>
          </p:txBody>
        </p:sp>
        <p:pic>
          <p:nvPicPr>
            <p:cNvPr id="19" name="Picture 18" descr="IncrementalRev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45" y="3966407"/>
              <a:ext cx="293599" cy="38846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96212" y="2690768"/>
            <a:ext cx="1547537" cy="561440"/>
            <a:chOff x="404679" y="2530592"/>
            <a:chExt cx="1547537" cy="561440"/>
          </a:xfrm>
        </p:grpSpPr>
        <p:sp>
          <p:nvSpPr>
            <p:cNvPr id="63" name="Rectangle 62"/>
            <p:cNvSpPr/>
            <p:nvPr/>
          </p:nvSpPr>
          <p:spPr>
            <a:xfrm>
              <a:off x="404679" y="2530592"/>
              <a:ext cx="1547537" cy="561440"/>
            </a:xfrm>
            <a:prstGeom prst="rect">
              <a:avLst/>
            </a:prstGeom>
            <a:solidFill>
              <a:srgbClr val="00A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80" rIns="0" rtlCol="0" anchor="ctr"/>
            <a:lstStyle/>
            <a:p>
              <a:r>
                <a:rPr lang="en-US" sz="1050" dirty="0"/>
                <a:t>Increase </a:t>
              </a:r>
              <a:br>
                <a:rPr lang="en-US" sz="1050" dirty="0"/>
              </a:br>
              <a:r>
                <a:rPr lang="en-US" sz="1050" dirty="0"/>
                <a:t>Yield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94" y="2621890"/>
              <a:ext cx="353764" cy="377638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3870708" y="2726726"/>
            <a:ext cx="1349419" cy="1349416"/>
            <a:chOff x="2608116" y="2211340"/>
            <a:chExt cx="1349419" cy="1349416"/>
          </a:xfrm>
        </p:grpSpPr>
        <p:sp>
          <p:nvSpPr>
            <p:cNvPr id="87" name="Oval 86"/>
            <p:cNvSpPr/>
            <p:nvPr/>
          </p:nvSpPr>
          <p:spPr>
            <a:xfrm>
              <a:off x="2608116" y="2211340"/>
              <a:ext cx="1349416" cy="1349416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608117" y="2957485"/>
              <a:ext cx="13494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Patient Revenue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Management</a:t>
              </a:r>
            </a:p>
          </p:txBody>
        </p:sp>
      </p:grpSp>
      <p:pic>
        <p:nvPicPr>
          <p:cNvPr id="5" name="Picture 4" descr="Patient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75" y="2872865"/>
            <a:ext cx="406866" cy="624715"/>
          </a:xfrm>
          <a:prstGeom prst="rect">
            <a:avLst/>
          </a:prstGeom>
        </p:spPr>
      </p:pic>
      <p:sp>
        <p:nvSpPr>
          <p:cNvPr id="50" name="Down Arrow 4"/>
          <p:cNvSpPr/>
          <p:nvPr/>
        </p:nvSpPr>
        <p:spPr>
          <a:xfrm>
            <a:off x="7056141" y="1210043"/>
            <a:ext cx="1754250" cy="643466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THREE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355047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13" grpId="0" animBg="1"/>
      <p:bldP spid="46" grpId="0" animBg="1"/>
      <p:bldP spid="61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518769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Four Key Strategies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9576518"/>
              </p:ext>
            </p:extLst>
          </p:nvPr>
        </p:nvGraphicFramePr>
        <p:xfrm>
          <a:off x="684088" y="1393358"/>
          <a:ext cx="8110996" cy="5060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75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236606"/>
            <a:ext cx="8419086" cy="612708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Shifting Focus to Pre-Service Clearance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98" y="849315"/>
            <a:ext cx="8349258" cy="5726976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US" sz="1800" i="1" dirty="0">
              <a:solidFill>
                <a:schemeClr val="accent4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>
                <a:solidFill>
                  <a:schemeClr val="accent4"/>
                </a:solidFill>
              </a:rPr>
              <a:t>What it means…</a:t>
            </a:r>
          </a:p>
          <a:p>
            <a:pPr>
              <a:spcBef>
                <a:spcPts val="900"/>
              </a:spcBef>
            </a:pPr>
            <a:endParaRPr lang="en-US" sz="1200" dirty="0"/>
          </a:p>
          <a:p>
            <a:pPr>
              <a:spcBef>
                <a:spcPts val="900"/>
              </a:spcBef>
            </a:pPr>
            <a:endParaRPr lang="en-US" sz="1200" dirty="0"/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Shifting the revenue cycle processes’ focus from “post-service” and “point-of-service” to “pre-service”</a:t>
            </a:r>
          </a:p>
          <a:p>
            <a:pPr marL="0" indent="0">
              <a:spcBef>
                <a:spcPts val="900"/>
              </a:spcBef>
              <a:buNone/>
            </a:pPr>
            <a:endParaRPr lang="en-US" sz="1600" dirty="0">
              <a:solidFill>
                <a:schemeClr val="accent4"/>
              </a:solidFill>
            </a:endParaRP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Performing all administrative functions associated with a scheduled appointment for a patient prior to the patient arriving for his/her service</a:t>
            </a:r>
          </a:p>
          <a:p>
            <a:pPr marL="0" indent="0">
              <a:spcBef>
                <a:spcPts val="900"/>
              </a:spcBef>
              <a:buNone/>
            </a:pPr>
            <a:endParaRPr lang="en-US" sz="1600" dirty="0">
              <a:solidFill>
                <a:schemeClr val="accent4"/>
              </a:solidFill>
            </a:endParaRP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Creating a “one stop shop” patient service call center in order to facilitate the patient experience</a:t>
            </a:r>
          </a:p>
          <a:p>
            <a:pPr marL="0" indent="0">
              <a:spcBef>
                <a:spcPts val="900"/>
              </a:spcBef>
              <a:buNone/>
            </a:pPr>
            <a:endParaRPr lang="en-US" sz="1600" dirty="0">
              <a:solidFill>
                <a:schemeClr val="accent4"/>
              </a:solidFill>
            </a:endParaRP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Leveraging technology, particularly mobile, to engage the patient prior to the visit</a:t>
            </a:r>
          </a:p>
          <a:p>
            <a:pPr marL="0" indent="0">
              <a:spcBef>
                <a:spcPts val="9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175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236606"/>
            <a:ext cx="8419086" cy="482486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Shifting Focus to Pre-Service Clearance </a:t>
            </a:r>
            <a:r>
              <a:rPr lang="en-US" sz="1000" dirty="0">
                <a:solidFill>
                  <a:schemeClr val="accent4"/>
                </a:solidFill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98" y="1162975"/>
            <a:ext cx="8310802" cy="541331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i="1" dirty="0">
                <a:solidFill>
                  <a:schemeClr val="accent4"/>
                </a:solidFill>
              </a:rPr>
              <a:t>Why it’s important…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800" i="1" dirty="0">
              <a:solidFill>
                <a:schemeClr val="accent4"/>
              </a:solidFill>
            </a:endParaRP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Roughly 45% of denials are due to patient access issues</a:t>
            </a: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Only 40-60% of post-service patient responsibility is never collected</a:t>
            </a: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Expectation that this individual program/function would increase yield by approximately 3% to 4%</a:t>
            </a: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Tackles consumerism and patient experience head-on. Separates the patient clinical encounter from the financial clearance process in order for the visit to the provider to be purely clinically related</a:t>
            </a: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Allows for the conversion of the revenue cycle to a “clinically driven, retail model”</a:t>
            </a: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Provides for the horizontal integration of functionality across the revenue cycle, which will improve efficiencies, reduce the number of errors, and streamline the back-end process while enhancing the patient experience </a:t>
            </a:r>
          </a:p>
          <a:p>
            <a:pPr>
              <a:spcBef>
                <a:spcPts val="900"/>
              </a:spcBef>
            </a:pPr>
            <a:r>
              <a:rPr lang="en-US" sz="1600" dirty="0">
                <a:solidFill>
                  <a:schemeClr val="accent4"/>
                </a:solidFill>
              </a:rPr>
              <a:t>Provides a mechanism to manage increased volume, due to the evolution of the market to a decentralized ambulatory or outpatient care model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3377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500" dirty="0"/>
              <a:t>Patient Services + Clinical Revenue Integrity + A/R Management</a:t>
            </a:r>
            <a:br>
              <a:rPr lang="en-US" sz="1500" dirty="0"/>
            </a:br>
            <a:br>
              <a:rPr lang="en-US" sz="1650" b="1" dirty="0"/>
            </a:br>
            <a:r>
              <a:rPr lang="en-US" sz="1650" b="1" i="1" dirty="0"/>
              <a:t>Pre-Service Clearance</a:t>
            </a:r>
            <a:br>
              <a:rPr lang="en-US" sz="1650" b="1" i="1" dirty="0"/>
            </a:br>
            <a:r>
              <a:rPr lang="en-US" sz="1050" i="1" dirty="0"/>
              <a:t>Perform All Administrative Functions Prior to the Patient Encounter</a:t>
            </a:r>
            <a:br>
              <a:rPr lang="en-US" sz="1350" dirty="0"/>
            </a:br>
            <a:endParaRPr lang="en-US" sz="105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75" y="2273163"/>
            <a:ext cx="2936019" cy="282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649" y="2071415"/>
            <a:ext cx="3483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POS Standalone &amp; Automated Batch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9556" y="2340343"/>
            <a:ext cx="3242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Registration Quality Assurance (RQA)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8070" y="2594430"/>
            <a:ext cx="1910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Online Patient Payments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7466" y="2913981"/>
            <a:ext cx="1634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Automated Workflow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7562" y="3284075"/>
            <a:ext cx="1702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Dual Eligibility Review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7562" y="3720327"/>
            <a:ext cx="226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Medicaid Eligibility Screening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6519" y="4105219"/>
            <a:ext cx="2136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Presumptive Charity Care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8071" y="4450838"/>
            <a:ext cx="2054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Coordination of Benefits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0266" y="4713821"/>
            <a:ext cx="2360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Patient Out-of-Pocket Estimates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17695" y="4985906"/>
            <a:ext cx="1352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A1616"/>
                </a:solidFill>
              </a:rPr>
              <a:t>Frequency Edits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5474" y="5220979"/>
            <a:ext cx="13482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AA1616"/>
                </a:solidFill>
              </a:rPr>
              <a:t>Search for Missing/Incorrect Insurance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814" y="4724361"/>
            <a:ext cx="2762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AA1616"/>
                </a:solidFill>
              </a:rPr>
              <a:t>Network Status (patient and provider)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842106" y="4460622"/>
            <a:ext cx="5163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AA1616"/>
                </a:solidFill>
              </a:rPr>
              <a:t>Benefit Verification by Individual Plan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4019951"/>
            <a:ext cx="3150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AA1616"/>
                </a:solidFill>
              </a:rPr>
              <a:t>Automated Insurance Verification </a:t>
            </a:r>
          </a:p>
          <a:p>
            <a:pPr algn="r"/>
            <a:r>
              <a:rPr lang="en-US" sz="1100" b="1" dirty="0">
                <a:solidFill>
                  <a:srgbClr val="AA1616"/>
                </a:solidFill>
              </a:rPr>
              <a:t>(primary &amp; secondary)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8650" y="3699891"/>
            <a:ext cx="2414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AA1616"/>
                </a:solidFill>
              </a:rPr>
              <a:t>Pre-Registration and </a:t>
            </a:r>
            <a:r>
              <a:rPr lang="en-US" sz="1100" b="1" dirty="0">
                <a:solidFill>
                  <a:srgbClr val="C00000"/>
                </a:solidFill>
              </a:rPr>
              <a:t>Registration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5939" y="3293986"/>
            <a:ext cx="2172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AA1616"/>
                </a:solidFill>
              </a:rPr>
              <a:t>Red Flag Alerts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51147" y="2889513"/>
            <a:ext cx="141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AA1616"/>
                </a:solidFill>
              </a:rPr>
              <a:t>SSN# Verification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-966822" y="2563652"/>
            <a:ext cx="4298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AA1616"/>
                </a:solidFill>
              </a:rPr>
              <a:t>Address Verification &amp; Improvement 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905814" y="2312812"/>
            <a:ext cx="2762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AA1616"/>
                </a:solidFill>
              </a:rPr>
              <a:t>Automated Authorizations &amp; Referrals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1296521" y="2061744"/>
            <a:ext cx="2773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AA1616"/>
                </a:solidFill>
              </a:rPr>
              <a:t>Propensity-to-Pay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4795" y="4956392"/>
            <a:ext cx="2834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Medical Necessity Checking</a:t>
            </a:r>
          </a:p>
        </p:txBody>
      </p:sp>
    </p:spTree>
    <p:extLst>
      <p:ext uri="{BB962C8B-B14F-4D97-AF65-F5344CB8AC3E}">
        <p14:creationId xmlns:p14="http://schemas.microsoft.com/office/powerpoint/2010/main" val="3774177646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nical 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" y="241889"/>
            <a:ext cx="9006612" cy="6754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686" y="1160773"/>
            <a:ext cx="194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white"/>
                </a:solidFill>
                <a:cs typeface="Arial" panose="020B0604020202020204" pitchFamily="34" charset="0"/>
              </a:rPr>
              <a:t>Payors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72" y="1231499"/>
            <a:ext cx="194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cs typeface="Arial" panose="020B0604020202020204" pitchFamily="34" charset="0"/>
              </a:rPr>
              <a:t>Physicians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72" y="4627594"/>
            <a:ext cx="194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cs typeface="Arial" panose="020B0604020202020204" pitchFamily="34" charset="0"/>
              </a:rPr>
              <a:t>Hospitals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4092" y="2342546"/>
            <a:ext cx="99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2) Instant Response by Payers for Eligibility &amp; Benefits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4092" y="3222287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3) Patient Registration Staff equipped to collect “appropriate” POS Cash from Patient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27394" y="1308916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1) Accurate Estimates based on Patient’s Plan and Historical payments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overview – Patient Access automated workflow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3097" y="1504214"/>
            <a:ext cx="16479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Eligibility &amp; benefits</a:t>
            </a:r>
          </a:p>
          <a:p>
            <a:r>
              <a:rPr lang="en-US" sz="1100" dirty="0"/>
              <a:t>Care gaps</a:t>
            </a:r>
            <a:br>
              <a:rPr lang="en-US" sz="1100" dirty="0"/>
            </a:br>
            <a:r>
              <a:rPr lang="en-US" sz="1100" dirty="0"/>
              <a:t>Authorizations/referrals</a:t>
            </a:r>
          </a:p>
          <a:p>
            <a:r>
              <a:rPr lang="en-US" sz="1100" dirty="0"/>
              <a:t>Attachments</a:t>
            </a:r>
          </a:p>
          <a:p>
            <a:r>
              <a:rPr lang="en-US" sz="1100" dirty="0"/>
              <a:t>Summaries</a:t>
            </a:r>
          </a:p>
          <a:p>
            <a:r>
              <a:rPr lang="en-US" sz="1100" dirty="0"/>
              <a:t>Claims</a:t>
            </a:r>
          </a:p>
          <a:p>
            <a:r>
              <a:rPr lang="en-US" sz="1100" dirty="0"/>
              <a:t>Remittances</a:t>
            </a:r>
          </a:p>
          <a:p>
            <a:r>
              <a:rPr lang="en-US" sz="1100" dirty="0"/>
              <a:t>Payments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3097" y="4081046"/>
            <a:ext cx="164624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5888" algn="l"/>
              </a:tabLst>
            </a:pPr>
            <a:r>
              <a:rPr lang="en-US" sz="1100" dirty="0"/>
              <a:t>Admission/</a:t>
            </a:r>
            <a:br>
              <a:rPr lang="en-US" sz="1100" dirty="0"/>
            </a:br>
            <a:r>
              <a:rPr lang="en-US" sz="1100" dirty="0"/>
              <a:t>	discharge </a:t>
            </a:r>
            <a:br>
              <a:rPr lang="en-US" sz="1100" dirty="0"/>
            </a:br>
            <a:r>
              <a:rPr lang="en-US" sz="1100" dirty="0"/>
              <a:t>	notifications</a:t>
            </a:r>
          </a:p>
          <a:p>
            <a:pPr>
              <a:tabLst>
                <a:tab pos="115888" algn="l"/>
              </a:tabLst>
            </a:pPr>
            <a:r>
              <a:rPr lang="en-US" sz="1100" dirty="0"/>
              <a:t>Lab/test results</a:t>
            </a:r>
          </a:p>
          <a:p>
            <a:pPr>
              <a:tabLst>
                <a:tab pos="115888" algn="l"/>
              </a:tabLst>
            </a:pPr>
            <a:r>
              <a:rPr lang="en-US" sz="1100" dirty="0"/>
              <a:t>Eligibility &amp; benefits</a:t>
            </a:r>
          </a:p>
          <a:p>
            <a:pPr>
              <a:tabLst>
                <a:tab pos="115888" algn="l"/>
              </a:tabLst>
            </a:pPr>
            <a:r>
              <a:rPr lang="en-US" sz="1100" dirty="0"/>
              <a:t>Care gaps</a:t>
            </a:r>
            <a:br>
              <a:rPr lang="en-US" sz="1100" dirty="0"/>
            </a:br>
            <a:r>
              <a:rPr lang="en-US" sz="1100" dirty="0"/>
              <a:t>Authorizations</a:t>
            </a:r>
          </a:p>
          <a:p>
            <a:pPr>
              <a:tabLst>
                <a:tab pos="115888" algn="l"/>
              </a:tabLst>
            </a:pPr>
            <a:r>
              <a:rPr lang="en-US" sz="1100" dirty="0"/>
              <a:t>Attachments</a:t>
            </a:r>
          </a:p>
          <a:p>
            <a:pPr>
              <a:tabLst>
                <a:tab pos="115888" algn="l"/>
              </a:tabLst>
            </a:pPr>
            <a:r>
              <a:rPr lang="en-US" sz="1100" dirty="0"/>
              <a:t>Claims</a:t>
            </a:r>
          </a:p>
          <a:p>
            <a:pPr>
              <a:tabLst>
                <a:tab pos="115888" algn="l"/>
              </a:tabLst>
            </a:pPr>
            <a:r>
              <a:rPr lang="en-US" sz="1100" dirty="0"/>
              <a:t>Remittances</a:t>
            </a:r>
          </a:p>
          <a:p>
            <a:pPr>
              <a:tabLst>
                <a:tab pos="115888" algn="l"/>
              </a:tabLst>
            </a:pPr>
            <a:r>
              <a:rPr lang="en-US" sz="1100" dirty="0"/>
              <a:t>Payments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FAEF9-377F-524D-992E-1E2D5583CF6D}" type="slidenum">
              <a:rPr lang="en-US" smtClean="0">
                <a:solidFill>
                  <a:srgbClr val="C8C9C7"/>
                </a:solidFill>
              </a:rPr>
              <a:pPr/>
              <a:t>25</a:t>
            </a:fld>
            <a:endParaRPr lang="en-US" dirty="0">
              <a:solidFill>
                <a:srgbClr val="C8C9C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4092" y="460293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4) “Notice of Admission” to the Payer</a:t>
            </a:r>
          </a:p>
        </p:txBody>
      </p:sp>
    </p:spTree>
    <p:extLst>
      <p:ext uri="{BB962C8B-B14F-4D97-AF65-F5344CB8AC3E}">
        <p14:creationId xmlns:p14="http://schemas.microsoft.com/office/powerpoint/2010/main" val="258201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413097"/>
            <a:ext cx="8093926" cy="1346691"/>
          </a:xfrm>
        </p:spPr>
        <p:txBody>
          <a:bodyPr/>
          <a:lstStyle/>
          <a:p>
            <a:r>
              <a:rPr lang="en-US" sz="3200" dirty="0">
                <a:solidFill>
                  <a:schemeClr val="accent4"/>
                </a:solidFill>
              </a:rPr>
              <a:t>The intelligence Platform</a:t>
            </a:r>
            <a:br>
              <a:rPr lang="en-US" sz="2800" dirty="0">
                <a:solidFill>
                  <a:schemeClr val="accent4"/>
                </a:solidFill>
              </a:rPr>
            </a:b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000" dirty="0">
                <a:solidFill>
                  <a:schemeClr val="accent4"/>
                </a:solidFill>
              </a:rPr>
              <a:t>evolution of Technology and capabilities </a:t>
            </a:r>
            <a:br>
              <a:rPr lang="en-US" sz="2000" dirty="0">
                <a:solidFill>
                  <a:schemeClr val="accent4"/>
                </a:solidFill>
              </a:rPr>
            </a:br>
            <a:r>
              <a:rPr lang="en-US" sz="2000" dirty="0">
                <a:solidFill>
                  <a:schemeClr val="accent4"/>
                </a:solidFill>
              </a:rPr>
              <a:t>That power the provider</a:t>
            </a:r>
            <a:br>
              <a:rPr lang="en-US" sz="2000" dirty="0">
                <a:solidFill>
                  <a:schemeClr val="accent4"/>
                </a:solidFill>
              </a:rPr>
            </a:b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1" y="2171736"/>
            <a:ext cx="4063063" cy="3855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6615" y="2794155"/>
            <a:ext cx="3540068" cy="2800766"/>
          </a:xfrm>
          <a:prstGeom prst="rect">
            <a:avLst/>
          </a:prstGeom>
          <a:noFill/>
          <a:effectLst/>
        </p:spPr>
        <p:txBody>
          <a:bodyPr wrap="square" rIns="0" rtlCol="0" anchor="ctr" anchorCtr="0">
            <a:spAutoFit/>
          </a:bodyPr>
          <a:lstStyle/>
          <a:p>
            <a:r>
              <a:rPr lang="en-US" sz="1600" dirty="0">
                <a:solidFill>
                  <a:srgbClr val="4D4F53"/>
                </a:solidFill>
              </a:rPr>
              <a:t>Broad range of solutions built on a single, integrated platform</a:t>
            </a:r>
          </a:p>
          <a:p>
            <a:endParaRPr lang="en-US" sz="1600" dirty="0">
              <a:solidFill>
                <a:srgbClr val="4D4F53"/>
              </a:solidFill>
            </a:endParaRPr>
          </a:p>
          <a:p>
            <a:r>
              <a:rPr lang="en-US" sz="1600" dirty="0">
                <a:solidFill>
                  <a:srgbClr val="4D4F53"/>
                </a:solidFill>
              </a:rPr>
              <a:t>Optimized for risk adjustment as an initial priority focus</a:t>
            </a:r>
          </a:p>
          <a:p>
            <a:endParaRPr lang="en-US" sz="1600" dirty="0">
              <a:solidFill>
                <a:srgbClr val="4D4F53"/>
              </a:solidFill>
            </a:endParaRPr>
          </a:p>
          <a:p>
            <a:r>
              <a:rPr lang="en-US" sz="1600" dirty="0">
                <a:solidFill>
                  <a:srgbClr val="4D4F53"/>
                </a:solidFill>
              </a:rPr>
              <a:t>Enabled by a powerful suite of intelligence capabilities</a:t>
            </a:r>
          </a:p>
          <a:p>
            <a:endParaRPr lang="en-US" sz="1600" dirty="0">
              <a:solidFill>
                <a:srgbClr val="4D4F53"/>
              </a:solidFill>
            </a:endParaRPr>
          </a:p>
          <a:p>
            <a:r>
              <a:rPr lang="en-US" sz="1600" dirty="0">
                <a:solidFill>
                  <a:srgbClr val="4D4F53"/>
                </a:solidFill>
              </a:rPr>
              <a:t>Built on a foundation with world-class scale, security, reliability and flexibility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557521" y="6492875"/>
            <a:ext cx="358647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800" dirty="0">
              <a:solidFill>
                <a:srgbClr val="8B8D8E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17936-5F2E-48E4-90F3-F8C626A3A060}" type="slidenum">
              <a:rPr lang="en-US" smtClean="0">
                <a:solidFill>
                  <a:srgbClr val="C8C9C7"/>
                </a:solidFill>
              </a:rPr>
              <a:pPr/>
              <a:t>26</a:t>
            </a:fld>
            <a:endParaRPr lang="en-US" dirty="0">
              <a:solidFill>
                <a:srgbClr val="C8C9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3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7" y="236605"/>
            <a:ext cx="8575497" cy="687420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Competitive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98" y="992188"/>
            <a:ext cx="8310802" cy="578961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1800" b="1" dirty="0">
                <a:solidFill>
                  <a:schemeClr val="accent4"/>
                </a:solidFill>
              </a:rPr>
              <a:t>Investing in pre-service automation and services to simultaneously impact insurance and patient revenue yields </a:t>
            </a:r>
          </a:p>
          <a:p>
            <a:pPr>
              <a:spcBef>
                <a:spcPts val="2400"/>
              </a:spcBef>
            </a:pPr>
            <a:endParaRPr lang="en-US" sz="1800" b="1" dirty="0">
              <a:solidFill>
                <a:schemeClr val="accent4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1800" b="1" dirty="0">
                <a:solidFill>
                  <a:schemeClr val="accent4"/>
                </a:solidFill>
              </a:rPr>
              <a:t>Leveraging OHP/payer data and networks in the pre-service program and the digital clipboard 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4"/>
              </a:solidFill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4"/>
                </a:solidFill>
              </a:rPr>
              <a:t>Using a service model leveraging payer relationships to bridge the gap to full automation of authorizations, referrals and orders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4"/>
              </a:solidFill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4"/>
                </a:solidFill>
              </a:rPr>
              <a:t>Leveraging automation, patient engagement and payer data to empower a unique comprehensive guarantor A/R management offering </a:t>
            </a:r>
          </a:p>
        </p:txBody>
      </p:sp>
    </p:spTree>
    <p:extLst>
      <p:ext uri="{BB962C8B-B14F-4D97-AF65-F5344CB8AC3E}">
        <p14:creationId xmlns:p14="http://schemas.microsoft.com/office/powerpoint/2010/main" val="3663854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" y="0"/>
            <a:ext cx="9137659" cy="68608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2847808"/>
            <a:ext cx="8093075" cy="3098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rgbClr val="FFFFFF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50638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506345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Pre-Service Clearance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98" y="894735"/>
            <a:ext cx="8310802" cy="5681556"/>
          </a:xfrm>
        </p:spPr>
        <p:txBody>
          <a:bodyPr/>
          <a:lstStyle/>
          <a:p>
            <a:r>
              <a:rPr lang="en-US" sz="1800" b="1" dirty="0">
                <a:solidFill>
                  <a:schemeClr val="accent4"/>
                </a:solidFill>
              </a:rPr>
              <a:t>Standalone Point-of-Service Processing</a:t>
            </a:r>
          </a:p>
          <a:p>
            <a:pPr marL="0" indent="0">
              <a:buNone/>
            </a:pPr>
            <a:endParaRPr lang="en-US" sz="1400" b="1" u="sng" dirty="0">
              <a:solidFill>
                <a:schemeClr val="accent4"/>
              </a:solidFill>
            </a:endParaRPr>
          </a:p>
          <a:p>
            <a:r>
              <a:rPr lang="en-US" sz="1800" b="1" dirty="0">
                <a:solidFill>
                  <a:schemeClr val="accent4"/>
                </a:solidFill>
              </a:rPr>
              <a:t>Automated Batch Processing</a:t>
            </a:r>
          </a:p>
          <a:p>
            <a:pPr marL="0" indent="0">
              <a:buNone/>
            </a:pPr>
            <a:endParaRPr lang="en-US" sz="1800" b="1" u="sng" dirty="0">
              <a:solidFill>
                <a:schemeClr val="accent4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Propensity-To-Pay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4"/>
                </a:solidFill>
              </a:rPr>
              <a:t>Address Verification and Improvement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4"/>
                </a:solidFill>
              </a:rPr>
              <a:t>SSN Search and Verification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4"/>
                </a:solidFill>
              </a:rPr>
              <a:t>Segmentation and Scoring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4"/>
                </a:solidFill>
              </a:rPr>
              <a:t>Red Flag Alerts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Insurance and Benefit Verification (e.g., primary and secondary)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Benefit Verification at the Service Type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Out-of-Network Benefit Verification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Provider and Patient Network 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Cascading (e.g., incorrect, missing, uninsured, inactive primary/secondary insurance)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Advanced Search Algorithms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Coordination of Benefits (e.g., age, dialysis, MSP, Birthday Rule)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Dual Eligibility Determination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Membership Lists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086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591"/>
            <a:ext cx="8229600" cy="539623"/>
          </a:xfrm>
        </p:spPr>
        <p:txBody>
          <a:bodyPr/>
          <a:lstStyle/>
          <a:p>
            <a:r>
              <a:rPr lang="en-US" b="1" dirty="0"/>
              <a:t>Revenue Cycle of the Future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Availity, LLC.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FAEF9-377F-524D-992E-1E2D5583CF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171" y="1305017"/>
            <a:ext cx="7989903" cy="27392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Three Greatest Sources of Revenue Leakage or Lost Yield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4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/>
                </a:solidFill>
              </a:rPr>
              <a:t>Patient Access</a:t>
            </a:r>
          </a:p>
          <a:p>
            <a:pPr lvl="1"/>
            <a:endParaRPr lang="en-US" sz="2000" b="1" dirty="0">
              <a:solidFill>
                <a:schemeClr val="accent4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/>
                </a:solidFill>
              </a:rPr>
              <a:t>Guarantor Obligations / Collections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4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/>
                </a:solidFill>
              </a:rPr>
              <a:t>Denials Management </a:t>
            </a:r>
          </a:p>
        </p:txBody>
      </p:sp>
    </p:spTree>
    <p:extLst>
      <p:ext uri="{BB962C8B-B14F-4D97-AF65-F5344CB8AC3E}">
        <p14:creationId xmlns:p14="http://schemas.microsoft.com/office/powerpoint/2010/main" val="1803052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473609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Pre-Service Clearance Functionality </a:t>
            </a:r>
            <a:r>
              <a:rPr lang="en-US" sz="1000" dirty="0">
                <a:solidFill>
                  <a:schemeClr val="accent4"/>
                </a:solidFill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98" y="1127464"/>
            <a:ext cx="8310802" cy="5448827"/>
          </a:xfrm>
        </p:spPr>
        <p:txBody>
          <a:bodyPr/>
          <a:lstStyle/>
          <a:p>
            <a:pPr lvl="0"/>
            <a:r>
              <a:rPr lang="en-US" sz="1800" b="1" dirty="0">
                <a:solidFill>
                  <a:schemeClr val="accent4"/>
                </a:solidFill>
              </a:rPr>
              <a:t>Automated Authorization Management</a:t>
            </a:r>
          </a:p>
          <a:p>
            <a:pPr marL="0" lvl="0" indent="0">
              <a:buNone/>
            </a:pPr>
            <a:endParaRPr lang="en-US" sz="1400" b="1" u="sng" dirty="0">
              <a:solidFill>
                <a:schemeClr val="accent4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An automated process to submit, obtain and manage the authorization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Complete Authorization Rules Engine by Payor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Approximately 80% of the Process – Automated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Automated Follow-Up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Reconciliation of Authorizations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Workflow Driven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HIPAA Compliant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Comprehensive Pre-Service Clearance Automated Batch Processing (e.g., including eligibility, benefits and demographic verification)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Medical Necessity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Frequency Edits / Limitations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Embedded Management Analytics to Allow Reviews by Individual Physician, Practice, and Department by Service (e.g., Procedure) Performed by Payor. 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accent4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4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498181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Pre-Service Clearance Functionality </a:t>
            </a:r>
            <a:r>
              <a:rPr lang="en-US" sz="1000" dirty="0">
                <a:solidFill>
                  <a:schemeClr val="accent4"/>
                </a:solidFill>
              </a:rPr>
              <a:t>(continued</a:t>
            </a:r>
            <a:r>
              <a:rPr lang="en-US" sz="1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98" y="930729"/>
            <a:ext cx="8310802" cy="5645562"/>
          </a:xfrm>
        </p:spPr>
        <p:txBody>
          <a:bodyPr/>
          <a:lstStyle/>
          <a:p>
            <a:pPr marL="457200" lvl="1" indent="0">
              <a:buNone/>
            </a:pPr>
            <a:endParaRPr lang="en-US" sz="1400" dirty="0"/>
          </a:p>
          <a:p>
            <a:pPr lvl="0"/>
            <a:r>
              <a:rPr lang="en-US" sz="1800" b="1" dirty="0">
                <a:solidFill>
                  <a:schemeClr val="accent4"/>
                </a:solidFill>
              </a:rPr>
              <a:t>Calculation of “Out-of-Pocket” Estimates</a:t>
            </a:r>
          </a:p>
          <a:p>
            <a:pPr marL="0" lvl="0" indent="0">
              <a:buNone/>
            </a:pPr>
            <a:endParaRPr lang="en-US" sz="1400" b="1" u="sng" dirty="0">
              <a:solidFill>
                <a:schemeClr val="accent4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Provider based clinics (e.g., two bills, two out-of-pocket amounts and two deductibles)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Calculate the value of two commercial insurances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“Combined” out-of-pocket amount for recurring accounts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Frequency edits or benefit limitations related to services provided or the corresponding utilization limits (e.g., archive search or payor data)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Interpretation of modifiers and reduced reimbursement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Government payors as secondary payors are not taken into account (e.g., prime paid more)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Contract Management System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Historical Charges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Ability to email or fax the out-of-pocket estimate to the patient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0024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236605"/>
            <a:ext cx="8419086" cy="498181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Pre-Service Clearance Functionality </a:t>
            </a:r>
            <a:r>
              <a:rPr lang="en-US" sz="1000" dirty="0">
                <a:solidFill>
                  <a:schemeClr val="accent4"/>
                </a:solidFill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98" y="734786"/>
            <a:ext cx="8310802" cy="5841505"/>
          </a:xfrm>
        </p:spPr>
        <p:txBody>
          <a:bodyPr/>
          <a:lstStyle/>
          <a:p>
            <a:pPr lvl="0"/>
            <a:r>
              <a:rPr lang="en-US" sz="1800" b="1" dirty="0">
                <a:solidFill>
                  <a:schemeClr val="accent4"/>
                </a:solidFill>
              </a:rPr>
              <a:t>Comprehensive Guarantor A/R Management Services Functionality</a:t>
            </a:r>
          </a:p>
          <a:p>
            <a:pPr marL="0" lvl="0" indent="0">
              <a:buNone/>
            </a:pPr>
            <a:endParaRPr lang="en-US" sz="1400" b="1" u="sng" dirty="0">
              <a:solidFill>
                <a:schemeClr val="accent4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Provider based clinics (e.g., two bills, two out-of-pocket amounts and two deductibles)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Propensity-to-Pay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Address Verification and Improvement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SSN # Verification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Red Flag Alerts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Early-Out Program (e.g., pre-collection)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Patient Statements (e.g., paper and electronic)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Bad Debt Collection Agency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Second Placement Agency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No Interest Patient Payment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Medical Eligibility (e.g., comprehensive sources)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Alternate Funding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Patient Advocacy and Navigation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Automated Presumptive Charity Care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Liens/Accidents/Para Legal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Collection Optimization Program (e.g., management of third party vendors)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099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236606"/>
            <a:ext cx="8419086" cy="727680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Revenue Cycle Management 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361507" y="998298"/>
          <a:ext cx="8229600" cy="445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964865" y="2716305"/>
            <a:ext cx="2328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07935" y="4070184"/>
            <a:ext cx="3395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74735" y="1181672"/>
            <a:ext cx="2328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6735" y="1663682"/>
            <a:ext cx="18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Front-End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9135" y="4733581"/>
            <a:ext cx="18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Back-End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9135" y="3214931"/>
            <a:ext cx="18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Mid-Cycle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35665" y="1663682"/>
            <a:ext cx="15736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35665" y="1663682"/>
            <a:ext cx="0" cy="3254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35665" y="4918247"/>
            <a:ext cx="26049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1990" y="2897058"/>
            <a:ext cx="1039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Continuous Process Improvement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665" y="6320830"/>
            <a:ext cx="7357730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Reallocating processing to the front-end will result in cost reductions and increased yield</a:t>
            </a:r>
          </a:p>
        </p:txBody>
      </p:sp>
      <p:sp>
        <p:nvSpPr>
          <p:cNvPr id="17" name="Can 16"/>
          <p:cNvSpPr/>
          <p:nvPr/>
        </p:nvSpPr>
        <p:spPr>
          <a:xfrm>
            <a:off x="3540644" y="5698198"/>
            <a:ext cx="698204" cy="455457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Claims</a:t>
            </a:r>
          </a:p>
        </p:txBody>
      </p:sp>
      <p:sp>
        <p:nvSpPr>
          <p:cNvPr id="18" name="Can 17"/>
          <p:cNvSpPr/>
          <p:nvPr/>
        </p:nvSpPr>
        <p:spPr>
          <a:xfrm>
            <a:off x="4167964" y="5685042"/>
            <a:ext cx="698204" cy="455457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Remits</a:t>
            </a:r>
          </a:p>
        </p:txBody>
      </p:sp>
      <p:sp>
        <p:nvSpPr>
          <p:cNvPr id="19" name="Can 18"/>
          <p:cNvSpPr/>
          <p:nvPr/>
        </p:nvSpPr>
        <p:spPr>
          <a:xfrm>
            <a:off x="4795284" y="5711355"/>
            <a:ext cx="698204" cy="455457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4253" y="5372671"/>
            <a:ext cx="15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Hub</a:t>
            </a:r>
          </a:p>
        </p:txBody>
      </p:sp>
    </p:spTree>
    <p:extLst>
      <p:ext uri="{BB962C8B-B14F-4D97-AF65-F5344CB8AC3E}">
        <p14:creationId xmlns:p14="http://schemas.microsoft.com/office/powerpoint/2010/main" val="412786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591"/>
            <a:ext cx="8229600" cy="530745"/>
          </a:xfrm>
        </p:spPr>
        <p:txBody>
          <a:bodyPr>
            <a:normAutofit/>
          </a:bodyPr>
          <a:lstStyle/>
          <a:p>
            <a:r>
              <a:rPr lang="en-US" b="1" dirty="0"/>
              <a:t>Revenue Cycle of the Future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34519032"/>
              </p:ext>
            </p:extLst>
          </p:nvPr>
        </p:nvGraphicFramePr>
        <p:xfrm>
          <a:off x="1295400" y="1066800"/>
          <a:ext cx="6858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10668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j-lt"/>
              </a:rPr>
              <a:t>Medical Informatics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Revenue Cycle becomes the technology-driven, data repository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Source for consumer-centered care and care coordination programs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1050667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j-lt"/>
              </a:rPr>
              <a:t>Consumer-Focused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Revenue cycle will move from rules-based to behavior-based 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Create personalized plans that emphasize quality and affordability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2600" y="3162107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j-lt"/>
              </a:rPr>
              <a:t>Retail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Move towards a “cash and carry” model where payment is received in advance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Opportunity for “peer-to-peer” lending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517267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j-lt"/>
              </a:rPr>
              <a:t>Greater Collaboration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Sharing across the continuum of care to improve outcomes and reduce costs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Partner of the clinical department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077086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j-lt"/>
              </a:rPr>
              <a:t>Value-Based Reimbursement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Systems must support dual-track processing for reimbursements / claims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Evolution towards “fee-for-value”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181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j-lt"/>
              </a:rPr>
              <a:t>Clinical Revenue Integrity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Focus on coding and documentation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Basis for establishing reimbursement and risk adjustment factor score</a:t>
            </a:r>
          </a:p>
        </p:txBody>
      </p:sp>
    </p:spTree>
    <p:extLst>
      <p:ext uri="{BB962C8B-B14F-4D97-AF65-F5344CB8AC3E}">
        <p14:creationId xmlns:p14="http://schemas.microsoft.com/office/powerpoint/2010/main" val="84702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98" y="236606"/>
            <a:ext cx="8419086" cy="568740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Providers are facing a perfect storm</a:t>
            </a:r>
          </a:p>
        </p:txBody>
      </p:sp>
      <p:sp>
        <p:nvSpPr>
          <p:cNvPr id="6" name="Freeform 5"/>
          <p:cNvSpPr/>
          <p:nvPr/>
        </p:nvSpPr>
        <p:spPr>
          <a:xfrm rot="14400000">
            <a:off x="3909782" y="3386630"/>
            <a:ext cx="375748" cy="36692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0" y="16525"/>
                </a:moveTo>
                <a:lnTo>
                  <a:pt x="338449" y="16525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4" tIns="8064" rIns="173463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8" name="Freeform 7"/>
          <p:cNvSpPr/>
          <p:nvPr/>
        </p:nvSpPr>
        <p:spPr>
          <a:xfrm rot="18000000">
            <a:off x="4718985" y="3386630"/>
            <a:ext cx="375748" cy="36692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0" y="16525"/>
                </a:moveTo>
                <a:lnTo>
                  <a:pt x="338449" y="16525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3" tIns="8064" rIns="173463" bIns="806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123587" y="4087421"/>
            <a:ext cx="375748" cy="36692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0" y="16525"/>
                </a:moveTo>
                <a:lnTo>
                  <a:pt x="338449" y="16525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3" tIns="8063" rIns="173463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12" name="Freeform 11"/>
          <p:cNvSpPr/>
          <p:nvPr/>
        </p:nvSpPr>
        <p:spPr>
          <a:xfrm rot="3600000">
            <a:off x="4718985" y="4788211"/>
            <a:ext cx="375748" cy="36692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0" y="16525"/>
                </a:moveTo>
                <a:lnTo>
                  <a:pt x="338449" y="16525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3" tIns="8064" rIns="173464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14" name="Freeform 13"/>
          <p:cNvSpPr/>
          <p:nvPr/>
        </p:nvSpPr>
        <p:spPr>
          <a:xfrm rot="18000000">
            <a:off x="3909781" y="4788210"/>
            <a:ext cx="375749" cy="36693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338449" y="16525"/>
                </a:moveTo>
                <a:lnTo>
                  <a:pt x="0" y="16525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2" tIns="8064" rIns="173465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505179" y="4087419"/>
            <a:ext cx="375748" cy="36693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338449" y="16525"/>
                </a:moveTo>
                <a:lnTo>
                  <a:pt x="0" y="16525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3" tIns="8064" rIns="173463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19" name="Oval 18"/>
          <p:cNvSpPr/>
          <p:nvPr/>
        </p:nvSpPr>
        <p:spPr>
          <a:xfrm>
            <a:off x="3289655" y="2288334"/>
            <a:ext cx="2577058" cy="257703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4"/>
          <p:cNvSpPr/>
          <p:nvPr/>
        </p:nvSpPr>
        <p:spPr>
          <a:xfrm>
            <a:off x="3591130" y="3194647"/>
            <a:ext cx="1822255" cy="1822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418" y="3036262"/>
            <a:ext cx="2093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Cost-Shifting to the Consumer</a:t>
            </a:r>
            <a:endParaRPr lang="en-US" sz="11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1000" i="1" dirty="0"/>
              <a:t>Approaching $650 billion in annual patient responsibility </a:t>
            </a:r>
          </a:p>
          <a:p>
            <a:pPr>
              <a:spcBef>
                <a:spcPts val="600"/>
              </a:spcBef>
            </a:pPr>
            <a:r>
              <a:rPr lang="en-US" sz="1000" i="1" dirty="0"/>
              <a:t>Increased bad debt expense.    </a:t>
            </a:r>
          </a:p>
          <a:p>
            <a:pPr>
              <a:spcBef>
                <a:spcPts val="600"/>
              </a:spcBef>
            </a:pPr>
            <a:r>
              <a:rPr lang="en-US" sz="1000" i="1" dirty="0"/>
              <a:t>Providers must increase yields just to maintain current revenue.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3178" y="3036262"/>
            <a:ext cx="2277602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1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 Productivity Challenges</a:t>
            </a:r>
          </a:p>
          <a:p>
            <a:pPr>
              <a:spcBef>
                <a:spcPts val="600"/>
              </a:spcBef>
            </a:pPr>
            <a:r>
              <a:rPr lang="en-US" sz="1000" i="1" dirty="0"/>
              <a:t>Projected to result in 40% productivity loss in coding operations</a:t>
            </a:r>
          </a:p>
          <a:p>
            <a:pPr>
              <a:spcBef>
                <a:spcPts val="600"/>
              </a:spcBef>
            </a:pPr>
            <a:r>
              <a:rPr lang="en-US" sz="1000" i="1" dirty="0"/>
              <a:t>Significant impact to cost-to-collect metrics and denial rates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9659" y="4513476"/>
            <a:ext cx="26136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to Consolidate or Become Employed</a:t>
            </a:r>
            <a:endParaRPr lang="en-US" sz="11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1000" i="1" dirty="0"/>
              <a:t>Limited options to achieve necessary scale, manage risk and make necessary technology purchases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001" y="1429013"/>
            <a:ext cx="290277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en-US" sz="1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 Shift to FFV with Inadequate Tools </a:t>
            </a:r>
            <a:br>
              <a:rPr lang="en-US" sz="1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Information</a:t>
            </a:r>
            <a:endParaRPr lang="en-US" sz="11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1000" i="1" dirty="0"/>
              <a:t>Commercial payers and CMS both committing to significant FFV targets over the next 3 years</a:t>
            </a:r>
          </a:p>
          <a:p>
            <a:pPr>
              <a:spcBef>
                <a:spcPts val="600"/>
              </a:spcBef>
            </a:pPr>
            <a:r>
              <a:rPr lang="en-US" sz="1000" i="1" dirty="0"/>
              <a:t>Providers tracking upwards of 100 quality measures, primarily via spreadsheets</a:t>
            </a:r>
          </a:p>
          <a:p>
            <a:pPr>
              <a:spcBef>
                <a:spcPts val="600"/>
              </a:spcBef>
            </a:pPr>
            <a:r>
              <a:rPr lang="en-US" sz="1000" i="1" dirty="0"/>
              <a:t>Accurate coding/HCC capture is essential </a:t>
            </a:r>
            <a:endParaRPr lang="en-US" sz="11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3703" y="4532139"/>
            <a:ext cx="313072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Consumerism is Changing the Game </a:t>
            </a:r>
            <a:br>
              <a:rPr lang="en-US" sz="1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Necessary Tools to Play</a:t>
            </a:r>
            <a:endParaRPr lang="en-US" sz="11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1000" i="1" dirty="0"/>
              <a:t>Patient experience; mobile; transparency tools; patient payment options… All critical to maintain patient volume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70736" y="1429013"/>
            <a:ext cx="284466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Requirements Reaching a Breaking Point</a:t>
            </a:r>
            <a:endParaRPr lang="en-US" sz="11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1000" i="1" dirty="0"/>
              <a:t>Greater usage of pre-authorizations, referrals, etc., to control utilization of services</a:t>
            </a:r>
          </a:p>
          <a:p>
            <a:pPr>
              <a:spcBef>
                <a:spcPts val="600"/>
              </a:spcBef>
            </a:pPr>
            <a:r>
              <a:rPr lang="en-US" sz="1000" i="1" dirty="0"/>
              <a:t>Increase need of data concerning predictive analytics in a team based care environment</a:t>
            </a:r>
          </a:p>
          <a:p>
            <a:pPr>
              <a:spcBef>
                <a:spcPts val="600"/>
              </a:spcBef>
            </a:pPr>
            <a:endParaRPr lang="en-US" sz="1000" i="1" dirty="0"/>
          </a:p>
        </p:txBody>
      </p:sp>
      <p:sp>
        <p:nvSpPr>
          <p:cNvPr id="7" name="Freeform 6"/>
          <p:cNvSpPr/>
          <p:nvPr/>
        </p:nvSpPr>
        <p:spPr>
          <a:xfrm>
            <a:off x="3078354" y="1418951"/>
            <a:ext cx="1414560" cy="124265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" tIns="18288" rIns="18288" bIns="18288" numCol="1" spcCol="1270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FFV</a:t>
            </a:r>
          </a:p>
        </p:txBody>
      </p:sp>
      <p:sp>
        <p:nvSpPr>
          <p:cNvPr id="9" name="Freeform 8"/>
          <p:cNvSpPr/>
          <p:nvPr/>
        </p:nvSpPr>
        <p:spPr>
          <a:xfrm>
            <a:off x="4622223" y="1423076"/>
            <a:ext cx="1414560" cy="124265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rgbClr val="2261B5"/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" tIns="18288" rIns="18288" bIns="18288" numCol="1" spcCol="1270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Administrative </a:t>
            </a:r>
          </a:p>
        </p:txBody>
      </p:sp>
      <p:sp>
        <p:nvSpPr>
          <p:cNvPr id="11" name="Freeform 10"/>
          <p:cNvSpPr/>
          <p:nvPr/>
        </p:nvSpPr>
        <p:spPr>
          <a:xfrm>
            <a:off x="5341695" y="3033550"/>
            <a:ext cx="1414560" cy="124265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rgbClr val="2261B5"/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" tIns="18288" rIns="18288" bIns="18288" numCol="1" spcCol="1270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Coding</a:t>
            </a:r>
          </a:p>
        </p:txBody>
      </p:sp>
      <p:sp>
        <p:nvSpPr>
          <p:cNvPr id="13" name="Freeform 12"/>
          <p:cNvSpPr/>
          <p:nvPr/>
        </p:nvSpPr>
        <p:spPr>
          <a:xfrm>
            <a:off x="4578184" y="4515488"/>
            <a:ext cx="1414560" cy="124265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rgbClr val="2261B5"/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" tIns="18288" rIns="18288" bIns="18288" numCol="1" spcCol="1270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Consolidation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2952283" y="4491592"/>
            <a:ext cx="1414560" cy="124265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rgbClr val="2261B5"/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" tIns="18288" rIns="18288" bIns="18288" numCol="1" spcCol="1270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</a:rPr>
              <a:t>Consumerism</a:t>
            </a:r>
          </a:p>
        </p:txBody>
      </p:sp>
      <p:sp>
        <p:nvSpPr>
          <p:cNvPr id="17" name="Freeform 16"/>
          <p:cNvSpPr/>
          <p:nvPr/>
        </p:nvSpPr>
        <p:spPr>
          <a:xfrm>
            <a:off x="2309042" y="3029756"/>
            <a:ext cx="1414560" cy="124265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solidFill>
            <a:srgbClr val="2261B5"/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" tIns="18288" rIns="18288" bIns="1828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</a:rPr>
              <a:t>Patient Pay</a:t>
            </a:r>
            <a:endParaRPr lang="en-US" sz="16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0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591"/>
            <a:ext cx="8229600" cy="592889"/>
          </a:xfrm>
        </p:spPr>
        <p:txBody>
          <a:bodyPr/>
          <a:lstStyle/>
          <a:p>
            <a:r>
              <a:rPr lang="en-US" b="1" dirty="0"/>
              <a:t>Overarching Themes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Availity, LLC.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FAEF9-377F-524D-992E-1E2D5583CF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82570"/>
            <a:ext cx="8065363" cy="38625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en-US" sz="2000" spc="-25" dirty="0">
                <a:solidFill>
                  <a:schemeClr val="accent4"/>
                </a:solidFill>
                <a:cs typeface="Arial"/>
              </a:rPr>
              <a:t>We </a:t>
            </a:r>
            <a:r>
              <a:rPr lang="en-US" sz="2000" spc="-5" dirty="0">
                <a:solidFill>
                  <a:schemeClr val="accent4"/>
                </a:solidFill>
                <a:cs typeface="Arial"/>
              </a:rPr>
              <a:t>must simplify the health care consumption</a:t>
            </a:r>
            <a:r>
              <a:rPr lang="en-US" sz="2000" spc="114" dirty="0">
                <a:solidFill>
                  <a:schemeClr val="accent4"/>
                </a:solidFill>
                <a:cs typeface="Arial"/>
              </a:rPr>
              <a:t> </a:t>
            </a:r>
            <a:r>
              <a:rPr lang="en-US" sz="2000" spc="-10" dirty="0">
                <a:solidFill>
                  <a:schemeClr val="accent4"/>
                </a:solidFill>
                <a:cs typeface="Arial"/>
              </a:rPr>
              <a:t>experience</a:t>
            </a: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endParaRPr lang="en-US" sz="2000" spc="-10" dirty="0">
              <a:solidFill>
                <a:schemeClr val="accent4"/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en-US" sz="2000" spc="-25" dirty="0">
                <a:solidFill>
                  <a:schemeClr val="accent4"/>
                </a:solidFill>
                <a:cs typeface="Arial"/>
              </a:rPr>
              <a:t>Consumers will pay more for healthcare</a:t>
            </a:r>
          </a:p>
          <a:p>
            <a:pPr marL="355600" marR="290195" indent="-342900">
              <a:lnSpc>
                <a:spcPct val="12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lang="en-US" sz="2000" spc="-25" dirty="0">
                <a:solidFill>
                  <a:schemeClr val="accent4"/>
                </a:solidFill>
                <a:cs typeface="Arial"/>
              </a:rPr>
              <a:t>Providers will have to collect payments directly from the patients</a:t>
            </a:r>
          </a:p>
          <a:p>
            <a:pPr marL="355600" marR="290195" indent="-342900">
              <a:lnSpc>
                <a:spcPct val="12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lang="en-US" sz="2000" spc="-25" dirty="0">
                <a:solidFill>
                  <a:schemeClr val="accent4"/>
                </a:solidFill>
                <a:cs typeface="Arial"/>
              </a:rPr>
              <a:t>Employer sponsored health insurance will evolve to only high deductible plans with the end game being “defined contribution”</a:t>
            </a:r>
          </a:p>
          <a:p>
            <a:pPr marL="355600" marR="360045" indent="-342900">
              <a:lnSpc>
                <a:spcPct val="120000"/>
              </a:lnSpc>
              <a:spcBef>
                <a:spcPts val="1800"/>
              </a:spcBef>
              <a:buChar char="•"/>
              <a:tabLst>
                <a:tab pos="355600" algn="l"/>
              </a:tabLst>
            </a:pPr>
            <a:r>
              <a:rPr lang="en-US" sz="2000" spc="-25" dirty="0">
                <a:solidFill>
                  <a:schemeClr val="accent4"/>
                </a:solidFill>
                <a:cs typeface="Arial"/>
              </a:rPr>
              <a:t>We </a:t>
            </a:r>
            <a:r>
              <a:rPr lang="en-US" sz="2000" spc="-5" dirty="0">
                <a:solidFill>
                  <a:schemeClr val="accent4"/>
                </a:solidFill>
                <a:cs typeface="Arial"/>
              </a:rPr>
              <a:t>must significantly </a:t>
            </a:r>
            <a:r>
              <a:rPr lang="en-US" sz="2000" dirty="0">
                <a:solidFill>
                  <a:schemeClr val="accent4"/>
                </a:solidFill>
                <a:cs typeface="Arial"/>
              </a:rPr>
              <a:t>take </a:t>
            </a:r>
            <a:r>
              <a:rPr lang="en-US" sz="2000" spc="-5" dirty="0">
                <a:solidFill>
                  <a:schemeClr val="accent4"/>
                </a:solidFill>
                <a:cs typeface="Arial"/>
              </a:rPr>
              <a:t>down the cost structure – not  bend the cost</a:t>
            </a:r>
            <a:r>
              <a:rPr lang="en-US" sz="2000" spc="-55" dirty="0">
                <a:solidFill>
                  <a:schemeClr val="accent4"/>
                </a:solidFill>
                <a:cs typeface="Arial"/>
              </a:rPr>
              <a:t> </a:t>
            </a:r>
            <a:r>
              <a:rPr lang="en-US" sz="2000" spc="-5" dirty="0">
                <a:solidFill>
                  <a:schemeClr val="accent4"/>
                </a:solidFill>
                <a:cs typeface="Arial"/>
              </a:rPr>
              <a:t>curve.</a:t>
            </a:r>
            <a:endParaRPr lang="en-US" sz="2000" dirty="0">
              <a:solidFill>
                <a:schemeClr val="accent4"/>
              </a:solidFill>
              <a:cs typeface="Arial"/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8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Availity, LLC.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FAEF9-377F-524D-992E-1E2D5583CF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bject 3"/>
          <p:cNvSpPr/>
          <p:nvPr/>
        </p:nvSpPr>
        <p:spPr>
          <a:xfrm>
            <a:off x="3708623" y="990600"/>
            <a:ext cx="5292178" cy="576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91774" y="1216241"/>
            <a:ext cx="3067235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Approximately 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$1,800 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Today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object 2"/>
          <p:cNvSpPr/>
          <p:nvPr/>
        </p:nvSpPr>
        <p:spPr>
          <a:xfrm>
            <a:off x="3773010" y="167640"/>
            <a:ext cx="5104660" cy="959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77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Availity, LLC.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FAEF9-377F-524D-992E-1E2D5583CF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bject 3"/>
          <p:cNvSpPr/>
          <p:nvPr/>
        </p:nvSpPr>
        <p:spPr>
          <a:xfrm>
            <a:off x="459508" y="146623"/>
            <a:ext cx="5783579" cy="6528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222176"/>
      </p:ext>
    </p:extLst>
  </p:cSld>
  <p:clrMapOvr>
    <a:masterClrMapping/>
  </p:clrMapOvr>
</p:sld>
</file>

<file path=ppt/theme/theme1.xml><?xml version="1.0" encoding="utf-8"?>
<a:theme xmlns:a="http://schemas.openxmlformats.org/drawingml/2006/main" name="Availity, Why, how, what">
  <a:themeElements>
    <a:clrScheme name="Custom 5">
      <a:dk1>
        <a:srgbClr val="4D4F53"/>
      </a:dk1>
      <a:lt1>
        <a:sysClr val="window" lastClr="FFFFFF"/>
      </a:lt1>
      <a:dk2>
        <a:srgbClr val="8B8D8E"/>
      </a:dk2>
      <a:lt2>
        <a:srgbClr val="C8C9C7"/>
      </a:lt2>
      <a:accent1>
        <a:srgbClr val="FF671F"/>
      </a:accent1>
      <a:accent2>
        <a:srgbClr val="00AB84"/>
      </a:accent2>
      <a:accent3>
        <a:srgbClr val="DBE442"/>
      </a:accent3>
      <a:accent4>
        <a:srgbClr val="2261B5"/>
      </a:accent4>
      <a:accent5>
        <a:srgbClr val="78D64B"/>
      </a:accent5>
      <a:accent6>
        <a:srgbClr val="3CDBC0"/>
      </a:accent6>
      <a:hlink>
        <a:srgbClr val="00AB84"/>
      </a:hlink>
      <a:folHlink>
        <a:srgbClr val="3CDB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sz="4800" b="1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Conifer Health Solutions">
      <a:dk1>
        <a:srgbClr val="262626"/>
      </a:dk1>
      <a:lt1>
        <a:srgbClr val="FFFFFF"/>
      </a:lt1>
      <a:dk2>
        <a:srgbClr val="770F0F"/>
      </a:dk2>
      <a:lt2>
        <a:srgbClr val="AA1616"/>
      </a:lt2>
      <a:accent1>
        <a:srgbClr val="AA1616"/>
      </a:accent1>
      <a:accent2>
        <a:srgbClr val="E26D0C"/>
      </a:accent2>
      <a:accent3>
        <a:srgbClr val="EEA81C"/>
      </a:accent3>
      <a:accent4>
        <a:srgbClr val="5D498B"/>
      </a:accent4>
      <a:accent5>
        <a:srgbClr val="6D962B"/>
      </a:accent5>
      <a:accent6>
        <a:srgbClr val="215869"/>
      </a:accent6>
      <a:hlink>
        <a:srgbClr val="006392"/>
      </a:hlink>
      <a:folHlink>
        <a:srgbClr val="006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Availity, Why, how, what</Template>
  <TotalTime>15532</TotalTime>
  <Words>2200</Words>
  <Application>Microsoft Office PowerPoint</Application>
  <PresentationFormat>On-screen Show (4:3)</PresentationFormat>
  <Paragraphs>493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Georgia</vt:lpstr>
      <vt:lpstr>Times New Roman</vt:lpstr>
      <vt:lpstr>Wingdings</vt:lpstr>
      <vt:lpstr>Availity, Why, how, what</vt:lpstr>
      <vt:lpstr>Default Theme</vt:lpstr>
      <vt:lpstr>“the fast and the Furious” Revenue Cycle - 3.0    (a.k.a.) The Revenue cycle  of  the future</vt:lpstr>
      <vt:lpstr>Industry analysis</vt:lpstr>
      <vt:lpstr>Revenue Cycle of the Future</vt:lpstr>
      <vt:lpstr>Revenue Cycle Management </vt:lpstr>
      <vt:lpstr>Revenue Cycle of the Future</vt:lpstr>
      <vt:lpstr>Providers are facing a perfect storm</vt:lpstr>
      <vt:lpstr>Overarching Themes</vt:lpstr>
      <vt:lpstr>PowerPoint Presentation</vt:lpstr>
      <vt:lpstr>PowerPoint Presentation</vt:lpstr>
      <vt:lpstr>CBO JULY 2016</vt:lpstr>
      <vt:lpstr>WHAT  DO  CONSUMER’S VALUE?</vt:lpstr>
      <vt:lpstr>PowerPoint Presentation</vt:lpstr>
      <vt:lpstr>THE   CHALLENGE</vt:lpstr>
      <vt:lpstr>Revenue Cycle – The New World of Reimbursements</vt:lpstr>
      <vt:lpstr>PowerPoint Presentation</vt:lpstr>
      <vt:lpstr>ACA  Impact</vt:lpstr>
      <vt:lpstr>Future State of ACA</vt:lpstr>
      <vt:lpstr>Percentage of Covered Workers Enrolled in a Plan with a General Annual  Deductible of $1,000 or More for Single Coverage, By Firm Size, 2006-2015</vt:lpstr>
      <vt:lpstr>How Much is too much?</vt:lpstr>
      <vt:lpstr>Provider Strategy: revenue optimization</vt:lpstr>
      <vt:lpstr>Four Key Strategies</vt:lpstr>
      <vt:lpstr>Shifting Focus to Pre-Service Clearance</vt:lpstr>
      <vt:lpstr>Shifting Focus to Pre-Service Clearance (continued)</vt:lpstr>
      <vt:lpstr>Patient Services + Clinical Revenue Integrity + A/R Management  Pre-Service Clearance Perform All Administrative Functions Prior to the Patient Encounter </vt:lpstr>
      <vt:lpstr>Solution overview – Patient Access automated workflow process</vt:lpstr>
      <vt:lpstr>The intelligence Platform  evolution of Technology and capabilities  That power the provider </vt:lpstr>
      <vt:lpstr>Competitive Differentiation</vt:lpstr>
      <vt:lpstr>Appendix</vt:lpstr>
      <vt:lpstr>Pre-Service Clearance Functionality</vt:lpstr>
      <vt:lpstr>Pre-Service Clearance Functionality (continued)</vt:lpstr>
      <vt:lpstr>Pre-Service Clearance Functionality (continued)</vt:lpstr>
      <vt:lpstr>Pre-Service Clearance Functionality (continued)</vt:lpstr>
    </vt:vector>
  </TitlesOfParts>
  <Company>Availity L.L.C.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How  What</dc:title>
  <dc:creator>Jeff Chester</dc:creator>
  <cp:lastModifiedBy>Lena Watts</cp:lastModifiedBy>
  <cp:revision>585</cp:revision>
  <cp:lastPrinted>2015-04-01T16:51:12Z</cp:lastPrinted>
  <dcterms:created xsi:type="dcterms:W3CDTF">2014-02-25T12:12:40Z</dcterms:created>
  <dcterms:modified xsi:type="dcterms:W3CDTF">2017-09-06T04:49:16Z</dcterms:modified>
</cp:coreProperties>
</file>