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83"/>
  </p:notesMasterIdLst>
  <p:handoutMasterIdLst>
    <p:handoutMasterId r:id="rId84"/>
  </p:handoutMasterIdLst>
  <p:sldIdLst>
    <p:sldId id="275" r:id="rId3"/>
    <p:sldId id="293" r:id="rId4"/>
    <p:sldId id="300" r:id="rId5"/>
    <p:sldId id="393" r:id="rId6"/>
    <p:sldId id="392" r:id="rId7"/>
    <p:sldId id="394" r:id="rId8"/>
    <p:sldId id="395" r:id="rId9"/>
    <p:sldId id="396" r:id="rId10"/>
    <p:sldId id="397" r:id="rId11"/>
    <p:sldId id="403" r:id="rId12"/>
    <p:sldId id="404" r:id="rId13"/>
    <p:sldId id="294" r:id="rId14"/>
    <p:sldId id="390" r:id="rId15"/>
    <p:sldId id="319" r:id="rId16"/>
    <p:sldId id="307" r:id="rId17"/>
    <p:sldId id="312" r:id="rId18"/>
    <p:sldId id="311" r:id="rId19"/>
    <p:sldId id="314" r:id="rId20"/>
    <p:sldId id="308" r:id="rId21"/>
    <p:sldId id="317" r:id="rId22"/>
    <p:sldId id="315" r:id="rId23"/>
    <p:sldId id="316" r:id="rId24"/>
    <p:sldId id="309" r:id="rId25"/>
    <p:sldId id="318" r:id="rId26"/>
    <p:sldId id="321" r:id="rId27"/>
    <p:sldId id="310" r:id="rId28"/>
    <p:sldId id="323" r:id="rId29"/>
    <p:sldId id="326" r:id="rId30"/>
    <p:sldId id="324" r:id="rId31"/>
    <p:sldId id="325" r:id="rId32"/>
    <p:sldId id="297" r:id="rId33"/>
    <p:sldId id="298" r:id="rId34"/>
    <p:sldId id="301" r:id="rId35"/>
    <p:sldId id="322" r:id="rId36"/>
    <p:sldId id="415" r:id="rId37"/>
    <p:sldId id="302" r:id="rId38"/>
    <p:sldId id="331" r:id="rId39"/>
    <p:sldId id="413" r:id="rId40"/>
    <p:sldId id="333" r:id="rId41"/>
    <p:sldId id="409" r:id="rId42"/>
    <p:sldId id="419" r:id="rId43"/>
    <p:sldId id="332" r:id="rId44"/>
    <p:sldId id="334" r:id="rId45"/>
    <p:sldId id="414" r:id="rId46"/>
    <p:sldId id="335" r:id="rId47"/>
    <p:sldId id="416" r:id="rId48"/>
    <p:sldId id="336" r:id="rId49"/>
    <p:sldId id="340" r:id="rId50"/>
    <p:sldId id="344" r:id="rId51"/>
    <p:sldId id="345" r:id="rId52"/>
    <p:sldId id="342" r:id="rId53"/>
    <p:sldId id="343" r:id="rId54"/>
    <p:sldId id="346" r:id="rId55"/>
    <p:sldId id="385" r:id="rId56"/>
    <p:sldId id="386" r:id="rId57"/>
    <p:sldId id="387" r:id="rId58"/>
    <p:sldId id="388" r:id="rId59"/>
    <p:sldId id="389" r:id="rId60"/>
    <p:sldId id="417" r:id="rId61"/>
    <p:sldId id="347" r:id="rId62"/>
    <p:sldId id="348" r:id="rId63"/>
    <p:sldId id="349" r:id="rId64"/>
    <p:sldId id="350" r:id="rId65"/>
    <p:sldId id="361" r:id="rId66"/>
    <p:sldId id="362" r:id="rId67"/>
    <p:sldId id="376" r:id="rId68"/>
    <p:sldId id="380" r:id="rId69"/>
    <p:sldId id="418" r:id="rId70"/>
    <p:sldId id="355" r:id="rId71"/>
    <p:sldId id="365" r:id="rId72"/>
    <p:sldId id="366" r:id="rId73"/>
    <p:sldId id="367" r:id="rId74"/>
    <p:sldId id="368" r:id="rId75"/>
    <p:sldId id="371" r:id="rId76"/>
    <p:sldId id="412" r:id="rId77"/>
    <p:sldId id="377" r:id="rId78"/>
    <p:sldId id="407" r:id="rId79"/>
    <p:sldId id="374" r:id="rId80"/>
    <p:sldId id="375" r:id="rId81"/>
    <p:sldId id="299" r:id="rId8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2" autoAdjust="0"/>
    <p:restoredTop sz="94678" autoAdjust="0"/>
  </p:normalViewPr>
  <p:slideViewPr>
    <p:cSldViewPr snapToGrid="0">
      <p:cViewPr varScale="1">
        <p:scale>
          <a:sx n="88" d="100"/>
          <a:sy n="88" d="100"/>
        </p:scale>
        <p:origin x="523" y="8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89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8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2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32FD-2FE8-43C2-9AAF-3FB7A469B33F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Otani Consulting Group Inc. 21143 Hawthorne Blvd. #216 Torrance, CA 90503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1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042D-C786-48B9-AA9D-F8509F17A584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Otani Consulting Group Inc. 21143 Hawthorne Blvd. #216 Torrance, CA 90503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7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2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98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5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3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0659-3136-49EF-BA47-F37E261D0B31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Otani Consulting Group Inc. 21143 Hawthorne Blvd. #216 Torrance, CA 90503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7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AB7-57E5-49C1-B544-1F4873ABC688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Otani Consulting Group Inc. 21143 Hawthorne Blvd. #216 Torrance, CA 90503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7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9C7B6E6-D87B-4208-8D70-966DC77B5C53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Otani Consulting Group Inc. 21143 Hawthorne Blvd. #216 Torrance, CA 90503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87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totalcommunicator.com/vol4_1/handouts.html" TargetMode="External"/><Relationship Id="rId2" Type="http://schemas.openxmlformats.org/officeDocument/2006/relationships/hyperlink" Target="http://www.businessmanagementdaily.com/5880/7-rules-for-powerpoint-simplic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ademia.edu/1156858/Group_work_and_individual_assess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2500862"/>
          </a:xfrm>
        </p:spPr>
        <p:txBody>
          <a:bodyPr>
            <a:normAutofit/>
          </a:bodyPr>
          <a:lstStyle/>
          <a:p>
            <a:r>
              <a:rPr lang="en-US" dirty="0"/>
              <a:t>CAHAM 49</a:t>
            </a:r>
            <a:r>
              <a:rPr lang="en-US" baseline="30000" dirty="0"/>
              <a:t>th</a:t>
            </a:r>
            <a:r>
              <a:rPr lang="en-US" dirty="0"/>
              <a:t> Annual Conference and Exhibition </a:t>
            </a:r>
          </a:p>
          <a:p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6BA5D-D630-46BF-B0B4-0DB2CC52ED52}"/>
              </a:ext>
            </a:extLst>
          </p:cNvPr>
          <p:cNvSpPr txBox="1"/>
          <p:nvPr/>
        </p:nvSpPr>
        <p:spPr>
          <a:xfrm>
            <a:off x="1431235" y="848139"/>
            <a:ext cx="841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Training to Train, Adult Learning</a:t>
            </a:r>
          </a:p>
        </p:txBody>
      </p:sp>
    </p:spTree>
    <p:extLst>
      <p:ext uri="{BB962C8B-B14F-4D97-AF65-F5344CB8AC3E}">
        <p14:creationId xmlns:p14="http://schemas.microsoft.com/office/powerpoint/2010/main" val="34159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50D3B-3C9F-4179-ABDF-EA8FD24A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49483-D618-4EE4-9B97-74E2B55F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Count how many questions you answered “A”, “B”, and “C”</a:t>
            </a:r>
          </a:p>
          <a:p>
            <a:endParaRPr lang="en-US" dirty="0"/>
          </a:p>
          <a:p>
            <a:r>
              <a:rPr lang="en-US" dirty="0"/>
              <a:t>If you answered mostly “A”, you are a visual learner</a:t>
            </a:r>
          </a:p>
          <a:p>
            <a:r>
              <a:rPr lang="en-US" dirty="0"/>
              <a:t>If you answered mostly “B”, you are an auditory learner</a:t>
            </a:r>
          </a:p>
          <a:p>
            <a:r>
              <a:rPr lang="en-US" dirty="0"/>
              <a:t>If you answered mostly “C”, you are a hands-on learner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F6E502-8394-45D9-8083-0FB58C9F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you do?</a:t>
            </a:r>
          </a:p>
        </p:txBody>
      </p:sp>
    </p:spTree>
    <p:extLst>
      <p:ext uri="{BB962C8B-B14F-4D97-AF65-F5344CB8AC3E}">
        <p14:creationId xmlns:p14="http://schemas.microsoft.com/office/powerpoint/2010/main" val="20769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04C05-502A-47C1-B103-57F69C48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4BA29-4BB0-4930-A718-4CC909EB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791"/>
            <a:ext cx="10972800" cy="479874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Visual learners tend to:</a:t>
            </a:r>
          </a:p>
          <a:p>
            <a:pPr lvl="1"/>
            <a:r>
              <a:rPr lang="en-US" dirty="0"/>
              <a:t>Sit in front of the class</a:t>
            </a:r>
          </a:p>
          <a:p>
            <a:pPr lvl="1"/>
            <a:r>
              <a:rPr lang="en-US" dirty="0"/>
              <a:t>Look at the instructor’s body language and facial expressions</a:t>
            </a:r>
          </a:p>
          <a:p>
            <a:pPr lvl="1"/>
            <a:r>
              <a:rPr lang="en-US" dirty="0"/>
              <a:t>Learn best from visual displays (diagrams, videos, manuals)</a:t>
            </a:r>
          </a:p>
          <a:p>
            <a:endParaRPr lang="en-US" b="1" dirty="0"/>
          </a:p>
          <a:p>
            <a:r>
              <a:rPr lang="en-US" b="1" dirty="0"/>
              <a:t>Auditory learners tend to:</a:t>
            </a:r>
          </a:p>
          <a:p>
            <a:pPr lvl="1"/>
            <a:r>
              <a:rPr lang="en-US" dirty="0"/>
              <a:t>Learn best from lectures and discussion type training</a:t>
            </a:r>
          </a:p>
          <a:p>
            <a:pPr lvl="1"/>
            <a:r>
              <a:rPr lang="en-US" dirty="0"/>
              <a:t>Listen to the tone of your voice to interpret importance/relevance</a:t>
            </a:r>
          </a:p>
          <a:p>
            <a:pPr lvl="1"/>
            <a:r>
              <a:rPr lang="en-US" dirty="0"/>
              <a:t>Benefit from reading the information out loud</a:t>
            </a:r>
          </a:p>
          <a:p>
            <a:endParaRPr lang="en-US" b="1" dirty="0"/>
          </a:p>
          <a:p>
            <a:r>
              <a:rPr lang="en-US" b="1" dirty="0"/>
              <a:t>Hands-on learners tend to:</a:t>
            </a:r>
          </a:p>
          <a:p>
            <a:pPr lvl="1"/>
            <a:r>
              <a:rPr lang="en-US" dirty="0"/>
              <a:t>Learn best from practice demonstrations</a:t>
            </a:r>
          </a:p>
          <a:p>
            <a:pPr lvl="1"/>
            <a:r>
              <a:rPr lang="en-US" dirty="0"/>
              <a:t>Benefit from role playing</a:t>
            </a:r>
          </a:p>
          <a:p>
            <a:pPr lvl="1"/>
            <a:r>
              <a:rPr lang="en-US" dirty="0"/>
              <a:t>Use activities and simulations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68C704-5879-4FC8-90CA-F3D19B52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626"/>
            <a:ext cx="10972800" cy="1441174"/>
          </a:xfrm>
        </p:spPr>
        <p:txBody>
          <a:bodyPr/>
          <a:lstStyle/>
          <a:p>
            <a:r>
              <a:rPr lang="en-US" dirty="0"/>
              <a:t>Adult Learning – Learning styles</a:t>
            </a:r>
            <a:br>
              <a:rPr lang="en-US" dirty="0"/>
            </a:br>
            <a:endParaRPr lang="en-US" dirty="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44B38E6E-0C81-444C-BA8D-4AB58113B299}"/>
              </a:ext>
            </a:extLst>
          </p:cNvPr>
          <p:cNvSpPr/>
          <p:nvPr/>
        </p:nvSpPr>
        <p:spPr>
          <a:xfrm>
            <a:off x="-569845" y="2915743"/>
            <a:ext cx="12485491" cy="3975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BE3BAE90-CC03-4A8D-8F7C-DD245AC2CCA4}"/>
              </a:ext>
            </a:extLst>
          </p:cNvPr>
          <p:cNvSpPr/>
          <p:nvPr/>
        </p:nvSpPr>
        <p:spPr>
          <a:xfrm>
            <a:off x="-569845" y="4492154"/>
            <a:ext cx="12485491" cy="3975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60857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They understand the “why” it is important for them to learn or do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They are allowed to learn in their own style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They are allowed to experience what they are learning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The time is right for them to learn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They are encouraged to learn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Adults learn best when:</a:t>
            </a:r>
          </a:p>
        </p:txBody>
      </p:sp>
    </p:spTree>
    <p:extLst>
      <p:ext uri="{BB962C8B-B14F-4D97-AF65-F5344CB8AC3E}">
        <p14:creationId xmlns:p14="http://schemas.microsoft.com/office/powerpoint/2010/main" val="9318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the different types of employees and the best training approach for each: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576072" indent="-457200"/>
            <a:r>
              <a:rPr lang="en-US" dirty="0"/>
              <a:t>Let’s explore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your staff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C5EF47-2436-43D0-A663-6F8813280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26775"/>
              </p:ext>
            </p:extLst>
          </p:nvPr>
        </p:nvGraphicFramePr>
        <p:xfrm>
          <a:off x="1329634" y="3276600"/>
          <a:ext cx="2089426" cy="183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9426">
                  <a:extLst>
                    <a:ext uri="{9D8B030D-6E8A-4147-A177-3AD203B41FA5}">
                      <a16:colId xmlns:a16="http://schemas.microsoft.com/office/drawing/2014/main" val="2927354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Employee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015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Tenured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System Savvy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Star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New Hire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Non-Committed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337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6260E4-306F-4A1F-B221-3C04A7824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76170"/>
              </p:ext>
            </p:extLst>
          </p:nvPr>
        </p:nvGraphicFramePr>
        <p:xfrm>
          <a:off x="7299474" y="3279912"/>
          <a:ext cx="2189082" cy="18305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9082">
                  <a:extLst>
                    <a:ext uri="{9D8B030D-6E8A-4147-A177-3AD203B41FA5}">
                      <a16:colId xmlns:a16="http://schemas.microsoft.com/office/drawing/2014/main" val="2216271538"/>
                    </a:ext>
                  </a:extLst>
                </a:gridCol>
              </a:tblGrid>
              <a:tr h="435281">
                <a:tc>
                  <a:txBody>
                    <a:bodyPr/>
                    <a:lstStyle/>
                    <a:p>
                      <a:r>
                        <a:rPr lang="en-US" dirty="0"/>
                        <a:t>Training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96216"/>
                  </a:ext>
                </a:extLst>
              </a:tr>
              <a:tr h="139528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Visual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Auditory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Hands-on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48412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7E0F96-9BDE-473F-B02D-27C2C1A57A94}"/>
              </a:ext>
            </a:extLst>
          </p:cNvPr>
          <p:cNvCxnSpPr>
            <a:cxnSpLocks/>
          </p:cNvCxnSpPr>
          <p:nvPr/>
        </p:nvCxnSpPr>
        <p:spPr>
          <a:xfrm>
            <a:off x="3419060" y="4330810"/>
            <a:ext cx="3880414" cy="0"/>
          </a:xfrm>
          <a:prstGeom prst="straightConnector1">
            <a:avLst/>
          </a:prstGeom>
          <a:ln w="127000">
            <a:solidFill>
              <a:schemeClr val="tx2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42DDC3-3E33-4471-9EE1-133B1D6A164E}"/>
              </a:ext>
            </a:extLst>
          </p:cNvPr>
          <p:cNvCxnSpPr>
            <a:cxnSpLocks/>
          </p:cNvCxnSpPr>
          <p:nvPr/>
        </p:nvCxnSpPr>
        <p:spPr>
          <a:xfrm flipH="1">
            <a:off x="3419060" y="3880236"/>
            <a:ext cx="3880414" cy="901148"/>
          </a:xfrm>
          <a:prstGeom prst="straightConnector1">
            <a:avLst/>
          </a:prstGeom>
          <a:ln w="1270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3F491CD-54FC-4688-A48E-42054B0025F8}"/>
              </a:ext>
            </a:extLst>
          </p:cNvPr>
          <p:cNvCxnSpPr>
            <a:cxnSpLocks/>
          </p:cNvCxnSpPr>
          <p:nvPr/>
        </p:nvCxnSpPr>
        <p:spPr>
          <a:xfrm>
            <a:off x="3419060" y="3790122"/>
            <a:ext cx="3880414" cy="1020417"/>
          </a:xfrm>
          <a:prstGeom prst="straightConnector1">
            <a:avLst/>
          </a:prstGeom>
          <a:ln w="1270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1: Knowledgeable (Right or Wrong?)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2: May find it difficult to adapt to change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3: May not be technology savvy</a:t>
            </a:r>
          </a:p>
          <a:p>
            <a:endParaRPr lang="en-US" dirty="0"/>
          </a:p>
          <a:p>
            <a:pPr lvl="1"/>
            <a:r>
              <a:rPr lang="en-US" dirty="0"/>
              <a:t>4: May go with the flow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Tenured Employee</a:t>
            </a:r>
          </a:p>
        </p:txBody>
      </p:sp>
    </p:spTree>
    <p:extLst>
      <p:ext uri="{BB962C8B-B14F-4D97-AF65-F5344CB8AC3E}">
        <p14:creationId xmlns:p14="http://schemas.microsoft.com/office/powerpoint/2010/main" val="6608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/>
            <a:r>
              <a:rPr lang="en-US" dirty="0">
                <a:latin typeface="Baskerville Old Face" panose="02020602080505020303" pitchFamily="18" charset="0"/>
              </a:rPr>
              <a:t>“that’s not how we do it”</a:t>
            </a:r>
          </a:p>
          <a:p>
            <a:pPr marL="576072" indent="-457200"/>
            <a:endParaRPr lang="en-US" dirty="0">
              <a:latin typeface="Baskerville Old Face" panose="02020602080505020303" pitchFamily="18" charset="0"/>
            </a:endParaRPr>
          </a:p>
          <a:p>
            <a:pPr marL="576072" indent="-457200"/>
            <a:r>
              <a:rPr lang="en-US" dirty="0">
                <a:latin typeface="Baskerville Old Face" panose="02020602080505020303" pitchFamily="18" charset="0"/>
              </a:rPr>
              <a:t>“that’s not going to work”</a:t>
            </a:r>
          </a:p>
          <a:p>
            <a:pPr marL="576072" indent="-457200"/>
            <a:endParaRPr lang="en-US" dirty="0">
              <a:latin typeface="Baskerville Old Face" panose="02020602080505020303" pitchFamily="18" charset="0"/>
            </a:endParaRPr>
          </a:p>
          <a:p>
            <a:pPr marL="576072" indent="-457200"/>
            <a:r>
              <a:rPr lang="en-US" dirty="0">
                <a:latin typeface="Baskerville Old Face" panose="02020602080505020303" pitchFamily="18" charset="0"/>
              </a:rPr>
              <a:t>“system is too complicated”</a:t>
            </a:r>
          </a:p>
          <a:p>
            <a:pPr marL="576072" indent="-457200"/>
            <a:endParaRPr lang="en-US" dirty="0">
              <a:latin typeface="Baskerville Old Face" panose="02020602080505020303" pitchFamily="18" charset="0"/>
            </a:endParaRPr>
          </a:p>
          <a:p>
            <a:pPr marL="576072" indent="-457200"/>
            <a:r>
              <a:rPr lang="en-US" dirty="0">
                <a:latin typeface="Baskerville Old Face" panose="02020602080505020303" pitchFamily="18" charset="0"/>
              </a:rPr>
              <a:t>“this won’t last, I have been through dozens of these changes!”</a:t>
            </a:r>
          </a:p>
          <a:p>
            <a:pPr marL="576072" indent="-457200"/>
            <a:endParaRPr lang="en-US" dirty="0">
              <a:latin typeface="Baskerville Old Face" panose="02020602080505020303" pitchFamily="18" charset="0"/>
            </a:endParaRPr>
          </a:p>
          <a:p>
            <a:pPr marL="576072" indent="-457200"/>
            <a:r>
              <a:rPr lang="en-US" dirty="0">
                <a:latin typeface="Baskerville Old Face" panose="02020602080505020303" pitchFamily="18" charset="0"/>
              </a:rPr>
              <a:t>“I don’t get this”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Oppose Change	</a:t>
            </a:r>
          </a:p>
        </p:txBody>
      </p:sp>
    </p:spTree>
    <p:extLst>
      <p:ext uri="{BB962C8B-B14F-4D97-AF65-F5344CB8AC3E}">
        <p14:creationId xmlns:p14="http://schemas.microsoft.com/office/powerpoint/2010/main" val="42156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Fears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Job loss</a:t>
            </a:r>
          </a:p>
          <a:p>
            <a:pPr lvl="1"/>
            <a:r>
              <a:rPr lang="en-US" dirty="0"/>
              <a:t>Not technology savvy</a:t>
            </a:r>
          </a:p>
          <a:p>
            <a:pPr lvl="1"/>
            <a:r>
              <a:rPr lang="en-US" dirty="0"/>
              <a:t>Not test takers</a:t>
            </a:r>
          </a:p>
          <a:p>
            <a:pPr lvl="1"/>
            <a:r>
              <a:rPr lang="en-US" dirty="0"/>
              <a:t>Poor retention</a:t>
            </a:r>
          </a:p>
          <a:p>
            <a:pPr lvl="1"/>
            <a:r>
              <a:rPr lang="en-US" dirty="0"/>
              <a:t>Added job duties</a:t>
            </a:r>
          </a:p>
          <a:p>
            <a:pPr lvl="1"/>
            <a:r>
              <a:rPr lang="en-US" dirty="0"/>
              <a:t>Nervous about being observed </a:t>
            </a:r>
          </a:p>
          <a:p>
            <a:pPr lvl="1"/>
            <a:r>
              <a:rPr lang="en-US" dirty="0"/>
              <a:t>Loss of past expertise and being the “go to person”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1248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54087"/>
            <a:ext cx="10972800" cy="45204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Seeing, watching, listening, speaking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Explain the reason for the change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Use their knowledge and encourage discussions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Identify the ultimate goal and provide visual roadmap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Share the benefits of the new concept/idea/change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Recognize the hurdles before reaching the goal </a:t>
            </a:r>
          </a:p>
          <a:p>
            <a:pPr lvl="1"/>
            <a:endParaRPr lang="en-US" dirty="0"/>
          </a:p>
          <a:p>
            <a:pPr marL="978408" lvl="3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945477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/>
              <a:t>Best Training Approach – Visual and Auditory</a:t>
            </a:r>
          </a:p>
        </p:txBody>
      </p:sp>
    </p:spTree>
    <p:extLst>
      <p:ext uri="{BB962C8B-B14F-4D97-AF65-F5344CB8AC3E}">
        <p14:creationId xmlns:p14="http://schemas.microsoft.com/office/powerpoint/2010/main" val="28874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Involve employee in planning and implementation sessions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sz="2800" dirty="0"/>
              <a:t>System conversions</a:t>
            </a:r>
          </a:p>
          <a:p>
            <a:pPr lvl="2"/>
            <a:r>
              <a:rPr lang="en-US" sz="2700" dirty="0"/>
              <a:t>Ask for their input</a:t>
            </a:r>
          </a:p>
          <a:p>
            <a:pPr lvl="2"/>
            <a:r>
              <a:rPr lang="en-US" sz="2700" dirty="0"/>
              <a:t>Show the benefits of the new system</a:t>
            </a:r>
          </a:p>
          <a:p>
            <a:pPr marL="704088" lvl="2" indent="0">
              <a:buNone/>
            </a:pPr>
            <a:endParaRPr lang="en-US" sz="2700" dirty="0"/>
          </a:p>
          <a:p>
            <a:pPr lvl="1"/>
            <a:r>
              <a:rPr lang="en-US" sz="2800" dirty="0"/>
              <a:t>Process changes</a:t>
            </a:r>
          </a:p>
          <a:p>
            <a:pPr lvl="2"/>
            <a:r>
              <a:rPr lang="en-US" sz="2700" dirty="0"/>
              <a:t>Present the new process and ask for feedback </a:t>
            </a:r>
          </a:p>
          <a:p>
            <a:pPr lvl="3"/>
            <a:r>
              <a:rPr lang="en-US" sz="2700" dirty="0"/>
              <a:t>Challenges</a:t>
            </a:r>
          </a:p>
          <a:p>
            <a:pPr lvl="3"/>
            <a:r>
              <a:rPr lang="en-US" sz="2700" dirty="0"/>
              <a:t>Wins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Involvement is important for the “Tenured” employee</a:t>
            </a:r>
          </a:p>
        </p:txBody>
      </p:sp>
    </p:spTree>
    <p:extLst>
      <p:ext uri="{BB962C8B-B14F-4D97-AF65-F5344CB8AC3E}">
        <p14:creationId xmlns:p14="http://schemas.microsoft.com/office/powerpoint/2010/main" val="39760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1: Thinks they already know the application before you show it to them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2: Is anxious to learn something new 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3: Is able to succeed quickly in the training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Savvy Employee</a:t>
            </a:r>
          </a:p>
        </p:txBody>
      </p:sp>
    </p:spTree>
    <p:extLst>
      <p:ext uri="{BB962C8B-B14F-4D97-AF65-F5344CB8AC3E}">
        <p14:creationId xmlns:p14="http://schemas.microsoft.com/office/powerpoint/2010/main" val="151500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Module 1: Adult Learning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Module 2: Training Tools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Module 3: Training Approach</a:t>
            </a:r>
          </a:p>
          <a:p>
            <a:endParaRPr lang="en-US" dirty="0"/>
          </a:p>
          <a:p>
            <a:r>
              <a:rPr lang="en-US" dirty="0"/>
              <a:t>Module 4: Assessments &amp; Reaction Forms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335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caution to consider with the “system savvy” employee: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May get bored easily</a:t>
            </a:r>
          </a:p>
          <a:p>
            <a:pPr lvl="1"/>
            <a:r>
              <a:rPr lang="en-US" dirty="0"/>
              <a:t>Have the “I already know this” attitude</a:t>
            </a:r>
          </a:p>
          <a:p>
            <a:pPr lvl="1"/>
            <a:r>
              <a:rPr lang="en-US" dirty="0"/>
              <a:t>May seem uninterested 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How do we engage them?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Caution</a:t>
            </a:r>
          </a:p>
        </p:txBody>
      </p:sp>
    </p:spTree>
    <p:extLst>
      <p:ext uri="{BB962C8B-B14F-4D97-AF65-F5344CB8AC3E}">
        <p14:creationId xmlns:p14="http://schemas.microsoft.com/office/powerpoint/2010/main" val="8909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Involve, Involve, Involve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Practice and hands-on exercises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Challenge them to “break” the application and/or system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Listen for their ideas, questions, and suggestions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Identify if they can assist with training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Training Approach - Hands-On</a:t>
            </a:r>
          </a:p>
        </p:txBody>
      </p:sp>
    </p:spTree>
    <p:extLst>
      <p:ext uri="{BB962C8B-B14F-4D97-AF65-F5344CB8AC3E}">
        <p14:creationId xmlns:p14="http://schemas.microsoft.com/office/powerpoint/2010/main" val="2309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Savvy employees can be your biggest rock star!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They can assist with the development phase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They can help create a positive attitude on the new application with their co-workers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They can assist with training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	</a:t>
            </a:r>
          </a:p>
        </p:txBody>
      </p:sp>
    </p:spTree>
    <p:extLst>
      <p:ext uri="{BB962C8B-B14F-4D97-AF65-F5344CB8AC3E}">
        <p14:creationId xmlns:p14="http://schemas.microsoft.com/office/powerpoint/2010/main" val="26996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1: Knowledgeable 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2: Eager to embrace change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3: Quick learner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4: Keeps positive morale in the group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Employee</a:t>
            </a:r>
          </a:p>
        </p:txBody>
      </p:sp>
    </p:spTree>
    <p:extLst>
      <p:ext uri="{BB962C8B-B14F-4D97-AF65-F5344CB8AC3E}">
        <p14:creationId xmlns:p14="http://schemas.microsoft.com/office/powerpoint/2010/main" val="7083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employee may: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Not be ready for change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Not be as knowledgeable as you think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Not be technologically savvy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Ability to influence others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1511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Need to see and do</a:t>
            </a:r>
          </a:p>
          <a:p>
            <a:endParaRPr lang="en-US" dirty="0"/>
          </a:p>
          <a:p>
            <a:r>
              <a:rPr lang="en-US" dirty="0"/>
              <a:t>Make it relatable</a:t>
            </a:r>
          </a:p>
          <a:p>
            <a:endParaRPr lang="en-US" dirty="0"/>
          </a:p>
          <a:p>
            <a:r>
              <a:rPr lang="en-US" dirty="0"/>
              <a:t>Use their strengths </a:t>
            </a:r>
          </a:p>
          <a:p>
            <a:endParaRPr lang="en-US" dirty="0"/>
          </a:p>
          <a:p>
            <a:r>
              <a:rPr lang="en-US" dirty="0"/>
              <a:t>Show examples to keep them engaged</a:t>
            </a:r>
          </a:p>
          <a:p>
            <a:endParaRPr lang="en-US" dirty="0"/>
          </a:p>
          <a:p>
            <a:r>
              <a:rPr lang="en-US" dirty="0"/>
              <a:t>Involve them in the planning and implementing sessions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Let them be your “cheerleaders”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Training Approach – Visual and Hands-On</a:t>
            </a:r>
          </a:p>
        </p:txBody>
      </p:sp>
    </p:spTree>
    <p:extLst>
      <p:ext uri="{BB962C8B-B14F-4D97-AF65-F5344CB8AC3E}">
        <p14:creationId xmlns:p14="http://schemas.microsoft.com/office/powerpoint/2010/main" val="642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1: No knowledge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2: Limited/Some knowledge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3: Easily motivated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4: Wants to do a good job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Employee</a:t>
            </a:r>
          </a:p>
        </p:txBody>
      </p:sp>
    </p:spTree>
    <p:extLst>
      <p:ext uri="{BB962C8B-B14F-4D97-AF65-F5344CB8AC3E}">
        <p14:creationId xmlns:p14="http://schemas.microsoft.com/office/powerpoint/2010/main" val="30642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Need to see, listen, and do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Explain in detail, make no assumption</a:t>
            </a:r>
          </a:p>
          <a:p>
            <a:endParaRPr lang="en-US" dirty="0"/>
          </a:p>
          <a:p>
            <a:r>
              <a:rPr lang="en-US" dirty="0"/>
              <a:t>Make it relatable</a:t>
            </a:r>
          </a:p>
          <a:p>
            <a:endParaRPr lang="en-US" dirty="0"/>
          </a:p>
          <a:p>
            <a:r>
              <a:rPr lang="en-US" dirty="0"/>
              <a:t>Use their past knowledge to introduce new concept</a:t>
            </a:r>
          </a:p>
          <a:p>
            <a:endParaRPr lang="en-US" dirty="0"/>
          </a:p>
          <a:p>
            <a:r>
              <a:rPr lang="en-US" dirty="0"/>
              <a:t>Use visual aids</a:t>
            </a:r>
          </a:p>
          <a:p>
            <a:endParaRPr lang="en-US" dirty="0"/>
          </a:p>
          <a:p>
            <a:r>
              <a:rPr lang="en-US" dirty="0"/>
              <a:t>Provide examples and allow for hands-on exercises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Role-Play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Training Approach – Visual, Hands-On, and Auditory</a:t>
            </a:r>
          </a:p>
        </p:txBody>
      </p:sp>
    </p:spTree>
    <p:extLst>
      <p:ext uri="{BB962C8B-B14F-4D97-AF65-F5344CB8AC3E}">
        <p14:creationId xmlns:p14="http://schemas.microsoft.com/office/powerpoint/2010/main" val="34301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1: “just a job” employee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2: Part-time job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3: PRN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4: Seasonal job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5: Trying something new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Non-Committed Employee</a:t>
            </a:r>
          </a:p>
        </p:txBody>
      </p:sp>
    </p:spTree>
    <p:extLst>
      <p:ext uri="{BB962C8B-B14F-4D97-AF65-F5344CB8AC3E}">
        <p14:creationId xmlns:p14="http://schemas.microsoft.com/office/powerpoint/2010/main" val="4759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“this is just my part-time job”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“I just need to finish school”</a:t>
            </a:r>
          </a:p>
          <a:p>
            <a:endParaRPr lang="en-US" dirty="0"/>
          </a:p>
          <a:p>
            <a:r>
              <a:rPr lang="en-US" dirty="0"/>
              <a:t>“I only need to work XX hours to pay rent/school/debt” </a:t>
            </a:r>
          </a:p>
          <a:p>
            <a:endParaRPr lang="en-US" dirty="0"/>
          </a:p>
          <a:p>
            <a:r>
              <a:rPr lang="en-US" dirty="0"/>
              <a:t>“too much for me”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“I can do this!”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6800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Adults Learn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Learning to Listen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How do we Remember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Topic Delivery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1: Adult Learning</a:t>
            </a:r>
          </a:p>
        </p:txBody>
      </p:sp>
      <p:pic>
        <p:nvPicPr>
          <p:cNvPr id="7" name="Picture 6" descr="People around each other&#10;&#10;Description generated with high confidence">
            <a:extLst>
              <a:ext uri="{FF2B5EF4-FFF2-40B4-BE49-F238E27FC236}">
                <a16:creationId xmlns:a16="http://schemas.microsoft.com/office/drawing/2014/main" id="{90C0974F-3283-4D15-B523-00692136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48" y="2209800"/>
            <a:ext cx="3733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to see and do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Provide visual aides to explain the importance and impact of the training</a:t>
            </a:r>
          </a:p>
          <a:p>
            <a:endParaRPr lang="en-US" dirty="0"/>
          </a:p>
          <a:p>
            <a:r>
              <a:rPr lang="en-US" dirty="0"/>
              <a:t>Set clear goals of what the training is expected to achieve</a:t>
            </a:r>
          </a:p>
          <a:p>
            <a:endParaRPr lang="en-US" dirty="0"/>
          </a:p>
          <a:p>
            <a:r>
              <a:rPr lang="en-US" dirty="0"/>
              <a:t>Have practice and observation exercises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Assess knowledge and retention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Training Approach – Visual and Hands-On</a:t>
            </a:r>
          </a:p>
        </p:txBody>
      </p:sp>
    </p:spTree>
    <p:extLst>
      <p:ext uri="{BB962C8B-B14F-4D97-AF65-F5344CB8AC3E}">
        <p14:creationId xmlns:p14="http://schemas.microsoft.com/office/powerpoint/2010/main" val="38445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listen to obtain information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We listen to understand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We listen for enjoyment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We listen to learn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Listen</a:t>
            </a:r>
          </a:p>
        </p:txBody>
      </p:sp>
    </p:spTree>
    <p:extLst>
      <p:ext uri="{BB962C8B-B14F-4D97-AF65-F5344CB8AC3E}">
        <p14:creationId xmlns:p14="http://schemas.microsoft.com/office/powerpoint/2010/main" val="16778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10% of what we read</a:t>
            </a:r>
          </a:p>
          <a:p>
            <a:pPr>
              <a:buNone/>
            </a:pPr>
            <a:endParaRPr lang="en-US" dirty="0"/>
          </a:p>
          <a:p>
            <a:r>
              <a:rPr lang="en-US" sz="2600" dirty="0"/>
              <a:t>20% of what we hear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30% of what we see</a:t>
            </a:r>
          </a:p>
          <a:p>
            <a:pPr>
              <a:buNone/>
            </a:pPr>
            <a:endParaRPr lang="en-US" dirty="0"/>
          </a:p>
          <a:p>
            <a:r>
              <a:rPr lang="en-US" sz="3100" dirty="0"/>
              <a:t>50% of what we see and hear</a:t>
            </a:r>
          </a:p>
          <a:p>
            <a:pPr>
              <a:buNone/>
            </a:pPr>
            <a:endParaRPr lang="en-US" dirty="0"/>
          </a:p>
          <a:p>
            <a:r>
              <a:rPr lang="en-US" sz="3100" dirty="0"/>
              <a:t>70% of what we discuss with others</a:t>
            </a:r>
          </a:p>
          <a:p>
            <a:pPr>
              <a:buNone/>
            </a:pPr>
            <a:endParaRPr lang="en-US" dirty="0"/>
          </a:p>
          <a:p>
            <a:r>
              <a:rPr lang="en-US" sz="3600" dirty="0"/>
              <a:t>80 % of what we personally experience</a:t>
            </a:r>
          </a:p>
          <a:p>
            <a:pPr>
              <a:buNone/>
            </a:pPr>
            <a:endParaRPr lang="en-US" dirty="0"/>
          </a:p>
          <a:p>
            <a:r>
              <a:rPr lang="en-US" sz="4100" dirty="0"/>
              <a:t>95% of what we teach others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Remember</a:t>
            </a:r>
          </a:p>
        </p:txBody>
      </p:sp>
    </p:spTree>
    <p:extLst>
      <p:ext uri="{BB962C8B-B14F-4D97-AF65-F5344CB8AC3E}">
        <p14:creationId xmlns:p14="http://schemas.microsoft.com/office/powerpoint/2010/main" val="41758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Relatable</a:t>
            </a:r>
          </a:p>
          <a:p>
            <a:pPr lvl="1"/>
            <a:r>
              <a:rPr lang="en-US" dirty="0"/>
              <a:t>Training topic must be of importance</a:t>
            </a:r>
          </a:p>
          <a:p>
            <a:endParaRPr lang="en-US" dirty="0"/>
          </a:p>
          <a:p>
            <a:r>
              <a:rPr lang="en-US" dirty="0"/>
              <a:t>Meaningful</a:t>
            </a:r>
          </a:p>
          <a:p>
            <a:pPr lvl="1"/>
            <a:r>
              <a:rPr lang="en-US" dirty="0"/>
              <a:t>Training must define impact on job</a:t>
            </a:r>
          </a:p>
          <a:p>
            <a:endParaRPr lang="en-US" dirty="0"/>
          </a:p>
          <a:p>
            <a:r>
              <a:rPr lang="en-US" dirty="0"/>
              <a:t>Understandable</a:t>
            </a:r>
          </a:p>
          <a:p>
            <a:pPr lvl="1"/>
            <a:r>
              <a:rPr lang="en-US" dirty="0"/>
              <a:t>Training must be delivered in a clear and concise manner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Enjoyable</a:t>
            </a:r>
          </a:p>
          <a:p>
            <a:pPr lvl="1"/>
            <a:r>
              <a:rPr lang="en-US" dirty="0"/>
              <a:t>Training should be fun!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Delivery</a:t>
            </a:r>
          </a:p>
        </p:txBody>
      </p:sp>
    </p:spTree>
    <p:extLst>
      <p:ext uri="{BB962C8B-B14F-4D97-AF65-F5344CB8AC3E}">
        <p14:creationId xmlns:p14="http://schemas.microsoft.com/office/powerpoint/2010/main" val="35007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Identify root cause: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Is it a particular concept?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it the delivery? (visual, audio, hands-on)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Is it the implementation?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it retention?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Is it a test taking issue?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Is it not the right fit?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everything fails</a:t>
            </a:r>
          </a:p>
        </p:txBody>
      </p:sp>
    </p:spTree>
    <p:extLst>
      <p:ext uri="{BB962C8B-B14F-4D97-AF65-F5344CB8AC3E}">
        <p14:creationId xmlns:p14="http://schemas.microsoft.com/office/powerpoint/2010/main" val="12026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D7903-C606-4F8B-A4D5-A6E60215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CC1CC-3310-463B-97AC-2E0573E7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3 types of learning styles: visual, auditory, hands-on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Identify which learning style is best suited for your employee</a:t>
            </a:r>
          </a:p>
          <a:p>
            <a:endParaRPr lang="en-US" dirty="0"/>
          </a:p>
          <a:p>
            <a:r>
              <a:rPr lang="en-US" dirty="0"/>
              <a:t>Adults “listen” to learn</a:t>
            </a:r>
          </a:p>
          <a:p>
            <a:endParaRPr lang="en-US" dirty="0"/>
          </a:p>
          <a:p>
            <a:r>
              <a:rPr lang="en-US" dirty="0"/>
              <a:t>Adults “remember” most from repetition </a:t>
            </a:r>
          </a:p>
          <a:p>
            <a:endParaRPr lang="en-US" dirty="0"/>
          </a:p>
          <a:p>
            <a:r>
              <a:rPr lang="en-US" dirty="0"/>
              <a:t>When training, remember that the topic must be relatable, meaningful, understandable, and enjoyable!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E251433-CA37-47E6-ACEF-5C664601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325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PowerPoint Presentation(s)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Training Manuals </a:t>
            </a:r>
          </a:p>
          <a:p>
            <a:endParaRPr lang="en-US" dirty="0"/>
          </a:p>
          <a:p>
            <a:r>
              <a:rPr lang="en-US" dirty="0"/>
              <a:t>Handouts</a:t>
            </a:r>
          </a:p>
          <a:p>
            <a:endParaRPr lang="en-US" dirty="0"/>
          </a:p>
          <a:p>
            <a:r>
              <a:rPr lang="en-US" dirty="0"/>
              <a:t>Job Aides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E-Learning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2: Training Tools</a:t>
            </a:r>
          </a:p>
        </p:txBody>
      </p:sp>
      <p:pic>
        <p:nvPicPr>
          <p:cNvPr id="7" name="Picture 6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5A713D59-61C5-4674-8A72-DB2F5FBD4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21" y="184481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24341"/>
            <a:ext cx="10972800" cy="3757481"/>
          </a:xfrm>
        </p:spPr>
        <p:txBody>
          <a:bodyPr/>
          <a:lstStyle/>
          <a:p>
            <a:pPr marL="118872" indent="0">
              <a:buNone/>
            </a:pPr>
            <a:r>
              <a:rPr lang="en-US" dirty="0"/>
              <a:t>Rules to consider: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2060" y="972195"/>
            <a:ext cx="10972800" cy="1066800"/>
          </a:xfrm>
        </p:spPr>
        <p:txBody>
          <a:bodyPr/>
          <a:lstStyle/>
          <a:p>
            <a:r>
              <a:rPr lang="en-US" dirty="0"/>
              <a:t>PowerPoint Presentations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90302"/>
              </p:ext>
            </p:extLst>
          </p:nvPr>
        </p:nvGraphicFramePr>
        <p:xfrm>
          <a:off x="754520" y="2815094"/>
          <a:ext cx="10827880" cy="2966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13940">
                  <a:extLst>
                    <a:ext uri="{9D8B030D-6E8A-4147-A177-3AD203B41FA5}">
                      <a16:colId xmlns:a16="http://schemas.microsoft.com/office/drawing/2014/main" val="2165601983"/>
                    </a:ext>
                  </a:extLst>
                </a:gridCol>
                <a:gridCol w="5413940">
                  <a:extLst>
                    <a:ext uri="{9D8B030D-6E8A-4147-A177-3AD203B41FA5}">
                      <a16:colId xmlns:a16="http://schemas.microsoft.com/office/drawing/2014/main" val="3071124445"/>
                    </a:ext>
                  </a:extLst>
                </a:gridCol>
              </a:tblGrid>
              <a:tr h="494455">
                <a:tc>
                  <a:txBody>
                    <a:bodyPr/>
                    <a:lstStyle/>
                    <a:p>
                      <a:r>
                        <a:rPr lang="en-US" dirty="0"/>
                        <a:t>Do’s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806561"/>
                  </a:ext>
                </a:extLst>
              </a:tr>
              <a:tr h="494455">
                <a:tc>
                  <a:txBody>
                    <a:bodyPr/>
                    <a:lstStyle/>
                    <a:p>
                      <a:r>
                        <a:rPr lang="en-US" dirty="0"/>
                        <a:t>Use key phrases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 paragraphs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85887"/>
                  </a:ext>
                </a:extLst>
              </a:tr>
              <a:tr h="494455">
                <a:tc>
                  <a:txBody>
                    <a:bodyPr/>
                    <a:lstStyle/>
                    <a:p>
                      <a:r>
                        <a:rPr lang="en-US" dirty="0"/>
                        <a:t>Use relatable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 cartoons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9106"/>
                  </a:ext>
                </a:extLst>
              </a:tr>
              <a:tr h="494455">
                <a:tc>
                  <a:txBody>
                    <a:bodyPr/>
                    <a:lstStyle/>
                    <a:p>
                      <a:r>
                        <a:rPr lang="en-US" dirty="0"/>
                        <a:t>Use no more than 2 fonts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 multiple fonts and colors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661323"/>
                  </a:ext>
                </a:extLst>
              </a:tr>
              <a:tr h="494455">
                <a:tc>
                  <a:txBody>
                    <a:bodyPr/>
                    <a:lstStyle/>
                    <a:p>
                      <a:r>
                        <a:rPr lang="en-US" dirty="0"/>
                        <a:t>Select appropriate slide 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 clutter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179796"/>
                  </a:ext>
                </a:extLst>
              </a:tr>
              <a:tr h="494455">
                <a:tc>
                  <a:txBody>
                    <a:bodyPr/>
                    <a:lstStyle/>
                    <a:p>
                      <a:r>
                        <a:rPr lang="en-US" dirty="0"/>
                        <a:t>Show emphasis on specific fact(s)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Avoid detailed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26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3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D5F7F-4B3F-43A5-B078-50A8D69E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B3FDEC-BC9A-4D8A-A179-48876654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8" y="534924"/>
            <a:ext cx="10972800" cy="1069848"/>
          </a:xfrm>
        </p:spPr>
        <p:txBody>
          <a:bodyPr/>
          <a:lstStyle/>
          <a:p>
            <a:r>
              <a:rPr lang="en-US" dirty="0"/>
              <a:t>Sample OCGI POS PowerPoint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44BCA-6653-45D0-ACDF-A05AB9AB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6" y="1968891"/>
            <a:ext cx="5886450" cy="4495800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7D92D-3000-452B-A3EA-A90A5012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4" y="1968891"/>
            <a:ext cx="5590462" cy="4495799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8F9A49-A72C-4D58-B094-FFFAA6AA2212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6391" y="2670707"/>
            <a:ext cx="2438400" cy="34290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6690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guide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Detailed information by topic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Easily accessible</a:t>
            </a:r>
          </a:p>
          <a:p>
            <a:pPr lvl="1"/>
            <a:r>
              <a:rPr lang="en-US" dirty="0"/>
              <a:t>Online</a:t>
            </a:r>
          </a:p>
          <a:p>
            <a:pPr lvl="1"/>
            <a:r>
              <a:rPr lang="en-US" dirty="0"/>
              <a:t>Physical copy</a:t>
            </a:r>
          </a:p>
          <a:p>
            <a:endParaRPr lang="en-US" dirty="0"/>
          </a:p>
          <a:p>
            <a:r>
              <a:rPr lang="en-US" dirty="0"/>
              <a:t>Enforces consistency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Manuals</a:t>
            </a:r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FD1F3B0-A216-41DB-9E13-186944049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03" y="2209800"/>
            <a:ext cx="5435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669B2-FCB6-44E8-8844-6AA1D6E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66995-77FD-42F1-94BC-A1B7FF02F234}"/>
              </a:ext>
            </a:extLst>
          </p:cNvPr>
          <p:cNvSpPr/>
          <p:nvPr/>
        </p:nvSpPr>
        <p:spPr>
          <a:xfrm>
            <a:off x="2189999" y="2967335"/>
            <a:ext cx="781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“How do </a:t>
            </a:r>
            <a:r>
              <a:rPr lang="en-US" sz="54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learn” Quiz…</a:t>
            </a:r>
          </a:p>
        </p:txBody>
      </p:sp>
    </p:spTree>
    <p:extLst>
      <p:ext uri="{BB962C8B-B14F-4D97-AF65-F5344CB8AC3E}">
        <p14:creationId xmlns:p14="http://schemas.microsoft.com/office/powerpoint/2010/main" val="2766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BA23E-FCAC-45AC-9B2D-264B30D5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D3DE1-56A7-41FD-A800-A392BAE6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8" y="573024"/>
            <a:ext cx="10972800" cy="1066800"/>
          </a:xfrm>
        </p:spPr>
        <p:txBody>
          <a:bodyPr/>
          <a:lstStyle/>
          <a:p>
            <a:r>
              <a:rPr lang="en-US" dirty="0"/>
              <a:t>Sample OCGI Back to Basics Training Manual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EBB2BC-9168-43EF-B4F6-E18B4494B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961" y="1505248"/>
            <a:ext cx="4984626" cy="5352752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3B401-9ABA-4B08-945A-1BA12F29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691" y="1505247"/>
            <a:ext cx="5688061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6D173-F333-4A03-BC22-91413B63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9E704D-FC86-4745-AAFB-5D79C29F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8" y="417972"/>
            <a:ext cx="10972800" cy="1066800"/>
          </a:xfrm>
        </p:spPr>
        <p:txBody>
          <a:bodyPr/>
          <a:lstStyle/>
          <a:p>
            <a:r>
              <a:rPr lang="en-US" dirty="0"/>
              <a:t>Sample OCGI POS Training Manual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1E19C81-958D-447B-9B1C-8973748D8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098" y="1462571"/>
            <a:ext cx="4923084" cy="5430598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958C8-FF37-4644-A169-5F33529EB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248" y="1462571"/>
            <a:ext cx="5507147" cy="5430598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412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249424"/>
            <a:ext cx="8632874" cy="4325112"/>
          </a:xfrm>
        </p:spPr>
        <p:txBody>
          <a:bodyPr/>
          <a:lstStyle/>
          <a:p>
            <a:r>
              <a:rPr lang="en-US" dirty="0"/>
              <a:t>Offers detailed information on specific task, project, process, etc.</a:t>
            </a:r>
          </a:p>
          <a:p>
            <a:endParaRPr lang="en-US" dirty="0"/>
          </a:p>
          <a:p>
            <a:r>
              <a:rPr lang="en-US" dirty="0"/>
              <a:t>Easy to read and review  </a:t>
            </a:r>
          </a:p>
          <a:p>
            <a:endParaRPr lang="en-US" dirty="0"/>
          </a:p>
          <a:p>
            <a:r>
              <a:rPr lang="en-US" dirty="0"/>
              <a:t>Summary of key points</a:t>
            </a:r>
          </a:p>
          <a:p>
            <a:endParaRPr lang="en-US" dirty="0"/>
          </a:p>
          <a:p>
            <a:r>
              <a:rPr lang="en-US" dirty="0"/>
              <a:t>Used in combination with PowerPoint presentations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069848"/>
            <a:ext cx="10972800" cy="1066800"/>
          </a:xfrm>
        </p:spPr>
        <p:txBody>
          <a:bodyPr/>
          <a:lstStyle/>
          <a:p>
            <a:r>
              <a:rPr lang="en-US" dirty="0"/>
              <a:t>Handouts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E304AB-FBBF-424C-9897-C50FC5045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50" y="1336431"/>
            <a:ext cx="3554650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tool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Provide updated information</a:t>
            </a:r>
          </a:p>
          <a:p>
            <a:endParaRPr lang="en-US" dirty="0"/>
          </a:p>
          <a:p>
            <a:r>
              <a:rPr lang="en-US" dirty="0"/>
              <a:t>Helps employee retain information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Reinforces consistency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Job-Aids</a:t>
            </a: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F1FC435-E537-4D7D-9E58-B3BEB125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68" y="1143000"/>
            <a:ext cx="58149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ACDC7-6935-44EC-BBB4-E36690FD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AA8CF2-CE95-4329-8F2B-960DECB83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178" y="1406769"/>
            <a:ext cx="4698609" cy="5335881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80B061-D904-4393-8D87-8098D360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8" y="536448"/>
            <a:ext cx="10972800" cy="1066800"/>
          </a:xfrm>
        </p:spPr>
        <p:txBody>
          <a:bodyPr/>
          <a:lstStyle/>
          <a:p>
            <a:r>
              <a:rPr lang="en-US" dirty="0"/>
              <a:t>Sample OCGI POS Job Aid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289D9-AA8D-4253-88E7-196FEC15B834}"/>
              </a:ext>
            </a:extLst>
          </p:cNvPr>
          <p:cNvSpPr/>
          <p:nvPr/>
        </p:nvSpPr>
        <p:spPr>
          <a:xfrm flipV="1">
            <a:off x="4628272" y="1406767"/>
            <a:ext cx="101990" cy="196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Learning at your own pace</a:t>
            </a:r>
          </a:p>
          <a:p>
            <a:endParaRPr lang="en-US" dirty="0"/>
          </a:p>
          <a:p>
            <a:r>
              <a:rPr lang="en-US" dirty="0"/>
              <a:t>Interactive format</a:t>
            </a:r>
          </a:p>
          <a:p>
            <a:endParaRPr lang="en-US" dirty="0"/>
          </a:p>
          <a:p>
            <a:r>
              <a:rPr lang="en-US" dirty="0"/>
              <a:t>Cost effective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E-Learning</a:t>
            </a:r>
          </a:p>
        </p:txBody>
      </p:sp>
      <p:pic>
        <p:nvPicPr>
          <p:cNvPr id="7" name="Picture 6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7D9AA125-12DA-4408-86F1-CD2D645DB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40" y="2209799"/>
            <a:ext cx="3120538" cy="34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79AD47-C630-40F8-8BCB-EFDDE395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89A08-8110-4934-ACFA-FC6871B1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PowerPoint presentations should be used as talking points</a:t>
            </a:r>
          </a:p>
          <a:p>
            <a:endParaRPr lang="en-US" dirty="0"/>
          </a:p>
          <a:p>
            <a:r>
              <a:rPr lang="en-US" dirty="0"/>
              <a:t>Training manuals offer consistency </a:t>
            </a:r>
          </a:p>
          <a:p>
            <a:endParaRPr lang="en-US" dirty="0"/>
          </a:p>
          <a:p>
            <a:r>
              <a:rPr lang="en-US" dirty="0"/>
              <a:t>Hand-outs and Job Aides offer quick training tips</a:t>
            </a:r>
          </a:p>
          <a:p>
            <a:endParaRPr lang="en-US" dirty="0"/>
          </a:p>
          <a:p>
            <a:r>
              <a:rPr lang="en-US" dirty="0"/>
              <a:t>E-Learning may allow for a more convenient and cost effective training approach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714097-F667-4027-9200-CDEE8D09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390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training need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Select venue  </a:t>
            </a:r>
          </a:p>
          <a:p>
            <a:endParaRPr lang="en-US" dirty="0"/>
          </a:p>
          <a:p>
            <a:r>
              <a:rPr lang="en-US" dirty="0"/>
              <a:t>Choose resource  </a:t>
            </a:r>
          </a:p>
          <a:p>
            <a:endParaRPr lang="en-US" dirty="0"/>
          </a:p>
          <a:p>
            <a:r>
              <a:rPr lang="en-US" dirty="0"/>
              <a:t>Setting up the classroom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3: Training Approach	</a:t>
            </a:r>
          </a:p>
        </p:txBody>
      </p:sp>
      <p:pic>
        <p:nvPicPr>
          <p:cNvPr id="7" name="Picture 6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8CCE2147-40DB-4D67-82EF-B468BA09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03" y="2428253"/>
            <a:ext cx="4267200" cy="27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learning</a:t>
            </a:r>
          </a:p>
          <a:p>
            <a:endParaRPr lang="en-US" dirty="0"/>
          </a:p>
          <a:p>
            <a:r>
              <a:rPr lang="en-US" dirty="0"/>
              <a:t>Group learning</a:t>
            </a:r>
          </a:p>
          <a:p>
            <a:endParaRPr lang="en-US" dirty="0"/>
          </a:p>
          <a:p>
            <a:r>
              <a:rPr lang="en-US" dirty="0"/>
              <a:t>Department learning</a:t>
            </a:r>
          </a:p>
          <a:p>
            <a:endParaRPr lang="en-US" dirty="0"/>
          </a:p>
          <a:p>
            <a:r>
              <a:rPr lang="en-US" dirty="0"/>
              <a:t>Management learning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training need</a:t>
            </a:r>
          </a:p>
        </p:txBody>
      </p:sp>
    </p:spTree>
    <p:extLst>
      <p:ext uri="{BB962C8B-B14F-4D97-AF65-F5344CB8AC3E}">
        <p14:creationId xmlns:p14="http://schemas.microsoft.com/office/powerpoint/2010/main" val="12614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040918"/>
              </p:ext>
            </p:extLst>
          </p:nvPr>
        </p:nvGraphicFramePr>
        <p:xfrm>
          <a:off x="609600" y="2249488"/>
          <a:ext cx="10972800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122306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30674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04260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7782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Department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2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Specific employee  </a:t>
                      </a:r>
                    </a:p>
                    <a:p>
                      <a:endParaRPr lang="en-US" dirty="0"/>
                    </a:p>
                    <a:p>
                      <a:r>
                        <a:rPr lang="en-US" u="sng" dirty="0"/>
                        <a:t>Example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area  </a:t>
                      </a:r>
                    </a:p>
                    <a:p>
                      <a:endParaRPr lang="en-US" dirty="0"/>
                    </a:p>
                    <a:p>
                      <a:r>
                        <a:rPr lang="en-US" u="sng" dirty="0"/>
                        <a:t>Example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applies to all  </a:t>
                      </a:r>
                    </a:p>
                    <a:p>
                      <a:endParaRPr lang="en-US" dirty="0"/>
                    </a:p>
                    <a:p>
                      <a:r>
                        <a:rPr lang="en-US" u="sng" dirty="0"/>
                        <a:t>Example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Leadership training </a:t>
                      </a:r>
                    </a:p>
                    <a:p>
                      <a:endParaRPr lang="en-US" dirty="0"/>
                    </a:p>
                    <a:p>
                      <a:r>
                        <a:rPr lang="en-US" u="sng" dirty="0"/>
                        <a:t>Example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41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Individual employee with continued registration errors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Supporting New hire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Pre-registration incoming queue times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Insurance verification days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Patient check-in procedures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POS collection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Hiring/Interviewing techniques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New/Updated Policies and Procedures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45764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8486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750DD-3CCB-4FC2-81EA-2A40F212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4ED99-F9C3-41EC-9418-2B20FEC73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If you saw the word “dog” written down, how would you react?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Imagine a dog in your mind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Say the word “dog” out loud to yourself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Imagine things related to a dog (barking, playing fetch)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E2B7B7-0D75-4B9B-AD63-E19D7F9B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37137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One-on-one</a:t>
            </a:r>
          </a:p>
          <a:p>
            <a:endParaRPr lang="en-US" dirty="0"/>
          </a:p>
          <a:p>
            <a:r>
              <a:rPr lang="en-US" dirty="0"/>
              <a:t>Monthly meeting</a:t>
            </a:r>
          </a:p>
          <a:p>
            <a:endParaRPr lang="en-US" dirty="0"/>
          </a:p>
          <a:p>
            <a:r>
              <a:rPr lang="en-US" dirty="0"/>
              <a:t>On the job training</a:t>
            </a:r>
          </a:p>
          <a:p>
            <a:endParaRPr lang="en-US" dirty="0"/>
          </a:p>
          <a:p>
            <a:r>
              <a:rPr lang="en-US" dirty="0"/>
              <a:t>Set curriculum</a:t>
            </a:r>
          </a:p>
          <a:p>
            <a:endParaRPr lang="en-US" dirty="0"/>
          </a:p>
          <a:p>
            <a:r>
              <a:rPr lang="en-US" dirty="0"/>
              <a:t>E-learning</a:t>
            </a:r>
          </a:p>
          <a:p>
            <a:endParaRPr lang="en-US" dirty="0"/>
          </a:p>
          <a:p>
            <a:r>
              <a:rPr lang="en-US" dirty="0"/>
              <a:t>Web-based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venue</a:t>
            </a:r>
          </a:p>
        </p:txBody>
      </p:sp>
    </p:spTree>
    <p:extLst>
      <p:ext uri="{BB962C8B-B14F-4D97-AF65-F5344CB8AC3E}">
        <p14:creationId xmlns:p14="http://schemas.microsoft.com/office/powerpoint/2010/main" val="791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783" y="2249424"/>
            <a:ext cx="11716864" cy="4325112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782" y="406087"/>
            <a:ext cx="10972800" cy="870321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21098"/>
              </p:ext>
            </p:extLst>
          </p:nvPr>
        </p:nvGraphicFramePr>
        <p:xfrm>
          <a:off x="198780" y="1087453"/>
          <a:ext cx="11716867" cy="57705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2109">
                  <a:extLst>
                    <a:ext uri="{9D8B030D-6E8A-4147-A177-3AD203B41FA5}">
                      <a16:colId xmlns:a16="http://schemas.microsoft.com/office/drawing/2014/main" val="1754521638"/>
                    </a:ext>
                  </a:extLst>
                </a:gridCol>
                <a:gridCol w="1982109">
                  <a:extLst>
                    <a:ext uri="{9D8B030D-6E8A-4147-A177-3AD203B41FA5}">
                      <a16:colId xmlns:a16="http://schemas.microsoft.com/office/drawing/2014/main" val="1543564239"/>
                    </a:ext>
                  </a:extLst>
                </a:gridCol>
                <a:gridCol w="1982109">
                  <a:extLst>
                    <a:ext uri="{9D8B030D-6E8A-4147-A177-3AD203B41FA5}">
                      <a16:colId xmlns:a16="http://schemas.microsoft.com/office/drawing/2014/main" val="433509429"/>
                    </a:ext>
                  </a:extLst>
                </a:gridCol>
                <a:gridCol w="2157900">
                  <a:extLst>
                    <a:ext uri="{9D8B030D-6E8A-4147-A177-3AD203B41FA5}">
                      <a16:colId xmlns:a16="http://schemas.microsoft.com/office/drawing/2014/main" val="3136935048"/>
                    </a:ext>
                  </a:extLst>
                </a:gridCol>
                <a:gridCol w="1806320">
                  <a:extLst>
                    <a:ext uri="{9D8B030D-6E8A-4147-A177-3AD203B41FA5}">
                      <a16:colId xmlns:a16="http://schemas.microsoft.com/office/drawing/2014/main" val="53395433"/>
                    </a:ext>
                  </a:extLst>
                </a:gridCol>
                <a:gridCol w="1806320">
                  <a:extLst>
                    <a:ext uri="{9D8B030D-6E8A-4147-A177-3AD203B41FA5}">
                      <a16:colId xmlns:a16="http://schemas.microsoft.com/office/drawing/2014/main" val="3923780643"/>
                    </a:ext>
                  </a:extLst>
                </a:gridCol>
              </a:tblGrid>
              <a:tr h="580356">
                <a:tc>
                  <a:txBody>
                    <a:bodyPr/>
                    <a:lstStyle/>
                    <a:p>
                      <a:r>
                        <a:rPr lang="en-US" dirty="0"/>
                        <a:t>One-on-one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Monthly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the job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Web-based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236687"/>
                  </a:ext>
                </a:extLst>
              </a:tr>
              <a:tr h="2321423">
                <a:tc>
                  <a:txBody>
                    <a:bodyPr/>
                    <a:lstStyle/>
                    <a:p>
                      <a:r>
                        <a:rPr lang="en-US" b="0" dirty="0"/>
                        <a:t>Training geared towards one person where immediate feedback is important.</a:t>
                      </a:r>
                    </a:p>
                    <a:p>
                      <a:endParaRPr lang="en-US" b="0" dirty="0"/>
                    </a:p>
                    <a:p>
                      <a:endParaRPr lang="en-US" b="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u="sng" dirty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Information that can be trained quickly</a:t>
                      </a:r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r>
                        <a:rPr lang="en-US" b="0" u="sng" dirty="0"/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Single item system/process change</a:t>
                      </a:r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r>
                        <a:rPr lang="en-US" b="0" u="sng" dirty="0"/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Training applies to all or specific group(s)</a:t>
                      </a:r>
                    </a:p>
                    <a:p>
                      <a:endParaRPr lang="en-US" b="0" u="sng" dirty="0"/>
                    </a:p>
                    <a:p>
                      <a:r>
                        <a:rPr lang="en-US" b="0" u="none" dirty="0"/>
                        <a:t>Instructor-led</a:t>
                      </a:r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endParaRPr lang="en-US" b="0" u="sng" dirty="0"/>
                    </a:p>
                    <a:p>
                      <a:r>
                        <a:rPr lang="en-US" b="0" u="sng" dirty="0"/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u="none" dirty="0"/>
                        <a:t>Training applies to all or specific group(s)</a:t>
                      </a:r>
                    </a:p>
                    <a:p>
                      <a:endParaRPr lang="en-US" b="0" u="none" dirty="0"/>
                    </a:p>
                    <a:p>
                      <a:r>
                        <a:rPr lang="en-US" b="0" u="none" dirty="0"/>
                        <a:t>Pre-recorded classes</a:t>
                      </a:r>
                    </a:p>
                    <a:p>
                      <a:endParaRPr lang="en-US" b="0" u="none" dirty="0"/>
                    </a:p>
                    <a:p>
                      <a:endParaRPr lang="en-US" b="0" u="sng" dirty="0"/>
                    </a:p>
                    <a:p>
                      <a:r>
                        <a:rPr lang="en-US" b="0" u="sng" dirty="0"/>
                        <a:t>Example:</a:t>
                      </a:r>
                      <a:endParaRPr lang="en-US" b="0" u="none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Training applies to all or specific group(s)</a:t>
                      </a:r>
                    </a:p>
                    <a:p>
                      <a:endParaRPr lang="en-US" b="0" u="sng" dirty="0"/>
                    </a:p>
                    <a:p>
                      <a:r>
                        <a:rPr lang="en-US" b="0" u="none" dirty="0"/>
                        <a:t>Real time instructor-led training</a:t>
                      </a:r>
                    </a:p>
                    <a:p>
                      <a:endParaRPr lang="en-US" b="0" u="none" dirty="0"/>
                    </a:p>
                    <a:p>
                      <a:r>
                        <a:rPr lang="en-US" b="0" u="sng" dirty="0"/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93882"/>
                  </a:ext>
                </a:extLst>
              </a:tr>
              <a:tr h="257014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hires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Employee concern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QA reviews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MSP question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payor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online verification tool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payment processing screen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patient check-in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New Hire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Medicare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Point of Service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Consent forms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HIPAA 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Refresher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MSPQ questions &amp; answers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Calculating POS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Refresher courses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85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Instructor-led</a:t>
            </a:r>
          </a:p>
          <a:p>
            <a:pPr lvl="1"/>
            <a:r>
              <a:rPr lang="en-US" dirty="0"/>
              <a:t>Dedicated trainer</a:t>
            </a:r>
          </a:p>
          <a:p>
            <a:pPr lvl="1"/>
            <a:r>
              <a:rPr lang="en-US" dirty="0"/>
              <a:t>Supervisor</a:t>
            </a:r>
          </a:p>
          <a:p>
            <a:pPr lvl="1"/>
            <a:r>
              <a:rPr lang="en-US" dirty="0"/>
              <a:t>Manager</a:t>
            </a:r>
          </a:p>
          <a:p>
            <a:pPr lvl="1"/>
            <a:r>
              <a:rPr lang="en-US" dirty="0"/>
              <a:t>QA Specialist</a:t>
            </a:r>
          </a:p>
          <a:p>
            <a:endParaRPr lang="en-US" dirty="0"/>
          </a:p>
          <a:p>
            <a:r>
              <a:rPr lang="en-US" dirty="0"/>
              <a:t>E-Learning</a:t>
            </a:r>
          </a:p>
          <a:p>
            <a:pPr lvl="1"/>
            <a:r>
              <a:rPr lang="en-US" dirty="0"/>
              <a:t>Pre-set online courses/classes</a:t>
            </a:r>
          </a:p>
          <a:p>
            <a:pPr lvl="1"/>
            <a:r>
              <a:rPr lang="en-US" dirty="0"/>
              <a:t>Recorded webinars</a:t>
            </a:r>
          </a:p>
          <a:p>
            <a:endParaRPr lang="en-US" dirty="0"/>
          </a:p>
          <a:p>
            <a:r>
              <a:rPr lang="en-US" dirty="0"/>
              <a:t>Buddy-system</a:t>
            </a:r>
          </a:p>
          <a:p>
            <a:pPr lvl="1"/>
            <a:r>
              <a:rPr lang="en-US" dirty="0"/>
              <a:t>Team lead</a:t>
            </a:r>
          </a:p>
          <a:p>
            <a:pPr lvl="1"/>
            <a:r>
              <a:rPr lang="en-US" dirty="0"/>
              <a:t>Star employee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Resource</a:t>
            </a:r>
          </a:p>
        </p:txBody>
      </p:sp>
    </p:spTree>
    <p:extLst>
      <p:ext uri="{BB962C8B-B14F-4D97-AF65-F5344CB8AC3E}">
        <p14:creationId xmlns:p14="http://schemas.microsoft.com/office/powerpoint/2010/main" val="39451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967996"/>
              </p:ext>
            </p:extLst>
          </p:nvPr>
        </p:nvGraphicFramePr>
        <p:xfrm>
          <a:off x="609600" y="2249488"/>
          <a:ext cx="10972800" cy="302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81840366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81196568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27830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Instructor-led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Buddy-system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46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none" dirty="0"/>
                        <a:t>Set class curriculum</a:t>
                      </a:r>
                    </a:p>
                    <a:p>
                      <a:endParaRPr lang="en-US" u="none" dirty="0"/>
                    </a:p>
                    <a:p>
                      <a:r>
                        <a:rPr lang="en-US" u="sng" dirty="0"/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Web class catalog </a:t>
                      </a:r>
                    </a:p>
                    <a:p>
                      <a:endParaRPr lang="en-US" u="sng" dirty="0"/>
                    </a:p>
                    <a:p>
                      <a:r>
                        <a:rPr lang="en-US" u="sng" dirty="0"/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Team lead/Star employee with new hire</a:t>
                      </a:r>
                    </a:p>
                    <a:p>
                      <a:endParaRPr lang="en-US" u="sng" dirty="0"/>
                    </a:p>
                    <a:p>
                      <a:r>
                        <a:rPr lang="en-US" u="sng" dirty="0"/>
                        <a:t>Example: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New Hire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u="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Back to Basics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u="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Medicare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Regulations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u="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Customer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u="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Payor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System demonstration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u="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Process demonstration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u="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Show/Do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038039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329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BA137-8F4A-4684-97D4-C041D418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61D6A-7222-4E00-A6F4-E07F23AFE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 to 4 weeks prior to training order or request: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Training roster with participant information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Training manuals for printing, shipment, and delivery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Training equipment such as computers, laptop and overhead projector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Conference room or classroom for training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Refreshments, if offered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29D09A-90CE-4320-9479-0FE96430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3246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44375-968E-4BB4-ACF5-6E9B1FF7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31B13-D140-4E7D-A933-AF8EBEBD1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 week prior to training:</a:t>
            </a:r>
          </a:p>
          <a:p>
            <a:endParaRPr lang="en-US" dirty="0"/>
          </a:p>
          <a:p>
            <a:pPr lvl="1"/>
            <a:r>
              <a:rPr lang="en-US" dirty="0"/>
              <a:t>Confirm final training roster with participant information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Confirm training manuals have been delivered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PowerPoint presentation is complete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Easel boards, markers, paper and all other training materials are confirmed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Training equipment is secured and ready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Refreshments are scheduled and ordered (if applicable)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Obtain facility contact in case of emergency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4B3DA-E5B1-4125-9C05-C6A947C3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7194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1145A-55F8-4742-92E7-80AA963E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0537C-E57E-4EDA-ACE5-FF578388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the day of training: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Arrive at least 30 to 45 minutes before training begins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Power up all equipment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Place manuals, pens, paper and all other training material on desks/tables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Familiarize yourself with the closest bathrooms, cafeteria, and break rooms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Provide sign-in sheet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5587E3-3013-4CE3-990B-727B6E69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classroom</a:t>
            </a:r>
          </a:p>
        </p:txBody>
      </p:sp>
    </p:spTree>
    <p:extLst>
      <p:ext uri="{BB962C8B-B14F-4D97-AF65-F5344CB8AC3E}">
        <p14:creationId xmlns:p14="http://schemas.microsoft.com/office/powerpoint/2010/main" val="16130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50ED0E-9F67-4C57-BBD2-E0526B1F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DEB23-7804-430E-AE09-4DA6B73DE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have a paper copy of your training/presentation ready in case of technical malfunctions</a:t>
            </a:r>
          </a:p>
          <a:p>
            <a:endParaRPr lang="en-US" dirty="0"/>
          </a:p>
          <a:p>
            <a:r>
              <a:rPr lang="en-US" dirty="0"/>
              <a:t>Always order at least 5 extra manuals/handouts/training material</a:t>
            </a:r>
          </a:p>
          <a:p>
            <a:endParaRPr lang="en-US" dirty="0"/>
          </a:p>
          <a:p>
            <a:r>
              <a:rPr lang="en-US" dirty="0"/>
              <a:t>Ensure the classroom/conference room can accommodate at least 5 to 10 extra participants</a:t>
            </a:r>
          </a:p>
          <a:p>
            <a:endParaRPr lang="en-US" dirty="0"/>
          </a:p>
          <a:p>
            <a:r>
              <a:rPr lang="en-US" dirty="0"/>
              <a:t>Stay calm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9AF7C6-ED91-41F0-964A-A403963F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the unexpected </a:t>
            </a:r>
          </a:p>
        </p:txBody>
      </p:sp>
    </p:spTree>
    <p:extLst>
      <p:ext uri="{BB962C8B-B14F-4D97-AF65-F5344CB8AC3E}">
        <p14:creationId xmlns:p14="http://schemas.microsoft.com/office/powerpoint/2010/main" val="39306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5C4B3-32C8-4F91-9431-5804266F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72C1D-3D2B-42C1-932B-1FF91489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u="sng" dirty="0"/>
              <a:t>Do’s</a:t>
            </a:r>
          </a:p>
          <a:p>
            <a:r>
              <a:rPr lang="en-US" dirty="0"/>
              <a:t>Keep them engaged</a:t>
            </a:r>
          </a:p>
          <a:p>
            <a:r>
              <a:rPr lang="en-US" dirty="0"/>
              <a:t>Acknowledge their experience and call on them for specific examples</a:t>
            </a:r>
          </a:p>
          <a:p>
            <a:r>
              <a:rPr lang="en-US" dirty="0"/>
              <a:t>Thank them for their input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u="sng" dirty="0"/>
              <a:t>Don’ts</a:t>
            </a:r>
          </a:p>
          <a:p>
            <a:r>
              <a:rPr lang="en-US" dirty="0"/>
              <a:t>Become argumentative </a:t>
            </a:r>
          </a:p>
          <a:p>
            <a:r>
              <a:rPr lang="en-US" dirty="0"/>
              <a:t>Yell or raise your voice</a:t>
            </a:r>
          </a:p>
          <a:p>
            <a:r>
              <a:rPr lang="en-US" dirty="0"/>
              <a:t>Allow your anger to show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C79D25-2573-4D70-8A35-41C49478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difficult participant(s)</a:t>
            </a:r>
          </a:p>
        </p:txBody>
      </p:sp>
    </p:spTree>
    <p:extLst>
      <p:ext uri="{BB962C8B-B14F-4D97-AF65-F5344CB8AC3E}">
        <p14:creationId xmlns:p14="http://schemas.microsoft.com/office/powerpoint/2010/main" val="10864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957CA-BD81-451D-B283-BE3B5BB8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3036E-F465-4C58-B18C-4EBFA9FBC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the training need will determine the best training approach: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Individual vs. group training</a:t>
            </a:r>
          </a:p>
          <a:p>
            <a:pPr lvl="1"/>
            <a:r>
              <a:rPr lang="en-US" dirty="0"/>
              <a:t>One-one vs. classroom</a:t>
            </a:r>
          </a:p>
          <a:p>
            <a:pPr lvl="1"/>
            <a:r>
              <a:rPr lang="en-US" dirty="0"/>
              <a:t>Trainer vs. E-Learning</a:t>
            </a:r>
          </a:p>
          <a:p>
            <a:pPr lvl="1"/>
            <a:endParaRPr lang="en-US" dirty="0"/>
          </a:p>
          <a:p>
            <a:r>
              <a:rPr lang="en-US" dirty="0"/>
              <a:t>Create a training check-off list</a:t>
            </a:r>
          </a:p>
          <a:p>
            <a:endParaRPr lang="en-US" dirty="0"/>
          </a:p>
          <a:p>
            <a:r>
              <a:rPr lang="en-US" dirty="0"/>
              <a:t>Learn how to handle training obstacles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9B14ED-145A-4E6B-AE5E-C05E5223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883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411F2-D7CA-4AB2-8BA8-D60367E8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3C2CF-FA59-4957-BD27-CD210197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You are playing a computer game and you want to figure out how to do something.  What would you do?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Watch a video on the internet on how it is done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Ask someone to explain it to you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Figure it out by yourself by attempting to do 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E16F17-95C2-47EC-B909-99D5CE25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21493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the assessments</a:t>
            </a:r>
          </a:p>
          <a:p>
            <a:endParaRPr lang="en-US" dirty="0"/>
          </a:p>
          <a:p>
            <a:r>
              <a:rPr lang="en-US" dirty="0"/>
              <a:t>How to assess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Importance</a:t>
            </a:r>
          </a:p>
          <a:p>
            <a:endParaRPr lang="en-US" dirty="0"/>
          </a:p>
          <a:p>
            <a:r>
              <a:rPr lang="en-US" dirty="0"/>
              <a:t>Reaction Forms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4: Assessments and Reaction Forms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picture containing thing, object&#10;&#10;Description generated with very high confidence">
            <a:extLst>
              <a:ext uri="{FF2B5EF4-FFF2-40B4-BE49-F238E27FC236}">
                <a16:creationId xmlns:a16="http://schemas.microsoft.com/office/drawing/2014/main" id="{9E198820-8291-400B-8864-5830730F3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20" y="2385639"/>
            <a:ext cx="54292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things to remember when creating an assessment: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Relevant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Easy to understand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Multiple answer selection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Appropriate number of questions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11519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Only “test” on the information taught 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Create questions that test facts, concepts, and the application of such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Avoid confusing and “tricky”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Relevance</a:t>
            </a:r>
          </a:p>
        </p:txBody>
      </p:sp>
    </p:spTree>
    <p:extLst>
      <p:ext uri="{BB962C8B-B14F-4D97-AF65-F5344CB8AC3E}">
        <p14:creationId xmlns:p14="http://schemas.microsoft.com/office/powerpoint/2010/main" val="37801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Assessments must be easy to understand</a:t>
            </a:r>
          </a:p>
          <a:p>
            <a:endParaRPr lang="en-US" dirty="0"/>
          </a:p>
          <a:p>
            <a:r>
              <a:rPr lang="en-US" dirty="0"/>
              <a:t>Use the same language that was used during training</a:t>
            </a:r>
          </a:p>
          <a:p>
            <a:endParaRPr lang="en-US" dirty="0"/>
          </a:p>
          <a:p>
            <a:r>
              <a:rPr lang="en-US" dirty="0"/>
              <a:t>Ensure that the questions are worded correctly </a:t>
            </a:r>
          </a:p>
          <a:p>
            <a:endParaRPr lang="en-US" dirty="0"/>
          </a:p>
          <a:p>
            <a:r>
              <a:rPr lang="en-US" dirty="0"/>
              <a:t>Avoid confusing questions with multiple thoughts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3276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0C425D-5309-442F-A2F0-38ABC1C1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BDD36-FBA7-4D69-86B8-C6F6A9707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assessment instructions to all participants</a:t>
            </a:r>
          </a:p>
          <a:p>
            <a:endParaRPr lang="en-US" dirty="0"/>
          </a:p>
          <a:p>
            <a:r>
              <a:rPr lang="en-US" dirty="0"/>
              <a:t>Provide a quiet space for all test takers</a:t>
            </a:r>
          </a:p>
          <a:p>
            <a:endParaRPr lang="en-US" dirty="0"/>
          </a:p>
          <a:p>
            <a:r>
              <a:rPr lang="en-US" dirty="0"/>
              <a:t>Do not engage in long discussions on questions during assessment</a:t>
            </a:r>
          </a:p>
          <a:p>
            <a:endParaRPr lang="en-US" dirty="0"/>
          </a:p>
          <a:p>
            <a:r>
              <a:rPr lang="en-US" dirty="0"/>
              <a:t>Provide privacy 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24DF54-C9CA-46FE-AEF8-C02280D9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assess: Basic assessment rules</a:t>
            </a:r>
          </a:p>
        </p:txBody>
      </p:sp>
    </p:spTree>
    <p:extLst>
      <p:ext uri="{BB962C8B-B14F-4D97-AF65-F5344CB8AC3E}">
        <p14:creationId xmlns:p14="http://schemas.microsoft.com/office/powerpoint/2010/main" val="28745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1C27-78EE-4519-B9A1-1B64A41F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F7E1B-BA24-455A-8303-A34BD1DC7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the assessment within 24 to 48 hours of course completion</a:t>
            </a:r>
          </a:p>
          <a:p>
            <a:endParaRPr lang="en-US" dirty="0"/>
          </a:p>
          <a:p>
            <a:r>
              <a:rPr lang="en-US" dirty="0"/>
              <a:t>Identify trends on question(s) missed</a:t>
            </a:r>
          </a:p>
          <a:p>
            <a:endParaRPr lang="en-US" dirty="0"/>
          </a:p>
          <a:p>
            <a:r>
              <a:rPr lang="en-US" dirty="0"/>
              <a:t>Provide assessment results to the department manager and/or individual trainee</a:t>
            </a:r>
          </a:p>
          <a:p>
            <a:endParaRPr lang="en-US" dirty="0"/>
          </a:p>
          <a:p>
            <a:r>
              <a:rPr lang="en-US" dirty="0"/>
              <a:t>Provide class feedback to department manager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9E19BF-F7FE-4026-958D-BEE31109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the assessment </a:t>
            </a:r>
          </a:p>
        </p:txBody>
      </p:sp>
    </p:spTree>
    <p:extLst>
      <p:ext uri="{BB962C8B-B14F-4D97-AF65-F5344CB8AC3E}">
        <p14:creationId xmlns:p14="http://schemas.microsoft.com/office/powerpoint/2010/main" val="27163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  <a:p>
            <a:endParaRPr lang="en-US" dirty="0"/>
          </a:p>
          <a:p>
            <a:r>
              <a:rPr lang="en-US" dirty="0"/>
              <a:t>Understanding</a:t>
            </a:r>
          </a:p>
          <a:p>
            <a:endParaRPr lang="en-US" dirty="0"/>
          </a:p>
          <a:p>
            <a:r>
              <a:rPr lang="en-US" dirty="0"/>
              <a:t>Identify further training needs</a:t>
            </a:r>
          </a:p>
          <a:p>
            <a:endParaRPr lang="en-US" dirty="0"/>
          </a:p>
          <a:p>
            <a:r>
              <a:rPr lang="en-US" dirty="0"/>
              <a:t>Consider other training concepts/ideas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 – 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21290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31E04C-93C1-4038-8537-048094C1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A0A60-F7FC-4BA3-8260-589281DC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shows how well the training program met the participant’s needs and expectations</a:t>
            </a:r>
          </a:p>
          <a:p>
            <a:endParaRPr lang="en-US" dirty="0"/>
          </a:p>
          <a:p>
            <a:r>
              <a:rPr lang="en-US" dirty="0"/>
              <a:t>Provides feedback on new knowledge or skills learned for the participant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Allows participants to provide feedback on the training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Provides the trainer with improvement opportunities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2A2DBF-F421-4E7E-AF4C-40135BC4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Survey</a:t>
            </a:r>
          </a:p>
        </p:txBody>
      </p:sp>
    </p:spTree>
    <p:extLst>
      <p:ext uri="{BB962C8B-B14F-4D97-AF65-F5344CB8AC3E}">
        <p14:creationId xmlns:p14="http://schemas.microsoft.com/office/powerpoint/2010/main" val="6279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DE855-9022-4188-BD4F-7D6407C3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57A77-0190-40AB-B3FD-12DB676C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only on the information taught</a:t>
            </a:r>
          </a:p>
          <a:p>
            <a:endParaRPr lang="en-US" dirty="0"/>
          </a:p>
          <a:p>
            <a:r>
              <a:rPr lang="en-US" dirty="0"/>
              <a:t>Do not use trick questions</a:t>
            </a:r>
          </a:p>
          <a:p>
            <a:endParaRPr lang="en-US" dirty="0"/>
          </a:p>
          <a:p>
            <a:r>
              <a:rPr lang="en-US" dirty="0"/>
              <a:t>Use assessments to identify training opportunities</a:t>
            </a:r>
          </a:p>
          <a:p>
            <a:endParaRPr lang="en-US" dirty="0"/>
          </a:p>
          <a:p>
            <a:r>
              <a:rPr lang="en-US" dirty="0"/>
              <a:t>Remember that not everyone is a test-taker!</a:t>
            </a:r>
          </a:p>
          <a:p>
            <a:endParaRPr lang="en-US" dirty="0"/>
          </a:p>
          <a:p>
            <a:r>
              <a:rPr lang="en-US" dirty="0"/>
              <a:t>Use “Reaction Forms” to help you improve as a trainer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2E2A96-C64D-45E1-B8A5-C74188E0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74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6A332-DC80-49BE-9597-934A9A315BF2}"/>
              </a:ext>
            </a:extLst>
          </p:cNvPr>
          <p:cNvSpPr/>
          <p:nvPr/>
        </p:nvSpPr>
        <p:spPr>
          <a:xfrm>
            <a:off x="3385936" y="2967335"/>
            <a:ext cx="5420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Group Assessment</a:t>
            </a:r>
          </a:p>
        </p:txBody>
      </p:sp>
    </p:spTree>
    <p:extLst>
      <p:ext uri="{BB962C8B-B14F-4D97-AF65-F5344CB8AC3E}">
        <p14:creationId xmlns:p14="http://schemas.microsoft.com/office/powerpoint/2010/main" val="26954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9F09C-8C08-40FA-B754-2B9FACF7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FC79C-BEF2-4339-A88C-F2572D182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Which of the following would you most likely do for fun?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Watch a movie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Listen to music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Some kind of physical activity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E28BB2-7248-47DF-87AD-5384E99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42043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BA535-CC35-43FC-A6A1-D3EF7D07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8884A0-C689-4330-A350-7DF457F5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Visual </a:t>
            </a:r>
          </a:p>
          <a:p>
            <a:endParaRPr lang="en-US" dirty="0"/>
          </a:p>
          <a:p>
            <a:r>
              <a:rPr lang="en-US" dirty="0"/>
              <a:t>Auditory</a:t>
            </a:r>
          </a:p>
          <a:p>
            <a:endParaRPr lang="en-US" dirty="0"/>
          </a:p>
          <a:p>
            <a:r>
              <a:rPr lang="en-US" dirty="0"/>
              <a:t>Hands-on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C1DA6-F3DD-4064-B61E-A966B480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List the 3 types of learning approaches discussed in Module 2</a:t>
            </a:r>
          </a:p>
        </p:txBody>
      </p:sp>
    </p:spTree>
    <p:extLst>
      <p:ext uri="{BB962C8B-B14F-4D97-AF65-F5344CB8AC3E}">
        <p14:creationId xmlns:p14="http://schemas.microsoft.com/office/powerpoint/2010/main" val="21277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BA30E-7511-408E-9BCC-9CA1970E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F0319-0D34-48C5-BF60-4CC85D9F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sz="7200" dirty="0"/>
          </a:p>
          <a:p>
            <a:pPr marL="109728" indent="0" algn="ctr">
              <a:buNone/>
            </a:pPr>
            <a:r>
              <a:rPr lang="en-US" sz="7200" dirty="0"/>
              <a:t>True</a:t>
            </a:r>
          </a:p>
          <a:p>
            <a:pPr marL="109728" indent="0">
              <a:buNone/>
            </a:pPr>
            <a:endParaRPr lang="en-US" sz="7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C11D05-F812-4002-ABBD-FFDC1748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True/False - We remember 95% of what we teach others </a:t>
            </a:r>
          </a:p>
        </p:txBody>
      </p:sp>
    </p:spTree>
    <p:extLst>
      <p:ext uri="{BB962C8B-B14F-4D97-AF65-F5344CB8AC3E}">
        <p14:creationId xmlns:p14="http://schemas.microsoft.com/office/powerpoint/2010/main" val="2370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C8C0A-A200-4FA5-9EF1-C399E188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F6FF-955D-453A-AAC5-B01ACA7A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lphaUcPeriod"/>
            </a:pPr>
            <a:endParaRPr lang="en-US" dirty="0"/>
          </a:p>
          <a:p>
            <a:pPr marL="624078" indent="-514350">
              <a:buAutoNum type="alphaUcPeriod"/>
            </a:pPr>
            <a:r>
              <a:rPr lang="en-US" dirty="0"/>
              <a:t>Delivery</a:t>
            </a:r>
          </a:p>
          <a:p>
            <a:pPr marL="624078" indent="-514350">
              <a:buAutoNum type="alphaUcPeriod"/>
            </a:pPr>
            <a:r>
              <a:rPr lang="en-US" dirty="0"/>
              <a:t>Implementation</a:t>
            </a:r>
          </a:p>
          <a:p>
            <a:pPr marL="624078" indent="-514350">
              <a:buAutoNum type="alphaUcPeriod"/>
            </a:pPr>
            <a:r>
              <a:rPr lang="en-US" dirty="0"/>
              <a:t>Retention</a:t>
            </a:r>
          </a:p>
          <a:p>
            <a:pPr marL="624078" indent="-514350">
              <a:buAutoNum type="alphaUcPeriod"/>
            </a:pPr>
            <a:r>
              <a:rPr lang="en-US" dirty="0"/>
              <a:t>All of the above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B32BD1-59B2-4302-802D-1B3F2E4A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possible root causes that may explain why a training may not be successful?</a:t>
            </a:r>
          </a:p>
        </p:txBody>
      </p:sp>
    </p:spTree>
    <p:extLst>
      <p:ext uri="{BB962C8B-B14F-4D97-AF65-F5344CB8AC3E}">
        <p14:creationId xmlns:p14="http://schemas.microsoft.com/office/powerpoint/2010/main" val="34520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81B79-6F7D-44D4-BEF3-292F0C0A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02DC7-DBCF-42AB-988B-EEDB3CA4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lphaUcPeriod"/>
            </a:pPr>
            <a:endParaRPr lang="en-US" dirty="0"/>
          </a:p>
          <a:p>
            <a:pPr marL="624078" indent="-514350">
              <a:buAutoNum type="alphaUcPeriod"/>
            </a:pPr>
            <a:r>
              <a:rPr lang="en-US" dirty="0"/>
              <a:t>Use key phrases and avoid paragraphs</a:t>
            </a:r>
          </a:p>
          <a:p>
            <a:pPr marL="624078" indent="-514350">
              <a:buAutoNum type="alphaUcPeriod"/>
            </a:pPr>
            <a:r>
              <a:rPr lang="en-US" dirty="0"/>
              <a:t>Use multiple fonts and avoid colors</a:t>
            </a:r>
          </a:p>
          <a:p>
            <a:pPr marL="624078" indent="-514350">
              <a:buAutoNum type="alphaUcPeriod"/>
            </a:pPr>
            <a:r>
              <a:rPr lang="en-US" dirty="0"/>
              <a:t>Use detailed reports and avoid clutter</a:t>
            </a:r>
          </a:p>
          <a:p>
            <a:pPr marL="624078" indent="-514350">
              <a:buAutoNum type="alphaUcPeriod"/>
            </a:pPr>
            <a:r>
              <a:rPr lang="en-US" dirty="0"/>
              <a:t>Use paragraphs and avoid cartoons</a:t>
            </a:r>
          </a:p>
          <a:p>
            <a:pPr marL="624078" indent="-514350">
              <a:buAutoNum type="alphaU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53B8DD-6C11-424C-B521-BD133ED8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creating a PowerPoint presentation, you should:</a:t>
            </a:r>
          </a:p>
        </p:txBody>
      </p:sp>
    </p:spTree>
    <p:extLst>
      <p:ext uri="{BB962C8B-B14F-4D97-AF65-F5344CB8AC3E}">
        <p14:creationId xmlns:p14="http://schemas.microsoft.com/office/powerpoint/2010/main" val="27825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3C2EF-55C7-46E5-B1CB-8BFDCFB8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C1433-C81B-4A4B-9449-E36C6FD4A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lphaUcPeriod"/>
            </a:pPr>
            <a:r>
              <a:rPr lang="en-US" dirty="0"/>
              <a:t>Course relevance</a:t>
            </a:r>
          </a:p>
          <a:p>
            <a:pPr marL="624078" indent="-514350">
              <a:buAutoNum type="alphaUcPeriod"/>
            </a:pPr>
            <a:r>
              <a:rPr lang="en-US" dirty="0"/>
              <a:t>Number of questions</a:t>
            </a:r>
          </a:p>
          <a:p>
            <a:pPr marL="624078" indent="-514350">
              <a:buAutoNum type="alphaUcPeriod"/>
            </a:pPr>
            <a:r>
              <a:rPr lang="en-US" dirty="0"/>
              <a:t>Individual vs. group</a:t>
            </a:r>
          </a:p>
          <a:p>
            <a:pPr marL="624078" indent="-514350">
              <a:buAutoNum type="alphaUcPeriod"/>
            </a:pPr>
            <a:r>
              <a:rPr lang="en-US" dirty="0"/>
              <a:t>All of the above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0E4C99-25BD-4860-A8B8-264514D9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creating an assessment you should consider:</a:t>
            </a:r>
          </a:p>
        </p:txBody>
      </p:sp>
    </p:spTree>
    <p:extLst>
      <p:ext uri="{BB962C8B-B14F-4D97-AF65-F5344CB8AC3E}">
        <p14:creationId xmlns:p14="http://schemas.microsoft.com/office/powerpoint/2010/main" val="41325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B1BE4-23F7-4D14-AB94-A0B77FAB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A4C453-F18C-499D-B8C7-1F52D39C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61" y="612648"/>
            <a:ext cx="10972800" cy="1069848"/>
          </a:xfrm>
        </p:spPr>
        <p:txBody>
          <a:bodyPr/>
          <a:lstStyle/>
          <a:p>
            <a:r>
              <a:rPr lang="en-US" dirty="0"/>
              <a:t>Sample OCG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84386-0BAB-42EF-A9D4-DB4BF3B45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0" y="1691378"/>
            <a:ext cx="4257675" cy="5032980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09DF9-046C-4D32-8111-C4C4321C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73" y="1682496"/>
            <a:ext cx="4181475" cy="5032981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621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learners are test-takers</a:t>
            </a:r>
          </a:p>
          <a:p>
            <a:endParaRPr lang="en-US" dirty="0"/>
          </a:p>
          <a:p>
            <a:r>
              <a:rPr lang="en-US" dirty="0"/>
              <a:t>Test anxiety is real</a:t>
            </a:r>
          </a:p>
          <a:p>
            <a:endParaRPr lang="en-US" dirty="0"/>
          </a:p>
          <a:p>
            <a:r>
              <a:rPr lang="en-US" dirty="0"/>
              <a:t>Do not base student knowledge and retention solely on a test. Instead: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dirty="0"/>
              <a:t>Engage students throughout training </a:t>
            </a:r>
          </a:p>
          <a:p>
            <a:pPr lvl="1"/>
            <a:r>
              <a:rPr lang="en-US" dirty="0"/>
              <a:t>Ask questions to test knowledge</a:t>
            </a:r>
          </a:p>
          <a:p>
            <a:pPr lvl="1"/>
            <a:r>
              <a:rPr lang="en-US" dirty="0"/>
              <a:t>Promote discussions to confirm understanding  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4131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A670E-F551-4250-A364-B40CBECF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E60FC-CEFC-4B66-8D82-1DF9041A8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Adults learn best when they are allowed to learn best in their own style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Select the training tool that best fit the training need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Identify the venue in which the training will be delivered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Assess only what was taught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Provide timely feedback to participants and managers on their assessment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60AF1D-565A-4100-9AAC-FA006C8C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Summary</a:t>
            </a:r>
          </a:p>
        </p:txBody>
      </p:sp>
    </p:spTree>
    <p:extLst>
      <p:ext uri="{BB962C8B-B14F-4D97-AF65-F5344CB8AC3E}">
        <p14:creationId xmlns:p14="http://schemas.microsoft.com/office/powerpoint/2010/main" val="39333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E9283B-EC27-462B-BD88-6CCA097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78</a:t>
            </a:fld>
            <a:endParaRPr lang="en-US" dirty="0"/>
          </a:p>
        </p:txBody>
      </p:sp>
      <p:pic>
        <p:nvPicPr>
          <p:cNvPr id="7" name="Content Placeholder 6" descr="A close up of a toy&#10;&#10;Description generated with high confidence">
            <a:extLst>
              <a:ext uri="{FF2B5EF4-FFF2-40B4-BE49-F238E27FC236}">
                <a16:creationId xmlns:a16="http://schemas.microsoft.com/office/drawing/2014/main" id="{7195002D-4A72-4C66-B503-F20960EC1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2249488"/>
            <a:ext cx="4324350" cy="43243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DFF616-A5E1-4F21-9F2C-227084EF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643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07457-27DD-4A52-A47B-33137A47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96DD5-E69A-42DC-8619-5D1A6498C753}"/>
              </a:ext>
            </a:extLst>
          </p:cNvPr>
          <p:cNvSpPr/>
          <p:nvPr/>
        </p:nvSpPr>
        <p:spPr>
          <a:xfrm>
            <a:off x="4561188" y="2967335"/>
            <a:ext cx="306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60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80F66-7CFA-4241-8B58-4B77C182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58FAF-A7A8-4F2B-BE66-EDF9317E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Which way do you prefer to study?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Looking at a diagram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Listening to an instructional video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Writing notes on a piece of paper and sticking them on the walls in your room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09FE81-8E93-4371-8BCE-B057B5BF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13137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http://www.businessmanagementdaily.com/5880/7-rules-for-powerpoint-simplicity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http://totalcommunicator.com/vol4_1/handouts.html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http://www.academia.edu/1156858/Group_work_and_individual_assessment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7953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07A53-BE69-4A2F-859E-198C44F4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29FAE-47EB-423E-92EB-A829BA2A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You just arrived to a city that is unfamiliar to you. How would you find a local supermarket?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Find and follow a map 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Ask someone for directions</a:t>
            </a:r>
          </a:p>
          <a:p>
            <a:pPr marL="624078" indent="-514350">
              <a:buFont typeface="+mj-lt"/>
              <a:buAutoNum type="alphaLcParenR"/>
            </a:pPr>
            <a:r>
              <a:rPr lang="en-US" dirty="0"/>
              <a:t>Keep walking around figuring it out for yourself, using landmarks to remember where you are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95F47F-C16D-4510-A5F2-0B766DBC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814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strategy  proposal presentat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strategy  proposal presentation" id="{046EAC39-0F7A-434B-A008-25AEA0734A86}" vid="{35BA20B6-3833-4B27-995B-0B2F0A323CD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9BB7A1-C70F-403E-B471-F185B83BA8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2695</Words>
  <Application>Microsoft Office PowerPoint</Application>
  <PresentationFormat>Widescreen</PresentationFormat>
  <Paragraphs>880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Baskerville Old Face</vt:lpstr>
      <vt:lpstr>Calibri</vt:lpstr>
      <vt:lpstr>Calibri Light</vt:lpstr>
      <vt:lpstr>Georgia</vt:lpstr>
      <vt:lpstr>Wingdings</vt:lpstr>
      <vt:lpstr>Wingdings 2</vt:lpstr>
      <vt:lpstr>Sales strategy  proposal presentation</vt:lpstr>
      <vt:lpstr>PowerPoint Presentation</vt:lpstr>
      <vt:lpstr>Agenda</vt:lpstr>
      <vt:lpstr>Module 1: Adult Learning</vt:lpstr>
      <vt:lpstr>PowerPoint Presentation</vt:lpstr>
      <vt:lpstr>QUESTION 1</vt:lpstr>
      <vt:lpstr>QUESTION 2</vt:lpstr>
      <vt:lpstr>QUESTION 3</vt:lpstr>
      <vt:lpstr>QUESTION 4</vt:lpstr>
      <vt:lpstr>QUESTION 5</vt:lpstr>
      <vt:lpstr>How did you do?</vt:lpstr>
      <vt:lpstr>Adult Learning – Learning styles </vt:lpstr>
      <vt:lpstr>Adults learn best when:</vt:lpstr>
      <vt:lpstr>Training your staff</vt:lpstr>
      <vt:lpstr>Tenured Employee</vt:lpstr>
      <vt:lpstr>Oppose Change </vt:lpstr>
      <vt:lpstr>Why?</vt:lpstr>
      <vt:lpstr>Best Training Approach – Visual and Auditory</vt:lpstr>
      <vt:lpstr>Involvement is important for the “Tenured” employee</vt:lpstr>
      <vt:lpstr>System Savvy Employee</vt:lpstr>
      <vt:lpstr> Caution</vt:lpstr>
      <vt:lpstr>Best Training Approach - Hands-On</vt:lpstr>
      <vt:lpstr>Why? </vt:lpstr>
      <vt:lpstr>Star Employee</vt:lpstr>
      <vt:lpstr>Considerations</vt:lpstr>
      <vt:lpstr>Best Training Approach – Visual and Hands-On</vt:lpstr>
      <vt:lpstr>New Hire Employee</vt:lpstr>
      <vt:lpstr>Best Training Approach – Visual, Hands-On, and Auditory</vt:lpstr>
      <vt:lpstr>Non-Committed Employee</vt:lpstr>
      <vt:lpstr>Comments</vt:lpstr>
      <vt:lpstr>Best Training Approach – Visual and Hands-On</vt:lpstr>
      <vt:lpstr>Learning to Listen</vt:lpstr>
      <vt:lpstr>We Remember</vt:lpstr>
      <vt:lpstr>Topic Delivery</vt:lpstr>
      <vt:lpstr>When everything fails</vt:lpstr>
      <vt:lpstr>Summary</vt:lpstr>
      <vt:lpstr>Module 2: Training Tools</vt:lpstr>
      <vt:lpstr>PowerPoint Presentations </vt:lpstr>
      <vt:lpstr>Sample OCGI POS PowerPoint Training</vt:lpstr>
      <vt:lpstr>Training Manuals</vt:lpstr>
      <vt:lpstr>Sample OCGI Back to Basics Training Manual</vt:lpstr>
      <vt:lpstr>Sample OCGI POS Training Manual</vt:lpstr>
      <vt:lpstr>Handouts</vt:lpstr>
      <vt:lpstr>Job-Aids</vt:lpstr>
      <vt:lpstr>Sample OCGI POS Job Aid</vt:lpstr>
      <vt:lpstr>E-Learning</vt:lpstr>
      <vt:lpstr>Summary</vt:lpstr>
      <vt:lpstr>Module 3: Training Approach </vt:lpstr>
      <vt:lpstr>Identify the training need</vt:lpstr>
      <vt:lpstr>Examples</vt:lpstr>
      <vt:lpstr>Select venue</vt:lpstr>
      <vt:lpstr>Examples</vt:lpstr>
      <vt:lpstr>Choose Resource</vt:lpstr>
      <vt:lpstr>Examples</vt:lpstr>
      <vt:lpstr>Setting up the classroom</vt:lpstr>
      <vt:lpstr>Setting up the classroom</vt:lpstr>
      <vt:lpstr>Setting up the classroom</vt:lpstr>
      <vt:lpstr>How to handle the unexpected </vt:lpstr>
      <vt:lpstr>How to handle difficult participant(s)</vt:lpstr>
      <vt:lpstr>Summary</vt:lpstr>
      <vt:lpstr>Module 4: Assessments and Reaction Forms </vt:lpstr>
      <vt:lpstr>Creating the Assessment</vt:lpstr>
      <vt:lpstr>Topic Relevance</vt:lpstr>
      <vt:lpstr>Language</vt:lpstr>
      <vt:lpstr>How to assess: Basic assessment rules</vt:lpstr>
      <vt:lpstr>Grading the assessment </vt:lpstr>
      <vt:lpstr>Assessments – why is it important?</vt:lpstr>
      <vt:lpstr>Course Survey</vt:lpstr>
      <vt:lpstr>Summary</vt:lpstr>
      <vt:lpstr>PowerPoint Presentation</vt:lpstr>
      <vt:lpstr>List the 3 types of learning approaches discussed in Module 2</vt:lpstr>
      <vt:lpstr>True/False - We remember 95% of what we teach others </vt:lpstr>
      <vt:lpstr>What are some possible root causes that may explain why a training may not be successful?</vt:lpstr>
      <vt:lpstr>When creating a PowerPoint presentation, you should:</vt:lpstr>
      <vt:lpstr>When creating an assessment you should consider:</vt:lpstr>
      <vt:lpstr>Sample OCG Assessment</vt:lpstr>
      <vt:lpstr>Remember…</vt:lpstr>
      <vt:lpstr>Class Summary</vt:lpstr>
      <vt:lpstr>Questions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2017-04-12T01:45:33Z</dcterms:created>
  <dcterms:modified xsi:type="dcterms:W3CDTF">2017-09-06T00:37:12Z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TC034605579991</vt:lpwstr>
  </property>
</Properties>
</file>