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notesMasterIdLst>
    <p:notesMasterId r:id="rId47"/>
  </p:notesMasterIdLst>
  <p:sldIdLst>
    <p:sldId id="256" r:id="rId2"/>
    <p:sldId id="259" r:id="rId3"/>
    <p:sldId id="312" r:id="rId4"/>
    <p:sldId id="295" r:id="rId5"/>
    <p:sldId id="296" r:id="rId6"/>
    <p:sldId id="293" r:id="rId7"/>
    <p:sldId id="297" r:id="rId8"/>
    <p:sldId id="260" r:id="rId9"/>
    <p:sldId id="261" r:id="rId10"/>
    <p:sldId id="262" r:id="rId11"/>
    <p:sldId id="263" r:id="rId12"/>
    <p:sldId id="299" r:id="rId13"/>
    <p:sldId id="310" r:id="rId14"/>
    <p:sldId id="311" r:id="rId15"/>
    <p:sldId id="292" r:id="rId16"/>
    <p:sldId id="264" r:id="rId17"/>
    <p:sldId id="265" r:id="rId18"/>
    <p:sldId id="266" r:id="rId19"/>
    <p:sldId id="267" r:id="rId20"/>
    <p:sldId id="268" r:id="rId21"/>
    <p:sldId id="269" r:id="rId22"/>
    <p:sldId id="270" r:id="rId23"/>
    <p:sldId id="272" r:id="rId24"/>
    <p:sldId id="273" r:id="rId25"/>
    <p:sldId id="275" r:id="rId26"/>
    <p:sldId id="277" r:id="rId27"/>
    <p:sldId id="319" r:id="rId28"/>
    <p:sldId id="279" r:id="rId29"/>
    <p:sldId id="284" r:id="rId30"/>
    <p:sldId id="301" r:id="rId31"/>
    <p:sldId id="302" r:id="rId32"/>
    <p:sldId id="304" r:id="rId33"/>
    <p:sldId id="305" r:id="rId34"/>
    <p:sldId id="285" r:id="rId35"/>
    <p:sldId id="286" r:id="rId36"/>
    <p:sldId id="287" r:id="rId37"/>
    <p:sldId id="288" r:id="rId38"/>
    <p:sldId id="289" r:id="rId39"/>
    <p:sldId id="294" r:id="rId40"/>
    <p:sldId id="276" r:id="rId41"/>
    <p:sldId id="316" r:id="rId42"/>
    <p:sldId id="318" r:id="rId43"/>
    <p:sldId id="317" r:id="rId44"/>
    <p:sldId id="315" r:id="rId45"/>
    <p:sldId id="309" r:id="rId46"/>
  </p:sldIdLst>
  <p:sldSz cx="12192000" cy="6858000"/>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78" autoAdjust="0"/>
    <p:restoredTop sz="80322" autoAdjust="0"/>
  </p:normalViewPr>
  <p:slideViewPr>
    <p:cSldViewPr snapToGrid="0">
      <p:cViewPr varScale="1">
        <p:scale>
          <a:sx n="106" d="100"/>
          <a:sy n="106" d="100"/>
        </p:scale>
        <p:origin x="948" y="96"/>
      </p:cViewPr>
      <p:guideLst/>
    </p:cSldViewPr>
  </p:slideViewPr>
  <p:notesTextViewPr>
    <p:cViewPr>
      <p:scale>
        <a:sx n="1" d="1"/>
        <a:sy n="1" d="1"/>
      </p:scale>
      <p:origin x="0" y="0"/>
    </p:cViewPr>
  </p:notesTextViewPr>
  <p:sorterViewPr>
    <p:cViewPr>
      <p:scale>
        <a:sx n="142" d="100"/>
        <a:sy n="142" d="100"/>
      </p:scale>
      <p:origin x="0" y="-2268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70938" y="0"/>
            <a:ext cx="3037840" cy="463408"/>
          </a:xfrm>
          <a:prstGeom prst="rect">
            <a:avLst/>
          </a:prstGeom>
        </p:spPr>
        <p:txBody>
          <a:bodyPr vert="horz" lIns="92830" tIns="46415" rIns="92830" bIns="46415" rtlCol="0"/>
          <a:lstStyle>
            <a:lvl1pPr algn="r">
              <a:defRPr sz="1200"/>
            </a:lvl1pPr>
          </a:lstStyle>
          <a:p>
            <a:fld id="{45035442-4DAA-4126-88B3-950075FBF0D0}" type="datetimeFigureOut">
              <a:rPr lang="en-US" smtClean="0"/>
              <a:t>8/11/2017</a:t>
            </a:fld>
            <a:endParaRPr lang="en-US" dirty="0"/>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3407"/>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9"/>
            <a:ext cx="3037840" cy="463407"/>
          </a:xfrm>
          <a:prstGeom prst="rect">
            <a:avLst/>
          </a:prstGeom>
        </p:spPr>
        <p:txBody>
          <a:bodyPr vert="horz" lIns="92830" tIns="46415" rIns="92830" bIns="46415" rtlCol="0" anchor="b"/>
          <a:lstStyle>
            <a:lvl1pPr algn="r">
              <a:defRPr sz="1200"/>
            </a:lvl1pPr>
          </a:lstStyle>
          <a:p>
            <a:fld id="{5DEF1FBE-57C0-43D7-8B8D-32BF2C0ED366}" type="slidenum">
              <a:rPr lang="en-US" smtClean="0"/>
              <a:t>‹#›</a:t>
            </a:fld>
            <a:endParaRPr lang="en-US" dirty="0"/>
          </a:p>
        </p:txBody>
      </p:sp>
    </p:spTree>
    <p:extLst>
      <p:ext uri="{BB962C8B-B14F-4D97-AF65-F5344CB8AC3E}">
        <p14:creationId xmlns:p14="http://schemas.microsoft.com/office/powerpoint/2010/main" val="1542236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EF1FBE-57C0-43D7-8B8D-32BF2C0ED366}" type="slidenum">
              <a:rPr lang="en-US" smtClean="0"/>
              <a:t>1</a:t>
            </a:fld>
            <a:endParaRPr lang="en-US" dirty="0"/>
          </a:p>
        </p:txBody>
      </p:sp>
    </p:spTree>
    <p:extLst>
      <p:ext uri="{BB962C8B-B14F-4D97-AF65-F5344CB8AC3E}">
        <p14:creationId xmlns:p14="http://schemas.microsoft.com/office/powerpoint/2010/main" val="25216239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Sexual Orientation refers to whom</a:t>
            </a:r>
            <a:r>
              <a:rPr lang="en-US" baseline="0" dirty="0"/>
              <a:t> an individual is physically, emotionally, and romantically attracted to.</a:t>
            </a:r>
          </a:p>
          <a:p>
            <a:endParaRPr lang="en-US" baseline="0" dirty="0"/>
          </a:p>
          <a:p>
            <a:r>
              <a:rPr lang="en-US" baseline="0" dirty="0"/>
              <a:t>Sexual orientation can change during the course of ones life.</a:t>
            </a:r>
          </a:p>
          <a:p>
            <a:endParaRPr lang="en-US" baseline="0" dirty="0"/>
          </a:p>
          <a:p>
            <a:pPr eaLnBrk="1" hangingPunct="1">
              <a:lnSpc>
                <a:spcPct val="80000"/>
              </a:lnSpc>
              <a:defRPr/>
            </a:pPr>
            <a:r>
              <a:rPr lang="en-US" sz="1600" dirty="0"/>
              <a:t>Oftentimes, cisgender people misperceive transgender people as gay or lesbian because of</a:t>
            </a:r>
          </a:p>
          <a:p>
            <a:pPr lvl="1">
              <a:lnSpc>
                <a:spcPct val="80000"/>
              </a:lnSpc>
              <a:defRPr/>
            </a:pPr>
            <a:r>
              <a:rPr lang="en-US" sz="1400" dirty="0"/>
              <a:t>Physical characteristics</a:t>
            </a:r>
          </a:p>
          <a:p>
            <a:pPr lvl="1">
              <a:lnSpc>
                <a:spcPct val="80000"/>
              </a:lnSpc>
              <a:defRPr/>
            </a:pPr>
            <a:r>
              <a:rPr lang="en-US" sz="1400" dirty="0"/>
              <a:t>The manner in which a transgender person expresses themselves</a:t>
            </a:r>
          </a:p>
          <a:p>
            <a:pPr lvl="1">
              <a:lnSpc>
                <a:spcPct val="80000"/>
              </a:lnSpc>
              <a:defRPr/>
            </a:pPr>
            <a:r>
              <a:rPr lang="en-US" sz="1400" dirty="0"/>
              <a:t>Or because they do not understand that transgender people identify their sexual orientation based on their internal perception of their gender and not their anatomical sex.</a:t>
            </a:r>
          </a:p>
          <a:p>
            <a:r>
              <a:rPr lang="en-US" dirty="0"/>
              <a:t>It is important to note that sexuality and gender are two</a:t>
            </a:r>
            <a:r>
              <a:rPr lang="en-US" baseline="0" dirty="0"/>
              <a:t> completely separate issues and identities. </a:t>
            </a:r>
            <a:endParaRPr lang="en-US" dirty="0"/>
          </a:p>
        </p:txBody>
      </p:sp>
      <p:sp>
        <p:nvSpPr>
          <p:cNvPr id="4" name="Slide Number Placeholder 3"/>
          <p:cNvSpPr>
            <a:spLocks noGrp="1"/>
          </p:cNvSpPr>
          <p:nvPr>
            <p:ph type="sldNum" sz="quarter" idx="10"/>
          </p:nvPr>
        </p:nvSpPr>
        <p:spPr/>
        <p:txBody>
          <a:bodyPr/>
          <a:lstStyle/>
          <a:p>
            <a:fld id="{5DEF1FBE-57C0-43D7-8B8D-32BF2C0ED366}" type="slidenum">
              <a:rPr lang="en-US" smtClean="0"/>
              <a:t>11</a:t>
            </a:fld>
            <a:endParaRPr lang="en-US" dirty="0"/>
          </a:p>
        </p:txBody>
      </p:sp>
    </p:spTree>
    <p:extLst>
      <p:ext uri="{BB962C8B-B14F-4D97-AF65-F5344CB8AC3E}">
        <p14:creationId xmlns:p14="http://schemas.microsoft.com/office/powerpoint/2010/main" val="4199304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Gender identity is a spectrum</a:t>
            </a:r>
            <a:r>
              <a:rPr lang="en-US" baseline="0" dirty="0"/>
              <a:t> that can range from masculine to feminine. It may be constant or ever changing </a:t>
            </a:r>
            <a:endParaRPr lang="en-US" dirty="0"/>
          </a:p>
        </p:txBody>
      </p:sp>
      <p:sp>
        <p:nvSpPr>
          <p:cNvPr id="4" name="Slide Number Placeholder 3"/>
          <p:cNvSpPr>
            <a:spLocks noGrp="1"/>
          </p:cNvSpPr>
          <p:nvPr>
            <p:ph type="sldNum" sz="quarter" idx="10"/>
          </p:nvPr>
        </p:nvSpPr>
        <p:spPr/>
        <p:txBody>
          <a:bodyPr/>
          <a:lstStyle/>
          <a:p>
            <a:fld id="{5DEF1FBE-57C0-43D7-8B8D-32BF2C0ED366}" type="slidenum">
              <a:rPr lang="en-US" smtClean="0"/>
              <a:t>12</a:t>
            </a:fld>
            <a:endParaRPr lang="en-US" dirty="0"/>
          </a:p>
        </p:txBody>
      </p:sp>
    </p:spTree>
    <p:extLst>
      <p:ext uri="{BB962C8B-B14F-4D97-AF65-F5344CB8AC3E}">
        <p14:creationId xmlns:p14="http://schemas.microsoft.com/office/powerpoint/2010/main" val="4345004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Gender expression is a spectrum</a:t>
            </a:r>
            <a:r>
              <a:rPr lang="en-US" baseline="0" dirty="0"/>
              <a:t> that can range from masculine to feminine. It may be constant or ever changing </a:t>
            </a:r>
            <a:endParaRPr lang="en-US" dirty="0"/>
          </a:p>
        </p:txBody>
      </p:sp>
      <p:sp>
        <p:nvSpPr>
          <p:cNvPr id="4" name="Slide Number Placeholder 3"/>
          <p:cNvSpPr>
            <a:spLocks noGrp="1"/>
          </p:cNvSpPr>
          <p:nvPr>
            <p:ph type="sldNum" sz="quarter" idx="10"/>
          </p:nvPr>
        </p:nvSpPr>
        <p:spPr/>
        <p:txBody>
          <a:bodyPr/>
          <a:lstStyle/>
          <a:p>
            <a:fld id="{5DEF1FBE-57C0-43D7-8B8D-32BF2C0ED366}" type="slidenum">
              <a:rPr lang="en-US" smtClean="0"/>
              <a:t>13</a:t>
            </a:fld>
            <a:endParaRPr lang="en-US" dirty="0"/>
          </a:p>
        </p:txBody>
      </p:sp>
    </p:spTree>
    <p:extLst>
      <p:ext uri="{BB962C8B-B14F-4D97-AF65-F5344CB8AC3E}">
        <p14:creationId xmlns:p14="http://schemas.microsoft.com/office/powerpoint/2010/main" val="2976864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Similarly sexual orientation is a spectrum</a:t>
            </a:r>
            <a:r>
              <a:rPr lang="en-US" baseline="0" dirty="0"/>
              <a:t> that can range from attracted to masculine to feminine. It may be constant or ever changing </a:t>
            </a:r>
            <a:endParaRPr lang="en-US" dirty="0"/>
          </a:p>
        </p:txBody>
      </p:sp>
      <p:sp>
        <p:nvSpPr>
          <p:cNvPr id="4" name="Slide Number Placeholder 3"/>
          <p:cNvSpPr>
            <a:spLocks noGrp="1"/>
          </p:cNvSpPr>
          <p:nvPr>
            <p:ph type="sldNum" sz="quarter" idx="10"/>
          </p:nvPr>
        </p:nvSpPr>
        <p:spPr/>
        <p:txBody>
          <a:bodyPr/>
          <a:lstStyle/>
          <a:p>
            <a:fld id="{5DEF1FBE-57C0-43D7-8B8D-32BF2C0ED366}" type="slidenum">
              <a:rPr lang="en-US" smtClean="0"/>
              <a:t>14</a:t>
            </a:fld>
            <a:endParaRPr lang="en-US" dirty="0"/>
          </a:p>
        </p:txBody>
      </p:sp>
    </p:spTree>
    <p:extLst>
      <p:ext uri="{BB962C8B-B14F-4D97-AF65-F5344CB8AC3E}">
        <p14:creationId xmlns:p14="http://schemas.microsoft.com/office/powerpoint/2010/main" val="39857666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genderbread</a:t>
            </a:r>
            <a:r>
              <a:rPr lang="en-US" baseline="0" dirty="0"/>
              <a:t> person is a an illustration of how identity, expression, sex and sexual orientation all blend together</a:t>
            </a:r>
            <a:endParaRPr lang="en-US" dirty="0"/>
          </a:p>
        </p:txBody>
      </p:sp>
      <p:sp>
        <p:nvSpPr>
          <p:cNvPr id="4" name="Slide Number Placeholder 3"/>
          <p:cNvSpPr>
            <a:spLocks noGrp="1"/>
          </p:cNvSpPr>
          <p:nvPr>
            <p:ph type="sldNum" sz="quarter" idx="10"/>
          </p:nvPr>
        </p:nvSpPr>
        <p:spPr/>
        <p:txBody>
          <a:bodyPr/>
          <a:lstStyle/>
          <a:p>
            <a:fld id="{5DEF1FBE-57C0-43D7-8B8D-32BF2C0ED366}" type="slidenum">
              <a:rPr lang="en-US" smtClean="0"/>
              <a:t>15</a:t>
            </a:fld>
            <a:endParaRPr lang="en-US" dirty="0"/>
          </a:p>
        </p:txBody>
      </p:sp>
    </p:spTree>
    <p:extLst>
      <p:ext uri="{BB962C8B-B14F-4D97-AF65-F5344CB8AC3E}">
        <p14:creationId xmlns:p14="http://schemas.microsoft.com/office/powerpoint/2010/main" val="41917334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defRPr/>
            </a:pPr>
            <a:r>
              <a:rPr lang="en-US" sz="1200" dirty="0"/>
              <a:t>Transgender people are individuals of any age or sex whose appearance, personal characteristics, or behaviors differ from stereotypes about how “men” and “women” are “supposed” to be.</a:t>
            </a:r>
          </a:p>
          <a:p>
            <a:pPr eaLnBrk="1" hangingPunct="1">
              <a:defRPr/>
            </a:pPr>
            <a:endParaRPr lang="en-US" sz="1200" dirty="0"/>
          </a:p>
          <a:p>
            <a:pPr eaLnBrk="1" hangingPunct="1">
              <a:defRPr/>
            </a:pPr>
            <a:r>
              <a:rPr lang="en-US" sz="1200" dirty="0"/>
              <a:t>Transgender people have existed in every culture, race, and class since the story of human life has been recorded. </a:t>
            </a:r>
          </a:p>
          <a:p>
            <a:pPr eaLnBrk="1" hangingPunct="1">
              <a:defRPr/>
            </a:pPr>
            <a:endParaRPr lang="en-US" sz="1200" dirty="0"/>
          </a:p>
          <a:p>
            <a:pPr eaLnBrk="1" hangingPunct="1">
              <a:defRPr/>
            </a:pPr>
            <a:r>
              <a:rPr lang="en-US" sz="1200" dirty="0"/>
              <a:t>Only the term </a:t>
            </a:r>
            <a:r>
              <a:rPr lang="en-US" sz="1200" b="1" i="1" dirty="0"/>
              <a:t>transgender</a:t>
            </a:r>
            <a:r>
              <a:rPr lang="en-US" sz="1200" dirty="0"/>
              <a:t> and the medical technology available to transgender people are new.</a:t>
            </a:r>
          </a:p>
          <a:p>
            <a:pPr eaLnBrk="1" hangingPunct="1">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Transgender is a large umbrella term that embraces numerous people who share the common experience of perceiving or expressing their gender differently from cultural norms and expectations.</a:t>
            </a:r>
          </a:p>
          <a:p>
            <a:pPr eaLnBrk="1" hangingPunct="1">
              <a:defRPr/>
            </a:pPr>
            <a:endParaRPr lang="en-US" sz="1200" dirty="0"/>
          </a:p>
        </p:txBody>
      </p:sp>
      <p:sp>
        <p:nvSpPr>
          <p:cNvPr id="4" name="Slide Number Placeholder 3"/>
          <p:cNvSpPr>
            <a:spLocks noGrp="1"/>
          </p:cNvSpPr>
          <p:nvPr>
            <p:ph type="sldNum" sz="quarter" idx="10"/>
          </p:nvPr>
        </p:nvSpPr>
        <p:spPr/>
        <p:txBody>
          <a:bodyPr/>
          <a:lstStyle/>
          <a:p>
            <a:fld id="{5DEF1FBE-57C0-43D7-8B8D-32BF2C0ED366}" type="slidenum">
              <a:rPr lang="en-US" smtClean="0"/>
              <a:t>16</a:t>
            </a:fld>
            <a:endParaRPr lang="en-US" dirty="0"/>
          </a:p>
        </p:txBody>
      </p:sp>
    </p:spTree>
    <p:extLst>
      <p:ext uri="{BB962C8B-B14F-4D97-AF65-F5344CB8AC3E}">
        <p14:creationId xmlns:p14="http://schemas.microsoft.com/office/powerpoint/2010/main" val="12708313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Here are some terms</a:t>
            </a:r>
            <a:r>
              <a:rPr lang="en-US" baseline="0" dirty="0"/>
              <a:t> that you may hear in dealing with a transgender person</a:t>
            </a:r>
            <a:endParaRPr lang="en-US" dirty="0"/>
          </a:p>
        </p:txBody>
      </p:sp>
      <p:sp>
        <p:nvSpPr>
          <p:cNvPr id="4" name="Slide Number Placeholder 3"/>
          <p:cNvSpPr>
            <a:spLocks noGrp="1"/>
          </p:cNvSpPr>
          <p:nvPr>
            <p:ph type="sldNum" sz="quarter" idx="10"/>
          </p:nvPr>
        </p:nvSpPr>
        <p:spPr/>
        <p:txBody>
          <a:bodyPr/>
          <a:lstStyle/>
          <a:p>
            <a:fld id="{5DEF1FBE-57C0-43D7-8B8D-32BF2C0ED366}" type="slidenum">
              <a:rPr lang="en-US" smtClean="0"/>
              <a:t>17</a:t>
            </a:fld>
            <a:endParaRPr lang="en-US" dirty="0"/>
          </a:p>
        </p:txBody>
      </p:sp>
    </p:spTree>
    <p:extLst>
      <p:ext uri="{BB962C8B-B14F-4D97-AF65-F5344CB8AC3E}">
        <p14:creationId xmlns:p14="http://schemas.microsoft.com/office/powerpoint/2010/main" val="16561739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80000"/>
              </a:lnSpc>
              <a:defRPr/>
            </a:pPr>
            <a:r>
              <a:rPr lang="en-US" sz="1200" dirty="0"/>
              <a:t>Transsexuals are considered to be the smallest single population within the larger transgender world, although they are probably better known as a distinct population to cisgender individuals.</a:t>
            </a:r>
          </a:p>
          <a:p>
            <a:pPr eaLnBrk="1" hangingPunct="1">
              <a:lnSpc>
                <a:spcPct val="80000"/>
              </a:lnSpc>
              <a:defRPr/>
            </a:pPr>
            <a:endParaRPr lang="en-US" sz="1200" dirty="0"/>
          </a:p>
          <a:p>
            <a:pPr eaLnBrk="1" hangingPunct="1">
              <a:lnSpc>
                <a:spcPct val="80000"/>
              </a:lnSpc>
              <a:defRPr/>
            </a:pPr>
            <a:r>
              <a:rPr lang="en-US" sz="1200" dirty="0"/>
              <a:t>Transsexuals are people who were born anatomically male or female and raised in the matching gender role, but who have a deep internal sense of actually being the opposite sex and gender from the one in which they were raised.</a:t>
            </a:r>
            <a:endParaRPr lang="en-US" dirty="0"/>
          </a:p>
        </p:txBody>
      </p:sp>
      <p:sp>
        <p:nvSpPr>
          <p:cNvPr id="4" name="Slide Number Placeholder 3"/>
          <p:cNvSpPr>
            <a:spLocks noGrp="1"/>
          </p:cNvSpPr>
          <p:nvPr>
            <p:ph type="sldNum" sz="quarter" idx="10"/>
          </p:nvPr>
        </p:nvSpPr>
        <p:spPr/>
        <p:txBody>
          <a:bodyPr/>
          <a:lstStyle/>
          <a:p>
            <a:fld id="{5DEF1FBE-57C0-43D7-8B8D-32BF2C0ED366}" type="slidenum">
              <a:rPr lang="en-US" smtClean="0"/>
              <a:t>18</a:t>
            </a:fld>
            <a:endParaRPr lang="en-US" dirty="0"/>
          </a:p>
        </p:txBody>
      </p:sp>
    </p:spTree>
    <p:extLst>
      <p:ext uri="{BB962C8B-B14F-4D97-AF65-F5344CB8AC3E}">
        <p14:creationId xmlns:p14="http://schemas.microsoft.com/office/powerpoint/2010/main" val="25328824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EF1FBE-57C0-43D7-8B8D-32BF2C0ED366}" type="slidenum">
              <a:rPr lang="en-US" smtClean="0"/>
              <a:t>20</a:t>
            </a:fld>
            <a:endParaRPr lang="en-US" dirty="0"/>
          </a:p>
        </p:txBody>
      </p:sp>
    </p:spTree>
    <p:extLst>
      <p:ext uri="{BB962C8B-B14F-4D97-AF65-F5344CB8AC3E}">
        <p14:creationId xmlns:p14="http://schemas.microsoft.com/office/powerpoint/2010/main" val="33772538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defRPr/>
            </a:pPr>
            <a:r>
              <a:rPr lang="en-US" sz="1200" dirty="0"/>
              <a:t>Conditions such as congenital absence of the vagina (1 in every 5000 female births) and hypospadias, in which the urethral opening does not occur at the tip of the penis (1 in every 200 male births), are also considered by many physicians to be intersexed conditions</a:t>
            </a:r>
          </a:p>
        </p:txBody>
      </p:sp>
      <p:sp>
        <p:nvSpPr>
          <p:cNvPr id="4" name="Slide Number Placeholder 3"/>
          <p:cNvSpPr>
            <a:spLocks noGrp="1"/>
          </p:cNvSpPr>
          <p:nvPr>
            <p:ph type="sldNum" sz="quarter" idx="10"/>
          </p:nvPr>
        </p:nvSpPr>
        <p:spPr/>
        <p:txBody>
          <a:bodyPr/>
          <a:lstStyle/>
          <a:p>
            <a:fld id="{5DEF1FBE-57C0-43D7-8B8D-32BF2C0ED366}" type="slidenum">
              <a:rPr lang="en-US" smtClean="0"/>
              <a:t>22</a:t>
            </a:fld>
            <a:endParaRPr lang="en-US" dirty="0"/>
          </a:p>
        </p:txBody>
      </p:sp>
    </p:spTree>
    <p:extLst>
      <p:ext uri="{BB962C8B-B14F-4D97-AF65-F5344CB8AC3E}">
        <p14:creationId xmlns:p14="http://schemas.microsoft.com/office/powerpoint/2010/main" val="3922785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EF1FBE-57C0-43D7-8B8D-32BF2C0ED366}" type="slidenum">
              <a:rPr lang="en-US" smtClean="0"/>
              <a:t>3</a:t>
            </a:fld>
            <a:endParaRPr lang="en-US" dirty="0"/>
          </a:p>
        </p:txBody>
      </p:sp>
    </p:spTree>
    <p:extLst>
      <p:ext uri="{BB962C8B-B14F-4D97-AF65-F5344CB8AC3E}">
        <p14:creationId xmlns:p14="http://schemas.microsoft.com/office/powerpoint/2010/main" val="13254494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EF1FBE-57C0-43D7-8B8D-32BF2C0ED366}" type="slidenum">
              <a:rPr lang="en-US" smtClean="0"/>
              <a:t>23</a:t>
            </a:fld>
            <a:endParaRPr lang="en-US" dirty="0"/>
          </a:p>
        </p:txBody>
      </p:sp>
    </p:spTree>
    <p:extLst>
      <p:ext uri="{BB962C8B-B14F-4D97-AF65-F5344CB8AC3E}">
        <p14:creationId xmlns:p14="http://schemas.microsoft.com/office/powerpoint/2010/main" val="932814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4FA825-712D-443A-B4A4-4226BA0D58F8}" type="slidenum">
              <a:rPr lang="en-US" smtClean="0"/>
              <a:pPr/>
              <a:t>33</a:t>
            </a:fld>
            <a:endParaRPr lang="en-US" dirty="0"/>
          </a:p>
        </p:txBody>
      </p:sp>
    </p:spTree>
    <p:extLst>
      <p:ext uri="{BB962C8B-B14F-4D97-AF65-F5344CB8AC3E}">
        <p14:creationId xmlns:p14="http://schemas.microsoft.com/office/powerpoint/2010/main" val="4286774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Community</a:t>
            </a:r>
            <a:r>
              <a:rPr lang="en-US" baseline="0" dirty="0"/>
              <a:t> Medical Centers is located in the Central Valley of California, </a:t>
            </a:r>
            <a:endParaRPr lang="en-US" dirty="0"/>
          </a:p>
        </p:txBody>
      </p:sp>
      <p:sp>
        <p:nvSpPr>
          <p:cNvPr id="4" name="Slide Number Placeholder 3"/>
          <p:cNvSpPr>
            <a:spLocks noGrp="1"/>
          </p:cNvSpPr>
          <p:nvPr>
            <p:ph type="sldNum" sz="quarter" idx="10"/>
          </p:nvPr>
        </p:nvSpPr>
        <p:spPr/>
        <p:txBody>
          <a:bodyPr/>
          <a:lstStyle/>
          <a:p>
            <a:fld id="{5DEF1FBE-57C0-43D7-8B8D-32BF2C0ED366}" type="slidenum">
              <a:rPr lang="en-US" smtClean="0"/>
              <a:t>4</a:t>
            </a:fld>
            <a:endParaRPr lang="en-US" dirty="0"/>
          </a:p>
        </p:txBody>
      </p:sp>
    </p:spTree>
    <p:extLst>
      <p:ext uri="{BB962C8B-B14F-4D97-AF65-F5344CB8AC3E}">
        <p14:creationId xmlns:p14="http://schemas.microsoft.com/office/powerpoint/2010/main" val="1914913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Transgender and gender non-confirming people suffer significant healthcare barriers in accessing care. Proving a positive patient satisfaction and healthcare experience is always</a:t>
            </a:r>
            <a:r>
              <a:rPr lang="en-US" baseline="0" dirty="0"/>
              <a:t> important.  There is an i</a:t>
            </a:r>
            <a:r>
              <a:rPr lang="en-US" dirty="0"/>
              <a:t>ncreasing number of transgender persons presenting as a result of expanded healthcare and transgender visibility. (please note there is not an increase in the number of</a:t>
            </a:r>
            <a:r>
              <a:rPr lang="en-US" baseline="0" dirty="0"/>
              <a:t> transgender persons, only the visibility and openness of these individuals</a:t>
            </a:r>
            <a:r>
              <a:rPr lang="en-US" dirty="0"/>
              <a:t>)</a:t>
            </a:r>
          </a:p>
          <a:p>
            <a:endParaRPr lang="en-US" dirty="0"/>
          </a:p>
          <a:p>
            <a:r>
              <a:rPr lang="en-US" dirty="0"/>
              <a:t>In addition there are some regulations and potential for legal actions against facilities for not providing competent care.</a:t>
            </a:r>
          </a:p>
          <a:p>
            <a:endParaRPr lang="en-US" dirty="0"/>
          </a:p>
        </p:txBody>
      </p:sp>
      <p:sp>
        <p:nvSpPr>
          <p:cNvPr id="4" name="Slide Number Placeholder 3"/>
          <p:cNvSpPr>
            <a:spLocks noGrp="1"/>
          </p:cNvSpPr>
          <p:nvPr>
            <p:ph type="sldNum" sz="quarter" idx="10"/>
          </p:nvPr>
        </p:nvSpPr>
        <p:spPr/>
        <p:txBody>
          <a:bodyPr/>
          <a:lstStyle/>
          <a:p>
            <a:fld id="{5DEF1FBE-57C0-43D7-8B8D-32BF2C0ED366}" type="slidenum">
              <a:rPr lang="en-US" smtClean="0"/>
              <a:t>5</a:t>
            </a:fld>
            <a:endParaRPr lang="en-US" dirty="0"/>
          </a:p>
        </p:txBody>
      </p:sp>
    </p:spTree>
    <p:extLst>
      <p:ext uri="{BB962C8B-B14F-4D97-AF65-F5344CB8AC3E}">
        <p14:creationId xmlns:p14="http://schemas.microsoft.com/office/powerpoint/2010/main" val="1929345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 let’s talk</a:t>
            </a:r>
            <a:r>
              <a:rPr lang="en-US" b="1" baseline="0" dirty="0"/>
              <a:t> about Gender Expectations </a:t>
            </a:r>
            <a:r>
              <a:rPr lang="en-US" b="1" dirty="0"/>
              <a:t>(role play)</a:t>
            </a:r>
          </a:p>
          <a:p>
            <a:pPr eaLnBrk="1" hangingPunct="1">
              <a:defRPr/>
            </a:pPr>
            <a:r>
              <a:rPr lang="en-US" sz="1600" dirty="0">
                <a:solidFill>
                  <a:schemeClr val="tx1"/>
                </a:solidFill>
              </a:rPr>
              <a:t>What are some of the characteristics we expect from a “</a:t>
            </a:r>
            <a:r>
              <a:rPr lang="en-US" sz="1600" i="1" u="sng" dirty="0">
                <a:solidFill>
                  <a:schemeClr val="tx1"/>
                </a:solidFill>
              </a:rPr>
              <a:t>normal</a:t>
            </a:r>
            <a:r>
              <a:rPr lang="en-US" sz="1600" dirty="0">
                <a:solidFill>
                  <a:schemeClr val="tx1"/>
                </a:solidFill>
              </a:rPr>
              <a:t> man”?</a:t>
            </a:r>
          </a:p>
          <a:p>
            <a:pPr eaLnBrk="1" hangingPunct="1">
              <a:defRPr/>
            </a:pPr>
            <a:r>
              <a:rPr lang="en-US" sz="1600" dirty="0">
                <a:solidFill>
                  <a:schemeClr val="tx1"/>
                </a:solidFill>
              </a:rPr>
              <a:t>What are some of the characteristics we expect from a “</a:t>
            </a:r>
            <a:r>
              <a:rPr lang="en-US" sz="1600" i="1" u="sng" dirty="0">
                <a:solidFill>
                  <a:schemeClr val="tx1"/>
                </a:solidFill>
              </a:rPr>
              <a:t>normal</a:t>
            </a:r>
            <a:r>
              <a:rPr lang="en-US" sz="1600" dirty="0">
                <a:solidFill>
                  <a:schemeClr val="tx1"/>
                </a:solidFill>
              </a:rPr>
              <a:t> woman”?</a:t>
            </a:r>
          </a:p>
          <a:p>
            <a:pPr lvl="1">
              <a:defRPr/>
            </a:pPr>
            <a:r>
              <a:rPr lang="en-US" sz="1400" dirty="0">
                <a:solidFill>
                  <a:schemeClr val="tx1"/>
                </a:solidFill>
              </a:rPr>
              <a:t>(Identifying mannerisms, clothing, career, marriage, reproduction…).</a:t>
            </a:r>
          </a:p>
          <a:p>
            <a:pPr>
              <a:defRPr/>
            </a:pPr>
            <a:r>
              <a:rPr lang="en-US" sz="1600" b="1" dirty="0"/>
              <a:t>What is society’s view when one doesn’t meet these expectations?</a:t>
            </a:r>
          </a:p>
          <a:p>
            <a:endParaRPr lang="en-US" dirty="0"/>
          </a:p>
          <a:p>
            <a:pPr>
              <a:lnSpc>
                <a:spcPct val="80000"/>
              </a:lnSpc>
              <a:buSzTx/>
              <a:defRPr/>
            </a:pPr>
            <a:r>
              <a:rPr lang="en-US" sz="1600" dirty="0"/>
              <a:t>Say a boy goes to kindergarten or 1st grade and trips on the playground and cries.  +</a:t>
            </a:r>
          </a:p>
          <a:p>
            <a:pPr lvl="1">
              <a:lnSpc>
                <a:spcPct val="80000"/>
              </a:lnSpc>
              <a:buSzTx/>
              <a:defRPr/>
            </a:pPr>
            <a:r>
              <a:rPr lang="en-US" sz="1400" dirty="0"/>
              <a:t>What do the other boys tell him about crying?</a:t>
            </a:r>
          </a:p>
          <a:p>
            <a:pPr>
              <a:lnSpc>
                <a:spcPct val="80000"/>
              </a:lnSpc>
              <a:buSzTx/>
              <a:defRPr/>
            </a:pPr>
            <a:r>
              <a:rPr lang="en-US" sz="1600" dirty="0"/>
              <a:t>How many of you know women in their 20’s who get asked this series of questions at parties: do you have a boyfriend? Are you married?  When are you going to have kids?  </a:t>
            </a:r>
          </a:p>
          <a:p>
            <a:pPr lvl="1">
              <a:lnSpc>
                <a:spcPct val="80000"/>
              </a:lnSpc>
              <a:buSzTx/>
              <a:defRPr/>
            </a:pPr>
            <a:r>
              <a:rPr lang="en-US" sz="1400" dirty="0"/>
              <a:t>Notice its rarely “</a:t>
            </a:r>
            <a:r>
              <a:rPr lang="en-US" sz="1400" i="1" dirty="0"/>
              <a:t>are</a:t>
            </a:r>
            <a:r>
              <a:rPr lang="en-US" sz="1400" dirty="0"/>
              <a:t> you going to have kids?”</a:t>
            </a:r>
          </a:p>
          <a:p>
            <a:endParaRPr lang="en-US" dirty="0"/>
          </a:p>
        </p:txBody>
      </p:sp>
      <p:sp>
        <p:nvSpPr>
          <p:cNvPr id="4" name="Slide Number Placeholder 3"/>
          <p:cNvSpPr>
            <a:spLocks noGrp="1"/>
          </p:cNvSpPr>
          <p:nvPr>
            <p:ph type="sldNum" sz="quarter" idx="10"/>
          </p:nvPr>
        </p:nvSpPr>
        <p:spPr/>
        <p:txBody>
          <a:bodyPr/>
          <a:lstStyle/>
          <a:p>
            <a:fld id="{5DEF1FBE-57C0-43D7-8B8D-32BF2C0ED366}" type="slidenum">
              <a:rPr lang="en-US" smtClean="0"/>
              <a:t>6</a:t>
            </a:fld>
            <a:endParaRPr lang="en-US" dirty="0"/>
          </a:p>
        </p:txBody>
      </p:sp>
    </p:spTree>
    <p:extLst>
      <p:ext uri="{BB962C8B-B14F-4D97-AF65-F5344CB8AC3E}">
        <p14:creationId xmlns:p14="http://schemas.microsoft.com/office/powerpoint/2010/main" val="2264123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Awareness of ones gender is usually developed around 18 months and 2 years and no later than age 5. in most cases gender identity is usually formed by the age of 3. However, the individual may not be able to articulate</a:t>
            </a:r>
            <a:r>
              <a:rPr lang="en-US" baseline="0" dirty="0"/>
              <a:t> their identity. </a:t>
            </a:r>
            <a:r>
              <a:rPr lang="en-US" dirty="0"/>
              <a:t>It is not uncommon for children to state by age 5 that they should have been opposite gender. The difference between a transgender</a:t>
            </a:r>
            <a:r>
              <a:rPr lang="en-US" baseline="0" dirty="0"/>
              <a:t> child and a cisgender child is that the child must be consistent, persistent and insistent in their identification as the opposite gender assigned at birth. </a:t>
            </a:r>
            <a:endParaRPr lang="en-US" dirty="0"/>
          </a:p>
          <a:p>
            <a:endParaRPr lang="en-US" dirty="0"/>
          </a:p>
        </p:txBody>
      </p:sp>
      <p:sp>
        <p:nvSpPr>
          <p:cNvPr id="4" name="Slide Number Placeholder 3"/>
          <p:cNvSpPr>
            <a:spLocks noGrp="1"/>
          </p:cNvSpPr>
          <p:nvPr>
            <p:ph type="sldNum" sz="quarter" idx="10"/>
          </p:nvPr>
        </p:nvSpPr>
        <p:spPr/>
        <p:txBody>
          <a:bodyPr/>
          <a:lstStyle/>
          <a:p>
            <a:fld id="{5DEF1FBE-57C0-43D7-8B8D-32BF2C0ED366}" type="slidenum">
              <a:rPr lang="en-US" smtClean="0"/>
              <a:t>7</a:t>
            </a:fld>
            <a:endParaRPr lang="en-US" dirty="0"/>
          </a:p>
        </p:txBody>
      </p:sp>
    </p:spTree>
    <p:extLst>
      <p:ext uri="{BB962C8B-B14F-4D97-AF65-F5344CB8AC3E}">
        <p14:creationId xmlns:p14="http://schemas.microsoft.com/office/powerpoint/2010/main" val="1878136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Everyone has a sex, a gender identity, a gender expression, and a sexual orientation. </a:t>
            </a:r>
          </a:p>
          <a:p>
            <a:r>
              <a:rPr lang="en-US" dirty="0"/>
              <a:t>How all these factors are related, or what causes any given individual to have the particular mix of characteristics that defines his or her identity, is not yet known and may never be known. </a:t>
            </a:r>
          </a:p>
          <a:p>
            <a:pPr>
              <a:lnSpc>
                <a:spcPct val="80000"/>
              </a:lnSpc>
              <a:defRPr/>
            </a:pPr>
            <a:r>
              <a:rPr lang="en-US" dirty="0"/>
              <a:t>In everyday language as well as in the law, the terms gender and sex are often used interchangeably.</a:t>
            </a:r>
          </a:p>
          <a:p>
            <a:pPr>
              <a:lnSpc>
                <a:spcPct val="80000"/>
              </a:lnSpc>
              <a:defRPr/>
            </a:pPr>
            <a:r>
              <a:rPr lang="en-US" dirty="0"/>
              <a:t>However, these are two completely different concepts and it is important to distinguish between the two terms.</a:t>
            </a:r>
          </a:p>
          <a:p>
            <a:pPr>
              <a:lnSpc>
                <a:spcPct val="80000"/>
              </a:lnSpc>
              <a:defRPr/>
            </a:pPr>
            <a:r>
              <a:rPr lang="en-US" dirty="0"/>
              <a:t>Every person’s sex, gender, and sexuality is very personal, complex, and unique to them. </a:t>
            </a:r>
          </a:p>
          <a:p>
            <a:endParaRPr lang="en-US" dirty="0"/>
          </a:p>
        </p:txBody>
      </p:sp>
      <p:sp>
        <p:nvSpPr>
          <p:cNvPr id="4" name="Slide Number Placeholder 3"/>
          <p:cNvSpPr>
            <a:spLocks noGrp="1"/>
          </p:cNvSpPr>
          <p:nvPr>
            <p:ph type="sldNum" sz="quarter" idx="10"/>
          </p:nvPr>
        </p:nvSpPr>
        <p:spPr/>
        <p:txBody>
          <a:bodyPr/>
          <a:lstStyle/>
          <a:p>
            <a:fld id="{5DEF1FBE-57C0-43D7-8B8D-32BF2C0ED366}" type="slidenum">
              <a:rPr lang="en-US" smtClean="0"/>
              <a:t>8</a:t>
            </a:fld>
            <a:endParaRPr lang="en-US" dirty="0"/>
          </a:p>
        </p:txBody>
      </p:sp>
    </p:spTree>
    <p:extLst>
      <p:ext uri="{BB962C8B-B14F-4D97-AF65-F5344CB8AC3E}">
        <p14:creationId xmlns:p14="http://schemas.microsoft.com/office/powerpoint/2010/main" val="1914977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Sex</a:t>
            </a:r>
            <a:r>
              <a:rPr lang="en-US" baseline="0" dirty="0"/>
              <a:t> r</a:t>
            </a:r>
            <a:r>
              <a:rPr lang="en-US" dirty="0"/>
              <a:t>efers to biological or anatomical sex — the presence of specific reproductive and sexual organs, both internal and external and, at some level, the chromosomal profile (XY or XX) that distinguishes the male sex and the female sex of an individual.</a:t>
            </a:r>
          </a:p>
          <a:p>
            <a:endParaRPr lang="en-US" dirty="0"/>
          </a:p>
          <a:p>
            <a:r>
              <a:rPr lang="en-US" dirty="0"/>
              <a:t>While many people believe that all humans are born clearly male or female, this is not true. </a:t>
            </a:r>
          </a:p>
          <a:p>
            <a:endParaRPr lang="en-US" dirty="0"/>
          </a:p>
          <a:p>
            <a:r>
              <a:rPr lang="en-US" dirty="0"/>
              <a:t>At least 1 of every 1,500 children is born with a mixture of male and female sexual characteristics that makes it difficult, even for an expert, to label them male or female</a:t>
            </a:r>
          </a:p>
        </p:txBody>
      </p:sp>
      <p:sp>
        <p:nvSpPr>
          <p:cNvPr id="4" name="Slide Number Placeholder 3"/>
          <p:cNvSpPr>
            <a:spLocks noGrp="1"/>
          </p:cNvSpPr>
          <p:nvPr>
            <p:ph type="sldNum" sz="quarter" idx="10"/>
          </p:nvPr>
        </p:nvSpPr>
        <p:spPr/>
        <p:txBody>
          <a:bodyPr/>
          <a:lstStyle/>
          <a:p>
            <a:fld id="{5DEF1FBE-57C0-43D7-8B8D-32BF2C0ED366}" type="slidenum">
              <a:rPr lang="en-US" smtClean="0"/>
              <a:t>9</a:t>
            </a:fld>
            <a:endParaRPr lang="en-US" dirty="0"/>
          </a:p>
        </p:txBody>
      </p:sp>
    </p:spTree>
    <p:extLst>
      <p:ext uri="{BB962C8B-B14F-4D97-AF65-F5344CB8AC3E}">
        <p14:creationId xmlns:p14="http://schemas.microsoft.com/office/powerpoint/2010/main" val="1291627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aseline="0" dirty="0"/>
              <a:t>Gender is a social construct that refers to the sense of maleness or femaleness or otherness experienced at personal, social, and cultural levels.</a:t>
            </a:r>
          </a:p>
          <a:p>
            <a:r>
              <a:rPr lang="en-US" sz="1400" dirty="0"/>
              <a:t>Gender</a:t>
            </a:r>
            <a:r>
              <a:rPr lang="en-US" sz="1400" baseline="0" dirty="0"/>
              <a:t> has more recently been determined to be a function of the brain. </a:t>
            </a:r>
          </a:p>
          <a:p>
            <a:r>
              <a:rPr lang="en-US" sz="1400" baseline="0" dirty="0"/>
              <a:t>Gender is constructed in three parts Identity. Which is the way in which one views themselves. Expression, the manner in which one presents themselves. Attribution, what others assumes about your gender when the look at you. Gender is very fluid and a person can fall anywhere along the spectrum. An individual may identify entirely in one gender or move in between genders.</a:t>
            </a:r>
          </a:p>
          <a:p>
            <a:endParaRPr lang="en-US" dirty="0"/>
          </a:p>
        </p:txBody>
      </p:sp>
      <p:sp>
        <p:nvSpPr>
          <p:cNvPr id="4" name="Slide Number Placeholder 3"/>
          <p:cNvSpPr>
            <a:spLocks noGrp="1"/>
          </p:cNvSpPr>
          <p:nvPr>
            <p:ph type="sldNum" sz="quarter" idx="10"/>
          </p:nvPr>
        </p:nvSpPr>
        <p:spPr/>
        <p:txBody>
          <a:bodyPr/>
          <a:lstStyle/>
          <a:p>
            <a:fld id="{5DEF1FBE-57C0-43D7-8B8D-32BF2C0ED366}" type="slidenum">
              <a:rPr lang="en-US" smtClean="0"/>
              <a:t>10</a:t>
            </a:fld>
            <a:endParaRPr lang="en-US" dirty="0"/>
          </a:p>
        </p:txBody>
      </p:sp>
    </p:spTree>
    <p:extLst>
      <p:ext uri="{BB962C8B-B14F-4D97-AF65-F5344CB8AC3E}">
        <p14:creationId xmlns:p14="http://schemas.microsoft.com/office/powerpoint/2010/main" val="1871397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6021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308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18449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77078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851325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547556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5222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8679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3838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20603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6500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482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93569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1676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20815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85481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8/11/2017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278889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www.lgbthealtheducation.org/" TargetMode="External"/><Relationship Id="rId3" Type="http://schemas.openxmlformats.org/officeDocument/2006/relationships/hyperlink" Target="http://transhealth.ucsf.edu/" TargetMode="External"/><Relationship Id="rId7" Type="http://schemas.openxmlformats.org/officeDocument/2006/relationships/hyperlink" Target="https://www.genderspectrum.org/" TargetMode="External"/><Relationship Id="rId2" Type="http://schemas.openxmlformats.org/officeDocument/2006/relationships/hyperlink" Target="http://project-health.org/transline/" TargetMode="External"/><Relationship Id="rId1" Type="http://schemas.openxmlformats.org/officeDocument/2006/relationships/slideLayout" Target="../slideLayouts/slideLayout2.xml"/><Relationship Id="rId6" Type="http://schemas.openxmlformats.org/officeDocument/2006/relationships/hyperlink" Target="http://www.transequality.org/" TargetMode="External"/><Relationship Id="rId5" Type="http://schemas.openxmlformats.org/officeDocument/2006/relationships/hyperlink" Target="http://www.glma.org/" TargetMode="External"/><Relationship Id="rId4" Type="http://schemas.openxmlformats.org/officeDocument/2006/relationships/hyperlink" Target="http://transhealth.phsa.ca/"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3894" y="1020431"/>
            <a:ext cx="8753003" cy="1475013"/>
          </a:xfrm>
        </p:spPr>
        <p:txBody>
          <a:bodyPr>
            <a:normAutofit fontScale="90000"/>
          </a:bodyPr>
          <a:lstStyle/>
          <a:p>
            <a:r>
              <a:rPr lang="en-US" sz="3100" dirty="0"/>
              <a:t>Transgender and Gender Non-Conforming Patients</a:t>
            </a:r>
            <a:br>
              <a:rPr lang="en-US" dirty="0"/>
            </a:br>
            <a:endParaRPr lang="en-US" dirty="0"/>
          </a:p>
        </p:txBody>
      </p:sp>
      <p:sp>
        <p:nvSpPr>
          <p:cNvPr id="3" name="Subtitle 2"/>
          <p:cNvSpPr>
            <a:spLocks noGrp="1"/>
          </p:cNvSpPr>
          <p:nvPr>
            <p:ph type="subTitle" idx="1"/>
          </p:nvPr>
        </p:nvSpPr>
        <p:spPr>
          <a:xfrm>
            <a:off x="1261872" y="1757937"/>
            <a:ext cx="7855025" cy="1096899"/>
          </a:xfrm>
        </p:spPr>
        <p:txBody>
          <a:bodyPr/>
          <a:lstStyle/>
          <a:p>
            <a:r>
              <a:rPr lang="en-US" dirty="0"/>
              <a:t>Cultural Sensitivity and the Healthcare Industry</a:t>
            </a:r>
          </a:p>
        </p:txBody>
      </p:sp>
      <p:sp>
        <p:nvSpPr>
          <p:cNvPr id="4" name="Rectangle 6"/>
          <p:cNvSpPr>
            <a:spLocks noChangeArrowheads="1"/>
          </p:cNvSpPr>
          <p:nvPr/>
        </p:nvSpPr>
        <p:spPr bwMode="auto">
          <a:xfrm>
            <a:off x="1114700" y="2788546"/>
            <a:ext cx="7843805" cy="1295400"/>
          </a:xfrm>
          <a:prstGeom prst="rect">
            <a:avLst/>
          </a:prstGeom>
          <a:solidFill>
            <a:schemeClr val="accent2">
              <a:alpha val="50000"/>
            </a:schemeClr>
          </a:solidFill>
          <a:ln w="76200">
            <a:solidFill>
              <a:schemeClr val="accent1"/>
            </a:solidFill>
            <a:miter lim="800000"/>
            <a:headEnd/>
            <a:tailEnd/>
          </a:ln>
          <a:effectLst/>
        </p:spPr>
        <p:txBody>
          <a:bodyPr anchor="ctr"/>
          <a:lstStyle/>
          <a:p>
            <a:pPr algn="ctr" eaLnBrk="1" hangingPunct="1">
              <a:spcAft>
                <a:spcPct val="50000"/>
              </a:spcAft>
              <a:defRPr/>
            </a:pPr>
            <a:r>
              <a:rPr lang="en-US" sz="1600" dirty="0">
                <a:effectLst>
                  <a:outerShdw blurRad="38100" dist="38100" dir="2700000" algn="tl">
                    <a:srgbClr val="C0C0C0"/>
                  </a:outerShdw>
                </a:effectLst>
                <a:latin typeface="Arial" charset="0"/>
              </a:rPr>
              <a:t>Curricula Compiled by </a:t>
            </a:r>
            <a:br>
              <a:rPr lang="en-US" sz="1600" dirty="0">
                <a:effectLst>
                  <a:outerShdw blurRad="38100" dist="38100" dir="2700000" algn="tl">
                    <a:srgbClr val="C0C0C0"/>
                  </a:outerShdw>
                </a:effectLst>
                <a:latin typeface="Arial" charset="0"/>
              </a:rPr>
            </a:br>
            <a:r>
              <a:rPr lang="en-US" sz="1600" dirty="0">
                <a:effectLst>
                  <a:outerShdw blurRad="38100" dist="38100" dir="2700000" algn="tl">
                    <a:srgbClr val="C0C0C0"/>
                  </a:outerShdw>
                </a:effectLst>
                <a:latin typeface="Arial" charset="0"/>
              </a:rPr>
              <a:t>Amanda Nicole Watson</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31664" y="4512705"/>
            <a:ext cx="2809875" cy="1247775"/>
          </a:xfrm>
          <a:prstGeom prst="rect">
            <a:avLst/>
          </a:prstGeom>
        </p:spPr>
      </p:pic>
    </p:spTree>
    <p:extLst>
      <p:ext uri="{BB962C8B-B14F-4D97-AF65-F5344CB8AC3E}">
        <p14:creationId xmlns:p14="http://schemas.microsoft.com/office/powerpoint/2010/main" val="3322663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36606" y="342472"/>
            <a:ext cx="8596668" cy="549244"/>
          </a:xfrm>
        </p:spPr>
        <p:txBody>
          <a:bodyPr>
            <a:normAutofit fontScale="90000"/>
          </a:bodyPr>
          <a:lstStyle/>
          <a:p>
            <a:pPr eaLnBrk="1" hangingPunct="1">
              <a:defRPr/>
            </a:pPr>
            <a:r>
              <a:rPr lang="en-US" sz="3200" b="1" dirty="0"/>
              <a:t>Gender Identity &amp; Expression</a:t>
            </a:r>
          </a:p>
        </p:txBody>
      </p:sp>
      <p:sp>
        <p:nvSpPr>
          <p:cNvPr id="26627" name="Rectangle 3"/>
          <p:cNvSpPr>
            <a:spLocks noGrp="1" noChangeArrowheads="1"/>
          </p:cNvSpPr>
          <p:nvPr>
            <p:ph idx="1"/>
          </p:nvPr>
        </p:nvSpPr>
        <p:spPr>
          <a:xfrm>
            <a:off x="436606" y="1158844"/>
            <a:ext cx="8837396" cy="5294345"/>
          </a:xfrm>
        </p:spPr>
        <p:txBody>
          <a:bodyPr>
            <a:normAutofit/>
          </a:bodyPr>
          <a:lstStyle/>
          <a:p>
            <a:pPr eaLnBrk="1" hangingPunct="1">
              <a:lnSpc>
                <a:spcPct val="80000"/>
              </a:lnSpc>
              <a:defRPr/>
            </a:pPr>
            <a:r>
              <a:rPr lang="en-US" sz="1600" b="1" i="1" u="sng" dirty="0"/>
              <a:t>GENDER</a:t>
            </a:r>
            <a:r>
              <a:rPr lang="en-US" sz="1600" dirty="0"/>
              <a:t> is a social construct that refers to the sense of maleness or femaleness or otherness experienced at personal, social, and cultural levels.</a:t>
            </a:r>
          </a:p>
          <a:p>
            <a:pPr eaLnBrk="1" hangingPunct="1">
              <a:lnSpc>
                <a:spcPct val="80000"/>
              </a:lnSpc>
              <a:defRPr/>
            </a:pPr>
            <a:endParaRPr lang="en-US" sz="1600" dirty="0"/>
          </a:p>
          <a:p>
            <a:pPr eaLnBrk="1" hangingPunct="1">
              <a:lnSpc>
                <a:spcPct val="80000"/>
              </a:lnSpc>
              <a:defRPr/>
            </a:pPr>
            <a:r>
              <a:rPr lang="en-US" sz="1600" dirty="0"/>
              <a:t> </a:t>
            </a:r>
            <a:r>
              <a:rPr lang="en-US" sz="1600" b="1" dirty="0"/>
              <a:t>A persons' gender includes:</a:t>
            </a:r>
          </a:p>
          <a:p>
            <a:pPr lvl="1" eaLnBrk="1" hangingPunct="1">
              <a:lnSpc>
                <a:spcPct val="80000"/>
              </a:lnSpc>
              <a:defRPr/>
            </a:pPr>
            <a:r>
              <a:rPr lang="en-US" sz="1400" b="1" i="1" dirty="0"/>
              <a:t>Identity</a:t>
            </a:r>
            <a:r>
              <a:rPr lang="en-US" b="1" i="1" dirty="0"/>
              <a:t>.</a:t>
            </a:r>
          </a:p>
          <a:p>
            <a:pPr lvl="2" eaLnBrk="1" hangingPunct="1">
              <a:lnSpc>
                <a:spcPct val="80000"/>
              </a:lnSpc>
              <a:defRPr/>
            </a:pPr>
            <a:r>
              <a:rPr lang="en-US" sz="1600" dirty="0"/>
              <a:t>How one views themselves in relation to how society defines a man or a woman.</a:t>
            </a:r>
          </a:p>
          <a:p>
            <a:pPr lvl="1" eaLnBrk="1" hangingPunct="1">
              <a:lnSpc>
                <a:spcPct val="80000"/>
              </a:lnSpc>
              <a:defRPr/>
            </a:pPr>
            <a:endParaRPr lang="en-US" b="1" i="1" dirty="0"/>
          </a:p>
          <a:p>
            <a:pPr lvl="1" eaLnBrk="1" hangingPunct="1">
              <a:lnSpc>
                <a:spcPct val="80000"/>
              </a:lnSpc>
              <a:defRPr/>
            </a:pPr>
            <a:r>
              <a:rPr lang="en-US" sz="1400" b="1" i="1" dirty="0"/>
              <a:t>Expression.</a:t>
            </a:r>
          </a:p>
          <a:p>
            <a:pPr lvl="2" eaLnBrk="1" hangingPunct="1">
              <a:lnSpc>
                <a:spcPct val="80000"/>
              </a:lnSpc>
              <a:defRPr/>
            </a:pPr>
            <a:r>
              <a:rPr lang="en-US" dirty="0"/>
              <a:t>The way one presents themselves to others.</a:t>
            </a:r>
          </a:p>
          <a:p>
            <a:pPr lvl="2" eaLnBrk="1" hangingPunct="1">
              <a:lnSpc>
                <a:spcPct val="80000"/>
              </a:lnSpc>
              <a:defRPr/>
            </a:pPr>
            <a:endParaRPr lang="en-US" sz="1600" dirty="0"/>
          </a:p>
          <a:p>
            <a:pPr lvl="1">
              <a:lnSpc>
                <a:spcPct val="80000"/>
              </a:lnSpc>
              <a:defRPr/>
            </a:pPr>
            <a:r>
              <a:rPr lang="en-US" sz="1400" b="1" i="1" dirty="0"/>
              <a:t>Attribution.</a:t>
            </a:r>
          </a:p>
          <a:p>
            <a:pPr lvl="2" eaLnBrk="1" hangingPunct="1">
              <a:lnSpc>
                <a:spcPct val="80000"/>
              </a:lnSpc>
              <a:defRPr/>
            </a:pPr>
            <a:r>
              <a:rPr lang="en-US" dirty="0"/>
              <a:t>What someone assumes about your gender when they look at you.</a:t>
            </a:r>
          </a:p>
          <a:p>
            <a:pPr lvl="2" eaLnBrk="1" hangingPunct="1">
              <a:lnSpc>
                <a:spcPct val="80000"/>
              </a:lnSpc>
              <a:defRPr/>
            </a:pPr>
            <a:endParaRPr lang="en-US" sz="1600" dirty="0"/>
          </a:p>
          <a:p>
            <a:pPr eaLnBrk="1" hangingPunct="1">
              <a:lnSpc>
                <a:spcPct val="80000"/>
              </a:lnSpc>
              <a:defRPr/>
            </a:pPr>
            <a:r>
              <a:rPr lang="en-US" sz="1600" dirty="0"/>
              <a:t>An individual may fall anywhere along these spectra.</a:t>
            </a:r>
          </a:p>
          <a:p>
            <a:pPr lvl="1">
              <a:lnSpc>
                <a:spcPct val="80000"/>
              </a:lnSpc>
              <a:defRPr/>
            </a:pPr>
            <a:r>
              <a:rPr lang="en-US" sz="1400" b="1" i="1" dirty="0"/>
              <a:t>Some people identify entirely within one gender</a:t>
            </a:r>
          </a:p>
          <a:p>
            <a:pPr lvl="2">
              <a:lnSpc>
                <a:spcPct val="80000"/>
              </a:lnSpc>
              <a:defRPr/>
            </a:pPr>
            <a:r>
              <a:rPr lang="en-US" dirty="0"/>
              <a:t>while others may feel that their gender is more fluid and combines aspects of both male and female.</a:t>
            </a:r>
          </a:p>
        </p:txBody>
      </p:sp>
    </p:spTree>
    <p:extLst>
      <p:ext uri="{BB962C8B-B14F-4D97-AF65-F5344CB8AC3E}">
        <p14:creationId xmlns:p14="http://schemas.microsoft.com/office/powerpoint/2010/main" val="49682817"/>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36605" y="260279"/>
            <a:ext cx="8596668" cy="666939"/>
          </a:xfrm>
        </p:spPr>
        <p:txBody>
          <a:bodyPr/>
          <a:lstStyle/>
          <a:p>
            <a:pPr eaLnBrk="1" hangingPunct="1">
              <a:defRPr/>
            </a:pPr>
            <a:r>
              <a:rPr lang="en-US" b="1" dirty="0"/>
              <a:t>Sexual Orientation</a:t>
            </a:r>
          </a:p>
        </p:txBody>
      </p:sp>
      <p:sp>
        <p:nvSpPr>
          <p:cNvPr id="27651" name="Rectangle 3"/>
          <p:cNvSpPr>
            <a:spLocks noGrp="1" noChangeArrowheads="1"/>
          </p:cNvSpPr>
          <p:nvPr>
            <p:ph idx="1"/>
          </p:nvPr>
        </p:nvSpPr>
        <p:spPr>
          <a:xfrm>
            <a:off x="436605" y="1276540"/>
            <a:ext cx="9109731" cy="4250958"/>
          </a:xfrm>
        </p:spPr>
        <p:txBody>
          <a:bodyPr>
            <a:normAutofit/>
          </a:bodyPr>
          <a:lstStyle/>
          <a:p>
            <a:pPr eaLnBrk="1" hangingPunct="1">
              <a:lnSpc>
                <a:spcPct val="80000"/>
              </a:lnSpc>
              <a:defRPr/>
            </a:pPr>
            <a:r>
              <a:rPr lang="en-US" sz="1600" dirty="0"/>
              <a:t>Refers to whom one is physically, emotionally and romantically attracted to forming intimate relationships. </a:t>
            </a:r>
          </a:p>
          <a:p>
            <a:pPr lvl="1">
              <a:lnSpc>
                <a:spcPct val="80000"/>
              </a:lnSpc>
              <a:defRPr/>
            </a:pPr>
            <a:r>
              <a:rPr lang="en-US" sz="1400" dirty="0"/>
              <a:t>This also varies greatly from person to person, and may change at any time during the course of life.</a:t>
            </a:r>
          </a:p>
          <a:p>
            <a:pPr eaLnBrk="1" hangingPunct="1">
              <a:lnSpc>
                <a:spcPct val="80000"/>
              </a:lnSpc>
              <a:defRPr/>
            </a:pPr>
            <a:endParaRPr lang="en-US" sz="1600" dirty="0"/>
          </a:p>
          <a:p>
            <a:pPr eaLnBrk="1" hangingPunct="1">
              <a:lnSpc>
                <a:spcPct val="80000"/>
              </a:lnSpc>
              <a:defRPr/>
            </a:pPr>
            <a:r>
              <a:rPr lang="en-US" sz="1600" dirty="0"/>
              <a:t>Transgender people are no more or less likely to be gay, lesbian, bisexual, pansexual or heterosexual than any other specific population group.</a:t>
            </a:r>
          </a:p>
          <a:p>
            <a:pPr lvl="1">
              <a:lnSpc>
                <a:spcPct val="80000"/>
              </a:lnSpc>
              <a:defRPr/>
            </a:pPr>
            <a:r>
              <a:rPr lang="en-US" sz="1400" dirty="0"/>
              <a:t>The ratio is comparatively similar to cisgender people. </a:t>
            </a:r>
          </a:p>
          <a:p>
            <a:pPr eaLnBrk="1" hangingPunct="1">
              <a:lnSpc>
                <a:spcPct val="80000"/>
              </a:lnSpc>
              <a:defRPr/>
            </a:pPr>
            <a:endParaRPr lang="en-US" sz="1600" dirty="0"/>
          </a:p>
          <a:p>
            <a:pPr eaLnBrk="1" hangingPunct="1">
              <a:lnSpc>
                <a:spcPct val="80000"/>
              </a:lnSpc>
              <a:defRPr/>
            </a:pPr>
            <a:r>
              <a:rPr lang="en-US" sz="1600" dirty="0"/>
              <a:t>Oftentimes, cisgender people misperceive transgender people as gay or lesbian because of</a:t>
            </a:r>
          </a:p>
          <a:p>
            <a:pPr lvl="1">
              <a:lnSpc>
                <a:spcPct val="80000"/>
              </a:lnSpc>
              <a:defRPr/>
            </a:pPr>
            <a:r>
              <a:rPr lang="en-US" sz="1400" dirty="0"/>
              <a:t>Physical characteristics</a:t>
            </a:r>
          </a:p>
          <a:p>
            <a:pPr lvl="1">
              <a:lnSpc>
                <a:spcPct val="80000"/>
              </a:lnSpc>
              <a:defRPr/>
            </a:pPr>
            <a:r>
              <a:rPr lang="en-US" sz="1400" dirty="0"/>
              <a:t>The manner in which a transgender person expresses themselves</a:t>
            </a:r>
          </a:p>
          <a:p>
            <a:pPr lvl="1">
              <a:lnSpc>
                <a:spcPct val="80000"/>
              </a:lnSpc>
              <a:defRPr/>
            </a:pPr>
            <a:r>
              <a:rPr lang="en-US" sz="1400" dirty="0"/>
              <a:t>Because they do not understand that transgender people identify their sexual orientation based on their internal perception of their gender and not their anatomical sex.</a:t>
            </a:r>
          </a:p>
        </p:txBody>
      </p:sp>
    </p:spTree>
    <p:extLst>
      <p:ext uri="{BB962C8B-B14F-4D97-AF65-F5344CB8AC3E}">
        <p14:creationId xmlns:p14="http://schemas.microsoft.com/office/powerpoint/2010/main" val="4238346380"/>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30725"/>
          </a:xfrm>
        </p:spPr>
        <p:txBody>
          <a:bodyPr>
            <a:normAutofit/>
          </a:bodyPr>
          <a:lstStyle/>
          <a:p>
            <a:r>
              <a:rPr lang="en-US" sz="3200" dirty="0"/>
              <a:t>Gender Identity (How One Sees Themselves)</a:t>
            </a:r>
          </a:p>
        </p:txBody>
      </p:sp>
      <p:cxnSp>
        <p:nvCxnSpPr>
          <p:cNvPr id="11" name="Straight Connector 10"/>
          <p:cNvCxnSpPr/>
          <p:nvPr/>
        </p:nvCxnSpPr>
        <p:spPr>
          <a:xfrm flipV="1">
            <a:off x="300383" y="4416248"/>
            <a:ext cx="9144000" cy="18661"/>
          </a:xfrm>
          <a:prstGeom prst="line">
            <a:avLst/>
          </a:prstGeom>
          <a:ln w="63500" cap="sq">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492660" y="3567120"/>
            <a:ext cx="1903445" cy="369332"/>
          </a:xfrm>
          <a:prstGeom prst="rect">
            <a:avLst/>
          </a:prstGeom>
          <a:noFill/>
        </p:spPr>
        <p:txBody>
          <a:bodyPr wrap="square" rtlCol="0">
            <a:spAutoFit/>
          </a:bodyPr>
          <a:lstStyle/>
          <a:p>
            <a:r>
              <a:rPr lang="en-US" dirty="0"/>
              <a:t>Masculine Identity</a:t>
            </a:r>
          </a:p>
        </p:txBody>
      </p:sp>
      <p:sp>
        <p:nvSpPr>
          <p:cNvPr id="14" name="TextBox 13"/>
          <p:cNvSpPr txBox="1"/>
          <p:nvPr/>
        </p:nvSpPr>
        <p:spPr>
          <a:xfrm>
            <a:off x="174108" y="3567120"/>
            <a:ext cx="1903445" cy="369332"/>
          </a:xfrm>
          <a:prstGeom prst="rect">
            <a:avLst/>
          </a:prstGeom>
          <a:noFill/>
        </p:spPr>
        <p:txBody>
          <a:bodyPr wrap="square" rtlCol="0">
            <a:spAutoFit/>
          </a:bodyPr>
          <a:lstStyle/>
          <a:p>
            <a:r>
              <a:rPr lang="en-US" dirty="0"/>
              <a:t>Feminine Identity</a:t>
            </a:r>
          </a:p>
        </p:txBody>
      </p:sp>
      <p:sp>
        <p:nvSpPr>
          <p:cNvPr id="15" name="TextBox 14"/>
          <p:cNvSpPr txBox="1"/>
          <p:nvPr/>
        </p:nvSpPr>
        <p:spPr>
          <a:xfrm>
            <a:off x="3445447" y="3623312"/>
            <a:ext cx="3060442" cy="369332"/>
          </a:xfrm>
          <a:prstGeom prst="rect">
            <a:avLst/>
          </a:prstGeom>
          <a:noFill/>
        </p:spPr>
        <p:txBody>
          <a:bodyPr wrap="square" rtlCol="0">
            <a:spAutoFit/>
          </a:bodyPr>
          <a:lstStyle/>
          <a:p>
            <a:r>
              <a:rPr lang="en-US" dirty="0"/>
              <a:t>Non-Binary / Gender fluid</a:t>
            </a:r>
          </a:p>
        </p:txBody>
      </p:sp>
    </p:spTree>
    <p:extLst>
      <p:ext uri="{BB962C8B-B14F-4D97-AF65-F5344CB8AC3E}">
        <p14:creationId xmlns:p14="http://schemas.microsoft.com/office/powerpoint/2010/main" val="3458442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861" y="609600"/>
            <a:ext cx="8930689" cy="757473"/>
          </a:xfrm>
        </p:spPr>
        <p:txBody>
          <a:bodyPr>
            <a:normAutofit/>
          </a:bodyPr>
          <a:lstStyle/>
          <a:p>
            <a:pPr algn="ctr"/>
            <a:r>
              <a:rPr lang="en-US" sz="3200" dirty="0"/>
              <a:t>Gender Expression (How One Presents)</a:t>
            </a:r>
          </a:p>
        </p:txBody>
      </p:sp>
      <p:cxnSp>
        <p:nvCxnSpPr>
          <p:cNvPr id="11" name="Straight Connector 10"/>
          <p:cNvCxnSpPr/>
          <p:nvPr/>
        </p:nvCxnSpPr>
        <p:spPr>
          <a:xfrm flipV="1">
            <a:off x="475860" y="4187647"/>
            <a:ext cx="9144000" cy="0"/>
          </a:xfrm>
          <a:prstGeom prst="line">
            <a:avLst/>
          </a:prstGeom>
          <a:ln w="63500" cap="sq">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547401" y="3508052"/>
            <a:ext cx="1903445" cy="369332"/>
          </a:xfrm>
          <a:prstGeom prst="rect">
            <a:avLst/>
          </a:prstGeom>
          <a:noFill/>
        </p:spPr>
        <p:txBody>
          <a:bodyPr wrap="square" rtlCol="0">
            <a:spAutoFit/>
          </a:bodyPr>
          <a:lstStyle/>
          <a:p>
            <a:r>
              <a:rPr lang="en-US" dirty="0"/>
              <a:t>Masculine</a:t>
            </a:r>
          </a:p>
        </p:txBody>
      </p:sp>
      <p:sp>
        <p:nvSpPr>
          <p:cNvPr id="14" name="TextBox 13"/>
          <p:cNvSpPr txBox="1"/>
          <p:nvPr/>
        </p:nvSpPr>
        <p:spPr>
          <a:xfrm>
            <a:off x="475860" y="3508052"/>
            <a:ext cx="1903445" cy="369332"/>
          </a:xfrm>
          <a:prstGeom prst="rect">
            <a:avLst/>
          </a:prstGeom>
          <a:noFill/>
        </p:spPr>
        <p:txBody>
          <a:bodyPr wrap="square" rtlCol="0">
            <a:spAutoFit/>
          </a:bodyPr>
          <a:lstStyle/>
          <a:p>
            <a:r>
              <a:rPr lang="en-US" dirty="0"/>
              <a:t>Feminine</a:t>
            </a:r>
          </a:p>
        </p:txBody>
      </p:sp>
      <p:sp>
        <p:nvSpPr>
          <p:cNvPr id="15" name="TextBox 14"/>
          <p:cNvSpPr txBox="1"/>
          <p:nvPr/>
        </p:nvSpPr>
        <p:spPr>
          <a:xfrm>
            <a:off x="4110414" y="3508052"/>
            <a:ext cx="2705878" cy="369332"/>
          </a:xfrm>
          <a:prstGeom prst="rect">
            <a:avLst/>
          </a:prstGeom>
          <a:noFill/>
        </p:spPr>
        <p:txBody>
          <a:bodyPr wrap="square" rtlCol="0">
            <a:spAutoFit/>
          </a:bodyPr>
          <a:lstStyle/>
          <a:p>
            <a:r>
              <a:rPr lang="en-US" dirty="0"/>
              <a:t>Androgynous</a:t>
            </a:r>
          </a:p>
        </p:txBody>
      </p:sp>
    </p:spTree>
    <p:extLst>
      <p:ext uri="{BB962C8B-B14F-4D97-AF65-F5344CB8AC3E}">
        <p14:creationId xmlns:p14="http://schemas.microsoft.com/office/powerpoint/2010/main" val="915350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Sexual Orientation (Romantic/Sexual Desire)</a:t>
            </a:r>
          </a:p>
        </p:txBody>
      </p:sp>
      <p:cxnSp>
        <p:nvCxnSpPr>
          <p:cNvPr id="11" name="Straight Connector 10"/>
          <p:cNvCxnSpPr/>
          <p:nvPr/>
        </p:nvCxnSpPr>
        <p:spPr>
          <a:xfrm flipV="1">
            <a:off x="475860" y="4032200"/>
            <a:ext cx="9144000" cy="18661"/>
          </a:xfrm>
          <a:prstGeom prst="line">
            <a:avLst/>
          </a:prstGeom>
          <a:ln w="63500" cap="sq">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668137" y="3567120"/>
            <a:ext cx="1903445" cy="369332"/>
          </a:xfrm>
          <a:prstGeom prst="rect">
            <a:avLst/>
          </a:prstGeom>
          <a:noFill/>
        </p:spPr>
        <p:txBody>
          <a:bodyPr wrap="square" rtlCol="0">
            <a:spAutoFit/>
          </a:bodyPr>
          <a:lstStyle/>
          <a:p>
            <a:r>
              <a:rPr lang="en-US" dirty="0"/>
              <a:t>Masculine</a:t>
            </a:r>
          </a:p>
        </p:txBody>
      </p:sp>
      <p:sp>
        <p:nvSpPr>
          <p:cNvPr id="14" name="TextBox 13"/>
          <p:cNvSpPr txBox="1"/>
          <p:nvPr/>
        </p:nvSpPr>
        <p:spPr>
          <a:xfrm>
            <a:off x="475860" y="3567120"/>
            <a:ext cx="1903445" cy="369332"/>
          </a:xfrm>
          <a:prstGeom prst="rect">
            <a:avLst/>
          </a:prstGeom>
          <a:noFill/>
        </p:spPr>
        <p:txBody>
          <a:bodyPr wrap="square" rtlCol="0">
            <a:spAutoFit/>
          </a:bodyPr>
          <a:lstStyle/>
          <a:p>
            <a:r>
              <a:rPr lang="en-US" dirty="0"/>
              <a:t>Feminine</a:t>
            </a:r>
          </a:p>
        </p:txBody>
      </p:sp>
      <p:sp>
        <p:nvSpPr>
          <p:cNvPr id="15" name="TextBox 14"/>
          <p:cNvSpPr txBox="1"/>
          <p:nvPr/>
        </p:nvSpPr>
        <p:spPr>
          <a:xfrm>
            <a:off x="3939012" y="3567120"/>
            <a:ext cx="2705878" cy="369332"/>
          </a:xfrm>
          <a:prstGeom prst="rect">
            <a:avLst/>
          </a:prstGeom>
          <a:noFill/>
        </p:spPr>
        <p:txBody>
          <a:bodyPr wrap="square" rtlCol="0">
            <a:spAutoFit/>
          </a:bodyPr>
          <a:lstStyle/>
          <a:p>
            <a:r>
              <a:rPr lang="en-US" dirty="0"/>
              <a:t>Androgynous</a:t>
            </a:r>
          </a:p>
        </p:txBody>
      </p:sp>
    </p:spTree>
    <p:extLst>
      <p:ext uri="{BB962C8B-B14F-4D97-AF65-F5344CB8AC3E}">
        <p14:creationId xmlns:p14="http://schemas.microsoft.com/office/powerpoint/2010/main" val="2442866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1280408" y="889407"/>
            <a:ext cx="7236000" cy="4644000"/>
          </a:xfrm>
          <a:prstGeom prst="rect">
            <a:avLst/>
          </a:prstGeom>
        </p:spPr>
      </p:pic>
    </p:spTree>
    <p:extLst>
      <p:ext uri="{BB962C8B-B14F-4D97-AF65-F5344CB8AC3E}">
        <p14:creationId xmlns:p14="http://schemas.microsoft.com/office/powerpoint/2010/main" val="3720202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defRPr/>
            </a:pPr>
            <a:r>
              <a:rPr lang="en-US" dirty="0"/>
              <a:t>What Is “Transgender?”  </a:t>
            </a:r>
          </a:p>
        </p:txBody>
      </p:sp>
      <p:sp>
        <p:nvSpPr>
          <p:cNvPr id="69635" name="Rectangle 3"/>
          <p:cNvSpPr>
            <a:spLocks noGrp="1" noChangeArrowheads="1"/>
          </p:cNvSpPr>
          <p:nvPr>
            <p:ph idx="1"/>
          </p:nvPr>
        </p:nvSpPr>
        <p:spPr>
          <a:xfrm>
            <a:off x="677334" y="1600201"/>
            <a:ext cx="8596668" cy="4441162"/>
          </a:xfrm>
        </p:spPr>
        <p:txBody>
          <a:bodyPr>
            <a:normAutofit/>
          </a:bodyPr>
          <a:lstStyle/>
          <a:p>
            <a:pPr eaLnBrk="1" hangingPunct="1">
              <a:defRPr/>
            </a:pPr>
            <a:r>
              <a:rPr lang="en-US" sz="1600" dirty="0"/>
              <a:t>Transgender people are individuals of any age or sex</a:t>
            </a:r>
          </a:p>
          <a:p>
            <a:pPr lvl="1">
              <a:defRPr/>
            </a:pPr>
            <a:r>
              <a:rPr lang="en-US" sz="1400" dirty="0"/>
              <a:t>Whose appearance, personal characteristics, or behaviors differ from stereotypes about how “men” and “women” are “supposed” to be.</a:t>
            </a:r>
          </a:p>
          <a:p>
            <a:pPr eaLnBrk="1" hangingPunct="1">
              <a:defRPr/>
            </a:pPr>
            <a:endParaRPr lang="en-US" sz="1600" dirty="0"/>
          </a:p>
          <a:p>
            <a:pPr eaLnBrk="1" hangingPunct="1">
              <a:defRPr/>
            </a:pPr>
            <a:r>
              <a:rPr lang="en-US" sz="1600" dirty="0"/>
              <a:t>Transgender is a large umbrella term that embraces numerous people who share the common experience of perceiving or expressing their gender differently from cultural norms and expectations.</a:t>
            </a:r>
          </a:p>
        </p:txBody>
      </p:sp>
    </p:spTree>
    <p:extLst>
      <p:ext uri="{BB962C8B-B14F-4D97-AF65-F5344CB8AC3E}">
        <p14:creationId xmlns:p14="http://schemas.microsoft.com/office/powerpoint/2010/main" val="3065066085"/>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3741" y="449704"/>
            <a:ext cx="9804872" cy="714632"/>
          </a:xfrm>
        </p:spPr>
        <p:txBody>
          <a:bodyPr/>
          <a:lstStyle/>
          <a:p>
            <a:pPr eaLnBrk="1" hangingPunct="1">
              <a:defRPr/>
            </a:pPr>
            <a:r>
              <a:rPr lang="en-US" sz="3500" b="1" dirty="0"/>
              <a:t>Some Common Terms</a:t>
            </a:r>
            <a:endParaRPr lang="en-US" sz="3500" dirty="0"/>
          </a:p>
        </p:txBody>
      </p:sp>
      <p:sp>
        <p:nvSpPr>
          <p:cNvPr id="5" name="TextBox 4"/>
          <p:cNvSpPr txBox="1"/>
          <p:nvPr/>
        </p:nvSpPr>
        <p:spPr>
          <a:xfrm>
            <a:off x="683741" y="1503824"/>
            <a:ext cx="8999755" cy="4278094"/>
          </a:xfrm>
          <a:prstGeom prst="rect">
            <a:avLst/>
          </a:prstGeom>
          <a:noFill/>
        </p:spPr>
        <p:txBody>
          <a:bodyPr wrap="square" numCol="1" rtlCol="0">
            <a:spAutoFit/>
          </a:bodyPr>
          <a:lstStyle/>
          <a:p>
            <a:pPr marL="285750" indent="-285750">
              <a:buFont typeface="Arial" panose="020B0604020202020204" pitchFamily="34" charset="0"/>
              <a:buChar char="•"/>
            </a:pPr>
            <a:r>
              <a:rPr lang="en-US" sz="1600" i="1" dirty="0"/>
              <a:t>Trans / Transgender - Transman / Transwoman</a:t>
            </a:r>
          </a:p>
          <a:p>
            <a:pPr marL="285750" indent="-285750">
              <a:buFont typeface="Arial" panose="020B0604020202020204" pitchFamily="34" charset="0"/>
              <a:buChar char="•"/>
            </a:pPr>
            <a:r>
              <a:rPr lang="en-US" sz="1600" i="1" dirty="0"/>
              <a:t>Transsexual – FTM (Female to Male)/MTF (Male to Female)</a:t>
            </a:r>
          </a:p>
          <a:p>
            <a:pPr marL="285750" indent="-285750">
              <a:buFont typeface="Arial" panose="020B0604020202020204" pitchFamily="34" charset="0"/>
              <a:buChar char="•"/>
            </a:pPr>
            <a:r>
              <a:rPr lang="en-US" sz="1600" i="1" dirty="0"/>
              <a:t>AMAB (Assigned Male at Birth) </a:t>
            </a:r>
          </a:p>
          <a:p>
            <a:pPr marL="285750" indent="-285750">
              <a:buFont typeface="Arial" panose="020B0604020202020204" pitchFamily="34" charset="0"/>
              <a:buChar char="•"/>
            </a:pPr>
            <a:r>
              <a:rPr lang="en-US" sz="1600" i="1" dirty="0"/>
              <a:t>AFAB (Assigned Female at Birth)</a:t>
            </a:r>
          </a:p>
          <a:p>
            <a:pPr marL="285750" indent="-285750">
              <a:buFont typeface="Arial" panose="020B0604020202020204" pitchFamily="34" charset="0"/>
              <a:buChar char="•"/>
            </a:pPr>
            <a:r>
              <a:rPr lang="en-US" sz="1600" i="1" dirty="0"/>
              <a:t>Transmasculine / Transfeminine</a:t>
            </a:r>
          </a:p>
          <a:p>
            <a:pPr marL="285750" indent="-285750">
              <a:buFont typeface="Arial" panose="020B0604020202020204" pitchFamily="34" charset="0"/>
              <a:buChar char="•"/>
            </a:pPr>
            <a:r>
              <a:rPr lang="en-US" sz="1600" i="1" dirty="0"/>
              <a:t>Enby (Non-Binary) – a gender identity which does not fit into the male / female binary</a:t>
            </a:r>
          </a:p>
          <a:p>
            <a:pPr marL="285750" indent="-285750">
              <a:buFont typeface="Arial" panose="020B0604020202020204" pitchFamily="34" charset="0"/>
              <a:buChar char="•"/>
            </a:pPr>
            <a:r>
              <a:rPr lang="en-US" sz="1600" i="1" dirty="0"/>
              <a:t>Genderqueer (</a:t>
            </a:r>
            <a:r>
              <a:rPr lang="en-US" sz="1600" dirty="0"/>
              <a:t>a person who does not subscribe to conventional gender distinctions but identifies with neither, both, or a combination of male and female genders</a:t>
            </a:r>
            <a:r>
              <a:rPr lang="en-US" sz="1600" i="1" dirty="0"/>
              <a:t>)</a:t>
            </a:r>
          </a:p>
          <a:p>
            <a:pPr marL="285750" indent="-285750">
              <a:buFont typeface="Arial" panose="020B0604020202020204" pitchFamily="34" charset="0"/>
              <a:buChar char="•"/>
            </a:pPr>
            <a:r>
              <a:rPr lang="en-US" sz="1600" i="1" dirty="0"/>
              <a:t>Androgynous (indeterminate presentation)</a:t>
            </a:r>
          </a:p>
          <a:p>
            <a:pPr marL="285750" indent="-285750">
              <a:buFont typeface="Arial" panose="020B0604020202020204" pitchFamily="34" charset="0"/>
              <a:buChar char="•"/>
            </a:pPr>
            <a:r>
              <a:rPr lang="en-US" sz="1600" i="1" dirty="0"/>
              <a:t>Genderfluid (no fixed gender)</a:t>
            </a:r>
          </a:p>
          <a:p>
            <a:pPr marL="285750" indent="-285750">
              <a:buFont typeface="Arial" panose="020B0604020202020204" pitchFamily="34" charset="0"/>
              <a:buChar char="•"/>
            </a:pPr>
            <a:r>
              <a:rPr lang="en-US" sz="1600" i="1" dirty="0"/>
              <a:t>Bigender (both genders)</a:t>
            </a:r>
          </a:p>
          <a:p>
            <a:pPr marL="285750" indent="-285750">
              <a:buFont typeface="Arial" panose="020B0604020202020204" pitchFamily="34" charset="0"/>
              <a:buChar char="•"/>
            </a:pPr>
            <a:r>
              <a:rPr lang="en-US" sz="1600" i="1" dirty="0"/>
              <a:t>Agender (no gender)</a:t>
            </a:r>
          </a:p>
          <a:p>
            <a:pPr marL="285750" indent="-285750">
              <a:buFont typeface="Arial" panose="020B0604020202020204" pitchFamily="34" charset="0"/>
              <a:buChar char="•"/>
            </a:pPr>
            <a:r>
              <a:rPr lang="en-US" sz="1600" i="1" dirty="0"/>
              <a:t>Intersex (formerly hermaphrodite)</a:t>
            </a:r>
          </a:p>
          <a:p>
            <a:pPr marL="285750" indent="-285750">
              <a:buFont typeface="Arial" panose="020B0604020202020204" pitchFamily="34" charset="0"/>
              <a:buChar char="•"/>
            </a:pPr>
            <a:r>
              <a:rPr lang="en-US" sz="1600" i="1" dirty="0"/>
              <a:t>Crossdresser (formerly Transvestite)</a:t>
            </a:r>
          </a:p>
          <a:p>
            <a:pPr marL="285750" indent="-285750">
              <a:buFont typeface="Arial" panose="020B0604020202020204" pitchFamily="34" charset="0"/>
              <a:buChar char="•"/>
            </a:pPr>
            <a:r>
              <a:rPr lang="en-US" sz="1600" i="1" dirty="0"/>
              <a:t>Dead name – using a person’s birth name</a:t>
            </a:r>
          </a:p>
          <a:p>
            <a:pPr marL="285750" indent="-285750">
              <a:buFont typeface="Arial" panose="020B0604020202020204" pitchFamily="34" charset="0"/>
              <a:buChar char="•"/>
            </a:pPr>
            <a:r>
              <a:rPr lang="en-US" sz="1600" dirty="0"/>
              <a:t>Cisgender – a person who was born in the body with which they identify</a:t>
            </a:r>
          </a:p>
          <a:p>
            <a:pPr marL="285750" indent="-285750">
              <a:buFont typeface="Arial" panose="020B0604020202020204" pitchFamily="34" charset="0"/>
              <a:buChar char="•"/>
            </a:pPr>
            <a:endParaRPr lang="en-US" sz="1600" i="1" dirty="0"/>
          </a:p>
        </p:txBody>
      </p:sp>
    </p:spTree>
    <p:extLst>
      <p:ext uri="{BB962C8B-B14F-4D97-AF65-F5344CB8AC3E}">
        <p14:creationId xmlns:p14="http://schemas.microsoft.com/office/powerpoint/2010/main" val="204772466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additive="base">
                                        <p:cTn id="7" dur="500" fill="hold"/>
                                        <p:tgtEl>
                                          <p:spTgt spid="28674"/>
                                        </p:tgtEl>
                                        <p:attrNameLst>
                                          <p:attrName>ppt_x</p:attrName>
                                        </p:attrNameLst>
                                      </p:cBhvr>
                                      <p:tavLst>
                                        <p:tav tm="0">
                                          <p:val>
                                            <p:strVal val="0-#ppt_w/2"/>
                                          </p:val>
                                        </p:tav>
                                        <p:tav tm="100000">
                                          <p:val>
                                            <p:strVal val="#ppt_x"/>
                                          </p:val>
                                        </p:tav>
                                      </p:tavLst>
                                    </p:anim>
                                    <p:anim calcmode="lin" valueType="num">
                                      <p:cBhvr additive="base">
                                        <p:cTn id="8" dur="500" fill="hold"/>
                                        <p:tgtEl>
                                          <p:spTgt spid="2867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en-US" b="1" dirty="0"/>
              <a:t>Transsexuals (Medical Transition)</a:t>
            </a:r>
          </a:p>
        </p:txBody>
      </p:sp>
      <p:sp>
        <p:nvSpPr>
          <p:cNvPr id="29699" name="Rectangle 3"/>
          <p:cNvSpPr>
            <a:spLocks noGrp="1" noChangeArrowheads="1"/>
          </p:cNvSpPr>
          <p:nvPr>
            <p:ph idx="1"/>
          </p:nvPr>
        </p:nvSpPr>
        <p:spPr>
          <a:xfrm>
            <a:off x="677334" y="1420850"/>
            <a:ext cx="8596668" cy="3880773"/>
          </a:xfrm>
        </p:spPr>
        <p:txBody>
          <a:bodyPr>
            <a:normAutofit/>
          </a:bodyPr>
          <a:lstStyle/>
          <a:p>
            <a:pPr eaLnBrk="1" hangingPunct="1">
              <a:lnSpc>
                <a:spcPct val="80000"/>
              </a:lnSpc>
              <a:defRPr/>
            </a:pPr>
            <a:r>
              <a:rPr lang="en-US" sz="1600" dirty="0"/>
              <a:t>Transsexuals are considered to be the smallest single population within the larger transgender world</a:t>
            </a:r>
          </a:p>
          <a:p>
            <a:pPr eaLnBrk="1" hangingPunct="1">
              <a:lnSpc>
                <a:spcPct val="80000"/>
              </a:lnSpc>
              <a:defRPr/>
            </a:pPr>
            <a:endParaRPr lang="en-US" sz="1600" dirty="0"/>
          </a:p>
          <a:p>
            <a:pPr eaLnBrk="1" hangingPunct="1">
              <a:lnSpc>
                <a:spcPct val="80000"/>
              </a:lnSpc>
              <a:defRPr/>
            </a:pPr>
            <a:r>
              <a:rPr lang="en-US" sz="1600" dirty="0"/>
              <a:t>Transsexuals are people who were born anatomically male or female and raised in the matching gender role, but who have a deep internal sense of actually being the opposite sex and gender from the one in which they were raised.</a:t>
            </a:r>
          </a:p>
          <a:p>
            <a:pPr eaLnBrk="1" hangingPunct="1">
              <a:lnSpc>
                <a:spcPct val="80000"/>
              </a:lnSpc>
              <a:defRPr/>
            </a:pPr>
            <a:endParaRPr lang="en-US" sz="1600" dirty="0"/>
          </a:p>
          <a:p>
            <a:pPr eaLnBrk="1" hangingPunct="1">
              <a:lnSpc>
                <a:spcPct val="80000"/>
              </a:lnSpc>
              <a:defRPr/>
            </a:pPr>
            <a:r>
              <a:rPr lang="en-US" sz="1600" dirty="0"/>
              <a:t>Transsexuals often describe  their feelings as being a woman trapped in a man’s body, or a man trapped in a woman’s body.</a:t>
            </a:r>
          </a:p>
          <a:p>
            <a:pPr eaLnBrk="1" hangingPunct="1">
              <a:lnSpc>
                <a:spcPct val="80000"/>
              </a:lnSpc>
              <a:defRPr/>
            </a:pPr>
            <a:r>
              <a:rPr lang="en-US" sz="1600" dirty="0"/>
              <a:t>Transsexuals are generally thought to have a condition called </a:t>
            </a:r>
            <a:r>
              <a:rPr lang="en-US" sz="1600" i="1" dirty="0"/>
              <a:t>gender dysphoria</a:t>
            </a:r>
            <a:r>
              <a:rPr lang="en-US" sz="1600" dirty="0"/>
              <a:t> (also called </a:t>
            </a:r>
            <a:r>
              <a:rPr lang="en-US" sz="1600" i="1" dirty="0"/>
              <a:t>gender identity disorder</a:t>
            </a:r>
            <a:r>
              <a:rPr lang="en-US" sz="1600" dirty="0"/>
              <a:t>).</a:t>
            </a:r>
          </a:p>
        </p:txBody>
      </p:sp>
    </p:spTree>
    <p:extLst>
      <p:ext uri="{BB962C8B-B14F-4D97-AF65-F5344CB8AC3E}">
        <p14:creationId xmlns:p14="http://schemas.microsoft.com/office/powerpoint/2010/main" val="2433110943"/>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77334" y="609600"/>
            <a:ext cx="8596668" cy="732817"/>
          </a:xfrm>
        </p:spPr>
        <p:txBody>
          <a:bodyPr/>
          <a:lstStyle/>
          <a:p>
            <a:pPr eaLnBrk="1" hangingPunct="1">
              <a:defRPr/>
            </a:pPr>
            <a:r>
              <a:rPr lang="en-US" dirty="0"/>
              <a:t>MTF Or FTM?</a:t>
            </a:r>
          </a:p>
        </p:txBody>
      </p:sp>
      <p:sp>
        <p:nvSpPr>
          <p:cNvPr id="49155" name="Rectangle 3"/>
          <p:cNvSpPr>
            <a:spLocks noGrp="1" noChangeArrowheads="1"/>
          </p:cNvSpPr>
          <p:nvPr>
            <p:ph idx="1"/>
          </p:nvPr>
        </p:nvSpPr>
        <p:spPr>
          <a:xfrm>
            <a:off x="677334" y="1468877"/>
            <a:ext cx="8596668" cy="5044939"/>
          </a:xfrm>
        </p:spPr>
        <p:txBody>
          <a:bodyPr>
            <a:normAutofit/>
          </a:bodyPr>
          <a:lstStyle/>
          <a:p>
            <a:pPr eaLnBrk="1" hangingPunct="1">
              <a:lnSpc>
                <a:spcPct val="80000"/>
              </a:lnSpc>
              <a:defRPr/>
            </a:pPr>
            <a:r>
              <a:rPr lang="en-US" sz="1600" dirty="0"/>
              <a:t>Those who are born physically male but are emotionally and psychologically female are properly referred to as </a:t>
            </a:r>
            <a:r>
              <a:rPr lang="en-US" sz="1600" i="1" dirty="0"/>
              <a:t>male to female </a:t>
            </a:r>
            <a:r>
              <a:rPr lang="en-US" sz="1600" dirty="0"/>
              <a:t>or</a:t>
            </a:r>
            <a:r>
              <a:rPr lang="en-US" sz="1600" i="1" dirty="0"/>
              <a:t> MTF's.</a:t>
            </a:r>
          </a:p>
          <a:p>
            <a:pPr lvl="1">
              <a:lnSpc>
                <a:spcPct val="80000"/>
              </a:lnSpc>
              <a:defRPr/>
            </a:pPr>
            <a:r>
              <a:rPr lang="en-US" sz="1400" i="1" dirty="0"/>
              <a:t>Also known as AMAB (Assigned Male at Birth)</a:t>
            </a:r>
          </a:p>
          <a:p>
            <a:pPr eaLnBrk="1" hangingPunct="1">
              <a:lnSpc>
                <a:spcPct val="80000"/>
              </a:lnSpc>
              <a:defRPr/>
            </a:pPr>
            <a:endParaRPr lang="en-US" sz="1600" dirty="0"/>
          </a:p>
          <a:p>
            <a:pPr eaLnBrk="1" hangingPunct="1">
              <a:lnSpc>
                <a:spcPct val="80000"/>
              </a:lnSpc>
              <a:defRPr/>
            </a:pPr>
            <a:r>
              <a:rPr lang="en-US" sz="1600" dirty="0"/>
              <a:t>Those who are born female but are emotionally and psychologically male are properly referred to as </a:t>
            </a:r>
            <a:r>
              <a:rPr lang="en-US" sz="1600" i="1" dirty="0"/>
              <a:t>female to male </a:t>
            </a:r>
            <a:r>
              <a:rPr lang="en-US" sz="1600" dirty="0"/>
              <a:t>or</a:t>
            </a:r>
            <a:r>
              <a:rPr lang="en-US" sz="1600" i="1" dirty="0"/>
              <a:t> FTM's</a:t>
            </a:r>
            <a:r>
              <a:rPr lang="en-US" sz="1600" dirty="0"/>
              <a:t>.</a:t>
            </a:r>
          </a:p>
          <a:p>
            <a:pPr lvl="1">
              <a:lnSpc>
                <a:spcPct val="90000"/>
              </a:lnSpc>
              <a:defRPr/>
            </a:pPr>
            <a:r>
              <a:rPr lang="en-US" sz="1400" i="1" dirty="0"/>
              <a:t>Also known as AFAB (Assigned Female at Birth)</a:t>
            </a:r>
          </a:p>
          <a:p>
            <a:pPr eaLnBrk="1" hangingPunct="1">
              <a:lnSpc>
                <a:spcPct val="80000"/>
              </a:lnSpc>
              <a:defRPr/>
            </a:pPr>
            <a:endParaRPr lang="en-US" sz="1600" dirty="0"/>
          </a:p>
          <a:p>
            <a:pPr eaLnBrk="1" hangingPunct="1">
              <a:lnSpc>
                <a:spcPct val="80000"/>
              </a:lnSpc>
              <a:defRPr/>
            </a:pPr>
            <a:r>
              <a:rPr lang="en-US" sz="1600" dirty="0"/>
              <a:t>There is some disagreement as to whether gender dysphoria is a physical condition, a psychological condition or both.</a:t>
            </a:r>
          </a:p>
          <a:p>
            <a:pPr lvl="1">
              <a:defRPr/>
            </a:pPr>
            <a:r>
              <a:rPr lang="en-US" sz="1400" i="1" dirty="0"/>
              <a:t>More common medical thought is that this is a medical condition and not a mental condition</a:t>
            </a:r>
          </a:p>
          <a:p>
            <a:pPr eaLnBrk="1" hangingPunct="1">
              <a:lnSpc>
                <a:spcPct val="80000"/>
              </a:lnSpc>
              <a:defRPr/>
            </a:pPr>
            <a:endParaRPr lang="en-US" sz="1600" dirty="0"/>
          </a:p>
          <a:p>
            <a:pPr eaLnBrk="1" hangingPunct="1">
              <a:lnSpc>
                <a:spcPct val="80000"/>
              </a:lnSpc>
              <a:defRPr/>
            </a:pPr>
            <a:r>
              <a:rPr lang="en-US" sz="1600" dirty="0"/>
              <a:t>Scientists now believe that the transgender phenomenon occurs when the developing fetus is in the womb and a chemical imbalance occurs in their development.</a:t>
            </a:r>
          </a:p>
          <a:p>
            <a:pPr lvl="1">
              <a:lnSpc>
                <a:spcPct val="80000"/>
              </a:lnSpc>
              <a:defRPr/>
            </a:pPr>
            <a:r>
              <a:rPr lang="en-US" sz="1400" i="1" dirty="0"/>
              <a:t>Initially at conception the hormonal bathing sends a message that tells the fetus how to develop anatomically</a:t>
            </a:r>
          </a:p>
          <a:p>
            <a:pPr lvl="1">
              <a:lnSpc>
                <a:spcPct val="80000"/>
              </a:lnSpc>
              <a:defRPr/>
            </a:pPr>
            <a:r>
              <a:rPr lang="en-US" sz="1400" i="1" dirty="0"/>
              <a:t>Later the hormonal bathing to promote brain development sends a message that contains the opposite hormones for body development</a:t>
            </a:r>
          </a:p>
        </p:txBody>
      </p:sp>
    </p:spTree>
    <p:extLst>
      <p:ext uri="{BB962C8B-B14F-4D97-AF65-F5344CB8AC3E}">
        <p14:creationId xmlns:p14="http://schemas.microsoft.com/office/powerpoint/2010/main" val="4222389361"/>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4"/>
          <p:cNvSpPr>
            <a:spLocks noGrp="1" noChangeArrowheads="1"/>
          </p:cNvSpPr>
          <p:nvPr>
            <p:ph type="title"/>
          </p:nvPr>
        </p:nvSpPr>
        <p:spPr/>
        <p:txBody>
          <a:bodyPr/>
          <a:lstStyle/>
          <a:p>
            <a:r>
              <a:rPr lang="en-US" dirty="0"/>
              <a:t>Outline</a:t>
            </a:r>
          </a:p>
        </p:txBody>
      </p:sp>
      <p:sp>
        <p:nvSpPr>
          <p:cNvPr id="66565" name="Rectangle 5"/>
          <p:cNvSpPr>
            <a:spLocks noGrp="1" noChangeArrowheads="1"/>
          </p:cNvSpPr>
          <p:nvPr>
            <p:ph idx="1"/>
          </p:nvPr>
        </p:nvSpPr>
        <p:spPr>
          <a:xfrm>
            <a:off x="401216" y="1307592"/>
            <a:ext cx="11209591" cy="4551207"/>
          </a:xfrm>
        </p:spPr>
        <p:txBody>
          <a:bodyPr>
            <a:normAutofit fontScale="85000" lnSpcReduction="20000"/>
          </a:bodyPr>
          <a:lstStyle/>
          <a:p>
            <a:r>
              <a:rPr lang="en-US" dirty="0"/>
              <a:t>Introduction</a:t>
            </a:r>
          </a:p>
          <a:p>
            <a:r>
              <a:rPr lang="en-US" dirty="0"/>
              <a:t>Why is this topic important?</a:t>
            </a:r>
          </a:p>
          <a:p>
            <a:r>
              <a:rPr lang="en-US" dirty="0"/>
              <a:t>Gender Expectations and Roles</a:t>
            </a:r>
          </a:p>
          <a:p>
            <a:r>
              <a:rPr lang="en-US" dirty="0"/>
              <a:t>Gender Awareness</a:t>
            </a:r>
          </a:p>
          <a:p>
            <a:r>
              <a:rPr lang="en-US" dirty="0"/>
              <a:t>Sex, Gender, &amp; Sexuality.</a:t>
            </a:r>
          </a:p>
          <a:p>
            <a:r>
              <a:rPr lang="en-US" dirty="0"/>
              <a:t>What Is “Transgender?”</a:t>
            </a:r>
          </a:p>
          <a:p>
            <a:r>
              <a:rPr lang="en-US" dirty="0"/>
              <a:t>Why Are People Transgender?</a:t>
            </a:r>
          </a:p>
          <a:p>
            <a:r>
              <a:rPr lang="en-US" dirty="0"/>
              <a:t>Working With Transgender Persons</a:t>
            </a:r>
          </a:p>
          <a:p>
            <a:r>
              <a:rPr lang="en-US"/>
              <a:t>Being </a:t>
            </a:r>
            <a:r>
              <a:rPr lang="en-US" dirty="0"/>
              <a:t>An Ally For LGBT People</a:t>
            </a:r>
          </a:p>
          <a:p>
            <a:r>
              <a:rPr lang="en-US" dirty="0"/>
              <a:t>Challenge Stereotypes</a:t>
            </a:r>
          </a:p>
          <a:p>
            <a:r>
              <a:rPr lang="en-US" dirty="0"/>
              <a:t>Encourage Inclusion</a:t>
            </a:r>
          </a:p>
          <a:p>
            <a:r>
              <a:rPr lang="en-US" dirty="0"/>
              <a:t>Prepare Yourself For A Journey</a:t>
            </a:r>
          </a:p>
          <a:p>
            <a:r>
              <a:rPr lang="en-US" dirty="0"/>
              <a:t>Recommendations for Registration</a:t>
            </a:r>
          </a:p>
          <a:p>
            <a:r>
              <a:rPr lang="en-US" dirty="0"/>
              <a:t>Data And Statistics</a:t>
            </a:r>
          </a:p>
        </p:txBody>
      </p:sp>
    </p:spTree>
    <p:extLst>
      <p:ext uri="{BB962C8B-B14F-4D97-AF65-F5344CB8AC3E}">
        <p14:creationId xmlns:p14="http://schemas.microsoft.com/office/powerpoint/2010/main" val="4081361521"/>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36605" y="738146"/>
            <a:ext cx="6400800" cy="898525"/>
          </a:xfrm>
        </p:spPr>
        <p:txBody>
          <a:bodyPr>
            <a:normAutofit/>
          </a:bodyPr>
          <a:lstStyle/>
          <a:p>
            <a:pPr eaLnBrk="1" hangingPunct="1">
              <a:defRPr/>
            </a:pPr>
            <a:r>
              <a:rPr lang="en-US" dirty="0"/>
              <a:t>Transition (Medical Transition)</a:t>
            </a:r>
          </a:p>
        </p:txBody>
      </p:sp>
      <p:sp>
        <p:nvSpPr>
          <p:cNvPr id="37891" name="Rectangle 3"/>
          <p:cNvSpPr>
            <a:spLocks noGrp="1" noChangeArrowheads="1"/>
          </p:cNvSpPr>
          <p:nvPr>
            <p:ph idx="1"/>
          </p:nvPr>
        </p:nvSpPr>
        <p:spPr>
          <a:xfrm>
            <a:off x="436605" y="1577149"/>
            <a:ext cx="8945139" cy="4618168"/>
          </a:xfrm>
        </p:spPr>
        <p:txBody>
          <a:bodyPr>
            <a:normAutofit/>
          </a:bodyPr>
          <a:lstStyle/>
          <a:p>
            <a:pPr eaLnBrk="1" hangingPunct="1">
              <a:lnSpc>
                <a:spcPct val="80000"/>
              </a:lnSpc>
              <a:defRPr/>
            </a:pPr>
            <a:r>
              <a:rPr lang="en-US" sz="1600" dirty="0"/>
              <a:t>The primary way transsexuals usually differ from other transgender people is that, as a majority, they seek to modify their bodies through hormones, sex reassignment surgery, or a combination of both.</a:t>
            </a:r>
          </a:p>
          <a:p>
            <a:pPr lvl="1">
              <a:lnSpc>
                <a:spcPct val="80000"/>
              </a:lnSpc>
              <a:defRPr/>
            </a:pPr>
            <a:r>
              <a:rPr lang="en-US" sz="1400" dirty="0"/>
              <a:t>This process, which may take several months or many years, and which is extremely expensive, is called </a:t>
            </a:r>
            <a:r>
              <a:rPr lang="en-US" sz="1400" i="1" dirty="0"/>
              <a:t>transition</a:t>
            </a:r>
            <a:r>
              <a:rPr lang="en-US" sz="1400" dirty="0"/>
              <a:t>, where transsexuals will make major life changes in order to bring their physical appearance in line with their gender identity. </a:t>
            </a:r>
          </a:p>
          <a:p>
            <a:pPr lvl="1">
              <a:lnSpc>
                <a:spcPct val="80000"/>
              </a:lnSpc>
              <a:defRPr/>
            </a:pPr>
            <a:endParaRPr lang="en-US" sz="1400" dirty="0"/>
          </a:p>
          <a:p>
            <a:pPr lvl="1">
              <a:lnSpc>
                <a:spcPct val="80000"/>
              </a:lnSpc>
              <a:defRPr/>
            </a:pPr>
            <a:r>
              <a:rPr lang="en-US" sz="1400" dirty="0"/>
              <a:t>Some of those changes include changing their name and gender designation on legal documents such as birth certificates, driver's licenses and social security records.</a:t>
            </a:r>
          </a:p>
          <a:p>
            <a:pPr eaLnBrk="1" hangingPunct="1">
              <a:lnSpc>
                <a:spcPct val="80000"/>
              </a:lnSpc>
              <a:defRPr/>
            </a:pPr>
            <a:endParaRPr lang="en-US" sz="1600" dirty="0"/>
          </a:p>
          <a:p>
            <a:pPr eaLnBrk="1" hangingPunct="1">
              <a:lnSpc>
                <a:spcPct val="80000"/>
              </a:lnSpc>
              <a:defRPr/>
            </a:pPr>
            <a:r>
              <a:rPr lang="en-US" sz="1600" dirty="0"/>
              <a:t>However it is achieved, the ultimate goal of transition is to enable the transsexual to live completely as the gender with which they identify.</a:t>
            </a:r>
          </a:p>
        </p:txBody>
      </p:sp>
    </p:spTree>
    <p:extLst>
      <p:ext uri="{BB962C8B-B14F-4D97-AF65-F5344CB8AC3E}">
        <p14:creationId xmlns:p14="http://schemas.microsoft.com/office/powerpoint/2010/main" val="2438386614"/>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5593" y="609600"/>
            <a:ext cx="8898719" cy="1320800"/>
          </a:xfrm>
        </p:spPr>
        <p:txBody>
          <a:bodyPr>
            <a:normAutofit/>
          </a:bodyPr>
          <a:lstStyle/>
          <a:p>
            <a:pPr eaLnBrk="1" hangingPunct="1">
              <a:defRPr/>
            </a:pPr>
            <a:r>
              <a:rPr lang="en-US" sz="2800" b="1" dirty="0"/>
              <a:t>Non-Medical Transition (formerly Transgenderist)</a:t>
            </a:r>
          </a:p>
        </p:txBody>
      </p:sp>
      <p:sp>
        <p:nvSpPr>
          <p:cNvPr id="30723" name="Rectangle 3"/>
          <p:cNvSpPr>
            <a:spLocks noGrp="1" noChangeArrowheads="1"/>
          </p:cNvSpPr>
          <p:nvPr>
            <p:ph idx="1"/>
          </p:nvPr>
        </p:nvSpPr>
        <p:spPr>
          <a:xfrm>
            <a:off x="455593" y="1407559"/>
            <a:ext cx="9000909" cy="5157627"/>
          </a:xfrm>
        </p:spPr>
        <p:txBody>
          <a:bodyPr>
            <a:normAutofit/>
          </a:bodyPr>
          <a:lstStyle/>
          <a:p>
            <a:pPr eaLnBrk="1" hangingPunct="1">
              <a:lnSpc>
                <a:spcPct val="80000"/>
              </a:lnSpc>
              <a:defRPr/>
            </a:pPr>
            <a:r>
              <a:rPr lang="en-US" sz="1600" dirty="0"/>
              <a:t>By far the single largest population within the transgender world</a:t>
            </a:r>
          </a:p>
          <a:p>
            <a:pPr lvl="1">
              <a:lnSpc>
                <a:spcPct val="80000"/>
              </a:lnSpc>
              <a:defRPr/>
            </a:pPr>
            <a:endParaRPr lang="en-US" dirty="0"/>
          </a:p>
          <a:p>
            <a:pPr lvl="1">
              <a:lnSpc>
                <a:spcPct val="80000"/>
              </a:lnSpc>
              <a:defRPr/>
            </a:pPr>
            <a:r>
              <a:rPr lang="en-US" sz="1400" dirty="0"/>
              <a:t>These individuals too experience a sense of disconnection between their physical body and their internal sense of gender (maleness, femaleness, or otherness.).</a:t>
            </a:r>
          </a:p>
          <a:p>
            <a:pPr eaLnBrk="1" hangingPunct="1">
              <a:lnSpc>
                <a:spcPct val="80000"/>
              </a:lnSpc>
              <a:defRPr/>
            </a:pPr>
            <a:endParaRPr lang="en-US" sz="1600" dirty="0"/>
          </a:p>
          <a:p>
            <a:pPr eaLnBrk="1" hangingPunct="1">
              <a:lnSpc>
                <a:spcPct val="80000"/>
              </a:lnSpc>
              <a:defRPr/>
            </a:pPr>
            <a:r>
              <a:rPr lang="en-US" sz="1600" dirty="0"/>
              <a:t>What typically distinguishes this population from other transgender people is that they do not usually seek to modify their bodies through hormones or gender confirmation surgery.</a:t>
            </a:r>
          </a:p>
          <a:p>
            <a:pPr lvl="1">
              <a:lnSpc>
                <a:spcPct val="80000"/>
              </a:lnSpc>
              <a:defRPr/>
            </a:pPr>
            <a:endParaRPr lang="en-US" dirty="0"/>
          </a:p>
          <a:p>
            <a:pPr lvl="1">
              <a:lnSpc>
                <a:spcPct val="80000"/>
              </a:lnSpc>
              <a:defRPr/>
            </a:pPr>
            <a:r>
              <a:rPr lang="en-US" sz="1400" dirty="0"/>
              <a:t>Instead, they assert a right to identify their gender beyond their anatomical sex, and use other resources or expression tools, like clothing, name change, and mannerisms, to express themselves.</a:t>
            </a:r>
          </a:p>
          <a:p>
            <a:pPr eaLnBrk="1" hangingPunct="1">
              <a:lnSpc>
                <a:spcPct val="80000"/>
              </a:lnSpc>
              <a:defRPr/>
            </a:pPr>
            <a:endParaRPr lang="en-US" sz="1600" dirty="0"/>
          </a:p>
          <a:p>
            <a:pPr eaLnBrk="1" hangingPunct="1">
              <a:lnSpc>
                <a:spcPct val="80000"/>
              </a:lnSpc>
              <a:defRPr/>
            </a:pPr>
            <a:r>
              <a:rPr lang="en-US" sz="1600" dirty="0"/>
              <a:t>Gender is, in many ways, a social construct </a:t>
            </a:r>
          </a:p>
          <a:p>
            <a:pPr lvl="1">
              <a:lnSpc>
                <a:spcPct val="80000"/>
              </a:lnSpc>
              <a:defRPr/>
            </a:pPr>
            <a:endParaRPr lang="en-US" sz="1400" dirty="0"/>
          </a:p>
          <a:p>
            <a:pPr lvl="1">
              <a:lnSpc>
                <a:spcPct val="80000"/>
              </a:lnSpc>
              <a:defRPr/>
            </a:pPr>
            <a:r>
              <a:rPr lang="en-US" sz="1400" dirty="0"/>
              <a:t>A set of expectations, prohibitions, permissions, rewards, and punishments enforced by ethnic and social cultures, which varies from culture to culture.</a:t>
            </a:r>
          </a:p>
        </p:txBody>
      </p:sp>
    </p:spTree>
    <p:extLst>
      <p:ext uri="{BB962C8B-B14F-4D97-AF65-F5344CB8AC3E}">
        <p14:creationId xmlns:p14="http://schemas.microsoft.com/office/powerpoint/2010/main" val="2326789192"/>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00029" y="609600"/>
            <a:ext cx="8873973" cy="707136"/>
          </a:xfrm>
        </p:spPr>
        <p:txBody>
          <a:bodyPr/>
          <a:lstStyle/>
          <a:p>
            <a:pPr eaLnBrk="1" hangingPunct="1">
              <a:defRPr/>
            </a:pPr>
            <a:r>
              <a:rPr lang="en-US" b="1" dirty="0"/>
              <a:t>Intersexed (Formerly Hermaphrodite)</a:t>
            </a:r>
          </a:p>
        </p:txBody>
      </p:sp>
      <p:sp>
        <p:nvSpPr>
          <p:cNvPr id="31747" name="Rectangle 3"/>
          <p:cNvSpPr>
            <a:spLocks noGrp="1" noChangeArrowheads="1"/>
          </p:cNvSpPr>
          <p:nvPr>
            <p:ph idx="1"/>
          </p:nvPr>
        </p:nvSpPr>
        <p:spPr>
          <a:xfrm>
            <a:off x="400029" y="1390794"/>
            <a:ext cx="8734827" cy="4632626"/>
          </a:xfrm>
        </p:spPr>
        <p:txBody>
          <a:bodyPr>
            <a:normAutofit/>
          </a:bodyPr>
          <a:lstStyle/>
          <a:p>
            <a:pPr eaLnBrk="1" hangingPunct="1">
              <a:lnSpc>
                <a:spcPct val="80000"/>
              </a:lnSpc>
              <a:defRPr/>
            </a:pPr>
            <a:r>
              <a:rPr lang="en-US" sz="1600" dirty="0"/>
              <a:t>Individuals born with a mixture of male and female sexual organs, and some individuals whose chromosomal profiles are in conflict with their sexual anatomy, are known as intersexed. </a:t>
            </a:r>
          </a:p>
          <a:p>
            <a:pPr lvl="1" eaLnBrk="1" hangingPunct="1">
              <a:lnSpc>
                <a:spcPct val="80000"/>
              </a:lnSpc>
              <a:defRPr/>
            </a:pPr>
            <a:r>
              <a:rPr lang="en-US" sz="1400" dirty="0"/>
              <a:t>This replaces the outdated term hermaphrodite, which is now considered to be a pejorative similar to calling a gay man a faggot or a lesbian a dyke.</a:t>
            </a:r>
          </a:p>
          <a:p>
            <a:pPr eaLnBrk="1" hangingPunct="1">
              <a:lnSpc>
                <a:spcPct val="80000"/>
              </a:lnSpc>
              <a:defRPr/>
            </a:pPr>
            <a:endParaRPr lang="en-US" sz="1600" dirty="0"/>
          </a:p>
          <a:p>
            <a:pPr eaLnBrk="1" hangingPunct="1">
              <a:lnSpc>
                <a:spcPct val="80000"/>
              </a:lnSpc>
              <a:defRPr/>
            </a:pPr>
            <a:r>
              <a:rPr lang="en-US" sz="1600" dirty="0"/>
              <a:t>Some intersexed people are born with genitals that look like most “girls” or “boys” genitals, but may have internal reproductive organs usually associated with the other sex. </a:t>
            </a:r>
          </a:p>
          <a:p>
            <a:pPr eaLnBrk="1" hangingPunct="1">
              <a:lnSpc>
                <a:spcPct val="80000"/>
              </a:lnSpc>
              <a:buFont typeface="Wingdings" panose="05000000000000000000" pitchFamily="2" charset="2"/>
              <a:buNone/>
              <a:defRPr/>
            </a:pPr>
            <a:endParaRPr lang="en-US" sz="1600" dirty="0"/>
          </a:p>
          <a:p>
            <a:pPr eaLnBrk="1" hangingPunct="1">
              <a:lnSpc>
                <a:spcPct val="80000"/>
              </a:lnSpc>
              <a:defRPr/>
            </a:pPr>
            <a:r>
              <a:rPr lang="en-US" sz="1600" dirty="0"/>
              <a:t>Others have bodies that do not spontaneously go through puberty or go through pubertal changes usually associated with the opposite sex, or experience some of the pubertal changes of both sexes.</a:t>
            </a:r>
          </a:p>
        </p:txBody>
      </p:sp>
    </p:spTree>
    <p:extLst>
      <p:ext uri="{BB962C8B-B14F-4D97-AF65-F5344CB8AC3E}">
        <p14:creationId xmlns:p14="http://schemas.microsoft.com/office/powerpoint/2010/main" val="3967306922"/>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p:txBody>
          <a:bodyPr/>
          <a:lstStyle/>
          <a:p>
            <a:pPr eaLnBrk="1" hangingPunct="1">
              <a:defRPr/>
            </a:pPr>
            <a:r>
              <a:rPr lang="en-US" b="1" dirty="0"/>
              <a:t>Intersexed</a:t>
            </a:r>
          </a:p>
        </p:txBody>
      </p:sp>
      <p:sp>
        <p:nvSpPr>
          <p:cNvPr id="34819" name="Rectangle 3"/>
          <p:cNvSpPr>
            <a:spLocks noGrp="1" noChangeArrowheads="1"/>
          </p:cNvSpPr>
          <p:nvPr>
            <p:ph idx="1"/>
          </p:nvPr>
        </p:nvSpPr>
        <p:spPr>
          <a:xfrm>
            <a:off x="436606" y="1316736"/>
            <a:ext cx="9045722" cy="5111495"/>
          </a:xfrm>
        </p:spPr>
        <p:txBody>
          <a:bodyPr>
            <a:noAutofit/>
          </a:bodyPr>
          <a:lstStyle/>
          <a:p>
            <a:pPr>
              <a:tabLst>
                <a:tab pos="1879600" algn="l"/>
              </a:tabLst>
              <a:defRPr/>
            </a:pPr>
            <a:r>
              <a:rPr lang="en-US" sz="1600" dirty="0"/>
              <a:t>Parents concerned about their infant’s health and well-being are often frightened by this variation. </a:t>
            </a:r>
          </a:p>
          <a:p>
            <a:pPr lvl="1">
              <a:tabLst>
                <a:tab pos="1879600" algn="l"/>
              </a:tabLst>
              <a:defRPr/>
            </a:pPr>
            <a:r>
              <a:rPr lang="en-US" sz="1400" dirty="0"/>
              <a:t>Although genital ambiguity does not in itself represent a health problem, parents often fear that their children will be adversely affected by being different.</a:t>
            </a:r>
          </a:p>
          <a:p>
            <a:pPr lvl="1">
              <a:tabLst>
                <a:tab pos="1879600" algn="l"/>
              </a:tabLst>
              <a:defRPr/>
            </a:pPr>
            <a:r>
              <a:rPr lang="en-US" sz="1400" dirty="0"/>
              <a:t>Around the late 1950s, it became widespread practice to subject intersexed children to surgeries and hormone treatments intended to ensure that the child is viewed as clearly female or clearly male. </a:t>
            </a:r>
          </a:p>
          <a:p>
            <a:pPr lvl="1">
              <a:tabLst>
                <a:tab pos="1879600" algn="l"/>
              </a:tabLst>
              <a:defRPr/>
            </a:pPr>
            <a:r>
              <a:rPr lang="en-US" sz="1400" dirty="0"/>
              <a:t>These procedures are not medically necessary; instead, they are designed to make the child’s genitals look more “normal.”</a:t>
            </a:r>
          </a:p>
          <a:p>
            <a:pPr lvl="2">
              <a:defRPr/>
            </a:pPr>
            <a:r>
              <a:rPr lang="en-US" sz="1200" dirty="0"/>
              <a:t>Often intersexed people are able to adapt somewhat to their assigned gender, but sometimes this does not work out the way the doctors believe it will.</a:t>
            </a:r>
          </a:p>
          <a:p>
            <a:pPr marL="1200150" lvl="3" indent="-342900">
              <a:defRPr/>
            </a:pPr>
            <a:r>
              <a:rPr lang="en-US" dirty="0"/>
              <a:t>Sometimes the person’s gender turns out to be the opposite of their surgically assigned sex.</a:t>
            </a:r>
          </a:p>
          <a:p>
            <a:pPr marL="1200150" lvl="3" indent="-342900">
              <a:defRPr/>
            </a:pPr>
            <a:r>
              <a:rPr lang="en-US" dirty="0"/>
              <a:t>In other cases, the person always feels “in between.”</a:t>
            </a:r>
          </a:p>
          <a:p>
            <a:pPr marL="1200150" lvl="3" indent="-342900">
              <a:defRPr/>
            </a:pPr>
            <a:r>
              <a:rPr lang="en-US" dirty="0"/>
              <a:t>In some cases, intersexed people must undergo the same medical treatments as transsexual people and face the same social obstacles and prejudices.</a:t>
            </a:r>
          </a:p>
          <a:p>
            <a:pPr marL="342900" lvl="1" indent="-342900">
              <a:defRPr/>
            </a:pPr>
            <a:r>
              <a:rPr lang="en-US" dirty="0"/>
              <a:t>The current supported medical practice is to allow the child to develop and make decisions about their body as the mature.</a:t>
            </a:r>
          </a:p>
        </p:txBody>
      </p:sp>
    </p:spTree>
    <p:extLst>
      <p:ext uri="{BB962C8B-B14F-4D97-AF65-F5344CB8AC3E}">
        <p14:creationId xmlns:p14="http://schemas.microsoft.com/office/powerpoint/2010/main" val="1841295490"/>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77334" y="609600"/>
            <a:ext cx="8596668" cy="684179"/>
          </a:xfrm>
        </p:spPr>
        <p:txBody>
          <a:bodyPr/>
          <a:lstStyle/>
          <a:p>
            <a:pPr eaLnBrk="1" hangingPunct="1">
              <a:defRPr/>
            </a:pPr>
            <a:r>
              <a:rPr lang="en-US" b="1" dirty="0"/>
              <a:t>Crossdressers </a:t>
            </a:r>
            <a:r>
              <a:rPr lang="en-US" sz="2000" dirty="0"/>
              <a:t>(Previously Known As </a:t>
            </a:r>
            <a:r>
              <a:rPr lang="en-US" sz="2000" i="1" dirty="0"/>
              <a:t>Transvestites</a:t>
            </a:r>
            <a:r>
              <a:rPr lang="en-US" sz="2000" dirty="0"/>
              <a:t>)</a:t>
            </a:r>
            <a:endParaRPr lang="en-US" sz="5400" dirty="0"/>
          </a:p>
        </p:txBody>
      </p:sp>
      <p:sp>
        <p:nvSpPr>
          <p:cNvPr id="33795" name="Rectangle 3"/>
          <p:cNvSpPr>
            <a:spLocks noGrp="1" noChangeArrowheads="1"/>
          </p:cNvSpPr>
          <p:nvPr>
            <p:ph idx="1"/>
          </p:nvPr>
        </p:nvSpPr>
        <p:spPr>
          <a:xfrm>
            <a:off x="677334" y="1400783"/>
            <a:ext cx="8596668" cy="4640579"/>
          </a:xfrm>
        </p:spPr>
        <p:txBody>
          <a:bodyPr>
            <a:normAutofit/>
          </a:bodyPr>
          <a:lstStyle/>
          <a:p>
            <a:pPr eaLnBrk="1" hangingPunct="1">
              <a:lnSpc>
                <a:spcPct val="80000"/>
              </a:lnSpc>
              <a:defRPr/>
            </a:pPr>
            <a:r>
              <a:rPr lang="en-US" sz="1600" dirty="0"/>
              <a:t>Crossdressers in general identify as, and are completely comfortable with, their physical gender at birth</a:t>
            </a:r>
          </a:p>
          <a:p>
            <a:pPr lvl="1">
              <a:lnSpc>
                <a:spcPct val="80000"/>
              </a:lnSpc>
              <a:defRPr/>
            </a:pPr>
            <a:r>
              <a:rPr lang="en-US" dirty="0"/>
              <a:t>Will occasionally dress and take on the mannerisms of the opposite gender.</a:t>
            </a:r>
          </a:p>
          <a:p>
            <a:pPr lvl="1">
              <a:lnSpc>
                <a:spcPct val="80000"/>
              </a:lnSpc>
              <a:defRPr/>
            </a:pPr>
            <a:r>
              <a:rPr lang="en-US" sz="1600" dirty="0"/>
              <a:t>Cross-dressing in western culture is less accepted when men do it</a:t>
            </a:r>
          </a:p>
          <a:p>
            <a:pPr lvl="2">
              <a:lnSpc>
                <a:spcPct val="80000"/>
              </a:lnSpc>
              <a:defRPr/>
            </a:pPr>
            <a:r>
              <a:rPr lang="en-US" dirty="0"/>
              <a:t>Example, western culture accepts the idea of a woman wearing pants, but not a man wearing a skirt. </a:t>
            </a:r>
          </a:p>
          <a:p>
            <a:pPr lvl="3">
              <a:lnSpc>
                <a:spcPct val="80000"/>
              </a:lnSpc>
              <a:defRPr/>
            </a:pPr>
            <a:r>
              <a:rPr lang="en-US" dirty="0"/>
              <a:t>Most crossdressers are heterosexual men. </a:t>
            </a:r>
          </a:p>
          <a:p>
            <a:pPr eaLnBrk="1" hangingPunct="1">
              <a:lnSpc>
                <a:spcPct val="80000"/>
              </a:lnSpc>
              <a:defRPr/>
            </a:pPr>
            <a:endParaRPr lang="en-US" sz="1600" dirty="0"/>
          </a:p>
          <a:p>
            <a:pPr eaLnBrk="1" hangingPunct="1">
              <a:lnSpc>
                <a:spcPct val="80000"/>
              </a:lnSpc>
              <a:defRPr/>
            </a:pPr>
            <a:r>
              <a:rPr lang="en-US" sz="1600" dirty="0"/>
              <a:t>The term transvestite is now considered offensive and should not be used because it is associated with negative images of sexual fetishism.</a:t>
            </a:r>
            <a:endParaRPr lang="en-US" sz="1600" b="1" dirty="0"/>
          </a:p>
        </p:txBody>
      </p:sp>
    </p:spTree>
    <p:extLst>
      <p:ext uri="{BB962C8B-B14F-4D97-AF65-F5344CB8AC3E}">
        <p14:creationId xmlns:p14="http://schemas.microsoft.com/office/powerpoint/2010/main" val="4204093642"/>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77334" y="609600"/>
            <a:ext cx="8596668" cy="771144"/>
          </a:xfrm>
        </p:spPr>
        <p:txBody>
          <a:bodyPr>
            <a:normAutofit/>
          </a:bodyPr>
          <a:lstStyle/>
          <a:p>
            <a:pPr eaLnBrk="1" hangingPunct="1">
              <a:defRPr/>
            </a:pPr>
            <a:r>
              <a:rPr lang="en-US" sz="3200" b="1" dirty="0"/>
              <a:t>Non-Binary (Enby)</a:t>
            </a:r>
          </a:p>
        </p:txBody>
      </p:sp>
      <p:sp>
        <p:nvSpPr>
          <p:cNvPr id="35843" name="Rectangle 3"/>
          <p:cNvSpPr>
            <a:spLocks noGrp="1" noChangeArrowheads="1"/>
          </p:cNvSpPr>
          <p:nvPr>
            <p:ph idx="1"/>
          </p:nvPr>
        </p:nvSpPr>
        <p:spPr>
          <a:xfrm>
            <a:off x="444843" y="1380744"/>
            <a:ext cx="9174645" cy="4715257"/>
          </a:xfrm>
        </p:spPr>
        <p:txBody>
          <a:bodyPr>
            <a:normAutofit/>
          </a:bodyPr>
          <a:lstStyle/>
          <a:p>
            <a:pPr eaLnBrk="1" hangingPunct="1">
              <a:lnSpc>
                <a:spcPct val="80000"/>
              </a:lnSpc>
              <a:defRPr/>
            </a:pPr>
            <a:r>
              <a:rPr lang="en-US" sz="1600" dirty="0"/>
              <a:t>Not all transgender people fit neatly into the previous categories.</a:t>
            </a:r>
          </a:p>
          <a:p>
            <a:pPr lvl="1">
              <a:lnSpc>
                <a:spcPct val="80000"/>
              </a:lnSpc>
              <a:defRPr/>
            </a:pPr>
            <a:r>
              <a:rPr lang="en-US" sz="1400" dirty="0"/>
              <a:t>For some, such characterizations of gender and gender identity are more constraining than liberating.</a:t>
            </a:r>
          </a:p>
          <a:p>
            <a:pPr eaLnBrk="1" hangingPunct="1">
              <a:lnSpc>
                <a:spcPct val="80000"/>
              </a:lnSpc>
              <a:defRPr/>
            </a:pPr>
            <a:endParaRPr lang="en-US" sz="1600" dirty="0"/>
          </a:p>
          <a:p>
            <a:pPr eaLnBrk="1" hangingPunct="1">
              <a:lnSpc>
                <a:spcPct val="80000"/>
              </a:lnSpc>
              <a:defRPr/>
            </a:pPr>
            <a:r>
              <a:rPr lang="en-US" sz="1600" dirty="0"/>
              <a:t>Non-binary people may or may not identify as one or the other in a binary gender system (i.e. Either/or, male/female)</a:t>
            </a:r>
          </a:p>
          <a:p>
            <a:pPr eaLnBrk="1" hangingPunct="1">
              <a:lnSpc>
                <a:spcPct val="80000"/>
              </a:lnSpc>
              <a:defRPr/>
            </a:pPr>
            <a:r>
              <a:rPr lang="en-US" sz="1600" dirty="0"/>
              <a:t>Many times they will assume a mixture of male and female dress and characteristics, combining elements of both.</a:t>
            </a:r>
          </a:p>
          <a:p>
            <a:pPr lvl="1"/>
            <a:r>
              <a:rPr lang="en-US" sz="1400" dirty="0">
                <a:solidFill>
                  <a:schemeClr val="tx1"/>
                </a:solidFill>
              </a:rPr>
              <a:t>Have an androgynous (both masculine and feminine) gender identity</a:t>
            </a:r>
          </a:p>
          <a:p>
            <a:pPr lvl="1"/>
            <a:r>
              <a:rPr lang="en-US" sz="1400" dirty="0">
                <a:solidFill>
                  <a:schemeClr val="tx1"/>
                </a:solidFill>
              </a:rPr>
              <a:t>Have an identity between male and female</a:t>
            </a:r>
          </a:p>
          <a:p>
            <a:pPr lvl="1"/>
            <a:r>
              <a:rPr lang="en-US" sz="1400" dirty="0">
                <a:solidFill>
                  <a:schemeClr val="tx1"/>
                </a:solidFill>
              </a:rPr>
              <a:t>Have a neutral or unrecognized gender identity</a:t>
            </a:r>
          </a:p>
          <a:p>
            <a:pPr lvl="1"/>
            <a:r>
              <a:rPr lang="en-US" sz="1400" dirty="0">
                <a:solidFill>
                  <a:schemeClr val="tx1"/>
                </a:solidFill>
              </a:rPr>
              <a:t>Have multiple gender identities, such as bigender or pangender. </a:t>
            </a:r>
          </a:p>
          <a:p>
            <a:pPr lvl="1"/>
            <a:r>
              <a:rPr lang="en-US" sz="1400" dirty="0">
                <a:solidFill>
                  <a:schemeClr val="tx1"/>
                </a:solidFill>
              </a:rPr>
              <a:t>Have a gender identity which varies over time, known as genderfluid. </a:t>
            </a:r>
          </a:p>
          <a:p>
            <a:pPr lvl="1"/>
            <a:r>
              <a:rPr lang="en-US" sz="1400" dirty="0">
                <a:solidFill>
                  <a:schemeClr val="tx1"/>
                </a:solidFill>
              </a:rPr>
              <a:t>Have a culturally specific gender identity which exists only within their or their ancestor's culture</a:t>
            </a:r>
          </a:p>
          <a:p>
            <a:pPr eaLnBrk="1" hangingPunct="1">
              <a:lnSpc>
                <a:spcPct val="80000"/>
              </a:lnSpc>
              <a:defRPr/>
            </a:pPr>
            <a:endParaRPr lang="en-US" sz="1600" dirty="0"/>
          </a:p>
        </p:txBody>
      </p:sp>
    </p:spTree>
    <p:extLst>
      <p:ext uri="{BB962C8B-B14F-4D97-AF65-F5344CB8AC3E}">
        <p14:creationId xmlns:p14="http://schemas.microsoft.com/office/powerpoint/2010/main" val="177108722"/>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61320" y="316185"/>
            <a:ext cx="9893945" cy="604280"/>
          </a:xfrm>
        </p:spPr>
        <p:txBody>
          <a:bodyPr>
            <a:normAutofit fontScale="90000"/>
          </a:bodyPr>
          <a:lstStyle/>
          <a:p>
            <a:pPr eaLnBrk="1" hangingPunct="1">
              <a:defRPr/>
            </a:pPr>
            <a:r>
              <a:rPr lang="en-US" dirty="0"/>
              <a:t>Why Are People Transgender?</a:t>
            </a:r>
          </a:p>
        </p:txBody>
      </p:sp>
      <p:sp>
        <p:nvSpPr>
          <p:cNvPr id="6147" name="Rectangle 3"/>
          <p:cNvSpPr>
            <a:spLocks noGrp="1" noChangeArrowheads="1"/>
          </p:cNvSpPr>
          <p:nvPr>
            <p:ph idx="1"/>
          </p:nvPr>
        </p:nvSpPr>
        <p:spPr>
          <a:xfrm>
            <a:off x="461320" y="1527049"/>
            <a:ext cx="9158168" cy="4995050"/>
          </a:xfrm>
        </p:spPr>
        <p:txBody>
          <a:bodyPr>
            <a:normAutofit/>
          </a:bodyPr>
          <a:lstStyle/>
          <a:p>
            <a:pPr eaLnBrk="1" hangingPunct="1">
              <a:lnSpc>
                <a:spcPct val="80000"/>
              </a:lnSpc>
              <a:defRPr/>
            </a:pPr>
            <a:r>
              <a:rPr lang="en-US" sz="1600" dirty="0"/>
              <a:t>Although social scientists and the medical and mental health establishments have advanced a number of theories and suppositions, the plain truth is: </a:t>
            </a:r>
          </a:p>
          <a:p>
            <a:pPr lvl="1">
              <a:lnSpc>
                <a:spcPct val="80000"/>
              </a:lnSpc>
              <a:defRPr/>
            </a:pPr>
            <a:endParaRPr lang="en-US" dirty="0"/>
          </a:p>
          <a:p>
            <a:pPr lvl="1">
              <a:lnSpc>
                <a:spcPct val="80000"/>
              </a:lnSpc>
              <a:defRPr/>
            </a:pPr>
            <a:r>
              <a:rPr lang="en-US" sz="1400" dirty="0"/>
              <a:t>We don’t know why some people are transgender any more than we know why other people are cisgender.</a:t>
            </a:r>
          </a:p>
          <a:p>
            <a:pPr lvl="1">
              <a:lnSpc>
                <a:spcPct val="80000"/>
              </a:lnSpc>
              <a:defRPr/>
            </a:pPr>
            <a:endParaRPr lang="en-US" sz="1400" dirty="0"/>
          </a:p>
          <a:p>
            <a:pPr lvl="1">
              <a:lnSpc>
                <a:spcPct val="80000"/>
              </a:lnSpc>
              <a:defRPr/>
            </a:pPr>
            <a:r>
              <a:rPr lang="en-US" sz="1400" dirty="0"/>
              <a:t>Before concluding that there is something fundamentally wrong with transgender individuals simply because they are a minority of the larger human population</a:t>
            </a:r>
          </a:p>
          <a:p>
            <a:pPr lvl="2">
              <a:lnSpc>
                <a:spcPct val="80000"/>
              </a:lnSpc>
              <a:defRPr/>
            </a:pPr>
            <a:r>
              <a:rPr lang="en-US" dirty="0"/>
              <a:t>Minority status has long been used by the prevailing majority of the time to marginalize and disempower people. </a:t>
            </a:r>
          </a:p>
          <a:p>
            <a:pPr lvl="2">
              <a:lnSpc>
                <a:spcPct val="80000"/>
              </a:lnSpc>
              <a:defRPr/>
            </a:pPr>
            <a:r>
              <a:rPr lang="en-US" dirty="0"/>
              <a:t>Minority status, which is fundamentally an issue of difference, is not a valid argument to support stigmatization or discrimination.</a:t>
            </a:r>
            <a:endParaRPr lang="en-US" sz="1400" dirty="0"/>
          </a:p>
        </p:txBody>
      </p:sp>
    </p:spTree>
    <p:extLst>
      <p:ext uri="{BB962C8B-B14F-4D97-AF65-F5344CB8AC3E}">
        <p14:creationId xmlns:p14="http://schemas.microsoft.com/office/powerpoint/2010/main" val="4061528278"/>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18984" y="807308"/>
            <a:ext cx="9969629" cy="640492"/>
          </a:xfrm>
        </p:spPr>
        <p:txBody>
          <a:bodyPr/>
          <a:lstStyle/>
          <a:p>
            <a:pPr eaLnBrk="1" hangingPunct="1">
              <a:defRPr/>
            </a:pPr>
            <a:r>
              <a:rPr lang="en-US" sz="3200" dirty="0"/>
              <a:t>Working With Transgender Persons</a:t>
            </a:r>
          </a:p>
        </p:txBody>
      </p:sp>
      <p:sp>
        <p:nvSpPr>
          <p:cNvPr id="9219" name="Rectangle 3"/>
          <p:cNvSpPr>
            <a:spLocks noGrp="1" noChangeArrowheads="1"/>
          </p:cNvSpPr>
          <p:nvPr>
            <p:ph idx="1"/>
          </p:nvPr>
        </p:nvSpPr>
        <p:spPr>
          <a:xfrm>
            <a:off x="436606" y="1804087"/>
            <a:ext cx="11174202" cy="4247392"/>
          </a:xfrm>
        </p:spPr>
        <p:txBody>
          <a:bodyPr>
            <a:noAutofit/>
          </a:bodyPr>
          <a:lstStyle/>
          <a:p>
            <a:pPr eaLnBrk="1" hangingPunct="1">
              <a:defRPr/>
            </a:pPr>
            <a:r>
              <a:rPr lang="en-US" sz="1600" dirty="0"/>
              <a:t>Avoid terms that are offensive</a:t>
            </a:r>
          </a:p>
          <a:p>
            <a:pPr eaLnBrk="1" hangingPunct="1">
              <a:defRPr/>
            </a:pPr>
            <a:r>
              <a:rPr lang="en-US" sz="1600" dirty="0"/>
              <a:t>Avoid Gendered Language</a:t>
            </a:r>
          </a:p>
          <a:p>
            <a:pPr eaLnBrk="1" hangingPunct="1">
              <a:defRPr/>
            </a:pPr>
            <a:r>
              <a:rPr lang="en-US" sz="1600" dirty="0"/>
              <a:t>Always use terms that are respectful</a:t>
            </a:r>
          </a:p>
          <a:p>
            <a:pPr eaLnBrk="1" hangingPunct="1">
              <a:defRPr/>
            </a:pPr>
            <a:r>
              <a:rPr lang="en-US" sz="1600" dirty="0"/>
              <a:t>General principles: </a:t>
            </a:r>
          </a:p>
          <a:p>
            <a:pPr lvl="1" eaLnBrk="1" hangingPunct="1">
              <a:defRPr/>
            </a:pPr>
            <a:r>
              <a:rPr lang="en-US" sz="1400" dirty="0"/>
              <a:t>Use the pronoun of gender expression not origin</a:t>
            </a:r>
          </a:p>
          <a:p>
            <a:pPr lvl="1" eaLnBrk="1" hangingPunct="1">
              <a:defRPr/>
            </a:pPr>
            <a:r>
              <a:rPr lang="en-US" sz="1400" dirty="0"/>
              <a:t>Deal with the identity that’s </a:t>
            </a:r>
            <a:r>
              <a:rPr lang="en-US" sz="1400" i="1" dirty="0"/>
              <a:t>presented</a:t>
            </a:r>
          </a:p>
          <a:p>
            <a:pPr lvl="2">
              <a:defRPr/>
            </a:pPr>
            <a:r>
              <a:rPr lang="en-US" sz="1200" i="1" dirty="0"/>
              <a:t>Ask for the persons pronouns if you are not sure</a:t>
            </a:r>
          </a:p>
          <a:p>
            <a:pPr lvl="3">
              <a:defRPr/>
            </a:pPr>
            <a:r>
              <a:rPr lang="en-US" i="1" dirty="0"/>
              <a:t>It is better to ask than to potentially offend</a:t>
            </a:r>
          </a:p>
          <a:p>
            <a:pPr lvl="1" eaLnBrk="1" hangingPunct="1">
              <a:defRPr/>
            </a:pPr>
            <a:r>
              <a:rPr lang="en-US" sz="1400" dirty="0"/>
              <a:t>Its possible to speak without using labels</a:t>
            </a:r>
          </a:p>
        </p:txBody>
      </p:sp>
    </p:spTree>
    <p:extLst>
      <p:ext uri="{BB962C8B-B14F-4D97-AF65-F5344CB8AC3E}">
        <p14:creationId xmlns:p14="http://schemas.microsoft.com/office/powerpoint/2010/main" val="341118035"/>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77334" y="609600"/>
            <a:ext cx="8596668" cy="808234"/>
          </a:xfrm>
        </p:spPr>
        <p:txBody>
          <a:bodyPr/>
          <a:lstStyle/>
          <a:p>
            <a:pPr eaLnBrk="1" hangingPunct="1">
              <a:defRPr/>
            </a:pPr>
            <a:r>
              <a:rPr lang="en-US" dirty="0"/>
              <a:t>Assumptions</a:t>
            </a:r>
          </a:p>
        </p:txBody>
      </p:sp>
      <p:sp>
        <p:nvSpPr>
          <p:cNvPr id="52227" name="Rectangle 3"/>
          <p:cNvSpPr>
            <a:spLocks noGrp="1" noChangeArrowheads="1"/>
          </p:cNvSpPr>
          <p:nvPr>
            <p:ph idx="1"/>
          </p:nvPr>
        </p:nvSpPr>
        <p:spPr>
          <a:xfrm>
            <a:off x="453081" y="1847336"/>
            <a:ext cx="9111543" cy="3284501"/>
          </a:xfrm>
        </p:spPr>
        <p:txBody>
          <a:bodyPr/>
          <a:lstStyle/>
          <a:p>
            <a:pPr eaLnBrk="1" hangingPunct="1">
              <a:lnSpc>
                <a:spcPct val="80000"/>
              </a:lnSpc>
              <a:defRPr/>
            </a:pPr>
            <a:r>
              <a:rPr lang="en-US" sz="1600" dirty="0"/>
              <a:t>Transgender and Transsexual people are often assumed to be lesbians or gay men who cannot accept their sexual orientation and who therefore undergo sex reassignment in order to “hide” or “deny” their true natures.</a:t>
            </a:r>
          </a:p>
          <a:p>
            <a:pPr eaLnBrk="1" hangingPunct="1">
              <a:lnSpc>
                <a:spcPct val="80000"/>
              </a:lnSpc>
              <a:defRPr/>
            </a:pPr>
            <a:endParaRPr lang="en-US" sz="1600" dirty="0"/>
          </a:p>
          <a:p>
            <a:pPr eaLnBrk="1" hangingPunct="1">
              <a:lnSpc>
                <a:spcPct val="80000"/>
              </a:lnSpc>
              <a:defRPr/>
            </a:pPr>
            <a:r>
              <a:rPr lang="en-US" sz="1600" dirty="0"/>
              <a:t>These stereotypes are not only unreliable and untrue.</a:t>
            </a:r>
          </a:p>
          <a:p>
            <a:pPr lvl="1">
              <a:lnSpc>
                <a:spcPct val="80000"/>
              </a:lnSpc>
              <a:defRPr/>
            </a:pPr>
            <a:r>
              <a:rPr lang="en-US" sz="1400" dirty="0"/>
              <a:t>Additionally, they are dangerous.</a:t>
            </a:r>
          </a:p>
          <a:p>
            <a:pPr lvl="1">
              <a:lnSpc>
                <a:spcPct val="80000"/>
              </a:lnSpc>
              <a:defRPr/>
            </a:pPr>
            <a:r>
              <a:rPr lang="en-US" sz="1400" dirty="0"/>
              <a:t>By creating an atmosphere in which anyone whose gender identity or gender expression varies from the norm is at risk of being stigmatized, shunned, or even physically assaulted.</a:t>
            </a:r>
          </a:p>
          <a:p>
            <a:pPr lvl="1">
              <a:lnSpc>
                <a:spcPct val="80000"/>
              </a:lnSpc>
              <a:defRPr/>
            </a:pPr>
            <a:r>
              <a:rPr lang="en-US" sz="1400" dirty="0"/>
              <a:t>Societal misunderstandings can perpetuate discrimination and intolerance.</a:t>
            </a:r>
          </a:p>
        </p:txBody>
      </p:sp>
    </p:spTree>
    <p:extLst>
      <p:ext uri="{BB962C8B-B14F-4D97-AF65-F5344CB8AC3E}">
        <p14:creationId xmlns:p14="http://schemas.microsoft.com/office/powerpoint/2010/main" val="4182064107"/>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defRPr/>
            </a:pPr>
            <a:r>
              <a:rPr lang="en-US" sz="3200" b="1" dirty="0"/>
              <a:t>Being An Ally For LGBT People</a:t>
            </a:r>
            <a:endParaRPr lang="en-US" sz="3200" dirty="0"/>
          </a:p>
        </p:txBody>
      </p:sp>
      <p:sp>
        <p:nvSpPr>
          <p:cNvPr id="58371" name="Rectangle 3"/>
          <p:cNvSpPr>
            <a:spLocks noGrp="1" noChangeArrowheads="1"/>
          </p:cNvSpPr>
          <p:nvPr>
            <p:ph idx="1"/>
          </p:nvPr>
        </p:nvSpPr>
        <p:spPr>
          <a:xfrm>
            <a:off x="677334" y="1513317"/>
            <a:ext cx="8596668" cy="3880773"/>
          </a:xfrm>
        </p:spPr>
        <p:txBody>
          <a:bodyPr/>
          <a:lstStyle/>
          <a:p>
            <a:pPr eaLnBrk="1" hangingPunct="1">
              <a:lnSpc>
                <a:spcPct val="80000"/>
              </a:lnSpc>
              <a:defRPr/>
            </a:pPr>
            <a:r>
              <a:rPr lang="en-US" sz="1600" dirty="0"/>
              <a:t>In today’s world, LGBT issues are being discussed more than ever before</a:t>
            </a:r>
          </a:p>
          <a:p>
            <a:pPr lvl="1">
              <a:lnSpc>
                <a:spcPct val="80000"/>
              </a:lnSpc>
              <a:defRPr/>
            </a:pPr>
            <a:r>
              <a:rPr lang="en-US" sz="1400" dirty="0"/>
              <a:t>In the media, in community programs, in schools, churches, offices, in the streets, and in people’s homes. </a:t>
            </a:r>
          </a:p>
          <a:p>
            <a:pPr eaLnBrk="1" hangingPunct="1">
              <a:lnSpc>
                <a:spcPct val="80000"/>
              </a:lnSpc>
              <a:defRPr/>
            </a:pPr>
            <a:endParaRPr lang="en-US" sz="1600" dirty="0"/>
          </a:p>
          <a:p>
            <a:pPr eaLnBrk="1" hangingPunct="1">
              <a:lnSpc>
                <a:spcPct val="80000"/>
              </a:lnSpc>
              <a:defRPr/>
            </a:pPr>
            <a:r>
              <a:rPr lang="en-US" sz="1600" dirty="0"/>
              <a:t>These discussions are often emotionally charged as this can be a threatening topic for many people, and clear information is often difficult to find.</a:t>
            </a:r>
          </a:p>
          <a:p>
            <a:pPr eaLnBrk="1" hangingPunct="1">
              <a:lnSpc>
                <a:spcPct val="80000"/>
              </a:lnSpc>
              <a:defRPr/>
            </a:pPr>
            <a:endParaRPr lang="en-US" sz="1600" dirty="0"/>
          </a:p>
          <a:p>
            <a:pPr eaLnBrk="1" hangingPunct="1">
              <a:lnSpc>
                <a:spcPct val="80000"/>
              </a:lnSpc>
              <a:defRPr/>
            </a:pPr>
            <a:r>
              <a:rPr lang="en-US" sz="1600" dirty="0"/>
              <a:t>Being an ally is important, but it is challenging as well as exciting. This list is not exhaustive, but provides some starting points. </a:t>
            </a:r>
            <a:endParaRPr lang="en-US" sz="1600" b="1" dirty="0"/>
          </a:p>
        </p:txBody>
      </p:sp>
    </p:spTree>
    <p:extLst>
      <p:ext uri="{BB962C8B-B14F-4D97-AF65-F5344CB8AC3E}">
        <p14:creationId xmlns:p14="http://schemas.microsoft.com/office/powerpoint/2010/main" val="1962866406"/>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605" y="252984"/>
            <a:ext cx="8596668" cy="597408"/>
          </a:xfrm>
        </p:spPr>
        <p:txBody>
          <a:bodyPr>
            <a:normAutofit fontScale="90000"/>
          </a:bodyPr>
          <a:lstStyle/>
          <a:p>
            <a:r>
              <a:rPr lang="en-US" dirty="0"/>
              <a:t>Amanda Nicole Watson</a:t>
            </a:r>
          </a:p>
        </p:txBody>
      </p:sp>
      <p:sp>
        <p:nvSpPr>
          <p:cNvPr id="3" name="Content Placeholder 2"/>
          <p:cNvSpPr>
            <a:spLocks noGrp="1"/>
          </p:cNvSpPr>
          <p:nvPr>
            <p:ph idx="1"/>
          </p:nvPr>
        </p:nvSpPr>
        <p:spPr>
          <a:xfrm>
            <a:off x="436605" y="924674"/>
            <a:ext cx="9420627" cy="5933326"/>
          </a:xfrm>
        </p:spPr>
        <p:txBody>
          <a:bodyPr>
            <a:normAutofit fontScale="77500" lnSpcReduction="20000"/>
          </a:bodyPr>
          <a:lstStyle/>
          <a:p>
            <a:r>
              <a:rPr lang="en-US" dirty="0"/>
              <a:t>Received highest level of achievements in Scouting</a:t>
            </a:r>
          </a:p>
          <a:p>
            <a:pPr lvl="1"/>
            <a:r>
              <a:rPr lang="en-US" dirty="0"/>
              <a:t>Eagle Scout</a:t>
            </a:r>
          </a:p>
          <a:p>
            <a:pPr lvl="1"/>
            <a:r>
              <a:rPr lang="en-US" dirty="0"/>
              <a:t>Order of the Arrow</a:t>
            </a:r>
          </a:p>
          <a:p>
            <a:r>
              <a:rPr lang="en-US" dirty="0"/>
              <a:t>U.S. Navy Veteran, Hospital Corps</a:t>
            </a:r>
          </a:p>
          <a:p>
            <a:r>
              <a:rPr lang="en-US" dirty="0"/>
              <a:t>Successfully advocated for transgender rights in Baltimore City and San Diego City</a:t>
            </a:r>
          </a:p>
          <a:p>
            <a:r>
              <a:rPr lang="en-US" dirty="0"/>
              <a:t>Received San Diego Pride’s Community Service award in 2004</a:t>
            </a:r>
          </a:p>
          <a:p>
            <a:r>
              <a:rPr lang="en-US" dirty="0"/>
              <a:t>Received Gloria Steinem Communication award in 2004</a:t>
            </a:r>
          </a:p>
          <a:p>
            <a:r>
              <a:rPr lang="en-US" dirty="0"/>
              <a:t>Received Award of Recognition from City Commissioner Nicole Ramirez Murray</a:t>
            </a:r>
          </a:p>
          <a:p>
            <a:r>
              <a:rPr lang="en-US" dirty="0"/>
              <a:t>Has participated in multiple panels and speaking engagements on topics surrounding transgender and gender non-conforming communities</a:t>
            </a:r>
          </a:p>
          <a:p>
            <a:r>
              <a:rPr lang="en-US" dirty="0"/>
              <a:t>30 years experience in healthcare</a:t>
            </a:r>
          </a:p>
          <a:p>
            <a:pPr lvl="1"/>
            <a:r>
              <a:rPr lang="en-US" dirty="0"/>
              <a:t>Licensed Psychiatric Technician</a:t>
            </a:r>
          </a:p>
          <a:p>
            <a:pPr lvl="1"/>
            <a:r>
              <a:rPr lang="en-US" dirty="0"/>
              <a:t>Utilization Review</a:t>
            </a:r>
          </a:p>
          <a:p>
            <a:pPr lvl="1"/>
            <a:r>
              <a:rPr lang="en-US" dirty="0"/>
              <a:t>Patient Access</a:t>
            </a:r>
          </a:p>
          <a:p>
            <a:pPr lvl="2"/>
            <a:r>
              <a:rPr lang="en-US" dirty="0"/>
              <a:t>Registration</a:t>
            </a:r>
          </a:p>
          <a:p>
            <a:pPr lvl="2"/>
            <a:r>
              <a:rPr lang="en-US" dirty="0"/>
              <a:t>Financial Counseling</a:t>
            </a:r>
          </a:p>
          <a:p>
            <a:pPr lvl="2"/>
            <a:r>
              <a:rPr lang="en-US" dirty="0"/>
              <a:t>Quality Assurance</a:t>
            </a:r>
          </a:p>
          <a:p>
            <a:pPr lvl="2"/>
            <a:r>
              <a:rPr lang="en-US" dirty="0"/>
              <a:t>Management</a:t>
            </a:r>
          </a:p>
          <a:p>
            <a:pPr lvl="1"/>
            <a:r>
              <a:rPr lang="en-US" dirty="0"/>
              <a:t>Patient Financial Service</a:t>
            </a:r>
          </a:p>
          <a:p>
            <a:r>
              <a:rPr lang="en-US" dirty="0"/>
              <a:t>Serves on the Advisory board for Gender Programs and Services at California State University – Fresno</a:t>
            </a:r>
          </a:p>
          <a:p>
            <a:r>
              <a:rPr lang="en-US" dirty="0"/>
              <a:t>Former, Board of Directors of Trans-E-Motion</a:t>
            </a:r>
          </a:p>
        </p:txBody>
      </p:sp>
    </p:spTree>
    <p:extLst>
      <p:ext uri="{BB962C8B-B14F-4D97-AF65-F5344CB8AC3E}">
        <p14:creationId xmlns:p14="http://schemas.microsoft.com/office/powerpoint/2010/main" val="7222297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9704"/>
          </a:xfrm>
        </p:spPr>
        <p:txBody>
          <a:bodyPr/>
          <a:lstStyle/>
          <a:p>
            <a:r>
              <a:rPr lang="en-US" dirty="0"/>
              <a:t>Talking To/About Someone Who is Trans</a:t>
            </a:r>
          </a:p>
        </p:txBody>
      </p:sp>
      <p:sp>
        <p:nvSpPr>
          <p:cNvPr id="3" name="Text Placeholder 2"/>
          <p:cNvSpPr>
            <a:spLocks noGrp="1"/>
          </p:cNvSpPr>
          <p:nvPr>
            <p:ph type="body" idx="1"/>
          </p:nvPr>
        </p:nvSpPr>
        <p:spPr>
          <a:xfrm>
            <a:off x="677334" y="1231365"/>
            <a:ext cx="7135449" cy="642749"/>
          </a:xfrm>
        </p:spPr>
        <p:txBody>
          <a:bodyPr/>
          <a:lstStyle/>
          <a:p>
            <a:r>
              <a:rPr lang="en-US" dirty="0"/>
              <a:t>Pronouns</a:t>
            </a:r>
          </a:p>
        </p:txBody>
      </p:sp>
      <p:sp>
        <p:nvSpPr>
          <p:cNvPr id="4" name="Content Placeholder 3"/>
          <p:cNvSpPr>
            <a:spLocks noGrp="1"/>
          </p:cNvSpPr>
          <p:nvPr>
            <p:ph sz="half" idx="2"/>
          </p:nvPr>
        </p:nvSpPr>
        <p:spPr>
          <a:xfrm>
            <a:off x="677334" y="1974644"/>
            <a:ext cx="8256353" cy="3848884"/>
          </a:xfrm>
        </p:spPr>
        <p:txBody>
          <a:bodyPr>
            <a:normAutofit/>
          </a:bodyPr>
          <a:lstStyle/>
          <a:p>
            <a:r>
              <a:rPr lang="en-US" dirty="0"/>
              <a:t>Feminine: </a:t>
            </a:r>
            <a:r>
              <a:rPr lang="en-US" dirty="0">
                <a:solidFill>
                  <a:srgbClr val="FF6600"/>
                </a:solidFill>
              </a:rPr>
              <a:t>She</a:t>
            </a:r>
            <a:r>
              <a:rPr lang="en-US" dirty="0"/>
              <a:t>/Her/Hers/Herself</a:t>
            </a:r>
          </a:p>
          <a:p>
            <a:pPr lvl="1"/>
            <a:r>
              <a:rPr lang="en-US" dirty="0"/>
              <a:t>-She walked into class at 9:00 am, and turned in her homework.</a:t>
            </a:r>
          </a:p>
          <a:p>
            <a:r>
              <a:rPr lang="en-US" dirty="0"/>
              <a:t>Masculine: </a:t>
            </a:r>
            <a:r>
              <a:rPr lang="en-US" dirty="0">
                <a:solidFill>
                  <a:srgbClr val="FF6600"/>
                </a:solidFill>
              </a:rPr>
              <a:t>He</a:t>
            </a:r>
            <a:r>
              <a:rPr lang="en-US" dirty="0"/>
              <a:t>/Him/His/Himself</a:t>
            </a:r>
          </a:p>
          <a:p>
            <a:pPr lvl="1"/>
            <a:r>
              <a:rPr lang="en-US" dirty="0"/>
              <a:t>-He walked into class at 9:00 am, and turned in his homework.</a:t>
            </a:r>
          </a:p>
          <a:p>
            <a:r>
              <a:rPr lang="en-US" dirty="0"/>
              <a:t>Neutral: </a:t>
            </a:r>
            <a:r>
              <a:rPr lang="en-US" dirty="0">
                <a:solidFill>
                  <a:srgbClr val="FF6600"/>
                </a:solidFill>
              </a:rPr>
              <a:t>They</a:t>
            </a:r>
            <a:r>
              <a:rPr lang="en-US" dirty="0"/>
              <a:t>/Them/Theirs/Themself</a:t>
            </a:r>
          </a:p>
          <a:p>
            <a:pPr lvl="1"/>
            <a:r>
              <a:rPr lang="en-US" dirty="0"/>
              <a:t>-They walked into class at 9:00 am, and turned in their homework.</a:t>
            </a:r>
          </a:p>
          <a:p>
            <a:r>
              <a:rPr lang="en-US" dirty="0"/>
              <a:t>Neutral: </a:t>
            </a:r>
            <a:r>
              <a:rPr lang="en-US" dirty="0">
                <a:solidFill>
                  <a:srgbClr val="FF6600"/>
                </a:solidFill>
              </a:rPr>
              <a:t>Zie</a:t>
            </a:r>
            <a:r>
              <a:rPr lang="en-US" dirty="0"/>
              <a:t>/Hir/Hirs/Hirself</a:t>
            </a:r>
          </a:p>
          <a:p>
            <a:pPr lvl="1"/>
            <a:r>
              <a:rPr lang="en-US" dirty="0"/>
              <a:t>-Zie walked into class at 9:00 am, and turned in hir homework.</a:t>
            </a:r>
          </a:p>
          <a:p>
            <a:r>
              <a:rPr lang="en-US" dirty="0"/>
              <a:t>Neutral: </a:t>
            </a:r>
            <a:r>
              <a:rPr lang="en-US" dirty="0">
                <a:solidFill>
                  <a:srgbClr val="FF6600"/>
                </a:solidFill>
              </a:rPr>
              <a:t>Xe</a:t>
            </a:r>
            <a:r>
              <a:rPr lang="en-US" dirty="0"/>
              <a:t>/Xem/Xyr/Xemself</a:t>
            </a:r>
          </a:p>
          <a:p>
            <a:pPr lvl="1"/>
            <a:r>
              <a:rPr lang="en-US" dirty="0"/>
              <a:t>-Xe walked into class at 9:00 am, and turned in xyr homework.</a:t>
            </a:r>
          </a:p>
        </p:txBody>
      </p:sp>
    </p:spTree>
    <p:extLst>
      <p:ext uri="{BB962C8B-B14F-4D97-AF65-F5344CB8AC3E}">
        <p14:creationId xmlns:p14="http://schemas.microsoft.com/office/powerpoint/2010/main" val="32175829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768418" cy="842115"/>
          </a:xfrm>
        </p:spPr>
        <p:txBody>
          <a:bodyPr>
            <a:normAutofit/>
          </a:bodyPr>
          <a:lstStyle/>
          <a:p>
            <a:pPr algn="ctr"/>
            <a:r>
              <a:rPr lang="en-US" dirty="0"/>
              <a:t>Talking To/About Someone Who is Trans</a:t>
            </a:r>
          </a:p>
        </p:txBody>
      </p:sp>
      <p:sp>
        <p:nvSpPr>
          <p:cNvPr id="4" name="Content Placeholder 3"/>
          <p:cNvSpPr>
            <a:spLocks noGrp="1"/>
          </p:cNvSpPr>
          <p:nvPr>
            <p:ph sz="half" idx="2"/>
          </p:nvPr>
        </p:nvSpPr>
        <p:spPr>
          <a:xfrm>
            <a:off x="604906" y="1451715"/>
            <a:ext cx="9115890" cy="4463841"/>
          </a:xfrm>
        </p:spPr>
        <p:txBody>
          <a:bodyPr>
            <a:normAutofit/>
          </a:bodyPr>
          <a:lstStyle/>
          <a:p>
            <a:r>
              <a:rPr lang="en-US" sz="1600" dirty="0"/>
              <a:t>Avoid Gendered language</a:t>
            </a:r>
          </a:p>
          <a:p>
            <a:pPr lvl="1"/>
            <a:r>
              <a:rPr lang="en-US" sz="1400" dirty="0"/>
              <a:t>Think about language that might normally be gendered.</a:t>
            </a:r>
          </a:p>
          <a:p>
            <a:pPr lvl="1"/>
            <a:r>
              <a:rPr lang="en-US" sz="1400" dirty="0"/>
              <a:t>If it bothers them, don’t use it.</a:t>
            </a:r>
          </a:p>
          <a:p>
            <a:pPr marL="914400" lvl="2" indent="0">
              <a:buNone/>
            </a:pPr>
            <a:r>
              <a:rPr lang="en-US" dirty="0"/>
              <a:t>Sir		Ma’am</a:t>
            </a:r>
          </a:p>
          <a:p>
            <a:pPr marL="914400" lvl="2" indent="0">
              <a:buNone/>
            </a:pPr>
            <a:r>
              <a:rPr lang="en-US" dirty="0"/>
              <a:t>Dude		Guys</a:t>
            </a:r>
          </a:p>
          <a:p>
            <a:pPr marL="914400" lvl="2" indent="0">
              <a:buNone/>
            </a:pPr>
            <a:r>
              <a:rPr lang="en-US" dirty="0"/>
              <a:t>Ladies	Gentlemen</a:t>
            </a:r>
          </a:p>
          <a:p>
            <a:pPr marL="914400" lvl="2" indent="0">
              <a:buNone/>
            </a:pPr>
            <a:r>
              <a:rPr lang="en-US" dirty="0"/>
              <a:t>Miss		Misses</a:t>
            </a:r>
          </a:p>
          <a:p>
            <a:pPr marL="914400" lvl="2" indent="0">
              <a:buNone/>
            </a:pPr>
            <a:r>
              <a:rPr lang="en-US" dirty="0"/>
              <a:t>Mister</a:t>
            </a:r>
          </a:p>
        </p:txBody>
      </p:sp>
    </p:spTree>
    <p:extLst>
      <p:ext uri="{BB962C8B-B14F-4D97-AF65-F5344CB8AC3E}">
        <p14:creationId xmlns:p14="http://schemas.microsoft.com/office/powerpoint/2010/main" val="12249836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The Best Way to Find Out About a Person</a:t>
            </a:r>
          </a:p>
        </p:txBody>
      </p:sp>
      <p:sp>
        <p:nvSpPr>
          <p:cNvPr id="3" name="Text Placeholder 2"/>
          <p:cNvSpPr>
            <a:spLocks noGrp="1"/>
          </p:cNvSpPr>
          <p:nvPr>
            <p:ph type="body" idx="1"/>
          </p:nvPr>
        </p:nvSpPr>
        <p:spPr>
          <a:xfrm>
            <a:off x="1495590" y="1811112"/>
            <a:ext cx="7319636" cy="2144028"/>
          </a:xfrm>
          <a:ln>
            <a:solidFill>
              <a:schemeClr val="accent1"/>
            </a:solidFill>
          </a:ln>
        </p:spPr>
        <p:txBody>
          <a:bodyPr/>
          <a:lstStyle/>
          <a:p>
            <a:r>
              <a:rPr lang="en-US" dirty="0"/>
              <a:t>Ask</a:t>
            </a:r>
          </a:p>
          <a:p>
            <a:pPr marL="306000" indent="-306000">
              <a:buClr>
                <a:srgbClr val="903163"/>
              </a:buClr>
              <a:buFont typeface="Wingdings 2" panose="05020102010507070707" pitchFamily="18" charset="2"/>
              <a:buChar char=""/>
            </a:pPr>
            <a:r>
              <a:rPr lang="en-US" sz="1800" dirty="0">
                <a:solidFill>
                  <a:srgbClr val="3D3D3D"/>
                </a:solidFill>
              </a:rPr>
              <a:t>Pronouns</a:t>
            </a:r>
          </a:p>
          <a:p>
            <a:pPr marL="306000" indent="-306000">
              <a:buClr>
                <a:srgbClr val="903163"/>
              </a:buClr>
              <a:buFont typeface="Wingdings 2" panose="05020102010507070707" pitchFamily="18" charset="2"/>
              <a:buChar char=""/>
            </a:pPr>
            <a:r>
              <a:rPr lang="en-US" sz="1800" dirty="0">
                <a:solidFill>
                  <a:srgbClr val="3D3D3D"/>
                </a:solidFill>
              </a:rPr>
              <a:t>Language Preferences</a:t>
            </a:r>
          </a:p>
          <a:p>
            <a:pPr marL="306000" indent="-306000">
              <a:buClr>
                <a:srgbClr val="903163"/>
              </a:buClr>
              <a:buFont typeface="Wingdings 2" panose="05020102010507070707" pitchFamily="18" charset="2"/>
              <a:buChar char=""/>
            </a:pPr>
            <a:r>
              <a:rPr lang="en-US" sz="1800" dirty="0">
                <a:solidFill>
                  <a:srgbClr val="3D3D3D"/>
                </a:solidFill>
              </a:rPr>
              <a:t>Name</a:t>
            </a:r>
          </a:p>
          <a:p>
            <a:pPr algn="ctr"/>
            <a:endParaRPr lang="en-US" dirty="0"/>
          </a:p>
        </p:txBody>
      </p:sp>
      <p:sp>
        <p:nvSpPr>
          <p:cNvPr id="5" name="Text Placeholder 4"/>
          <p:cNvSpPr>
            <a:spLocks noGrp="1"/>
          </p:cNvSpPr>
          <p:nvPr>
            <p:ph type="body" sz="quarter" idx="3"/>
          </p:nvPr>
        </p:nvSpPr>
        <p:spPr>
          <a:xfrm>
            <a:off x="1495589" y="4075019"/>
            <a:ext cx="7319637" cy="1647687"/>
          </a:xfrm>
          <a:ln>
            <a:solidFill>
              <a:schemeClr val="accent1"/>
            </a:solidFill>
          </a:ln>
        </p:spPr>
        <p:txBody>
          <a:bodyPr/>
          <a:lstStyle/>
          <a:p>
            <a:r>
              <a:rPr lang="en-US" dirty="0"/>
              <a:t>Don’t assume</a:t>
            </a:r>
          </a:p>
          <a:p>
            <a:pPr marL="306000" lvl="0" indent="-306000">
              <a:buClr>
                <a:srgbClr val="903163"/>
              </a:buClr>
              <a:buFont typeface="Wingdings 2" panose="05020102010507070707" pitchFamily="18" charset="2"/>
              <a:buChar char=""/>
            </a:pPr>
            <a:r>
              <a:rPr lang="en-US" sz="1800" dirty="0">
                <a:solidFill>
                  <a:srgbClr val="3D3D3D"/>
                </a:solidFill>
              </a:rPr>
              <a:t>Which bathroom to direct someone to – tell them where both are.</a:t>
            </a:r>
          </a:p>
          <a:p>
            <a:pPr marL="306000" lvl="0" indent="-306000">
              <a:buClr>
                <a:srgbClr val="903163"/>
              </a:buClr>
              <a:buFont typeface="Wingdings 2" panose="05020102010507070707" pitchFamily="18" charset="2"/>
              <a:buChar char=""/>
            </a:pPr>
            <a:r>
              <a:rPr lang="en-US" sz="1800" dirty="0">
                <a:solidFill>
                  <a:srgbClr val="3D3D3D"/>
                </a:solidFill>
              </a:rPr>
              <a:t>Which dress codes (if gendered) – tell them both.</a:t>
            </a:r>
            <a:endParaRPr lang="en-US" dirty="0"/>
          </a:p>
        </p:txBody>
      </p:sp>
    </p:spTree>
    <p:extLst>
      <p:ext uri="{BB962C8B-B14F-4D97-AF65-F5344CB8AC3E}">
        <p14:creationId xmlns:p14="http://schemas.microsoft.com/office/powerpoint/2010/main" val="20967642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33859" y="363020"/>
            <a:ext cx="9335292" cy="743339"/>
          </a:xfrm>
        </p:spPr>
        <p:txBody>
          <a:bodyPr>
            <a:normAutofit/>
          </a:bodyPr>
          <a:lstStyle/>
          <a:p>
            <a:r>
              <a:rPr lang="en-US" sz="2800" dirty="0"/>
              <a:t>Being an Ally…Use Language that Promotes Acceptance</a:t>
            </a:r>
          </a:p>
        </p:txBody>
      </p:sp>
      <p:graphicFrame>
        <p:nvGraphicFramePr>
          <p:cNvPr id="8" name="Table 7"/>
          <p:cNvGraphicFramePr>
            <a:graphicFrameLocks noGrp="1" noChangeAspect="1"/>
          </p:cNvGraphicFramePr>
          <p:nvPr>
            <p:extLst>
              <p:ext uri="{D42A27DB-BD31-4B8C-83A1-F6EECF244321}">
                <p14:modId xmlns:p14="http://schemas.microsoft.com/office/powerpoint/2010/main" val="286035900"/>
              </p:ext>
            </p:extLst>
          </p:nvPr>
        </p:nvGraphicFramePr>
        <p:xfrm>
          <a:off x="433859" y="1212980"/>
          <a:ext cx="8812778" cy="5138805"/>
        </p:xfrm>
        <a:graphic>
          <a:graphicData uri="http://schemas.openxmlformats.org/drawingml/2006/table">
            <a:tbl>
              <a:tblPr firstRow="1" bandRow="1">
                <a:tableStyleId>{616DA210-FB5B-4158-B5E0-FEB733F419BA}</a:tableStyleId>
              </a:tblPr>
              <a:tblGrid>
                <a:gridCol w="2355994">
                  <a:extLst>
                    <a:ext uri="{9D8B030D-6E8A-4147-A177-3AD203B41FA5}">
                      <a16:colId xmlns:a16="http://schemas.microsoft.com/office/drawing/2014/main" val="20000"/>
                    </a:ext>
                  </a:extLst>
                </a:gridCol>
                <a:gridCol w="2761861">
                  <a:extLst>
                    <a:ext uri="{9D8B030D-6E8A-4147-A177-3AD203B41FA5}">
                      <a16:colId xmlns:a16="http://schemas.microsoft.com/office/drawing/2014/main" val="20001"/>
                    </a:ext>
                  </a:extLst>
                </a:gridCol>
                <a:gridCol w="3694923">
                  <a:extLst>
                    <a:ext uri="{9D8B030D-6E8A-4147-A177-3AD203B41FA5}">
                      <a16:colId xmlns:a16="http://schemas.microsoft.com/office/drawing/2014/main" val="20002"/>
                    </a:ext>
                  </a:extLst>
                </a:gridCol>
              </a:tblGrid>
              <a:tr h="428087">
                <a:tc>
                  <a:txBody>
                    <a:bodyPr/>
                    <a:lstStyle/>
                    <a:p>
                      <a:r>
                        <a:rPr lang="en-US" sz="1400" dirty="0"/>
                        <a:t>When you say…</a:t>
                      </a:r>
                    </a:p>
                  </a:txBody>
                  <a:tcPr/>
                </a:tc>
                <a:tc>
                  <a:txBody>
                    <a:bodyPr/>
                    <a:lstStyle/>
                    <a:p>
                      <a:r>
                        <a:rPr lang="en-US" sz="1400" dirty="0"/>
                        <a:t>We hear….</a:t>
                      </a:r>
                    </a:p>
                  </a:txBody>
                  <a:tcPr/>
                </a:tc>
                <a:tc>
                  <a:txBody>
                    <a:bodyPr/>
                    <a:lstStyle/>
                    <a:p>
                      <a:r>
                        <a:rPr lang="en-US" sz="1400" dirty="0"/>
                        <a:t>Alternative option</a:t>
                      </a:r>
                    </a:p>
                  </a:txBody>
                  <a:tcPr/>
                </a:tc>
                <a:extLst>
                  <a:ext uri="{0D108BD9-81ED-4DB2-BD59-A6C34878D82A}">
                    <a16:rowId xmlns:a16="http://schemas.microsoft.com/office/drawing/2014/main" val="10000"/>
                  </a:ext>
                </a:extLst>
              </a:tr>
              <a:tr h="712501">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t>“I don’t want to be labelled as “Cis”</a:t>
                      </a:r>
                      <a:endParaRPr lang="en-US" sz="1200" kern="1200" dirty="0">
                        <a:solidFill>
                          <a:schemeClr val="dk1"/>
                        </a:solidFill>
                        <a:latin typeface="+mn-lt"/>
                        <a:ea typeface="+mn-ea"/>
                        <a:cs typeface="+mn-cs"/>
                      </a:endParaRPr>
                    </a:p>
                  </a:txBody>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t>I am just normal, you are not” or “My Identity is the basis for which all other peoples identities should be judged”</a:t>
                      </a:r>
                      <a:endParaRPr lang="en-US" sz="12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“I don’t understand this term. Can you explain it to me?”</a:t>
                      </a:r>
                    </a:p>
                  </a:txBody>
                  <a:tcPr/>
                </a:tc>
                <a:extLst>
                  <a:ext uri="{0D108BD9-81ED-4DB2-BD59-A6C34878D82A}">
                    <a16:rowId xmlns:a16="http://schemas.microsoft.com/office/drawing/2014/main" val="10001"/>
                  </a:ext>
                </a:extLst>
              </a:tr>
              <a:tr h="686112">
                <a:tc vMerge="1">
                  <a:txBody>
                    <a:bodyPr/>
                    <a:lstStyle/>
                    <a:p>
                      <a:endParaRPr lang="en-US"/>
                    </a:p>
                  </a:txBody>
                  <a:tcPr/>
                </a:tc>
                <a:tc vMerge="1">
                  <a:txBody>
                    <a:bodyPr/>
                    <a:lstStyle/>
                    <a:p>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Translates to “I see you as an equal and look to you to educate me.”</a:t>
                      </a:r>
                    </a:p>
                  </a:txBody>
                  <a:tcPr/>
                </a:tc>
                <a:extLst>
                  <a:ext uri="{0D108BD9-81ED-4DB2-BD59-A6C34878D82A}">
                    <a16:rowId xmlns:a16="http://schemas.microsoft.com/office/drawing/2014/main" val="10002"/>
                  </a:ext>
                </a:extLst>
              </a:tr>
              <a:tr h="620437">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t>“I read this article (or saw this documentary), your not really a &lt;insert term here&gt;?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t>“I know all about people like you!” or “I know more about you than you do.”</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a:tc>
                <a:tc>
                  <a:txBody>
                    <a:bodyPr/>
                    <a:lstStyle/>
                    <a:p>
                      <a:pPr marL="0" indent="0">
                        <a:buNone/>
                      </a:pPr>
                      <a:r>
                        <a:rPr lang="en-US" sz="1200" dirty="0"/>
                        <a:t>“I saw this information about your community how do you feel about the source?”</a:t>
                      </a:r>
                    </a:p>
                  </a:txBody>
                  <a:tcPr/>
                </a:tc>
                <a:extLst>
                  <a:ext uri="{0D108BD9-81ED-4DB2-BD59-A6C34878D82A}">
                    <a16:rowId xmlns:a16="http://schemas.microsoft.com/office/drawing/2014/main" val="10003"/>
                  </a:ext>
                </a:extLst>
              </a:tr>
              <a:tr h="527778">
                <a:tc vMerge="1">
                  <a:txBody>
                    <a:bodyPr/>
                    <a:lstStyle/>
                    <a:p>
                      <a:endParaRPr lang="en-US"/>
                    </a:p>
                  </a:txBody>
                  <a:tcPr/>
                </a:tc>
                <a:tc vMerge="1">
                  <a:txBody>
                    <a:bodyPr/>
                    <a:lstStyle/>
                    <a:p>
                      <a:endParaRPr lang="en-US"/>
                    </a:p>
                  </a:txBody>
                  <a:tcPr/>
                </a:tc>
                <a:tc>
                  <a:txBody>
                    <a:bodyPr/>
                    <a:lstStyle/>
                    <a:p>
                      <a:pPr marL="0" indent="0">
                        <a:buNone/>
                      </a:pPr>
                      <a:r>
                        <a:rPr lang="en-US" sz="1200" dirty="0"/>
                        <a:t>Translates to “I accept who you are and look to you as the expert.”</a:t>
                      </a:r>
                      <a:endParaRPr lang="en-US" sz="1200" i="1" dirty="0"/>
                    </a:p>
                  </a:txBody>
                  <a:tcPr/>
                </a:tc>
                <a:extLst>
                  <a:ext uri="{0D108BD9-81ED-4DB2-BD59-A6C34878D82A}">
                    <a16:rowId xmlns:a16="http://schemas.microsoft.com/office/drawing/2014/main" val="10004"/>
                  </a:ext>
                </a:extLst>
              </a:tr>
              <a:tr h="527778">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t>“What is your ‘Birth/legal/real’ name?”</a:t>
                      </a:r>
                    </a:p>
                    <a:p>
                      <a:pPr marL="0" algn="l" defTabSz="457200" rtl="0" eaLnBrk="1" latinLnBrk="0" hangingPunct="1"/>
                      <a:endParaRPr lang="en-US" sz="1200" kern="1200" dirty="0">
                        <a:solidFill>
                          <a:schemeClr val="dk1"/>
                        </a:solidFill>
                        <a:latin typeface="+mn-lt"/>
                        <a:ea typeface="+mn-ea"/>
                        <a:cs typeface="+mn-cs"/>
                      </a:endParaRPr>
                    </a:p>
                  </a:txBody>
                  <a:tcPr/>
                </a:tc>
                <a:tc rowSpan="2">
                  <a:txBody>
                    <a:bodyPr/>
                    <a:lstStyle/>
                    <a:p>
                      <a:pPr marL="0" algn="l" defTabSz="457200" rtl="0" eaLnBrk="1" latinLnBrk="0" hangingPunct="1"/>
                      <a:r>
                        <a:rPr lang="en-US" sz="1200" kern="1200" dirty="0"/>
                        <a:t>“I don’t care who you are now, I want to know things you did not offer to share.</a:t>
                      </a:r>
                      <a:endParaRPr lang="en-US" sz="1200" kern="1200" dirty="0">
                        <a:solidFill>
                          <a:schemeClr val="dk1"/>
                        </a:solidFill>
                        <a:latin typeface="+mn-lt"/>
                        <a:ea typeface="+mn-ea"/>
                        <a:cs typeface="+mn-cs"/>
                      </a:endParaRPr>
                    </a:p>
                  </a:txBody>
                  <a:tcPr/>
                </a:tc>
                <a:tc>
                  <a:txBody>
                    <a:bodyPr/>
                    <a:lstStyle/>
                    <a:p>
                      <a:pPr marL="0" indent="0">
                        <a:buNone/>
                      </a:pPr>
                      <a:r>
                        <a:rPr lang="en-US" sz="1200" dirty="0"/>
                        <a:t>“What name do you want me to call you? And does it matter who else is around?”</a:t>
                      </a:r>
                    </a:p>
                  </a:txBody>
                  <a:tcPr/>
                </a:tc>
                <a:extLst>
                  <a:ext uri="{0D108BD9-81ED-4DB2-BD59-A6C34878D82A}">
                    <a16:rowId xmlns:a16="http://schemas.microsoft.com/office/drawing/2014/main" val="10005"/>
                  </a:ext>
                </a:extLst>
              </a:tr>
              <a:tr h="475000">
                <a:tc vMerge="1">
                  <a:txBody>
                    <a:bodyPr/>
                    <a:lstStyle/>
                    <a:p>
                      <a:endParaRPr lang="en-US"/>
                    </a:p>
                  </a:txBody>
                  <a:tcPr/>
                </a:tc>
                <a:tc vMerge="1">
                  <a:txBody>
                    <a:bodyPr/>
                    <a:lstStyle/>
                    <a:p>
                      <a:endParaRPr lang="en-US"/>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Translates to “I respect your autonomy.”</a:t>
                      </a:r>
                    </a:p>
                  </a:txBody>
                  <a:tcPr/>
                </a:tc>
                <a:extLst>
                  <a:ext uri="{0D108BD9-81ED-4DB2-BD59-A6C34878D82A}">
                    <a16:rowId xmlns:a16="http://schemas.microsoft.com/office/drawing/2014/main" val="10006"/>
                  </a:ext>
                </a:extLst>
              </a:tr>
              <a:tr h="580556">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t>“I’ve never heard of that pronoun or identity, so I don’t think it’s real.”</a:t>
                      </a:r>
                      <a:endParaRPr lang="en-US" sz="1200" kern="1200" dirty="0">
                        <a:solidFill>
                          <a:schemeClr val="dk1"/>
                        </a:solidFill>
                        <a:latin typeface="+mn-lt"/>
                        <a:ea typeface="+mn-ea"/>
                        <a:cs typeface="+mn-cs"/>
                      </a:endParaRPr>
                    </a:p>
                  </a:txBody>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t>“You’re only valid if I understand you.”</a:t>
                      </a:r>
                      <a:endParaRPr lang="en-US" sz="1200" kern="1200" dirty="0">
                        <a:solidFill>
                          <a:schemeClr val="dk1"/>
                        </a:solidFill>
                        <a:latin typeface="+mn-lt"/>
                        <a:ea typeface="+mn-ea"/>
                        <a:cs typeface="+mn-cs"/>
                      </a:endParaRPr>
                    </a:p>
                  </a:txBody>
                  <a:tcPr/>
                </a:tc>
                <a:tc>
                  <a:txBody>
                    <a:bodyPr/>
                    <a:lstStyle/>
                    <a:p>
                      <a:pPr marL="0" indent="0">
                        <a:buNone/>
                      </a:pPr>
                      <a:r>
                        <a:rPr lang="en-US" sz="1200" dirty="0"/>
                        <a:t>“I’m not familiar with that term. Can you share what it means to you so I can research it further?”</a:t>
                      </a:r>
                      <a:endParaRPr lang="en-US" sz="1200" i="1" dirty="0"/>
                    </a:p>
                  </a:txBody>
                  <a:tcPr/>
                </a:tc>
                <a:extLst>
                  <a:ext uri="{0D108BD9-81ED-4DB2-BD59-A6C34878D82A}">
                    <a16:rowId xmlns:a16="http://schemas.microsoft.com/office/drawing/2014/main" val="10007"/>
                  </a:ext>
                </a:extLst>
              </a:tr>
              <a:tr h="580556">
                <a:tc vMerge="1">
                  <a:txBody>
                    <a:bodyPr/>
                    <a:lstStyle/>
                    <a:p>
                      <a:endParaRPr lang="en-US"/>
                    </a:p>
                  </a:txBody>
                  <a:tcPr/>
                </a:tc>
                <a:tc vMerge="1">
                  <a:txBody>
                    <a:bodyPr/>
                    <a:lstStyle/>
                    <a:p>
                      <a:endParaRPr lang="en-US"/>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Translates to “ You want to help me and don’t want to offend me.”</a:t>
                      </a: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1714949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44843" y="305726"/>
            <a:ext cx="10043770" cy="731108"/>
          </a:xfrm>
        </p:spPr>
        <p:txBody>
          <a:bodyPr/>
          <a:lstStyle/>
          <a:p>
            <a:pPr eaLnBrk="1" hangingPunct="1">
              <a:defRPr/>
            </a:pPr>
            <a:r>
              <a:rPr lang="en-US" sz="3000" b="1" dirty="0"/>
              <a:t>Don’t Ever Assume Heterosexuality</a:t>
            </a:r>
          </a:p>
        </p:txBody>
      </p:sp>
      <p:sp>
        <p:nvSpPr>
          <p:cNvPr id="60419" name="Rectangle 3"/>
          <p:cNvSpPr>
            <a:spLocks noGrp="1" noChangeArrowheads="1"/>
          </p:cNvSpPr>
          <p:nvPr>
            <p:ph idx="1"/>
          </p:nvPr>
        </p:nvSpPr>
        <p:spPr>
          <a:xfrm>
            <a:off x="516762" y="923818"/>
            <a:ext cx="8596668" cy="4675598"/>
          </a:xfrm>
        </p:spPr>
        <p:txBody>
          <a:bodyPr>
            <a:noAutofit/>
          </a:bodyPr>
          <a:lstStyle/>
          <a:p>
            <a:pPr eaLnBrk="1" hangingPunct="1">
              <a:lnSpc>
                <a:spcPct val="90000"/>
              </a:lnSpc>
              <a:defRPr/>
            </a:pPr>
            <a:r>
              <a:rPr lang="en-US" sz="1600" dirty="0"/>
              <a:t>We tend to assume that everyone we meet is heterosexual even though we know this is not true. </a:t>
            </a:r>
          </a:p>
          <a:p>
            <a:pPr eaLnBrk="1" hangingPunct="1">
              <a:lnSpc>
                <a:spcPct val="90000"/>
              </a:lnSpc>
              <a:defRPr/>
            </a:pPr>
            <a:endParaRPr lang="en-US" sz="1600" dirty="0"/>
          </a:p>
          <a:p>
            <a:pPr eaLnBrk="1" hangingPunct="1">
              <a:lnSpc>
                <a:spcPct val="90000"/>
              </a:lnSpc>
              <a:defRPr/>
            </a:pPr>
            <a:r>
              <a:rPr lang="en-US" sz="1600" dirty="0"/>
              <a:t>Often people hide that they are LGBT until they know it is safe to “come out” in a given situation.</a:t>
            </a:r>
          </a:p>
          <a:p>
            <a:pPr eaLnBrk="1" hangingPunct="1">
              <a:lnSpc>
                <a:spcPct val="90000"/>
              </a:lnSpc>
              <a:defRPr/>
            </a:pPr>
            <a:endParaRPr lang="en-US" sz="1600" dirty="0"/>
          </a:p>
          <a:p>
            <a:pPr eaLnBrk="1" hangingPunct="1">
              <a:lnSpc>
                <a:spcPct val="90000"/>
              </a:lnSpc>
              <a:defRPr/>
            </a:pPr>
            <a:r>
              <a:rPr lang="en-US" sz="1600" dirty="0"/>
              <a:t>Use neutral language when first working with students/clients/customers until you know for certain what the person prefers (for example, the gender of their significant other).</a:t>
            </a:r>
          </a:p>
          <a:p>
            <a:pPr eaLnBrk="1" hangingPunct="1">
              <a:lnSpc>
                <a:spcPct val="80000"/>
              </a:lnSpc>
              <a:defRPr/>
            </a:pPr>
            <a:endParaRPr lang="en-US" sz="1600" dirty="0"/>
          </a:p>
          <a:p>
            <a:pPr eaLnBrk="1" hangingPunct="1">
              <a:lnSpc>
                <a:spcPct val="80000"/>
              </a:lnSpc>
              <a:defRPr/>
            </a:pPr>
            <a:r>
              <a:rPr lang="en-US" sz="1600" dirty="0"/>
              <a:t>There are many resources, reading lists, and organizations available for</a:t>
            </a:r>
            <a:r>
              <a:rPr lang="en-US" sz="1600" i="1" dirty="0"/>
              <a:t> </a:t>
            </a:r>
            <a:r>
              <a:rPr lang="en-US" sz="1600" dirty="0"/>
              <a:t>information. Don’t be afraid to ask questions.</a:t>
            </a:r>
            <a:br>
              <a:rPr lang="en-US" sz="1600" dirty="0"/>
            </a:br>
            <a:endParaRPr lang="en-US" sz="1600" dirty="0"/>
          </a:p>
          <a:p>
            <a:pPr eaLnBrk="1" hangingPunct="1">
              <a:lnSpc>
                <a:spcPct val="80000"/>
              </a:lnSpc>
              <a:defRPr/>
            </a:pPr>
            <a:r>
              <a:rPr lang="en-US" sz="1600" dirty="0"/>
              <a:t>Doing so can be a valuable process for everyone, regardless of their sexual orientation or gender identity.</a:t>
            </a:r>
          </a:p>
          <a:p>
            <a:pPr eaLnBrk="1" hangingPunct="1">
              <a:lnSpc>
                <a:spcPct val="80000"/>
              </a:lnSpc>
              <a:defRPr/>
            </a:pPr>
            <a:endParaRPr lang="en-US" sz="1600" dirty="0"/>
          </a:p>
          <a:p>
            <a:pPr eaLnBrk="1" hangingPunct="1">
              <a:lnSpc>
                <a:spcPct val="80000"/>
              </a:lnSpc>
              <a:defRPr/>
            </a:pPr>
            <a:r>
              <a:rPr lang="en-US" sz="1600" dirty="0"/>
              <a:t>Integrating LGBT people and issues instead of separating them out as a special topic is an important strategy for conveying and creating respect and acceptance.</a:t>
            </a:r>
          </a:p>
        </p:txBody>
      </p:sp>
    </p:spTree>
    <p:extLst>
      <p:ext uri="{BB962C8B-B14F-4D97-AF65-F5344CB8AC3E}">
        <p14:creationId xmlns:p14="http://schemas.microsoft.com/office/powerpoint/2010/main" val="3419448062"/>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defRPr/>
            </a:pPr>
            <a:r>
              <a:rPr lang="en-US" b="1" dirty="0"/>
              <a:t>Challenge Stereotypes</a:t>
            </a:r>
          </a:p>
        </p:txBody>
      </p:sp>
      <p:sp>
        <p:nvSpPr>
          <p:cNvPr id="59395" name="Rectangle 3"/>
          <p:cNvSpPr>
            <a:spLocks noGrp="1" noChangeArrowheads="1"/>
          </p:cNvSpPr>
          <p:nvPr>
            <p:ph idx="1"/>
          </p:nvPr>
        </p:nvSpPr>
        <p:spPr>
          <a:xfrm>
            <a:off x="444843" y="1387012"/>
            <a:ext cx="9174645" cy="4708988"/>
          </a:xfrm>
        </p:spPr>
        <p:txBody>
          <a:bodyPr>
            <a:normAutofit lnSpcReduction="10000"/>
          </a:bodyPr>
          <a:lstStyle/>
          <a:p>
            <a:pPr eaLnBrk="1" hangingPunct="1">
              <a:lnSpc>
                <a:spcPct val="80000"/>
              </a:lnSpc>
              <a:defRPr/>
            </a:pPr>
            <a:r>
              <a:rPr lang="en-US" sz="1600" dirty="0"/>
              <a:t>Challenge stereotypes that others may have about LGBT people, as well as other people in our society.</a:t>
            </a:r>
          </a:p>
          <a:p>
            <a:pPr eaLnBrk="1" hangingPunct="1">
              <a:lnSpc>
                <a:spcPct val="80000"/>
              </a:lnSpc>
              <a:defRPr/>
            </a:pPr>
            <a:endParaRPr lang="en-US" sz="1600" dirty="0"/>
          </a:p>
          <a:p>
            <a:pPr eaLnBrk="1" hangingPunct="1">
              <a:lnSpc>
                <a:spcPct val="80000"/>
              </a:lnSpc>
              <a:defRPr/>
            </a:pPr>
            <a:r>
              <a:rPr lang="en-US" sz="1600" dirty="0"/>
              <a:t>Challenge derogatory remarks or jokes made at the expense of any group, and avoid making them yourself. </a:t>
            </a:r>
          </a:p>
          <a:p>
            <a:pPr lvl="1">
              <a:lnSpc>
                <a:spcPct val="80000"/>
              </a:lnSpc>
              <a:defRPr/>
            </a:pPr>
            <a:r>
              <a:rPr lang="en-US" sz="1400" dirty="0"/>
              <a:t>These remarks reinforce stereotypes and make it seem that prejudice is acceptable examine the effect that sexual orientation and gender identity have on people’s lives and development.</a:t>
            </a:r>
          </a:p>
          <a:p>
            <a:pPr eaLnBrk="1" hangingPunct="1">
              <a:lnSpc>
                <a:spcPct val="80000"/>
              </a:lnSpc>
              <a:defRPr/>
            </a:pPr>
            <a:endParaRPr lang="en-US" sz="1600" dirty="0"/>
          </a:p>
          <a:p>
            <a:pPr eaLnBrk="1" hangingPunct="1">
              <a:lnSpc>
                <a:spcPct val="80000"/>
              </a:lnSpc>
              <a:defRPr/>
            </a:pPr>
            <a:r>
              <a:rPr lang="en-US" sz="1600" dirty="0"/>
              <a:t>Explore how race, class, ability, gender, etc., Intersect with sexual orientation and how multiple identities shape our lives.</a:t>
            </a:r>
          </a:p>
          <a:p>
            <a:pPr lvl="1">
              <a:lnSpc>
                <a:spcPct val="80000"/>
              </a:lnSpc>
              <a:defRPr/>
            </a:pPr>
            <a:r>
              <a:rPr lang="en-US" sz="1400" dirty="0"/>
              <a:t>Explore your own reactions and feelings about LGBT people and issues, including their causes and if there are any you want to change.</a:t>
            </a:r>
          </a:p>
          <a:p>
            <a:pPr eaLnBrk="1" hangingPunct="1">
              <a:lnSpc>
                <a:spcPct val="80000"/>
              </a:lnSpc>
              <a:defRPr/>
            </a:pPr>
            <a:endParaRPr lang="en-US" sz="1600" dirty="0"/>
          </a:p>
          <a:p>
            <a:pPr eaLnBrk="1" hangingPunct="1">
              <a:lnSpc>
                <a:spcPct val="80000"/>
              </a:lnSpc>
              <a:defRPr/>
            </a:pPr>
            <a:r>
              <a:rPr lang="en-US" sz="1600" dirty="0"/>
              <a:t>Avoid using heterosexist language, such as implying that everyone of one sex or gender dates or marries members of the other sex or gender. </a:t>
            </a:r>
          </a:p>
          <a:p>
            <a:pPr eaLnBrk="1" hangingPunct="1">
              <a:lnSpc>
                <a:spcPct val="80000"/>
              </a:lnSpc>
              <a:defRPr/>
            </a:pPr>
            <a:endParaRPr lang="en-US" sz="1600" dirty="0"/>
          </a:p>
          <a:p>
            <a:pPr eaLnBrk="1" hangingPunct="1">
              <a:lnSpc>
                <a:spcPct val="80000"/>
              </a:lnSpc>
              <a:defRPr/>
            </a:pPr>
            <a:r>
              <a:rPr lang="en-US" sz="1600" dirty="0"/>
              <a:t>Respect how people choose to name themselves.</a:t>
            </a:r>
          </a:p>
          <a:p>
            <a:pPr lvl="1">
              <a:lnSpc>
                <a:spcPct val="80000"/>
              </a:lnSpc>
              <a:defRPr/>
            </a:pPr>
            <a:r>
              <a:rPr lang="en-US" sz="1400" dirty="0"/>
              <a:t>If you don’t know how to identify a particular person or group, it is okay to ask as long as you do it respectfully.</a:t>
            </a:r>
          </a:p>
        </p:txBody>
      </p:sp>
    </p:spTree>
    <p:extLst>
      <p:ext uri="{BB962C8B-B14F-4D97-AF65-F5344CB8AC3E}">
        <p14:creationId xmlns:p14="http://schemas.microsoft.com/office/powerpoint/2010/main" val="2298461977"/>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defRPr/>
            </a:pPr>
            <a:r>
              <a:rPr lang="en-US" dirty="0"/>
              <a:t>Encourage Inclusion</a:t>
            </a:r>
          </a:p>
        </p:txBody>
      </p:sp>
      <p:sp>
        <p:nvSpPr>
          <p:cNvPr id="62467" name="Rectangle 3"/>
          <p:cNvSpPr>
            <a:spLocks noGrp="1" noChangeArrowheads="1"/>
          </p:cNvSpPr>
          <p:nvPr>
            <p:ph idx="1"/>
          </p:nvPr>
        </p:nvSpPr>
        <p:spPr>
          <a:xfrm>
            <a:off x="677334" y="1533865"/>
            <a:ext cx="8596668" cy="3880773"/>
          </a:xfrm>
        </p:spPr>
        <p:txBody>
          <a:bodyPr>
            <a:normAutofit lnSpcReduction="10000"/>
          </a:bodyPr>
          <a:lstStyle/>
          <a:p>
            <a:pPr eaLnBrk="1" hangingPunct="1">
              <a:lnSpc>
                <a:spcPct val="80000"/>
              </a:lnSpc>
              <a:defRPr/>
            </a:pPr>
            <a:r>
              <a:rPr lang="en-US" sz="1600" dirty="0"/>
              <a:t>Don’t expect members of any group that is the target of bias (e.g., LGBT people, Jewish, Muslim, people of color, women, people with disabilities) to be or act as the experts to educate others about their group.</a:t>
            </a:r>
          </a:p>
          <a:p>
            <a:pPr eaLnBrk="1" hangingPunct="1">
              <a:lnSpc>
                <a:spcPct val="80000"/>
              </a:lnSpc>
              <a:defRPr/>
            </a:pPr>
            <a:endParaRPr lang="en-US" sz="1600" dirty="0"/>
          </a:p>
          <a:p>
            <a:pPr eaLnBrk="1" hangingPunct="1">
              <a:lnSpc>
                <a:spcPct val="80000"/>
              </a:lnSpc>
              <a:defRPr/>
            </a:pPr>
            <a:r>
              <a:rPr lang="en-US" sz="1600" dirty="0"/>
              <a:t>Avoid tokenizing or patronizing people different from yourself.</a:t>
            </a:r>
          </a:p>
          <a:p>
            <a:pPr eaLnBrk="1" hangingPunct="1">
              <a:lnSpc>
                <a:spcPct val="80000"/>
              </a:lnSpc>
              <a:defRPr/>
            </a:pPr>
            <a:endParaRPr lang="en-US" sz="1600" dirty="0"/>
          </a:p>
          <a:p>
            <a:pPr eaLnBrk="1" hangingPunct="1">
              <a:lnSpc>
                <a:spcPct val="80000"/>
              </a:lnSpc>
              <a:defRPr/>
            </a:pPr>
            <a:r>
              <a:rPr lang="en-US" sz="1600" dirty="0"/>
              <a:t>Encourage and allow disagreement on issues of gender identity, sexual orientation, and civil rights.</a:t>
            </a:r>
          </a:p>
          <a:p>
            <a:pPr eaLnBrk="1" hangingPunct="1">
              <a:lnSpc>
                <a:spcPct val="80000"/>
              </a:lnSpc>
              <a:defRPr/>
            </a:pPr>
            <a:endParaRPr lang="en-US" sz="1600" dirty="0"/>
          </a:p>
          <a:p>
            <a:pPr eaLnBrk="1" hangingPunct="1">
              <a:lnSpc>
                <a:spcPct val="80000"/>
              </a:lnSpc>
              <a:defRPr/>
            </a:pPr>
            <a:r>
              <a:rPr lang="en-US" sz="1600" dirty="0"/>
              <a:t>These issues are highly charged and contentious for many people. If there isn’t some disagreement, it probably means that people are hiding their real views or not participating.</a:t>
            </a:r>
          </a:p>
          <a:p>
            <a:pPr eaLnBrk="1" hangingPunct="1">
              <a:lnSpc>
                <a:spcPct val="80000"/>
              </a:lnSpc>
              <a:defRPr/>
            </a:pPr>
            <a:endParaRPr lang="en-US" sz="1600" dirty="0"/>
          </a:p>
          <a:p>
            <a:pPr eaLnBrk="1" hangingPunct="1">
              <a:lnSpc>
                <a:spcPct val="80000"/>
              </a:lnSpc>
              <a:defRPr/>
            </a:pPr>
            <a:r>
              <a:rPr lang="en-US" sz="1600" dirty="0"/>
              <a:t>Keep discussion and disagreements civil and focused on principles and issues rather than personalities.</a:t>
            </a:r>
          </a:p>
          <a:p>
            <a:pPr eaLnBrk="1" hangingPunct="1">
              <a:lnSpc>
                <a:spcPct val="80000"/>
              </a:lnSpc>
              <a:buFont typeface="Wingdings" panose="05000000000000000000" pitchFamily="2" charset="2"/>
              <a:buNone/>
              <a:defRPr/>
            </a:pPr>
            <a:endParaRPr lang="en-US" sz="1600" dirty="0"/>
          </a:p>
          <a:p>
            <a:pPr eaLnBrk="1" hangingPunct="1">
              <a:lnSpc>
                <a:spcPct val="80000"/>
              </a:lnSpc>
              <a:defRPr/>
            </a:pPr>
            <a:endParaRPr lang="en-US" sz="800" dirty="0"/>
          </a:p>
        </p:txBody>
      </p:sp>
    </p:spTree>
    <p:extLst>
      <p:ext uri="{BB962C8B-B14F-4D97-AF65-F5344CB8AC3E}">
        <p14:creationId xmlns:p14="http://schemas.microsoft.com/office/powerpoint/2010/main" val="1376994322"/>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en-US" sz="3000" b="1" dirty="0"/>
              <a:t>You Are Human, Ask For Support</a:t>
            </a:r>
          </a:p>
        </p:txBody>
      </p:sp>
      <p:sp>
        <p:nvSpPr>
          <p:cNvPr id="63491" name="Rectangle 3"/>
          <p:cNvSpPr>
            <a:spLocks noGrp="1" noChangeArrowheads="1"/>
          </p:cNvSpPr>
          <p:nvPr>
            <p:ph idx="1"/>
          </p:nvPr>
        </p:nvSpPr>
        <p:spPr>
          <a:xfrm>
            <a:off x="677334" y="1431124"/>
            <a:ext cx="8596668" cy="3880773"/>
          </a:xfrm>
        </p:spPr>
        <p:txBody>
          <a:bodyPr/>
          <a:lstStyle/>
          <a:p>
            <a:pPr eaLnBrk="1" hangingPunct="1">
              <a:lnSpc>
                <a:spcPct val="80000"/>
              </a:lnSpc>
              <a:defRPr/>
            </a:pPr>
            <a:r>
              <a:rPr lang="en-US" sz="1600" dirty="0"/>
              <a:t>Allow yourself to not know everything, to make mistakes, and to occasionally be insensitive.</a:t>
            </a:r>
          </a:p>
          <a:p>
            <a:pPr eaLnBrk="1" hangingPunct="1">
              <a:lnSpc>
                <a:spcPct val="80000"/>
              </a:lnSpc>
              <a:defRPr/>
            </a:pPr>
            <a:endParaRPr lang="en-US" sz="1600" dirty="0"/>
          </a:p>
          <a:p>
            <a:pPr eaLnBrk="1" hangingPunct="1">
              <a:lnSpc>
                <a:spcPct val="80000"/>
              </a:lnSpc>
              <a:defRPr/>
            </a:pPr>
            <a:r>
              <a:rPr lang="en-US" sz="1600" dirty="0"/>
              <a:t>Give yourself time to learn, ask questions, and explore your own ideas and feelings while still setting high expectations for yourself. Extend the same to others. Don’t present yourself as an expert unless you truly are one.</a:t>
            </a:r>
          </a:p>
          <a:p>
            <a:pPr eaLnBrk="1" hangingPunct="1">
              <a:lnSpc>
                <a:spcPct val="80000"/>
              </a:lnSpc>
              <a:defRPr/>
            </a:pPr>
            <a:endParaRPr lang="en-US" sz="1600" b="1" dirty="0"/>
          </a:p>
          <a:p>
            <a:pPr eaLnBrk="1" hangingPunct="1">
              <a:lnSpc>
                <a:spcPct val="80000"/>
              </a:lnSpc>
              <a:defRPr/>
            </a:pPr>
            <a:r>
              <a:rPr lang="en-US" sz="1600" dirty="0"/>
              <a:t>Ask for support if you are experiencing harassment or other problems related to your raising LGBT issues. You may be labeled as gay, lesbian, bi, or transgender, whether or not you are. </a:t>
            </a:r>
          </a:p>
          <a:p>
            <a:pPr eaLnBrk="1" hangingPunct="1">
              <a:lnSpc>
                <a:spcPct val="80000"/>
              </a:lnSpc>
              <a:defRPr/>
            </a:pPr>
            <a:endParaRPr lang="en-US" sz="1600" dirty="0"/>
          </a:p>
          <a:p>
            <a:pPr eaLnBrk="1" hangingPunct="1">
              <a:lnSpc>
                <a:spcPct val="80000"/>
              </a:lnSpc>
              <a:defRPr/>
            </a:pPr>
            <a:r>
              <a:rPr lang="en-US" sz="1600" dirty="0"/>
              <a:t>Don’t isolate yourself. Make sure you are safe, identify your supporters, and use the opportunity to deepen your understanding of the power of homophobia, heterosexism, and transphobia.</a:t>
            </a:r>
          </a:p>
        </p:txBody>
      </p:sp>
    </p:spTree>
    <p:extLst>
      <p:ext uri="{BB962C8B-B14F-4D97-AF65-F5344CB8AC3E}">
        <p14:creationId xmlns:p14="http://schemas.microsoft.com/office/powerpoint/2010/main" val="215524701"/>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defRPr/>
            </a:pPr>
            <a:r>
              <a:rPr lang="en-US" sz="3000" b="1" dirty="0"/>
              <a:t>Prepare Yourself For A Journey</a:t>
            </a:r>
          </a:p>
        </p:txBody>
      </p:sp>
      <p:sp>
        <p:nvSpPr>
          <p:cNvPr id="64515" name="Rectangle 3"/>
          <p:cNvSpPr>
            <a:spLocks noGrp="1" noChangeArrowheads="1"/>
          </p:cNvSpPr>
          <p:nvPr>
            <p:ph idx="1"/>
          </p:nvPr>
        </p:nvSpPr>
        <p:spPr/>
        <p:txBody>
          <a:bodyPr/>
          <a:lstStyle/>
          <a:p>
            <a:pPr>
              <a:lnSpc>
                <a:spcPct val="80000"/>
              </a:lnSpc>
              <a:tabLst>
                <a:tab pos="990600" algn="l"/>
              </a:tabLst>
              <a:defRPr/>
            </a:pPr>
            <a:r>
              <a:rPr lang="en-US" sz="1600" dirty="0"/>
              <a:t>Prepare yourself for a journey of change and growth that will come by exploring sexual orientation, gender identity, heterosexism, and other issues of difference.</a:t>
            </a:r>
          </a:p>
          <a:p>
            <a:pPr>
              <a:lnSpc>
                <a:spcPct val="80000"/>
              </a:lnSpc>
              <a:tabLst>
                <a:tab pos="990600" algn="l"/>
              </a:tabLst>
              <a:defRPr/>
            </a:pPr>
            <a:endParaRPr lang="en-US" sz="1600" dirty="0"/>
          </a:p>
          <a:p>
            <a:pPr>
              <a:lnSpc>
                <a:spcPct val="80000"/>
              </a:lnSpc>
              <a:tabLst>
                <a:tab pos="990600" algn="l"/>
              </a:tabLst>
              <a:defRPr/>
            </a:pPr>
            <a:r>
              <a:rPr lang="en-US" sz="1600" dirty="0"/>
              <a:t>It can be exciting, painful, and enlightening, and will help you know yourself better. And you’ll be improving society in the process!</a:t>
            </a:r>
          </a:p>
          <a:p>
            <a:pPr>
              <a:lnSpc>
                <a:spcPct val="80000"/>
              </a:lnSpc>
              <a:tabLst>
                <a:tab pos="990600" algn="l"/>
              </a:tabLst>
              <a:defRPr/>
            </a:pPr>
            <a:endParaRPr lang="en-US" sz="1600" dirty="0"/>
          </a:p>
          <a:p>
            <a:pPr>
              <a:lnSpc>
                <a:spcPct val="80000"/>
              </a:lnSpc>
              <a:tabLst>
                <a:tab pos="990600" algn="l"/>
              </a:tabLst>
              <a:defRPr/>
            </a:pPr>
            <a:r>
              <a:rPr lang="en-US" sz="1600" dirty="0"/>
              <a:t>By learning and speaking out as an ally, you will make the world a safer, more affirming place (or everyone. You will change people’s lives in ways you’ll see and ways you’ll never know.</a:t>
            </a:r>
          </a:p>
          <a:p>
            <a:pPr>
              <a:lnSpc>
                <a:spcPct val="80000"/>
              </a:lnSpc>
              <a:tabLst>
                <a:tab pos="990600" algn="l"/>
              </a:tabLst>
              <a:defRPr/>
            </a:pPr>
            <a:endParaRPr lang="en-US" sz="1600" dirty="0"/>
          </a:p>
          <a:p>
            <a:pPr>
              <a:lnSpc>
                <a:spcPct val="80000"/>
              </a:lnSpc>
              <a:tabLst>
                <a:tab pos="990600" algn="l"/>
              </a:tabLst>
              <a:defRPr/>
            </a:pPr>
            <a:endParaRPr lang="en-US" sz="900" dirty="0"/>
          </a:p>
        </p:txBody>
      </p:sp>
    </p:spTree>
    <p:extLst>
      <p:ext uri="{BB962C8B-B14F-4D97-AF65-F5344CB8AC3E}">
        <p14:creationId xmlns:p14="http://schemas.microsoft.com/office/powerpoint/2010/main" val="3878336318"/>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558" y="321924"/>
            <a:ext cx="8596668" cy="678024"/>
          </a:xfrm>
        </p:spPr>
        <p:txBody>
          <a:bodyPr/>
          <a:lstStyle/>
          <a:p>
            <a:r>
              <a:rPr lang="en-US" dirty="0"/>
              <a:t>Recommendations for a Hospital System</a:t>
            </a:r>
          </a:p>
        </p:txBody>
      </p:sp>
      <p:sp>
        <p:nvSpPr>
          <p:cNvPr id="3" name="Content Placeholder 2"/>
          <p:cNvSpPr>
            <a:spLocks noGrp="1"/>
          </p:cNvSpPr>
          <p:nvPr>
            <p:ph idx="1"/>
          </p:nvPr>
        </p:nvSpPr>
        <p:spPr>
          <a:xfrm>
            <a:off x="469558" y="1287624"/>
            <a:ext cx="8506491" cy="5212029"/>
          </a:xfrm>
        </p:spPr>
        <p:txBody>
          <a:bodyPr>
            <a:normAutofit fontScale="92500"/>
          </a:bodyPr>
          <a:lstStyle/>
          <a:p>
            <a:r>
              <a:rPr lang="en-US" sz="1700" dirty="0"/>
              <a:t>Allow tracking of sex assigned at birth and gender identity within the health information system (HIS)</a:t>
            </a:r>
          </a:p>
          <a:p>
            <a:pPr lvl="1"/>
            <a:r>
              <a:rPr lang="en-US" sz="1500" dirty="0"/>
              <a:t>Gender fields should be on medical insurance and/or legal identification. </a:t>
            </a:r>
          </a:p>
          <a:p>
            <a:pPr lvl="1"/>
            <a:r>
              <a:rPr lang="en-US" sz="1500" dirty="0"/>
              <a:t>Your gender field or papers should include: M and F because we identify as a binary society. </a:t>
            </a:r>
          </a:p>
          <a:p>
            <a:pPr lvl="1"/>
            <a:r>
              <a:rPr lang="en-US" sz="1500" dirty="0"/>
              <a:t>There should be an optional field added to capture gender identity (not limited to the below)</a:t>
            </a:r>
          </a:p>
          <a:p>
            <a:pPr lvl="2"/>
            <a:r>
              <a:rPr lang="en-US" sz="1300" dirty="0"/>
              <a:t>Transgender Male (FTM), </a:t>
            </a:r>
          </a:p>
          <a:p>
            <a:pPr lvl="2"/>
            <a:r>
              <a:rPr lang="en-US" sz="1300" dirty="0"/>
              <a:t>Transgender Female (MTF)</a:t>
            </a:r>
          </a:p>
          <a:p>
            <a:pPr lvl="2"/>
            <a:r>
              <a:rPr lang="en-US" sz="1300" dirty="0"/>
              <a:t>Non-binary</a:t>
            </a:r>
          </a:p>
          <a:p>
            <a:r>
              <a:rPr lang="en-US" sz="1700" dirty="0"/>
              <a:t>Have a field for “commonly used name”</a:t>
            </a:r>
          </a:p>
          <a:p>
            <a:r>
              <a:rPr lang="en-US" sz="1700" dirty="0"/>
              <a:t>Consider the information printed on the wristband and </a:t>
            </a:r>
            <a:r>
              <a:rPr lang="en-US" sz="1700" dirty="0" err="1"/>
              <a:t>facesheets</a:t>
            </a:r>
            <a:endParaRPr lang="en-US" sz="1700" dirty="0"/>
          </a:p>
          <a:p>
            <a:r>
              <a:rPr lang="en-US" sz="1700" dirty="0"/>
              <a:t>Have clearly posted information on the hospitals non-discrimination policy</a:t>
            </a:r>
          </a:p>
          <a:p>
            <a:r>
              <a:rPr lang="en-US" sz="1700" dirty="0"/>
              <a:t>Develop a bed placement policy</a:t>
            </a:r>
          </a:p>
          <a:p>
            <a:r>
              <a:rPr lang="en-US" sz="1700" dirty="0"/>
              <a:t>Pediatric registrations should be handle exactly like adult registrations in relation to gender identity.</a:t>
            </a:r>
          </a:p>
          <a:p>
            <a:r>
              <a:rPr lang="en-US" sz="1700" dirty="0"/>
              <a:t>Have unisex or gender neutral bathrooms available in public areas.</a:t>
            </a:r>
          </a:p>
          <a:p>
            <a:endParaRPr lang="en-US" dirty="0"/>
          </a:p>
        </p:txBody>
      </p:sp>
    </p:spTree>
    <p:extLst>
      <p:ext uri="{BB962C8B-B14F-4D97-AF65-F5344CB8AC3E}">
        <p14:creationId xmlns:p14="http://schemas.microsoft.com/office/powerpoint/2010/main" val="3044171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125" y="1337296"/>
            <a:ext cx="9154435" cy="5091176"/>
          </a:xfrm>
        </p:spPr>
        <p:txBody>
          <a:bodyPr>
            <a:normAutofit fontScale="92500" lnSpcReduction="10000"/>
          </a:bodyPr>
          <a:lstStyle/>
          <a:p>
            <a:r>
              <a:rPr lang="en-US" dirty="0"/>
              <a:t>Employees 8,100+</a:t>
            </a:r>
          </a:p>
          <a:p>
            <a:r>
              <a:rPr lang="en-US" dirty="0"/>
              <a:t>2 facilities – 1,117 licensed  beds total</a:t>
            </a:r>
          </a:p>
          <a:p>
            <a:pPr lvl="1"/>
            <a:r>
              <a:rPr lang="en-US" dirty="0"/>
              <a:t>Community Regional Medical Center</a:t>
            </a:r>
          </a:p>
          <a:p>
            <a:pPr lvl="2"/>
            <a:r>
              <a:rPr lang="en-US" dirty="0"/>
              <a:t>Level I trauma and burn center</a:t>
            </a:r>
          </a:p>
          <a:p>
            <a:pPr lvl="2"/>
            <a:r>
              <a:rPr lang="en-US" dirty="0"/>
              <a:t>Skilled Nursing / Sub-Acute</a:t>
            </a:r>
          </a:p>
          <a:p>
            <a:pPr lvl="2"/>
            <a:r>
              <a:rPr lang="en-US" dirty="0"/>
              <a:t>Behavioral Health</a:t>
            </a:r>
          </a:p>
          <a:p>
            <a:pPr lvl="2"/>
            <a:r>
              <a:rPr lang="en-US" dirty="0"/>
              <a:t>909 licensed beds total including behavioral health, sub-acute, skilled nursing and rehabilitation </a:t>
            </a:r>
          </a:p>
          <a:p>
            <a:pPr lvl="2"/>
            <a:r>
              <a:rPr lang="en-US" dirty="0"/>
              <a:t>43,124 admissions per year</a:t>
            </a:r>
          </a:p>
          <a:p>
            <a:pPr lvl="2"/>
            <a:r>
              <a:rPr lang="en-US" dirty="0"/>
              <a:t>5,687 births per year</a:t>
            </a:r>
          </a:p>
          <a:p>
            <a:pPr lvl="2"/>
            <a:r>
              <a:rPr lang="en-US" dirty="0"/>
              <a:t>111,769 ED visits per year</a:t>
            </a:r>
          </a:p>
          <a:p>
            <a:pPr lvl="1"/>
            <a:r>
              <a:rPr lang="en-US" dirty="0"/>
              <a:t>Clovis Community Medical Center</a:t>
            </a:r>
          </a:p>
          <a:p>
            <a:pPr lvl="2"/>
            <a:r>
              <a:rPr lang="en-US" dirty="0"/>
              <a:t>208 licensed beds</a:t>
            </a:r>
          </a:p>
          <a:p>
            <a:pPr lvl="2"/>
            <a:r>
              <a:rPr lang="en-US" dirty="0"/>
              <a:t>14,609 admissions per year</a:t>
            </a:r>
          </a:p>
          <a:p>
            <a:pPr lvl="2"/>
            <a:r>
              <a:rPr lang="en-US" dirty="0"/>
              <a:t>5,183 births per year</a:t>
            </a:r>
          </a:p>
          <a:p>
            <a:pPr lvl="2"/>
            <a:r>
              <a:rPr lang="en-US" dirty="0"/>
              <a:t>60,564 ED visits per year</a:t>
            </a:r>
          </a:p>
          <a:p>
            <a:pPr lvl="2"/>
            <a:r>
              <a:rPr lang="en-US" dirty="0"/>
              <a:t>Regional Cancer Center (under construction)</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125" y="29069"/>
            <a:ext cx="2054352" cy="1371600"/>
          </a:xfrm>
          <a:prstGeom prst="rect">
            <a:avLst/>
          </a:prstGeom>
        </p:spPr>
      </p:pic>
    </p:spTree>
    <p:extLst>
      <p:ext uri="{BB962C8B-B14F-4D97-AF65-F5344CB8AC3E}">
        <p14:creationId xmlns:p14="http://schemas.microsoft.com/office/powerpoint/2010/main" val="12782991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77334" y="609600"/>
            <a:ext cx="8596668" cy="862584"/>
          </a:xfrm>
        </p:spPr>
        <p:txBody>
          <a:bodyPr/>
          <a:lstStyle/>
          <a:p>
            <a:pPr eaLnBrk="1" hangingPunct="1">
              <a:defRPr/>
            </a:pPr>
            <a:r>
              <a:rPr lang="en-US" b="1" dirty="0"/>
              <a:t>Data And Statistics</a:t>
            </a:r>
            <a:endParaRPr lang="en-US" dirty="0"/>
          </a:p>
        </p:txBody>
      </p:sp>
      <p:sp>
        <p:nvSpPr>
          <p:cNvPr id="36867" name="Rectangle 3"/>
          <p:cNvSpPr>
            <a:spLocks noGrp="1" noChangeArrowheads="1"/>
          </p:cNvSpPr>
          <p:nvPr>
            <p:ph idx="1"/>
          </p:nvPr>
        </p:nvSpPr>
        <p:spPr>
          <a:xfrm>
            <a:off x="436605" y="1919416"/>
            <a:ext cx="9137163" cy="4176584"/>
          </a:xfrm>
        </p:spPr>
        <p:txBody>
          <a:bodyPr>
            <a:normAutofit/>
          </a:bodyPr>
          <a:lstStyle/>
          <a:p>
            <a:pPr eaLnBrk="1" hangingPunct="1">
              <a:lnSpc>
                <a:spcPct val="80000"/>
              </a:lnSpc>
              <a:defRPr/>
            </a:pPr>
            <a:r>
              <a:rPr lang="en-US" sz="1600" dirty="0"/>
              <a:t>What data that does exist demonstrates intolerance and hostility</a:t>
            </a:r>
          </a:p>
          <a:p>
            <a:pPr lvl="2" eaLnBrk="1" hangingPunct="1">
              <a:lnSpc>
                <a:spcPct val="80000"/>
              </a:lnSpc>
              <a:defRPr/>
            </a:pPr>
            <a:r>
              <a:rPr lang="en-US" sz="1600" dirty="0"/>
              <a:t>Hate crimes statistics, 1-2 murders per month in the United States</a:t>
            </a:r>
          </a:p>
          <a:p>
            <a:pPr lvl="2" eaLnBrk="1" hangingPunct="1">
              <a:lnSpc>
                <a:spcPct val="80000"/>
              </a:lnSpc>
              <a:defRPr/>
            </a:pPr>
            <a:r>
              <a:rPr lang="en-US" sz="1600" dirty="0"/>
              <a:t>All the jurisdictions that passed anti-discrimination protections had sufficient evidence of discrimination to merit adopting them</a:t>
            </a:r>
          </a:p>
          <a:p>
            <a:pPr eaLnBrk="1" hangingPunct="1">
              <a:lnSpc>
                <a:spcPct val="80000"/>
              </a:lnSpc>
              <a:defRPr/>
            </a:pPr>
            <a:endParaRPr lang="en-US" sz="1600" dirty="0"/>
          </a:p>
          <a:p>
            <a:pPr eaLnBrk="1" hangingPunct="1">
              <a:lnSpc>
                <a:spcPct val="80000"/>
              </a:lnSpc>
              <a:defRPr/>
            </a:pPr>
            <a:r>
              <a:rPr lang="en-US" sz="1600" dirty="0"/>
              <a:t>Why is there little data available on transgender persons?</a:t>
            </a:r>
          </a:p>
          <a:p>
            <a:pPr lvl="2" eaLnBrk="1" hangingPunct="1">
              <a:lnSpc>
                <a:spcPct val="80000"/>
              </a:lnSpc>
              <a:defRPr/>
            </a:pPr>
            <a:r>
              <a:rPr lang="en-US" sz="1600" dirty="0"/>
              <a:t>Rarely are there more than 2 genders listed on data collection instruments including national census</a:t>
            </a:r>
          </a:p>
          <a:p>
            <a:pPr lvl="2" eaLnBrk="1" hangingPunct="1">
              <a:lnSpc>
                <a:spcPct val="80000"/>
              </a:lnSpc>
              <a:defRPr/>
            </a:pPr>
            <a:r>
              <a:rPr lang="en-US" sz="1600" dirty="0"/>
              <a:t>Stigma </a:t>
            </a:r>
          </a:p>
          <a:p>
            <a:pPr lvl="2" eaLnBrk="1" hangingPunct="1">
              <a:lnSpc>
                <a:spcPct val="80000"/>
              </a:lnSpc>
              <a:defRPr/>
            </a:pPr>
            <a:r>
              <a:rPr lang="en-US" sz="1600" dirty="0"/>
              <a:t>Fear of disclosure</a:t>
            </a:r>
          </a:p>
          <a:p>
            <a:pPr lvl="2">
              <a:lnSpc>
                <a:spcPct val="80000"/>
              </a:lnSpc>
              <a:defRPr/>
            </a:pPr>
            <a:r>
              <a:rPr lang="en-US" sz="1600" dirty="0"/>
              <a:t>Invisibility / </a:t>
            </a:r>
            <a:r>
              <a:rPr lang="en-US" sz="1600"/>
              <a:t>Stealth status</a:t>
            </a:r>
            <a:endParaRPr lang="en-US" sz="1600" dirty="0"/>
          </a:p>
        </p:txBody>
      </p:sp>
    </p:spTree>
    <p:extLst>
      <p:ext uri="{BB962C8B-B14F-4D97-AF65-F5344CB8AC3E}">
        <p14:creationId xmlns:p14="http://schemas.microsoft.com/office/powerpoint/2010/main" val="2948310418"/>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896" y="609600"/>
            <a:ext cx="8963106" cy="1320800"/>
          </a:xfrm>
        </p:spPr>
        <p:txBody>
          <a:bodyPr>
            <a:normAutofit/>
          </a:bodyPr>
          <a:lstStyle/>
          <a:p>
            <a:r>
              <a:rPr lang="en-US" sz="2800" dirty="0"/>
              <a:t>Statistics - US Transgender Study – 27,715 respondents</a:t>
            </a:r>
            <a:br>
              <a:rPr lang="en-US" sz="2800" dirty="0"/>
            </a:br>
            <a:endParaRPr lang="en-US" sz="2800" dirty="0"/>
          </a:p>
        </p:txBody>
      </p:sp>
      <p:sp>
        <p:nvSpPr>
          <p:cNvPr id="3" name="Content Placeholder 2"/>
          <p:cNvSpPr>
            <a:spLocks noGrp="1"/>
          </p:cNvSpPr>
          <p:nvPr>
            <p:ph idx="1"/>
          </p:nvPr>
        </p:nvSpPr>
        <p:spPr>
          <a:xfrm>
            <a:off x="677334" y="1399032"/>
            <a:ext cx="8901564" cy="5113280"/>
          </a:xfrm>
        </p:spPr>
        <p:txBody>
          <a:bodyPr>
            <a:normAutofit fontScale="77500" lnSpcReduction="20000"/>
          </a:bodyPr>
          <a:lstStyle/>
          <a:p>
            <a:r>
              <a:rPr lang="en-US" dirty="0"/>
              <a:t>15% Unemployment rate among respondents which is three times higher than the rate in the U.S. population</a:t>
            </a:r>
          </a:p>
          <a:p>
            <a:r>
              <a:rPr lang="en-US" dirty="0"/>
              <a:t>30% of respondents who had a job reported being fired, denied promotion or some other form of mistreatment due to their gender identity</a:t>
            </a:r>
          </a:p>
          <a:p>
            <a:r>
              <a:rPr lang="en-US" dirty="0"/>
              <a:t>29% live in a poverty state compared 14% in general US population</a:t>
            </a:r>
          </a:p>
          <a:p>
            <a:r>
              <a:rPr lang="en-US" dirty="0"/>
              <a:t>30% suffered homelessness at some point in their life</a:t>
            </a:r>
          </a:p>
          <a:p>
            <a:r>
              <a:rPr lang="en-US" dirty="0"/>
              <a:t>33% of respondents in the year prior to completing the survey, who saw a health care provider had at least one negative experience related to being transgender.</a:t>
            </a:r>
          </a:p>
          <a:p>
            <a:r>
              <a:rPr lang="en-US" dirty="0"/>
              <a:t>23% of respondents reported that they did not seek the health care they needed in the year prior to completing the survey due to fear of being mistreated as a transgender person.</a:t>
            </a:r>
          </a:p>
          <a:p>
            <a:r>
              <a:rPr lang="en-US" dirty="0"/>
              <a:t>1 in 4 respondents experienced a problem in the past year with their insurance related to being transgender, such as being denied coverage for care related to gender transition or being denied coverage for routine care because they were transgender. </a:t>
            </a:r>
          </a:p>
          <a:p>
            <a:r>
              <a:rPr lang="en-US" dirty="0"/>
              <a:t>55% of those who sought coverage for transition-related surgery in the past year were denied, and 25% of those who sought coverage for hormones in the past year were denied.</a:t>
            </a:r>
          </a:p>
          <a:p>
            <a:r>
              <a:rPr lang="en-US" dirty="0"/>
              <a:t>One-third (33%) of those who saw a health care provider in the past year reported having at least one negative experience related to being transgender, with higher rates for people of color and people with disabilities. </a:t>
            </a:r>
          </a:p>
          <a:p>
            <a:pPr lvl="1"/>
            <a:r>
              <a:rPr lang="en-US" dirty="0"/>
              <a:t>This included being refused treatment, verbally harassed, or physically or sexually assaulted, or having to teach the provider about transgender people in order to get appropriate care.</a:t>
            </a:r>
          </a:p>
          <a:p>
            <a:r>
              <a:rPr lang="en-US" dirty="0"/>
              <a:t>In the past year, 23% of respondents did not see a doctor when they needed to because of fear of being mistreated as a transgender person</a:t>
            </a:r>
          </a:p>
        </p:txBody>
      </p:sp>
    </p:spTree>
    <p:extLst>
      <p:ext uri="{BB962C8B-B14F-4D97-AF65-F5344CB8AC3E}">
        <p14:creationId xmlns:p14="http://schemas.microsoft.com/office/powerpoint/2010/main" val="12910048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896" y="609600"/>
            <a:ext cx="8963106" cy="1320800"/>
          </a:xfrm>
        </p:spPr>
        <p:txBody>
          <a:bodyPr>
            <a:normAutofit/>
          </a:bodyPr>
          <a:lstStyle/>
          <a:p>
            <a:r>
              <a:rPr lang="en-US" sz="2800" dirty="0"/>
              <a:t>Statistics - US Transgender Study – 27,715 respondents</a:t>
            </a:r>
            <a:br>
              <a:rPr lang="en-US" sz="2800" dirty="0"/>
            </a:br>
            <a:endParaRPr lang="en-US" sz="2800" dirty="0"/>
          </a:p>
        </p:txBody>
      </p:sp>
      <p:sp>
        <p:nvSpPr>
          <p:cNvPr id="3" name="Content Placeholder 2"/>
          <p:cNvSpPr>
            <a:spLocks noGrp="1"/>
          </p:cNvSpPr>
          <p:nvPr>
            <p:ph idx="1"/>
          </p:nvPr>
        </p:nvSpPr>
        <p:spPr>
          <a:xfrm>
            <a:off x="677334" y="1399032"/>
            <a:ext cx="8596668" cy="4937759"/>
          </a:xfrm>
        </p:spPr>
        <p:txBody>
          <a:bodyPr>
            <a:normAutofit/>
          </a:bodyPr>
          <a:lstStyle/>
          <a:p>
            <a:r>
              <a:rPr lang="en-US" dirty="0"/>
              <a:t>40% have attempted suicide at one point in time (10 times the national average)</a:t>
            </a:r>
          </a:p>
          <a:p>
            <a:r>
              <a:rPr lang="en-US" dirty="0"/>
              <a:t>1 in 10 respondents who were out to their immediate family reported that a family member was violent towards them because they were transgender</a:t>
            </a:r>
          </a:p>
          <a:p>
            <a:r>
              <a:rPr lang="en-US" dirty="0"/>
              <a:t>1 in 12 respondents who were out to their immediate family were kicked out of the house, and one in ten ran away from home</a:t>
            </a:r>
          </a:p>
          <a:p>
            <a:r>
              <a:rPr lang="en-US" dirty="0"/>
              <a:t>46% of respondents were verbally harassed in the past year because of being transgender. </a:t>
            </a:r>
          </a:p>
          <a:p>
            <a:r>
              <a:rPr lang="en-US" dirty="0"/>
              <a:t>Nearly 1 in 10 (9%) of the respondents were physically attacked in the past year because of being transgender.</a:t>
            </a:r>
          </a:p>
          <a:p>
            <a:r>
              <a:rPr lang="en-US" dirty="0"/>
              <a:t>Nearly half (47%) of respondents were sexually assaulted at some point in their lifetime</a:t>
            </a:r>
          </a:p>
          <a:p>
            <a:pPr lvl="1"/>
            <a:r>
              <a:rPr lang="en-US" dirty="0"/>
              <a:t>1 in 10 (10%) were sexually assaulted in the past year. </a:t>
            </a:r>
          </a:p>
        </p:txBody>
      </p:sp>
    </p:spTree>
    <p:extLst>
      <p:ext uri="{BB962C8B-B14F-4D97-AF65-F5344CB8AC3E}">
        <p14:creationId xmlns:p14="http://schemas.microsoft.com/office/powerpoint/2010/main" val="12910048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896" y="609600"/>
            <a:ext cx="8963106" cy="1320800"/>
          </a:xfrm>
        </p:spPr>
        <p:txBody>
          <a:bodyPr>
            <a:normAutofit/>
          </a:bodyPr>
          <a:lstStyle/>
          <a:p>
            <a:r>
              <a:rPr lang="en-US" sz="2800" dirty="0"/>
              <a:t>Statistics - US Transgender Study – 27,715 respondents</a:t>
            </a:r>
            <a:br>
              <a:rPr lang="en-US" sz="2800" dirty="0"/>
            </a:br>
            <a:endParaRPr lang="en-US" sz="2800" dirty="0"/>
          </a:p>
        </p:txBody>
      </p:sp>
      <p:sp>
        <p:nvSpPr>
          <p:cNvPr id="3" name="Content Placeholder 2"/>
          <p:cNvSpPr>
            <a:spLocks noGrp="1"/>
          </p:cNvSpPr>
          <p:nvPr>
            <p:ph idx="1"/>
          </p:nvPr>
        </p:nvSpPr>
        <p:spPr>
          <a:xfrm>
            <a:off x="677334" y="1399032"/>
            <a:ext cx="8596668" cy="4937759"/>
          </a:xfrm>
        </p:spPr>
        <p:txBody>
          <a:bodyPr>
            <a:normAutofit/>
          </a:bodyPr>
          <a:lstStyle/>
          <a:p>
            <a:r>
              <a:rPr lang="en-US" sz="1600" dirty="0"/>
              <a:t>54% experienced some form of intimate partner violence, including acts involving coercive control and physical harm.</a:t>
            </a:r>
          </a:p>
          <a:p>
            <a:pPr lvl="1"/>
            <a:r>
              <a:rPr lang="en-US" sz="1500" dirty="0"/>
              <a:t>24% have experienced severe physical violence by an intimate partner, compared to 18% in the U.S. population.</a:t>
            </a:r>
          </a:p>
          <a:p>
            <a:r>
              <a:rPr lang="en-US" sz="1600" dirty="0"/>
              <a:t>31% experienced at least one type of mistreatment in the past year in a place of public accommodation </a:t>
            </a:r>
          </a:p>
          <a:p>
            <a:r>
              <a:rPr lang="en-US" sz="1600" dirty="0"/>
              <a:t>Respondents K-12</a:t>
            </a:r>
          </a:p>
          <a:p>
            <a:pPr lvl="1"/>
            <a:r>
              <a:rPr lang="en-US" sz="1400" dirty="0"/>
              <a:t>54% suffer verbal harassment at school, 24% physically attached, 13% sexually assaulted.</a:t>
            </a:r>
          </a:p>
          <a:p>
            <a:pPr lvl="1"/>
            <a:r>
              <a:rPr lang="en-US" sz="1400" dirty="0"/>
              <a:t>77% of those who were out or perceived as transgender at some point between Kindergarten and Grade 12) experienced some form of mistreatment</a:t>
            </a:r>
          </a:p>
          <a:p>
            <a:pPr lvl="2"/>
            <a:r>
              <a:rPr lang="en-US" sz="1200" dirty="0"/>
              <a:t>Such as being verbally harassed, prohibited from dressing according to their gender identity, disciplined more harshly, or physically or sexually assaulted because people thought they were transgender</a:t>
            </a:r>
          </a:p>
          <a:p>
            <a:r>
              <a:rPr lang="en-US" sz="1600" dirty="0"/>
              <a:t>11% of respondents reported that all of their IDs had the name and gender</a:t>
            </a:r>
          </a:p>
          <a:p>
            <a:r>
              <a:rPr lang="en-US" sz="1600" dirty="0"/>
              <a:t>32% of respondents who showed an identity document that did not match their presentation, was verbally harassed, asked to leave, denied benefits or assaulted.</a:t>
            </a:r>
            <a:endParaRPr lang="en-US" dirty="0"/>
          </a:p>
          <a:p>
            <a:pPr lvl="1"/>
            <a:endParaRPr lang="en-US" dirty="0"/>
          </a:p>
          <a:p>
            <a:endParaRPr lang="en-US" dirty="0"/>
          </a:p>
        </p:txBody>
      </p:sp>
    </p:spTree>
    <p:extLst>
      <p:ext uri="{BB962C8B-B14F-4D97-AF65-F5344CB8AC3E}">
        <p14:creationId xmlns:p14="http://schemas.microsoft.com/office/powerpoint/2010/main" val="12910048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idx="1"/>
          </p:nvPr>
        </p:nvSpPr>
        <p:spPr>
          <a:xfrm>
            <a:off x="566928" y="1458931"/>
            <a:ext cx="9326880" cy="4582432"/>
          </a:xfrm>
        </p:spPr>
        <p:txBody>
          <a:bodyPr>
            <a:normAutofit/>
          </a:bodyPr>
          <a:lstStyle/>
          <a:p>
            <a:r>
              <a:rPr lang="en-US" dirty="0"/>
              <a:t>TransLine - </a:t>
            </a:r>
            <a:r>
              <a:rPr lang="en-US" dirty="0">
                <a:hlinkClick r:id="rId2"/>
              </a:rPr>
              <a:t>http://project-health.org/transline/</a:t>
            </a:r>
            <a:endParaRPr lang="en-US" dirty="0"/>
          </a:p>
          <a:p>
            <a:r>
              <a:rPr lang="en-US" dirty="0"/>
              <a:t>Fenway's Guide to Sexual Orientation and Gender Identity (SO/GI) Data Collection</a:t>
            </a:r>
          </a:p>
          <a:p>
            <a:r>
              <a:rPr lang="en-US" dirty="0"/>
              <a:t>UCSF Center for Excellence in Transgender Healthcare (</a:t>
            </a:r>
            <a:r>
              <a:rPr lang="en-US" dirty="0">
                <a:hlinkClick r:id="rId3"/>
              </a:rPr>
              <a:t>http://transhealth.ucsf.edu</a:t>
            </a:r>
            <a:r>
              <a:rPr lang="en-US" dirty="0"/>
              <a:t> )</a:t>
            </a:r>
          </a:p>
          <a:p>
            <a:r>
              <a:rPr lang="en-US" dirty="0"/>
              <a:t>Transgender Health Information Project (Canada) (</a:t>
            </a:r>
            <a:r>
              <a:rPr lang="en-US" dirty="0">
                <a:hlinkClick r:id="rId4"/>
              </a:rPr>
              <a:t>http://transhealth.phsa.ca</a:t>
            </a:r>
            <a:r>
              <a:rPr lang="en-US" dirty="0"/>
              <a:t> )</a:t>
            </a:r>
          </a:p>
          <a:p>
            <a:r>
              <a:rPr lang="en-US" dirty="0"/>
              <a:t>GLMA - </a:t>
            </a:r>
            <a:r>
              <a:rPr lang="en-US" i="1" dirty="0"/>
              <a:t>Health Professionals Advancing LGBT Equality (</a:t>
            </a:r>
            <a:r>
              <a:rPr lang="en-US" i="1" dirty="0">
                <a:hlinkClick r:id="rId5"/>
              </a:rPr>
              <a:t>http://www.glma.org</a:t>
            </a:r>
            <a:r>
              <a:rPr lang="en-US" i="1" dirty="0"/>
              <a:t>)</a:t>
            </a:r>
          </a:p>
          <a:p>
            <a:r>
              <a:rPr lang="en-US" i="1" dirty="0"/>
              <a:t>WPATH (World Professional Association for Transgender Health)</a:t>
            </a:r>
          </a:p>
          <a:p>
            <a:r>
              <a:rPr lang="en-US" i="1" dirty="0"/>
              <a:t>National Center for Transgender Equality (</a:t>
            </a:r>
            <a:r>
              <a:rPr lang="en-US" i="1" dirty="0">
                <a:hlinkClick r:id="rId6"/>
              </a:rPr>
              <a:t>http://www.transequality.org/</a:t>
            </a:r>
            <a:r>
              <a:rPr lang="en-US" i="1" dirty="0"/>
              <a:t>)</a:t>
            </a:r>
          </a:p>
          <a:p>
            <a:r>
              <a:rPr lang="en-US" i="1" dirty="0"/>
              <a:t>Gender Spectrum (</a:t>
            </a:r>
            <a:r>
              <a:rPr lang="en-US" i="1" dirty="0">
                <a:hlinkClick r:id="rId7"/>
              </a:rPr>
              <a:t>https://www.genderspectrum.org</a:t>
            </a:r>
            <a:r>
              <a:rPr lang="en-US" i="1" dirty="0"/>
              <a:t>)</a:t>
            </a:r>
          </a:p>
          <a:p>
            <a:r>
              <a:rPr lang="en-US" i="1" dirty="0"/>
              <a:t>National LGBT Health Education Center (</a:t>
            </a:r>
            <a:r>
              <a:rPr lang="en-US" i="1" dirty="0">
                <a:hlinkClick r:id="rId8"/>
              </a:rPr>
              <a:t>https://www.lgbthealtheducation.org</a:t>
            </a:r>
            <a:r>
              <a:rPr lang="en-US" i="1" dirty="0"/>
              <a:t> )</a:t>
            </a:r>
          </a:p>
          <a:p>
            <a:endParaRPr lang="en-US" dirty="0"/>
          </a:p>
        </p:txBody>
      </p:sp>
    </p:spTree>
    <p:extLst>
      <p:ext uri="{BB962C8B-B14F-4D97-AF65-F5344CB8AC3E}">
        <p14:creationId xmlns:p14="http://schemas.microsoft.com/office/powerpoint/2010/main" val="37549054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Works Cited</a:t>
            </a:r>
          </a:p>
        </p:txBody>
      </p:sp>
      <p:sp>
        <p:nvSpPr>
          <p:cNvPr id="4" name="Content Placeholder 3"/>
          <p:cNvSpPr>
            <a:spLocks noGrp="1"/>
          </p:cNvSpPr>
          <p:nvPr>
            <p:ph idx="1"/>
          </p:nvPr>
        </p:nvSpPr>
        <p:spPr>
          <a:xfrm>
            <a:off x="677334" y="1582221"/>
            <a:ext cx="8596668" cy="4459142"/>
          </a:xfrm>
        </p:spPr>
        <p:txBody>
          <a:bodyPr/>
          <a:lstStyle/>
          <a:p>
            <a:r>
              <a:rPr lang="en-US" dirty="0"/>
              <a:t>Grant, J., Mottet, L., &amp; Tanis, J. (2011). Injustice at Every Turn, a Report of the National Transgender Discrimination Survey. The Taskforce.</a:t>
            </a:r>
          </a:p>
          <a:p>
            <a:r>
              <a:rPr lang="en-US" dirty="0"/>
              <a:t>Haas, A., Rogers, P., &amp; Herman, J. (2014, January). Suicide Attempts among Transgender and Gender Non-Conforming Adults. The Williams Institute.</a:t>
            </a:r>
          </a:p>
          <a:p>
            <a:pPr fontAlgn="base"/>
            <a:r>
              <a:rPr lang="en-US" dirty="0"/>
              <a:t>Institute of Medicine. The Health of Lesbian, Gay, Bisexual, and Transgender (LGBT) People: Building a Foundation for Better Understanding. Washington, DC: National Academies Press; 2011. </a:t>
            </a:r>
          </a:p>
          <a:p>
            <a:endParaRPr lang="en-US" dirty="0"/>
          </a:p>
          <a:p>
            <a:endParaRPr lang="en-US" dirty="0"/>
          </a:p>
        </p:txBody>
      </p:sp>
    </p:spTree>
    <p:extLst>
      <p:ext uri="{BB962C8B-B14F-4D97-AF65-F5344CB8AC3E}">
        <p14:creationId xmlns:p14="http://schemas.microsoft.com/office/powerpoint/2010/main" val="2722959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106746" cy="1320800"/>
          </a:xfrm>
        </p:spPr>
        <p:txBody>
          <a:bodyPr>
            <a:normAutofit/>
          </a:bodyPr>
          <a:lstStyle/>
          <a:p>
            <a:r>
              <a:rPr lang="en-US" dirty="0"/>
              <a:t>Why is this topic pertinent to you?</a:t>
            </a:r>
          </a:p>
        </p:txBody>
      </p:sp>
      <p:sp>
        <p:nvSpPr>
          <p:cNvPr id="3" name="Content Placeholder 2"/>
          <p:cNvSpPr>
            <a:spLocks noGrp="1"/>
          </p:cNvSpPr>
          <p:nvPr>
            <p:ph idx="1"/>
          </p:nvPr>
        </p:nvSpPr>
        <p:spPr>
          <a:xfrm>
            <a:off x="677334" y="1294544"/>
            <a:ext cx="8777562" cy="5197695"/>
          </a:xfrm>
        </p:spPr>
        <p:txBody>
          <a:bodyPr>
            <a:noAutofit/>
          </a:bodyPr>
          <a:lstStyle/>
          <a:p>
            <a:r>
              <a:rPr lang="en-US" sz="1400" dirty="0"/>
              <a:t>Transgender and gender non-confirming people suffer significant healthcare barriers in accessing care</a:t>
            </a:r>
          </a:p>
          <a:p>
            <a:r>
              <a:rPr lang="en-US" sz="1400" dirty="0"/>
              <a:t>Provide positive patient satisfaction and healthcare experience</a:t>
            </a:r>
          </a:p>
          <a:p>
            <a:r>
              <a:rPr lang="en-US" sz="1400" dirty="0"/>
              <a:t>Increasing number of transgender persons presenting as a result of expanded healthcare and transgender visibility</a:t>
            </a:r>
          </a:p>
          <a:p>
            <a:r>
              <a:rPr lang="en-US" sz="1400" dirty="0"/>
              <a:t>Requirement for Meaningful Use (MU) 3 - Requires the ability to collect sexual orientation and gender identity</a:t>
            </a:r>
          </a:p>
          <a:p>
            <a:r>
              <a:rPr lang="en-US" sz="1400" dirty="0"/>
              <a:t>Health Resources and Services  Administration – UDS - Requires health centers to report outcomes that include information about each patient’s Sexual Orientation and Gender Identity</a:t>
            </a:r>
          </a:p>
          <a:p>
            <a:r>
              <a:rPr lang="en-US" sz="1400" dirty="0"/>
              <a:t>Healthy People 2020 - Improve access to comprehensive, quality health care services. Improve the health, safety, and well-being of lesbian, gay, bisexual, and transgender (LGBT) individuals. </a:t>
            </a:r>
          </a:p>
          <a:p>
            <a:r>
              <a:rPr lang="en-US" sz="1400" dirty="0"/>
              <a:t>American Medical Association (AMA) – 2017 House </a:t>
            </a:r>
            <a:r>
              <a:rPr lang="en-US" sz="1400"/>
              <a:t>of Delegates </a:t>
            </a:r>
            <a:r>
              <a:rPr lang="en-US" sz="1400" dirty="0"/>
              <a:t>– “inform and educate the medical community and the public on the medical spectrum of gender identity.”</a:t>
            </a:r>
          </a:p>
          <a:p>
            <a:r>
              <a:rPr lang="en-US" sz="1400" dirty="0"/>
              <a:t>Potential for lawsuits</a:t>
            </a:r>
          </a:p>
          <a:p>
            <a:pPr lvl="1"/>
            <a:r>
              <a:rPr lang="en-US" sz="1200" dirty="0"/>
              <a:t>July of 2015 the Office for Civil Rights and a New York City Medical Center were sued</a:t>
            </a:r>
          </a:p>
          <a:p>
            <a:pPr lvl="2"/>
            <a:r>
              <a:rPr lang="en-US" sz="1200" dirty="0"/>
              <a:t>Transfemale presented as female was roomed in a double occupancy room with a male occupant</a:t>
            </a:r>
          </a:p>
          <a:p>
            <a:pPr lvl="2"/>
            <a:r>
              <a:rPr lang="en-US" sz="1200" dirty="0"/>
              <a:t>Settlement involved, the Medical Center has two years to educate and comply with the new standard</a:t>
            </a:r>
          </a:p>
        </p:txBody>
      </p:sp>
    </p:spTree>
    <p:extLst>
      <p:ext uri="{BB962C8B-B14F-4D97-AF65-F5344CB8AC3E}">
        <p14:creationId xmlns:p14="http://schemas.microsoft.com/office/powerpoint/2010/main" val="1265574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defRPr/>
            </a:pPr>
            <a:r>
              <a:rPr lang="en-US" b="1" dirty="0"/>
              <a:t>Gender Expectations</a:t>
            </a:r>
          </a:p>
        </p:txBody>
      </p:sp>
      <p:sp>
        <p:nvSpPr>
          <p:cNvPr id="54275" name="Rectangle 3"/>
          <p:cNvSpPr>
            <a:spLocks noGrp="1" noChangeArrowheads="1"/>
          </p:cNvSpPr>
          <p:nvPr>
            <p:ph idx="1"/>
          </p:nvPr>
        </p:nvSpPr>
        <p:spPr>
          <a:xfrm>
            <a:off x="424673" y="1490472"/>
            <a:ext cx="8664463" cy="4992624"/>
          </a:xfrm>
        </p:spPr>
        <p:txBody>
          <a:bodyPr>
            <a:normAutofit/>
          </a:bodyPr>
          <a:lstStyle/>
          <a:p>
            <a:pPr eaLnBrk="1" hangingPunct="1">
              <a:defRPr/>
            </a:pPr>
            <a:r>
              <a:rPr lang="en-US" sz="1600" dirty="0">
                <a:solidFill>
                  <a:schemeClr val="tx1"/>
                </a:solidFill>
              </a:rPr>
              <a:t>What are some of the characteristics we expect from a “</a:t>
            </a:r>
            <a:r>
              <a:rPr lang="en-US" sz="1600" i="1" u="sng" dirty="0">
                <a:solidFill>
                  <a:schemeClr val="tx1"/>
                </a:solidFill>
              </a:rPr>
              <a:t>normal</a:t>
            </a:r>
            <a:r>
              <a:rPr lang="en-US" sz="1600" i="1" dirty="0">
                <a:solidFill>
                  <a:schemeClr val="tx1"/>
                </a:solidFill>
              </a:rPr>
              <a:t>”</a:t>
            </a:r>
            <a:r>
              <a:rPr lang="en-US" sz="1600" dirty="0">
                <a:solidFill>
                  <a:schemeClr val="tx1"/>
                </a:solidFill>
              </a:rPr>
              <a:t> man?</a:t>
            </a:r>
          </a:p>
          <a:p>
            <a:pPr eaLnBrk="1" hangingPunct="1">
              <a:defRPr/>
            </a:pPr>
            <a:endParaRPr lang="en-US" sz="1600" dirty="0">
              <a:solidFill>
                <a:schemeClr val="tx1"/>
              </a:solidFill>
            </a:endParaRPr>
          </a:p>
          <a:p>
            <a:pPr eaLnBrk="1" hangingPunct="1">
              <a:defRPr/>
            </a:pPr>
            <a:r>
              <a:rPr lang="en-US" sz="1600" dirty="0">
                <a:solidFill>
                  <a:schemeClr val="tx1"/>
                </a:solidFill>
              </a:rPr>
              <a:t>What are some of the characteristics we expect from a “</a:t>
            </a:r>
            <a:r>
              <a:rPr lang="en-US" sz="1600" i="1" u="sng" dirty="0">
                <a:solidFill>
                  <a:schemeClr val="tx1"/>
                </a:solidFill>
              </a:rPr>
              <a:t>normal</a:t>
            </a:r>
            <a:r>
              <a:rPr lang="en-US" sz="1600" i="1" dirty="0">
                <a:solidFill>
                  <a:schemeClr val="tx1"/>
                </a:solidFill>
              </a:rPr>
              <a:t>”</a:t>
            </a:r>
            <a:r>
              <a:rPr lang="en-US" sz="1600" dirty="0">
                <a:solidFill>
                  <a:schemeClr val="tx1"/>
                </a:solidFill>
              </a:rPr>
              <a:t> woman?</a:t>
            </a:r>
          </a:p>
          <a:p>
            <a:pPr lvl="1">
              <a:defRPr/>
            </a:pPr>
            <a:endParaRPr lang="en-US" sz="1400" dirty="0">
              <a:solidFill>
                <a:schemeClr val="tx1"/>
              </a:solidFill>
            </a:endParaRPr>
          </a:p>
          <a:p>
            <a:pPr lvl="1">
              <a:defRPr/>
            </a:pPr>
            <a:r>
              <a:rPr lang="en-US" sz="1400" dirty="0">
                <a:solidFill>
                  <a:schemeClr val="tx1"/>
                </a:solidFill>
              </a:rPr>
              <a:t>Example: mannerisms, clothing, career, marriage, reproduction…).</a:t>
            </a:r>
          </a:p>
          <a:p>
            <a:pPr>
              <a:defRPr/>
            </a:pPr>
            <a:endParaRPr lang="en-US" sz="1600" b="1" dirty="0"/>
          </a:p>
          <a:p>
            <a:pPr>
              <a:defRPr/>
            </a:pPr>
            <a:r>
              <a:rPr lang="en-US" sz="1600" b="1" dirty="0"/>
              <a:t>What is society’s view when one doesn’t meet these expectations?</a:t>
            </a:r>
          </a:p>
          <a:p>
            <a:pPr>
              <a:lnSpc>
                <a:spcPct val="80000"/>
              </a:lnSpc>
              <a:buSzTx/>
              <a:defRPr/>
            </a:pPr>
            <a:endParaRPr lang="en-US" sz="1600" dirty="0"/>
          </a:p>
          <a:p>
            <a:pPr lvl="1">
              <a:lnSpc>
                <a:spcPct val="80000"/>
              </a:lnSpc>
              <a:defRPr/>
            </a:pPr>
            <a:r>
              <a:rPr lang="en-US" sz="1400" dirty="0">
                <a:solidFill>
                  <a:schemeClr val="tx1"/>
                </a:solidFill>
              </a:rPr>
              <a:t>What rewards are there for people who meet our society’s expectations of their gender? </a:t>
            </a:r>
          </a:p>
          <a:p>
            <a:pPr lvl="1">
              <a:lnSpc>
                <a:spcPct val="80000"/>
              </a:lnSpc>
              <a:defRPr/>
            </a:pPr>
            <a:endParaRPr lang="en-US" sz="1400" dirty="0">
              <a:solidFill>
                <a:schemeClr val="tx1"/>
              </a:solidFill>
            </a:endParaRPr>
          </a:p>
          <a:p>
            <a:pPr lvl="1">
              <a:lnSpc>
                <a:spcPct val="80000"/>
              </a:lnSpc>
              <a:defRPr/>
            </a:pPr>
            <a:r>
              <a:rPr lang="en-US" sz="1400" dirty="0">
                <a:solidFill>
                  <a:schemeClr val="tx1"/>
                </a:solidFill>
              </a:rPr>
              <a:t>What punishments are there for people who don’t?</a:t>
            </a:r>
          </a:p>
          <a:p>
            <a:pPr eaLnBrk="1" hangingPunct="1">
              <a:defRPr/>
            </a:pPr>
            <a:endParaRPr lang="en-US" sz="1600" dirty="0">
              <a:solidFill>
                <a:schemeClr val="tx1"/>
              </a:solidFill>
            </a:endParaRPr>
          </a:p>
        </p:txBody>
      </p:sp>
    </p:spTree>
    <p:extLst>
      <p:ext uri="{BB962C8B-B14F-4D97-AF65-F5344CB8AC3E}">
        <p14:creationId xmlns:p14="http://schemas.microsoft.com/office/powerpoint/2010/main" val="1845563088"/>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Gender Awareness</a:t>
            </a:r>
          </a:p>
        </p:txBody>
      </p:sp>
      <p:sp>
        <p:nvSpPr>
          <p:cNvPr id="3" name="Content Placeholder 2"/>
          <p:cNvSpPr>
            <a:spLocks noGrp="1"/>
          </p:cNvSpPr>
          <p:nvPr>
            <p:ph idx="1"/>
          </p:nvPr>
        </p:nvSpPr>
        <p:spPr/>
        <p:txBody>
          <a:bodyPr>
            <a:normAutofit/>
          </a:bodyPr>
          <a:lstStyle/>
          <a:p>
            <a:r>
              <a:rPr lang="en-US" sz="1600" dirty="0"/>
              <a:t>Awareness of ones gender is usually developed around 18 months </a:t>
            </a:r>
          </a:p>
          <a:p>
            <a:pPr lvl="1"/>
            <a:r>
              <a:rPr lang="en-US" sz="1400" dirty="0"/>
              <a:t>It continues though 2 years of age</a:t>
            </a:r>
          </a:p>
          <a:p>
            <a:pPr lvl="1"/>
            <a:r>
              <a:rPr lang="en-US" sz="1400" dirty="0"/>
              <a:t>Fully developed by no later than age 5.</a:t>
            </a:r>
          </a:p>
          <a:p>
            <a:endParaRPr lang="en-US" sz="1600" dirty="0"/>
          </a:p>
          <a:p>
            <a:r>
              <a:rPr lang="en-US" sz="1600" dirty="0"/>
              <a:t>Gender identity is usually formed by the age of 3.</a:t>
            </a:r>
          </a:p>
          <a:p>
            <a:endParaRPr lang="en-US" sz="1600" dirty="0"/>
          </a:p>
          <a:p>
            <a:r>
              <a:rPr lang="en-US" sz="1600" dirty="0"/>
              <a:t>It is not uncommon for children to state by age 5 that they should have been opposite gender. </a:t>
            </a:r>
          </a:p>
          <a:p>
            <a:endParaRPr lang="en-US" sz="1600" dirty="0"/>
          </a:p>
        </p:txBody>
      </p:sp>
    </p:spTree>
    <p:extLst>
      <p:ext uri="{BB962C8B-B14F-4D97-AF65-F5344CB8AC3E}">
        <p14:creationId xmlns:p14="http://schemas.microsoft.com/office/powerpoint/2010/main" val="1268523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a:t>Sex, Gender, And Sexuality</a:t>
            </a:r>
          </a:p>
        </p:txBody>
      </p:sp>
      <p:sp>
        <p:nvSpPr>
          <p:cNvPr id="24579" name="Rectangle 3"/>
          <p:cNvSpPr>
            <a:spLocks noGrp="1" noChangeArrowheads="1"/>
          </p:cNvSpPr>
          <p:nvPr>
            <p:ph idx="1"/>
          </p:nvPr>
        </p:nvSpPr>
        <p:spPr>
          <a:xfrm>
            <a:off x="677334" y="1423470"/>
            <a:ext cx="8596668" cy="5028130"/>
          </a:xfrm>
        </p:spPr>
        <p:txBody>
          <a:bodyPr>
            <a:normAutofit/>
          </a:bodyPr>
          <a:lstStyle/>
          <a:p>
            <a:r>
              <a:rPr lang="en-US" sz="1600" dirty="0"/>
              <a:t>Everyone has a sex, a gender identity, a gender expression, and a sexual orientation.</a:t>
            </a:r>
          </a:p>
          <a:p>
            <a:pPr lvl="1"/>
            <a:r>
              <a:rPr lang="en-US" sz="1400" dirty="0"/>
              <a:t>How all these factors are related, or what causes any given individual to have the particular mix of characteristics that defines his or her identity, is not yet known and may never be known. </a:t>
            </a:r>
          </a:p>
          <a:p>
            <a:pPr>
              <a:lnSpc>
                <a:spcPct val="80000"/>
              </a:lnSpc>
              <a:defRPr/>
            </a:pPr>
            <a:endParaRPr lang="en-US" sz="1600" dirty="0"/>
          </a:p>
          <a:p>
            <a:pPr>
              <a:lnSpc>
                <a:spcPct val="80000"/>
              </a:lnSpc>
              <a:defRPr/>
            </a:pPr>
            <a:r>
              <a:rPr lang="en-US" sz="1600" dirty="0"/>
              <a:t>In everyday language as well as in the law, the terms gender and sex are often used interchangeably.</a:t>
            </a:r>
          </a:p>
          <a:p>
            <a:pPr lvl="1">
              <a:lnSpc>
                <a:spcPct val="80000"/>
              </a:lnSpc>
              <a:defRPr/>
            </a:pPr>
            <a:r>
              <a:rPr lang="en-US" sz="1400" dirty="0"/>
              <a:t>However, these are two completely different concepts and it is important to distinguish between the two terms.</a:t>
            </a:r>
          </a:p>
          <a:p>
            <a:pPr lvl="1">
              <a:lnSpc>
                <a:spcPct val="80000"/>
              </a:lnSpc>
              <a:defRPr/>
            </a:pPr>
            <a:r>
              <a:rPr lang="en-US" sz="1400" dirty="0"/>
              <a:t>Every person’s sex, gender, and sexuality is very personal, complex, and unique to them. </a:t>
            </a:r>
          </a:p>
        </p:txBody>
      </p:sp>
    </p:spTree>
    <p:extLst>
      <p:ext uri="{BB962C8B-B14F-4D97-AF65-F5344CB8AC3E}">
        <p14:creationId xmlns:p14="http://schemas.microsoft.com/office/powerpoint/2010/main" val="2320643520"/>
      </p:ext>
    </p:extLst>
  </p:cSld>
  <p:clrMapOvr>
    <a:overrideClrMapping bg1="lt1" tx1="dk1" bg2="lt2" tx2="dk2" accent1="accent1" accent2="accent2" accent3="accent3" accent4="accent4" accent5="accent5" accent6="accent6" hlink="hlink" folHlink="folHlink"/>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17738" y="162560"/>
            <a:ext cx="8596668" cy="864856"/>
          </a:xfrm>
        </p:spPr>
        <p:txBody>
          <a:bodyPr/>
          <a:lstStyle/>
          <a:p>
            <a:r>
              <a:rPr lang="en-US" dirty="0"/>
              <a:t>SEX </a:t>
            </a:r>
          </a:p>
        </p:txBody>
      </p:sp>
      <p:sp>
        <p:nvSpPr>
          <p:cNvPr id="25603" name="Rectangle 3"/>
          <p:cNvSpPr>
            <a:spLocks noGrp="1" noChangeArrowheads="1"/>
          </p:cNvSpPr>
          <p:nvPr>
            <p:ph idx="1"/>
          </p:nvPr>
        </p:nvSpPr>
        <p:spPr>
          <a:xfrm>
            <a:off x="403655" y="1483360"/>
            <a:ext cx="9087818" cy="4375439"/>
          </a:xfrm>
        </p:spPr>
        <p:txBody>
          <a:bodyPr/>
          <a:lstStyle/>
          <a:p>
            <a:r>
              <a:rPr lang="en-US" sz="1600" dirty="0"/>
              <a:t>Refers to biological or anatomical sex </a:t>
            </a:r>
          </a:p>
          <a:p>
            <a:pPr lvl="1"/>
            <a:r>
              <a:rPr lang="en-US" sz="1400" dirty="0"/>
              <a:t>The presence of specific reproductive and sexual organs</a:t>
            </a:r>
          </a:p>
          <a:p>
            <a:pPr lvl="2"/>
            <a:r>
              <a:rPr lang="en-US" dirty="0"/>
              <a:t>Both internal and external organs </a:t>
            </a:r>
          </a:p>
          <a:p>
            <a:pPr lvl="1"/>
            <a:r>
              <a:rPr lang="en-US" sz="1400" dirty="0"/>
              <a:t>The chromosomal profile (XY or XX) that distinguishes the male sex and the female sex of an individual.</a:t>
            </a:r>
          </a:p>
          <a:p>
            <a:r>
              <a:rPr lang="en-US" sz="1600" dirty="0"/>
              <a:t>While many people believe that all humans are born clearly male or female, this is not true. </a:t>
            </a:r>
          </a:p>
          <a:p>
            <a:pPr lvl="1"/>
            <a:r>
              <a:rPr lang="en-US" sz="1400" dirty="0"/>
              <a:t>At least 1 of every 1,500 children is born with a mixture of male and female sexual characteristics that makes it difficult, even for an expert, to label them male or female</a:t>
            </a:r>
            <a:r>
              <a:rPr lang="en-US" dirty="0"/>
              <a:t>.</a:t>
            </a:r>
          </a:p>
        </p:txBody>
      </p:sp>
    </p:spTree>
    <p:extLst>
      <p:ext uri="{BB962C8B-B14F-4D97-AF65-F5344CB8AC3E}">
        <p14:creationId xmlns:p14="http://schemas.microsoft.com/office/powerpoint/2010/main" val="2996876826"/>
      </p:ext>
    </p:extLst>
  </p:cSld>
  <p:clrMapOvr>
    <a:masterClrMapping/>
  </p:clrMapOvr>
  <p:transition spd="slow"/>
</p:sld>
</file>

<file path=ppt/theme/theme1.xml><?xml version="1.0" encoding="utf-8"?>
<a:theme xmlns:a="http://schemas.openxmlformats.org/drawingml/2006/main" name="Facet">
  <a:themeElements>
    <a:clrScheme name="Custom 2">
      <a:dk1>
        <a:sysClr val="windowText" lastClr="000000"/>
      </a:dk1>
      <a:lt1>
        <a:sysClr val="window" lastClr="FFFFFF"/>
      </a:lt1>
      <a:dk2>
        <a:srgbClr val="2C3C43"/>
      </a:dk2>
      <a:lt2>
        <a:srgbClr val="EBEBEB"/>
      </a:lt2>
      <a:accent1>
        <a:srgbClr val="84EBF0"/>
      </a:accent1>
      <a:accent2>
        <a:srgbClr val="F8A6EE"/>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615</TotalTime>
  <Words>6034</Words>
  <Application>Microsoft Office PowerPoint</Application>
  <PresentationFormat>Widescreen</PresentationFormat>
  <Paragraphs>508</Paragraphs>
  <Slides>45</Slides>
  <Notes>21</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Calibri</vt:lpstr>
      <vt:lpstr>Trebuchet MS</vt:lpstr>
      <vt:lpstr>Wingdings</vt:lpstr>
      <vt:lpstr>Wingdings 2</vt:lpstr>
      <vt:lpstr>Wingdings 3</vt:lpstr>
      <vt:lpstr>Facet</vt:lpstr>
      <vt:lpstr>Transgender and Gender Non-Conforming Patients </vt:lpstr>
      <vt:lpstr>Outline</vt:lpstr>
      <vt:lpstr>Amanda Nicole Watson</vt:lpstr>
      <vt:lpstr>PowerPoint Presentation</vt:lpstr>
      <vt:lpstr>Why is this topic pertinent to you?</vt:lpstr>
      <vt:lpstr>Gender Expectations</vt:lpstr>
      <vt:lpstr>Gender Awareness</vt:lpstr>
      <vt:lpstr>Sex, Gender, And Sexuality</vt:lpstr>
      <vt:lpstr>SEX </vt:lpstr>
      <vt:lpstr>Gender Identity &amp; Expression</vt:lpstr>
      <vt:lpstr>Sexual Orientation</vt:lpstr>
      <vt:lpstr>Gender Identity (How One Sees Themselves)</vt:lpstr>
      <vt:lpstr>Gender Expression (How One Presents)</vt:lpstr>
      <vt:lpstr>Sexual Orientation (Romantic/Sexual Desire)</vt:lpstr>
      <vt:lpstr>PowerPoint Presentation</vt:lpstr>
      <vt:lpstr>What Is “Transgender?”  </vt:lpstr>
      <vt:lpstr>Some Common Terms</vt:lpstr>
      <vt:lpstr>Transsexuals (Medical Transition)</vt:lpstr>
      <vt:lpstr>MTF Or FTM?</vt:lpstr>
      <vt:lpstr>Transition (Medical Transition)</vt:lpstr>
      <vt:lpstr>Non-Medical Transition (formerly Transgenderist)</vt:lpstr>
      <vt:lpstr>Intersexed (Formerly Hermaphrodite)</vt:lpstr>
      <vt:lpstr>Intersexed</vt:lpstr>
      <vt:lpstr>Crossdressers (Previously Known As Transvestites)</vt:lpstr>
      <vt:lpstr>Non-Binary (Enby)</vt:lpstr>
      <vt:lpstr>Why Are People Transgender?</vt:lpstr>
      <vt:lpstr>Working With Transgender Persons</vt:lpstr>
      <vt:lpstr>Assumptions</vt:lpstr>
      <vt:lpstr>Being An Ally For LGBT People</vt:lpstr>
      <vt:lpstr>Talking To/About Someone Who is Trans</vt:lpstr>
      <vt:lpstr>Talking To/About Someone Who is Trans</vt:lpstr>
      <vt:lpstr>The Best Way to Find Out About a Person</vt:lpstr>
      <vt:lpstr>Being an Ally…Use Language that Promotes Acceptance</vt:lpstr>
      <vt:lpstr>Don’t Ever Assume Heterosexuality</vt:lpstr>
      <vt:lpstr>Challenge Stereotypes</vt:lpstr>
      <vt:lpstr>Encourage Inclusion</vt:lpstr>
      <vt:lpstr>You Are Human, Ask For Support</vt:lpstr>
      <vt:lpstr>Prepare Yourself For A Journey</vt:lpstr>
      <vt:lpstr>Recommendations for a Hospital System</vt:lpstr>
      <vt:lpstr>Data And Statistics</vt:lpstr>
      <vt:lpstr>Statistics - US Transgender Study – 27,715 respondents </vt:lpstr>
      <vt:lpstr>Statistics - US Transgender Study – 27,715 respondents </vt:lpstr>
      <vt:lpstr>Statistics - US Transgender Study – 27,715 respondents </vt:lpstr>
      <vt:lpstr>Resources</vt:lpstr>
      <vt:lpstr>Works Cited</vt:lpstr>
    </vt:vector>
  </TitlesOfParts>
  <Company>CMC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Transgender and gender non-conforming</dc:title>
  <dc:creator>Amanda Watson</dc:creator>
  <cp:lastModifiedBy>Lena Watts</cp:lastModifiedBy>
  <cp:revision>140</cp:revision>
  <cp:lastPrinted>2017-08-11T21:01:19Z</cp:lastPrinted>
  <dcterms:created xsi:type="dcterms:W3CDTF">2017-05-01T18:33:02Z</dcterms:created>
  <dcterms:modified xsi:type="dcterms:W3CDTF">2017-08-11T23:20:22Z</dcterms:modified>
</cp:coreProperties>
</file>