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1"/>
  </p:notesMasterIdLst>
  <p:sldIdLst>
    <p:sldId id="298" r:id="rId2"/>
    <p:sldId id="256" r:id="rId3"/>
    <p:sldId id="262" r:id="rId4"/>
    <p:sldId id="258" r:id="rId5"/>
    <p:sldId id="270" r:id="rId6"/>
    <p:sldId id="259" r:id="rId7"/>
    <p:sldId id="273" r:id="rId8"/>
    <p:sldId id="275" r:id="rId9"/>
    <p:sldId id="277" r:id="rId10"/>
    <p:sldId id="279" r:id="rId11"/>
    <p:sldId id="293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2359" autoAdjust="0"/>
  </p:normalViewPr>
  <p:slideViewPr>
    <p:cSldViewPr>
      <p:cViewPr varScale="1">
        <p:scale>
          <a:sx n="76" d="100"/>
          <a:sy n="76" d="100"/>
        </p:scale>
        <p:origin x="10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34" d="100"/>
          <a:sy n="34" d="100"/>
        </p:scale>
        <p:origin x="-223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4828940-4AC7-412D-8C29-8A140BBC1FD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1083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A57274-9B84-4826-BFA4-E83D8D004951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Team chemistry. An essential ingredient in success. Whether success is a record or an experience or both.  It’s all about creating conditions where a diverse group – or a crazy cast of characters – can </a:t>
            </a:r>
            <a:r>
              <a:rPr lang="en-US" dirty="0" smtClean="0"/>
              <a:t>succeed.</a:t>
            </a:r>
          </a:p>
          <a:p>
            <a:endParaRPr lang="en-US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Chemistry</a:t>
            </a:r>
            <a:r>
              <a:rPr lang="en-US" baseline="0" dirty="0" smtClean="0"/>
              <a:t> is when 1+1 = 3. It is a synergy that comes from releasing all the talent, energy, and pleasure you can from a diverse and motivated group.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9390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28940-4AC7-412D-8C29-8A140BBC1FD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921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FB6992-DD9C-4578-A535-58B9B4F7B6B8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 to relate everything back to team chemistry, long-term personal benefit for </a:t>
            </a:r>
            <a:r>
              <a:rPr lang="en-US" dirty="0" smtClean="0"/>
              <a:t>team</a:t>
            </a:r>
          </a:p>
          <a:p>
            <a:endParaRPr lang="en-US" dirty="0" smtClean="0"/>
          </a:p>
          <a:p>
            <a:r>
              <a:rPr lang="en-US" dirty="0" smtClean="0"/>
              <a:t>Beauty</a:t>
            </a:r>
            <a:r>
              <a:rPr lang="en-US" baseline="0" dirty="0" smtClean="0"/>
              <a:t> about this is that it ultimately must be self-verified.  You will determine what you are.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07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40F13A-CCB9-4F88-A382-05BDF98D0F70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dirty="0">
                <a:latin typeface="Californian FB" pitchFamily="18" charset="0"/>
              </a:rPr>
              <a:t>Where does this preference come from?  How does the environment shape it?  What is the benefit of executing this skill “in type” or “with preference”?</a:t>
            </a:r>
          </a:p>
          <a:p>
            <a:endParaRPr lang="en-US" sz="900" dirty="0">
              <a:latin typeface="Californian FB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065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two ways to answer each question</a:t>
            </a:r>
            <a:r>
              <a:rPr lang="en-US" baseline="0" dirty="0" smtClean="0"/>
              <a:t> – 1 is the HOV lane, 1 is the traffic jam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28940-4AC7-412D-8C29-8A140BBC1FD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72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6368D8-603C-4360-A37B-D235AC451780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During the</a:t>
            </a:r>
            <a:r>
              <a:rPr lang="en-US" baseline="0" dirty="0" smtClean="0"/>
              <a:t> next few minutes we will go over each set of preferences.  Please try to figure out which preference best describes you.  Also think of examples on  your team where a conflict or example of preference occurs.  We will also talk about the implications for coaching different preferences.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020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Examples: </a:t>
            </a:r>
          </a:p>
          <a:p>
            <a:endParaRPr lang="en-US" dirty="0" smtClean="0"/>
          </a:p>
          <a:p>
            <a:r>
              <a:rPr lang="en-US" dirty="0" smtClean="0"/>
              <a:t>Locker Room outbursts</a:t>
            </a:r>
          </a:p>
          <a:p>
            <a:r>
              <a:rPr lang="en-US" dirty="0" smtClean="0"/>
              <a:t>How team meetings are structured</a:t>
            </a:r>
            <a:r>
              <a:rPr lang="en-US" baseline="0" dirty="0" smtClean="0"/>
              <a:t> – is there opportunity to prepare ahead of time? Is there group work?</a:t>
            </a:r>
            <a:endParaRPr lang="en-US" dirty="0" smtClean="0"/>
          </a:p>
          <a:p>
            <a:r>
              <a:rPr lang="en-US" dirty="0" smtClean="0"/>
              <a:t>Talking</a:t>
            </a:r>
            <a:r>
              <a:rPr lang="en-US" baseline="0" dirty="0" smtClean="0"/>
              <a:t> on the court/field – is it worth it given the energy expenditure?</a:t>
            </a:r>
          </a:p>
          <a:p>
            <a:r>
              <a:rPr lang="en-US" baseline="0" dirty="0" smtClean="0"/>
              <a:t>Needing to do the action before understanding the concept</a:t>
            </a:r>
          </a:p>
          <a:p>
            <a:r>
              <a:rPr lang="en-US" baseline="0" dirty="0" smtClean="0"/>
              <a:t>Recruiting match-ups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98A27-CF41-4057-85AC-757DF844581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36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98A27-CF41-4057-85AC-757DF844581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92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98A27-CF41-4057-85AC-757DF844581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50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98A27-CF41-4057-85AC-757DF844581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394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243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0244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0245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246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247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248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249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250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251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252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253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254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255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0256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0257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258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259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260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261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262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263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264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265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266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267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268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269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270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271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272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273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274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0275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0276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277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278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279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280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281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282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283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284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285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286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287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288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289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290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291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292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0293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294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295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296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297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298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299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300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0301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302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30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30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30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1030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30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308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0309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0310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73D2FE7-93B3-4B85-AE7D-FC3BE258911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EB5A8-2472-426D-BE06-E0B70727C81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8A125-CBFF-4467-AE32-0DAA7295F3F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D649D-7851-4C44-A4DB-77508EF55C6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906717-6659-4C7E-8807-96AA2B2EF86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4D723D-17FA-4F52-87BC-A906A1ED6E6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3956A-749D-4165-B4F6-2CB41DD39BF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5EF538-04B2-41AB-AE35-19D208D2289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F506E6-CEC1-411D-AE5E-DD322F3383E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75141E-191A-418D-847E-D51EB7C925C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0A56E1-BE4A-4C3F-991E-95944A72104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9220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221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922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2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2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2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2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2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2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2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3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3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3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9233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923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3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3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3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3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3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4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4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4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4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4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4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46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47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4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4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5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51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9252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925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5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5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5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5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5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5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60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6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6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6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6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6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6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6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6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6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9270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9271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72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73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74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75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76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77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9278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927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28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28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282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928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8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8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928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928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EF13F90-4C0E-4574-B5AB-8C98766F6CDB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d.com/talks/tom_wujec_build_a_tower?language=en" TargetMode="External"/><Relationship Id="rId2" Type="http://schemas.openxmlformats.org/officeDocument/2006/relationships/hyperlink" Target="http://www.youtube.com/watch?v=H0_yKBitO8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allupstrengthscenter.com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5lovelangues.com/" TargetMode="Externa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lbassett@communitymedical.org" TargetMode="External"/><Relationship Id="rId2" Type="http://schemas.openxmlformats.org/officeDocument/2006/relationships/hyperlink" Target="mailto:rolvera@communitymedical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"/>
            <a:ext cx="7467600" cy="182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>
          <a:xfrm>
            <a:off x="685800" y="381000"/>
            <a:ext cx="7772400" cy="97472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latin typeface="Cooper Black" pitchFamily="18" charset="0"/>
              </a:rPr>
              <a:t>SKITTLE SKUTTLE</a:t>
            </a:r>
            <a:endParaRPr lang="en-US" dirty="0">
              <a:solidFill>
                <a:schemeClr val="accent4">
                  <a:lumMod val="10000"/>
                </a:schemeClr>
              </a:solidFill>
              <a:latin typeface="Cooper Black" pitchFamily="18" charset="0"/>
            </a:endParaRPr>
          </a:p>
        </p:txBody>
      </p:sp>
      <p:sp>
        <p:nvSpPr>
          <p:cNvPr id="6" name="Subtitle 5"/>
          <p:cNvSpPr txBox="1">
            <a:spLocks noGrp="1"/>
          </p:cNvSpPr>
          <p:nvPr>
            <p:ph type="subTitle" sz="quarter" idx="1"/>
          </p:nvPr>
        </p:nvSpPr>
        <p:spPr>
          <a:xfrm>
            <a:off x="533400" y="1905000"/>
            <a:ext cx="8077200" cy="470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INTRODUCE YOURSELF, YOUR ORGANIZATION, YOUR ROLE</a:t>
            </a:r>
            <a:r>
              <a:rPr lang="en-US" sz="2000" dirty="0" smtClean="0">
                <a:solidFill>
                  <a:srgbClr val="000000"/>
                </a:solidFill>
              </a:rPr>
              <a:t/>
            </a:r>
            <a:br>
              <a:rPr lang="en-US" sz="2000" dirty="0" smtClean="0">
                <a:solidFill>
                  <a:srgbClr val="000000"/>
                </a:solidFill>
              </a:rPr>
            </a:br>
            <a:endParaRPr lang="en-US" sz="2000" dirty="0" smtClean="0">
              <a:solidFill>
                <a:srgbClr val="000000"/>
              </a:solidFill>
            </a:endParaRPr>
          </a:p>
          <a:p>
            <a:pPr marL="342900" indent="-342900">
              <a:buAutoNum type="arabicPeriod"/>
            </a:pPr>
            <a:r>
              <a:rPr lang="en-US" sz="2200" dirty="0" smtClean="0">
                <a:solidFill>
                  <a:srgbClr val="FF0000"/>
                </a:solidFill>
              </a:rPr>
              <a:t>RED – What do you want to do in 5 YEARS?</a:t>
            </a:r>
          </a:p>
          <a:p>
            <a:pPr marL="342900" indent="-342900">
              <a:buAutoNum type="arabicPeriod"/>
            </a:pPr>
            <a:endParaRPr lang="en-US" sz="2200" dirty="0" smtClean="0">
              <a:solidFill>
                <a:srgbClr val="92D050"/>
              </a:solidFill>
            </a:endParaRPr>
          </a:p>
          <a:p>
            <a:pPr marL="342900" indent="-342900">
              <a:buAutoNum type="arabicPeriod"/>
            </a:pPr>
            <a:r>
              <a:rPr lang="en-US" sz="2200" dirty="0" smtClean="0">
                <a:solidFill>
                  <a:srgbClr val="92D050"/>
                </a:solidFill>
              </a:rPr>
              <a:t>GREEN – What is your biggest challenge leading a TEAM?</a:t>
            </a:r>
          </a:p>
          <a:p>
            <a:pPr marL="342900" indent="-342900">
              <a:buAutoNum type="arabicPeriod"/>
            </a:pPr>
            <a:endParaRPr lang="en-US" sz="2200" dirty="0" smtClean="0">
              <a:solidFill>
                <a:srgbClr val="7030A0"/>
              </a:solidFill>
            </a:endParaRPr>
          </a:p>
          <a:p>
            <a:pPr marL="342900" indent="-342900">
              <a:buAutoNum type="arabicPeriod"/>
            </a:pPr>
            <a:r>
              <a:rPr lang="en-US" sz="2200" dirty="0" smtClean="0">
                <a:solidFill>
                  <a:srgbClr val="7030A0"/>
                </a:solidFill>
              </a:rPr>
              <a:t>PURPLE – What do you like about your ROLE?</a:t>
            </a:r>
          </a:p>
          <a:p>
            <a:pPr marL="342900" indent="-342900">
              <a:buAutoNum type="arabicPeriod"/>
            </a:pPr>
            <a:endParaRPr lang="en-US" sz="2200" dirty="0" smtClean="0">
              <a:solidFill>
                <a:srgbClr val="FFFF00"/>
              </a:solidFill>
            </a:endParaRPr>
          </a:p>
          <a:p>
            <a:pPr marL="342900" indent="-342900">
              <a:buAutoNum type="arabicPeriod"/>
            </a:pPr>
            <a:r>
              <a:rPr lang="en-US" sz="2200" dirty="0" smtClean="0">
                <a:solidFill>
                  <a:srgbClr val="FFFF00"/>
                </a:solidFill>
              </a:rPr>
              <a:t>YELLOW – What is your DREAM JOB?</a:t>
            </a:r>
          </a:p>
          <a:p>
            <a:pPr marL="342900" indent="-342900">
              <a:buAutoNum type="arabicPeriod"/>
            </a:pPr>
            <a:endParaRPr lang="en-US" sz="2200" dirty="0" smtClean="0"/>
          </a:p>
          <a:p>
            <a:pPr marL="342900" indent="-342900">
              <a:buAutoNum type="arabicPeriod"/>
            </a:pPr>
            <a:r>
              <a:rPr lang="en-US" sz="2200" dirty="0" smtClean="0">
                <a:solidFill>
                  <a:srgbClr val="FFC000"/>
                </a:solidFill>
              </a:rPr>
              <a:t>ORANGE – WILD CARD</a:t>
            </a:r>
            <a:br>
              <a:rPr lang="en-US" sz="2200" dirty="0" smtClean="0">
                <a:solidFill>
                  <a:srgbClr val="FFC000"/>
                </a:solidFill>
              </a:rPr>
            </a:br>
            <a:r>
              <a:rPr lang="en-US" sz="2200" dirty="0" smtClean="0">
                <a:solidFill>
                  <a:srgbClr val="FFC000"/>
                </a:solidFill>
              </a:rPr>
              <a:t>(Tell us anything about yourself)</a:t>
            </a:r>
            <a:endParaRPr lang="en-US" sz="2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lifornian FB" pitchFamily="18" charset="0"/>
              </a:rPr>
              <a:t>What do J’s and P’s look like and do?</a:t>
            </a:r>
            <a:endParaRPr lang="en-US" dirty="0">
              <a:latin typeface="Californian FB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1800" dirty="0" smtClean="0">
                <a:latin typeface="Californian FB" pitchFamily="18" charset="0"/>
              </a:rPr>
              <a:t>	Use decisive words/fixed positions	   Use hedging words/tentative possibilities</a:t>
            </a:r>
          </a:p>
          <a:p>
            <a:pPr>
              <a:buNone/>
            </a:pPr>
            <a:r>
              <a:rPr lang="en-US" sz="1800" dirty="0" smtClean="0">
                <a:latin typeface="Californian FB" pitchFamily="18" charset="0"/>
              </a:rPr>
              <a:t>	Dislike being sidetracked		    Being sidetracked is interesting</a:t>
            </a:r>
          </a:p>
          <a:p>
            <a:pPr>
              <a:buNone/>
            </a:pPr>
            <a:r>
              <a:rPr lang="en-US" sz="1800" dirty="0" smtClean="0">
                <a:latin typeface="Californian FB" pitchFamily="18" charset="0"/>
              </a:rPr>
              <a:t>	Put work before play		    Combine work and play</a:t>
            </a:r>
          </a:p>
          <a:p>
            <a:pPr>
              <a:buNone/>
            </a:pPr>
            <a:r>
              <a:rPr lang="en-US" sz="1800" dirty="0" smtClean="0">
                <a:latin typeface="Californian FB" pitchFamily="18" charset="0"/>
              </a:rPr>
              <a:t>	Value steadiness/thoroughness	    Value flexibility and adaptability</a:t>
            </a:r>
          </a:p>
          <a:p>
            <a:pPr>
              <a:buNone/>
            </a:pPr>
            <a:r>
              <a:rPr lang="en-US" sz="1800" dirty="0" smtClean="0">
                <a:latin typeface="Californian FB" pitchFamily="18" charset="0"/>
              </a:rPr>
              <a:t>	Act on set priorities		     Respond to opportunities as they arise</a:t>
            </a:r>
          </a:p>
          <a:p>
            <a:pPr>
              <a:buNone/>
            </a:pPr>
            <a:r>
              <a:rPr lang="en-US" sz="1800" dirty="0" smtClean="0">
                <a:latin typeface="Californian FB" pitchFamily="18" charset="0"/>
              </a:rPr>
              <a:t>	Prefer to have control		     Prefer to have freedom</a:t>
            </a:r>
          </a:p>
          <a:p>
            <a:pPr>
              <a:buNone/>
            </a:pPr>
            <a:r>
              <a:rPr lang="en-US" sz="1800" dirty="0" smtClean="0">
                <a:latin typeface="Californian FB" pitchFamily="18" charset="0"/>
              </a:rPr>
              <a:t>	Make quick decisions		     Avoid making decisions</a:t>
            </a:r>
            <a:endParaRPr lang="en-US" sz="2000" dirty="0">
              <a:latin typeface="Californian FB" pitchFamily="18" charset="0"/>
            </a:endParaRPr>
          </a:p>
        </p:txBody>
      </p:sp>
      <p:pic>
        <p:nvPicPr>
          <p:cNvPr id="4" name="Picture 8" descr="JP"/>
          <p:cNvPicPr>
            <a:picLocks noChangeAspect="1" noChangeArrowheads="1"/>
          </p:cNvPicPr>
          <p:nvPr/>
        </p:nvPicPr>
        <p:blipFill>
          <a:blip r:embed="rId3" cstate="print"/>
          <a:srcRect l="19164" t="14441" r="19180" b="38904"/>
          <a:stretch>
            <a:fillRect/>
          </a:stretch>
        </p:blipFill>
        <p:spPr bwMode="auto">
          <a:xfrm>
            <a:off x="2971800" y="1600200"/>
            <a:ext cx="2743200" cy="1556952"/>
          </a:xfrm>
          <a:prstGeom prst="rect">
            <a:avLst/>
          </a:prstGeom>
          <a:noFill/>
        </p:spPr>
      </p:pic>
      <p:pic>
        <p:nvPicPr>
          <p:cNvPr id="53256" name="Picture 8" descr="Divergent-Think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1600200"/>
            <a:ext cx="1676400" cy="1483209"/>
          </a:xfrm>
          <a:prstGeom prst="rect">
            <a:avLst/>
          </a:prstGeom>
          <a:noFill/>
        </p:spPr>
      </p:pic>
      <p:pic>
        <p:nvPicPr>
          <p:cNvPr id="53258" name="Picture 10" descr="Convergent-Thinki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676400"/>
            <a:ext cx="2054225" cy="13580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r>
              <a:rPr lang="en-US" dirty="0" smtClean="0">
                <a:latin typeface="Californian FB" pitchFamily="18" charset="0"/>
              </a:rPr>
              <a:t>What is Your Type?</a:t>
            </a:r>
            <a:endParaRPr lang="en-US" dirty="0">
              <a:latin typeface="Californian FB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5638800"/>
            <a:ext cx="7315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Californian FB" pitchFamily="18" charset="0"/>
              </a:rPr>
              <a:t>When you are in a situation that requires you to act out of preference for a long time,</a:t>
            </a:r>
            <a:r>
              <a:rPr lang="en-US" sz="2500" i="1" dirty="0" smtClean="0">
                <a:latin typeface="Californian FB" pitchFamily="18" charset="0"/>
              </a:rPr>
              <a:t> STRESS WILL RESULT</a:t>
            </a:r>
            <a:endParaRPr lang="en-US" sz="2500" i="1" dirty="0">
              <a:latin typeface="Californian FB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990600"/>
            <a:ext cx="56959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2895600"/>
            <a:ext cx="57054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3886200"/>
            <a:ext cx="57054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4800600"/>
            <a:ext cx="57150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/>
              <a:t>MBTI exercises to try with your team</a:t>
            </a:r>
            <a:br>
              <a:rPr lang="en-US" sz="3500" dirty="0" smtClean="0"/>
            </a:br>
            <a:r>
              <a:rPr lang="en-US" sz="3500" dirty="0" smtClean="0"/>
              <a:t>The Marshmallow Challenge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500" dirty="0" smtClean="0">
                <a:hlinkClick r:id="rId2"/>
              </a:rPr>
              <a:t>http://www.youtube.com/watch?v=H0_yKBitO8M</a:t>
            </a:r>
            <a:endParaRPr lang="en-US" sz="1500" dirty="0" smtClean="0"/>
          </a:p>
          <a:p>
            <a:pPr>
              <a:buNone/>
            </a:pPr>
            <a:endParaRPr lang="en-US" sz="1500" dirty="0" smtClean="0"/>
          </a:p>
          <a:p>
            <a:pPr>
              <a:buNone/>
            </a:pPr>
            <a:r>
              <a:rPr lang="en-US" sz="1500" dirty="0" smtClean="0">
                <a:hlinkClick r:id="rId3"/>
              </a:rPr>
              <a:t>http://www.ted.com/talks/tom_wujec_build_a_tower?language=en</a:t>
            </a:r>
            <a:endParaRPr lang="en-US" sz="15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r>
              <a:rPr lang="en-US" dirty="0" smtClean="0"/>
              <a:t>GOAL SETTING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066800" y="1295400"/>
            <a:ext cx="7467600" cy="5410200"/>
          </a:xfrm>
        </p:spPr>
        <p:txBody>
          <a:bodyPr/>
          <a:lstStyle/>
          <a:p>
            <a:r>
              <a:rPr lang="en-US" sz="2500" dirty="0" smtClean="0"/>
              <a:t>Why is it important?</a:t>
            </a:r>
          </a:p>
          <a:p>
            <a:r>
              <a:rPr lang="en-US" sz="2000" i="1" dirty="0" smtClean="0">
                <a:solidFill>
                  <a:srgbClr val="FFC000"/>
                </a:solidFill>
              </a:rPr>
              <a:t>Aligns Employees with the Vision, Mission, Standards</a:t>
            </a:r>
            <a:br>
              <a:rPr lang="en-US" sz="2000" i="1" dirty="0" smtClean="0">
                <a:solidFill>
                  <a:srgbClr val="FFC000"/>
                </a:solidFill>
              </a:rPr>
            </a:br>
            <a:r>
              <a:rPr lang="en-US" sz="2000" i="1" dirty="0" smtClean="0">
                <a:solidFill>
                  <a:srgbClr val="FFC000"/>
                </a:solidFill>
              </a:rPr>
              <a:t>of the Department  and Facility </a:t>
            </a:r>
          </a:p>
          <a:p>
            <a:r>
              <a:rPr lang="en-US" sz="2500" dirty="0" smtClean="0"/>
              <a:t>How do you make a goal?</a:t>
            </a:r>
          </a:p>
          <a:p>
            <a:r>
              <a:rPr lang="en-US" sz="2000" i="1" dirty="0" smtClean="0">
                <a:solidFill>
                  <a:srgbClr val="FFC000"/>
                </a:solidFill>
              </a:rPr>
              <a:t>S.M.A.R.T.</a:t>
            </a:r>
            <a:r>
              <a:rPr lang="en-US" sz="2000" dirty="0" smtClean="0">
                <a:solidFill>
                  <a:srgbClr val="FFC000"/>
                </a:solidFill>
              </a:rPr>
              <a:t/>
            </a:r>
            <a:br>
              <a:rPr lang="en-US" sz="2000" dirty="0" smtClean="0">
                <a:solidFill>
                  <a:srgbClr val="FFC000"/>
                </a:solidFill>
              </a:rPr>
            </a:br>
            <a:r>
              <a:rPr lang="en-US" sz="2000" i="1" dirty="0" smtClean="0">
                <a:solidFill>
                  <a:srgbClr val="FFC000"/>
                </a:solidFill>
              </a:rPr>
              <a:t>Specific, Measureable, Attainable, Timed</a:t>
            </a:r>
          </a:p>
          <a:p>
            <a:r>
              <a:rPr lang="en-US" sz="2500" dirty="0" smtClean="0"/>
              <a:t>How do you make it happen?</a:t>
            </a:r>
            <a:br>
              <a:rPr lang="en-US" sz="2500" dirty="0" smtClean="0"/>
            </a:br>
            <a:r>
              <a:rPr lang="en-US" sz="2000" i="1" dirty="0" smtClean="0">
                <a:solidFill>
                  <a:srgbClr val="FFC000"/>
                </a:solidFill>
              </a:rPr>
              <a:t>Leaders, Trainers, Veteran Employees, Team Leads, Supervisors to positive “coaching” techniques</a:t>
            </a:r>
          </a:p>
          <a:p>
            <a:r>
              <a:rPr lang="en-US" sz="2500" dirty="0" smtClean="0"/>
              <a:t>When do you start setting goals?</a:t>
            </a:r>
          </a:p>
          <a:p>
            <a:r>
              <a:rPr lang="en-US" sz="2000" i="1" dirty="0" smtClean="0">
                <a:solidFill>
                  <a:srgbClr val="FFC000"/>
                </a:solidFill>
              </a:rPr>
              <a:t>Anytime you see an opportunity, team meetings, new hires, when your metrics indicate a decline, always in private.</a:t>
            </a:r>
          </a:p>
          <a:p>
            <a:endParaRPr lang="en-US" sz="25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3657600"/>
          </a:xfrm>
        </p:spPr>
        <p:txBody>
          <a:bodyPr/>
          <a:lstStyle/>
          <a:p>
            <a:r>
              <a:rPr lang="en-US" dirty="0" smtClean="0"/>
              <a:t>COACHING</a:t>
            </a:r>
            <a:br>
              <a:rPr lang="en-US" dirty="0" smtClean="0"/>
            </a:br>
            <a:r>
              <a:rPr lang="en-US" dirty="0" smtClean="0"/>
              <a:t>Find the ball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267200"/>
            <a:ext cx="1917186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2133600"/>
            <a:ext cx="1330411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133600"/>
            <a:ext cx="1330411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4348" y="457200"/>
            <a:ext cx="168965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177150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8478" y="2895600"/>
            <a:ext cx="1995522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49966"/>
            <a:ext cx="2209800" cy="170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438400" y="49530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IS POWERFUL! When coaching your message should be clear, positive and encouraging.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00400" y="4167426"/>
            <a:ext cx="4343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latin typeface="Brush Script MT" pitchFamily="66" charset="0"/>
              </a:rPr>
              <a:t>Positive Feedback</a:t>
            </a:r>
            <a:endParaRPr lang="en-US" sz="5000" dirty="0">
              <a:latin typeface="Brush Script MT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1200" y="2719626"/>
            <a:ext cx="3733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latin typeface="Chiller" pitchFamily="82" charset="0"/>
              </a:rPr>
              <a:t>Negative Feedback</a:t>
            </a:r>
            <a:endParaRPr lang="en-US" sz="5000" dirty="0">
              <a:latin typeface="Chiller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0" y="1371600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empus Sans ITC" pitchFamily="82" charset="0"/>
              </a:rPr>
              <a:t>NO Feedback</a:t>
            </a:r>
            <a:endParaRPr lang="en-US" sz="4400" dirty="0">
              <a:latin typeface="Tempus Sans ITC" pitchFamily="82" charset="0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39825"/>
          </a:xfrm>
        </p:spPr>
        <p:txBody>
          <a:bodyPr/>
          <a:lstStyle/>
          <a:p>
            <a:r>
              <a:rPr lang="en-US" dirty="0" smtClean="0"/>
              <a:t>COACHING RESULTS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90600"/>
          </a:xfrm>
        </p:spPr>
        <p:txBody>
          <a:bodyPr/>
          <a:lstStyle/>
          <a:p>
            <a:r>
              <a:rPr lang="en-US" sz="3500" dirty="0" smtClean="0"/>
              <a:t>COACHING NOTE (optional)</a:t>
            </a:r>
            <a:endParaRPr lang="en-US" sz="35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809625"/>
            <a:ext cx="4685043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b="1" dirty="0" smtClean="0"/>
              <a:t>IDEAS FOR UNDERSTANDING and RECOGNITION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438400"/>
            <a:ext cx="281939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438400"/>
            <a:ext cx="4267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5800" y="1295401"/>
            <a:ext cx="8001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/>
          </a:p>
          <a:p>
            <a:r>
              <a:rPr lang="en-US" sz="1500" b="1" dirty="0" err="1" smtClean="0"/>
              <a:t>Strengthsfinder</a:t>
            </a:r>
            <a:r>
              <a:rPr lang="en-US" sz="1500" b="1" dirty="0" smtClean="0"/>
              <a:t> 2.0 by Tom </a:t>
            </a:r>
            <a:r>
              <a:rPr lang="en-US" sz="1500" b="1" dirty="0" err="1" smtClean="0"/>
              <a:t>Rath</a:t>
            </a:r>
            <a:r>
              <a:rPr lang="en-US" sz="1500" b="1" dirty="0" smtClean="0"/>
              <a:t> </a:t>
            </a:r>
            <a:r>
              <a:rPr lang="en-US" sz="1500" b="1" u="sng" dirty="0" smtClean="0">
                <a:hlinkClick r:id="rId4"/>
              </a:rPr>
              <a:t>www.gallupstrengthscenter.com</a:t>
            </a:r>
            <a:endParaRPr lang="en-US" sz="1500" b="1" dirty="0" smtClean="0"/>
          </a:p>
          <a:p>
            <a:endParaRPr lang="en-US" sz="1500" b="1" dirty="0" smtClean="0"/>
          </a:p>
          <a:p>
            <a:endParaRPr lang="en-US" dirty="0" smtClean="0"/>
          </a:p>
          <a:p>
            <a:r>
              <a:rPr lang="en-US" b="1" dirty="0" smtClean="0"/>
              <a:t> 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b="1" dirty="0" smtClean="0"/>
              <a:t>IDEAS FOR UNDERSTANDING and RECOGNITION</a:t>
            </a:r>
            <a:endParaRPr lang="en-US" sz="2600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524000"/>
            <a:ext cx="2133600" cy="2224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524000"/>
            <a:ext cx="2133600" cy="2227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3810000"/>
            <a:ext cx="5257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5801" y="1219200"/>
            <a:ext cx="8001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The 5 Love Languages and The 5 Languages of Appreciation in the Workplace </a:t>
            </a:r>
            <a:r>
              <a:rPr lang="en-US" sz="1200" b="1" dirty="0" smtClean="0">
                <a:hlinkClick r:id="rId5"/>
              </a:rPr>
              <a:t>www.5lovelangues.com</a:t>
            </a:r>
            <a:endParaRPr lang="en-US" sz="1200" b="1" dirty="0" smtClean="0"/>
          </a:p>
          <a:p>
            <a:endParaRPr lang="en-US" sz="1200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525963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Enjoy the rest of your time at CAHAM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2000" dirty="0" smtClean="0"/>
              <a:t>Community Regional Medical Center</a:t>
            </a:r>
          </a:p>
          <a:p>
            <a:pPr algn="ctr">
              <a:buNone/>
            </a:pPr>
            <a:r>
              <a:rPr lang="en-US" sz="2000" dirty="0" smtClean="0"/>
              <a:t>Regina Olvera, Outpatient Lab Supervisor</a:t>
            </a:r>
          </a:p>
          <a:p>
            <a:pPr algn="ctr">
              <a:buNone/>
            </a:pPr>
            <a:r>
              <a:rPr lang="en-US" sz="2000" dirty="0" smtClean="0">
                <a:hlinkClick r:id="rId2"/>
              </a:rPr>
              <a:t>rolvera@communitymedical.org</a:t>
            </a:r>
            <a:endParaRPr lang="en-US" sz="2000" dirty="0" smtClean="0"/>
          </a:p>
          <a:p>
            <a:pPr algn="ctr">
              <a:buNone/>
            </a:pPr>
            <a:r>
              <a:rPr lang="en-US" sz="2000" dirty="0" smtClean="0"/>
              <a:t>Direct: 559-459-2714   Cell: 559-776-9337</a:t>
            </a:r>
          </a:p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r>
              <a:rPr lang="en-US" sz="2000" dirty="0" smtClean="0"/>
              <a:t>Lynnette Bassett, Outpatient Lab Customer Service</a:t>
            </a:r>
          </a:p>
          <a:p>
            <a:pPr algn="ctr">
              <a:buNone/>
            </a:pPr>
            <a:r>
              <a:rPr lang="en-US" sz="2000" dirty="0" smtClean="0">
                <a:hlinkClick r:id="rId3"/>
              </a:rPr>
              <a:t>lbassett@communitymedical.org</a:t>
            </a:r>
            <a:endParaRPr lang="en-US" sz="2000" dirty="0" smtClean="0"/>
          </a:p>
          <a:p>
            <a:pPr algn="ctr">
              <a:buNone/>
            </a:pPr>
            <a:r>
              <a:rPr lang="en-US" sz="2000" dirty="0" smtClean="0"/>
              <a:t>Office: 559-459-2771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7162800" cy="17526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alifornian FB" pitchFamily="18" charset="0"/>
              </a:rPr>
              <a:t>Understanding  </a:t>
            </a:r>
            <a:r>
              <a:rPr lang="en-US" dirty="0">
                <a:latin typeface="Californian FB" pitchFamily="18" charset="0"/>
              </a:rPr>
              <a:t>Team </a:t>
            </a:r>
            <a:br>
              <a:rPr lang="en-US" dirty="0">
                <a:latin typeface="Californian FB" pitchFamily="18" charset="0"/>
              </a:rPr>
            </a:br>
            <a:r>
              <a:rPr lang="en-US" dirty="0">
                <a:latin typeface="Californian FB" pitchFamily="18" charset="0"/>
              </a:rPr>
              <a:t>Using MBTI</a:t>
            </a:r>
          </a:p>
        </p:txBody>
      </p:sp>
      <p:pic>
        <p:nvPicPr>
          <p:cNvPr id="2055" name="Picture 7" descr="MC90019925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733800"/>
            <a:ext cx="1342237" cy="1981200"/>
          </a:xfrm>
          <a:prstGeom prst="rect">
            <a:avLst/>
          </a:prstGeom>
          <a:noFill/>
        </p:spPr>
      </p:pic>
      <p:pic>
        <p:nvPicPr>
          <p:cNvPr id="2058" name="Picture 10" descr="ANd9GcQvPaktr1ijx3sk8XYaLv3JdwQfn6vpN94e7CV0JDEUVLXDjQU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3733800"/>
            <a:ext cx="1514475" cy="2138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fornian FB" pitchFamily="18" charset="0"/>
              </a:rPr>
              <a:t>MBTI Quick Facts</a:t>
            </a:r>
            <a:endParaRPr lang="en-US" dirty="0">
              <a:latin typeface="Californian FB" pitchFamily="18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82000" cy="46783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500" b="1" dirty="0" smtClean="0">
                <a:latin typeface="Californian FB" pitchFamily="18" charset="0"/>
              </a:rPr>
              <a:t>Build better relationships and gain better results</a:t>
            </a:r>
          </a:p>
          <a:p>
            <a:r>
              <a:rPr lang="en-US" sz="2500" b="1" dirty="0" smtClean="0">
                <a:latin typeface="Californian FB" pitchFamily="18" charset="0"/>
              </a:rPr>
              <a:t>Enhance self-understanding </a:t>
            </a:r>
          </a:p>
          <a:p>
            <a:r>
              <a:rPr lang="en-US" sz="2500" b="1" dirty="0" smtClean="0">
                <a:latin typeface="Californian FB" pitchFamily="18" charset="0"/>
              </a:rPr>
              <a:t>Understand and appreciate diversity</a:t>
            </a:r>
            <a:br>
              <a:rPr lang="en-US" sz="2500" b="1" dirty="0" smtClean="0">
                <a:latin typeface="Californian FB" pitchFamily="18" charset="0"/>
              </a:rPr>
            </a:br>
            <a:r>
              <a:rPr lang="en-US" sz="2500" b="1" dirty="0" smtClean="0">
                <a:latin typeface="Californian FB" pitchFamily="18" charset="0"/>
              </a:rPr>
              <a:t>(rather than just tolerate)</a:t>
            </a:r>
          </a:p>
          <a:p>
            <a:r>
              <a:rPr lang="en-US" sz="2500" b="1" dirty="0" smtClean="0">
                <a:latin typeface="Californian FB" pitchFamily="18" charset="0"/>
              </a:rPr>
              <a:t>Increase range and scope of communication</a:t>
            </a:r>
            <a:endParaRPr lang="en-US" sz="2500" b="1" dirty="0">
              <a:latin typeface="Californian FB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500" b="1" dirty="0" smtClean="0">
                <a:latin typeface="Californian FB" pitchFamily="18" charset="0"/>
              </a:rPr>
              <a:t>MBTI provides an individual assessment used to determine </a:t>
            </a:r>
            <a:r>
              <a:rPr lang="en-US" sz="2500" b="1" u="sng" dirty="0" smtClean="0">
                <a:latin typeface="Californian FB" pitchFamily="18" charset="0"/>
              </a:rPr>
              <a:t>innate </a:t>
            </a:r>
            <a:r>
              <a:rPr lang="en-US" sz="2500" b="1" i="1" u="sng" dirty="0" smtClean="0">
                <a:latin typeface="Californian FB" pitchFamily="18" charset="0"/>
              </a:rPr>
              <a:t>preferences</a:t>
            </a:r>
            <a:r>
              <a:rPr lang="en-US" sz="2500" b="1" dirty="0" smtClean="0">
                <a:latin typeface="Californian FB" pitchFamily="18" charset="0"/>
              </a:rPr>
              <a:t> and assign a 4-letter personality type (i.e. INTJ, ESFP, ENTP, ISFJ, etc.)</a:t>
            </a:r>
          </a:p>
          <a:p>
            <a:pPr>
              <a:lnSpc>
                <a:spcPct val="90000"/>
              </a:lnSpc>
            </a:pPr>
            <a:r>
              <a:rPr lang="en-US" sz="2500" b="1" dirty="0" smtClean="0">
                <a:latin typeface="Californian FB" pitchFamily="18" charset="0"/>
              </a:rPr>
              <a:t>Where </a:t>
            </a:r>
            <a:r>
              <a:rPr lang="en-US" sz="2500" b="1" dirty="0">
                <a:latin typeface="Californian FB" pitchFamily="18" charset="0"/>
              </a:rPr>
              <a:t>do I look to learn more</a:t>
            </a:r>
            <a:r>
              <a:rPr lang="en-US" sz="2500" b="1" dirty="0" smtClean="0">
                <a:latin typeface="Californian FB" pitchFamily="18" charset="0"/>
              </a:rPr>
              <a:t>? www.myersbriggs.org</a:t>
            </a:r>
            <a:endParaRPr lang="en-US" sz="2500" b="1" dirty="0">
              <a:latin typeface="Californian FB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en-US" dirty="0" smtClean="0">
              <a:latin typeface="Californian FB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dirty="0" smtClean="0">
                <a:latin typeface="Californian FB" pitchFamily="18" charset="0"/>
              </a:rPr>
              <a:t>	</a:t>
            </a:r>
          </a:p>
          <a:p>
            <a:pPr>
              <a:lnSpc>
                <a:spcPct val="90000"/>
              </a:lnSpc>
              <a:buNone/>
            </a:pPr>
            <a:r>
              <a:rPr lang="en-US" sz="1800" dirty="0" smtClean="0">
                <a:latin typeface="Californian FB" pitchFamily="18" charset="0"/>
              </a:rPr>
              <a:t>       Many concepts, diagrams, and pictures were taken from the MBTI </a:t>
            </a:r>
            <a:r>
              <a:rPr lang="en-US" sz="1800" i="1" u="sng" dirty="0" smtClean="0">
                <a:latin typeface="Californian FB" pitchFamily="18" charset="0"/>
              </a:rPr>
              <a:t>Presenting Types in Organizations</a:t>
            </a:r>
            <a:r>
              <a:rPr lang="en-US" sz="1800" dirty="0" smtClean="0">
                <a:latin typeface="Californian FB" pitchFamily="18" charset="0"/>
              </a:rPr>
              <a:t>, developed by </a:t>
            </a:r>
            <a:r>
              <a:rPr lang="en-US" sz="1800" dirty="0" smtClean="0">
                <a:solidFill>
                  <a:srgbClr val="207984"/>
                </a:solidFill>
                <a:latin typeface="Arial Narrow" pitchFamily="84" charset="0"/>
              </a:rPr>
              <a:t>David Freeman,  Linda Kirby, and  Nancy Barger</a:t>
            </a:r>
            <a:endParaRPr lang="en-US" sz="1800" dirty="0">
              <a:latin typeface="Californian FB" pitchFamily="18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Californian FB" pitchFamily="18" charset="0"/>
            </a:endParaRPr>
          </a:p>
        </p:txBody>
      </p:sp>
      <p:pic>
        <p:nvPicPr>
          <p:cNvPr id="22532" name="Picture 4" descr="C:\Documents and Settings\bk2198\Local Settings\Temporary Internet Files\Content.IE5\X3Q553MA\MC90043779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5334000"/>
            <a:ext cx="774700" cy="696434"/>
          </a:xfrm>
          <a:prstGeom prst="rect">
            <a:avLst/>
          </a:prstGeom>
          <a:noFill/>
        </p:spPr>
      </p:pic>
      <p:pic>
        <p:nvPicPr>
          <p:cNvPr id="7" name="Picture 25" descr="MBTI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5867400"/>
            <a:ext cx="457200" cy="6250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fornian FB" pitchFamily="18" charset="0"/>
              </a:rPr>
              <a:t>What do you mean by preference?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Californian FB" pitchFamily="18" charset="0"/>
              </a:rPr>
              <a:t>Write your name using your dominant hand: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Californian FB" pitchFamily="18" charset="0"/>
              </a:rPr>
              <a:t>_______________________________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>
              <a:latin typeface="Californian FB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Californian FB" pitchFamily="18" charset="0"/>
              </a:rPr>
              <a:t>Write your name using your NON-dominant hand: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Californian FB" pitchFamily="18" charset="0"/>
              </a:rPr>
              <a:t>________________________________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dirty="0">
              <a:latin typeface="Californian FB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b="1" i="1" dirty="0">
                <a:latin typeface="Californian FB" pitchFamily="18" charset="0"/>
              </a:rPr>
              <a:t>We can all use both hands for writing, but one is natural, comfortable, automatic</a:t>
            </a:r>
          </a:p>
          <a:p>
            <a:pPr>
              <a:lnSpc>
                <a:spcPct val="90000"/>
              </a:lnSpc>
            </a:pPr>
            <a:endParaRPr lang="en-US" dirty="0">
              <a:latin typeface="Californian FB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fornian FB" pitchFamily="18" charset="0"/>
              </a:rPr>
              <a:t>MBTI Preferences – 4 Dichotomies</a:t>
            </a:r>
            <a:endParaRPr lang="en-US" dirty="0">
              <a:latin typeface="Californian FB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r>
              <a:rPr lang="en-US" sz="3000" b="1" dirty="0" smtClean="0">
                <a:latin typeface="Californian FB" pitchFamily="18" charset="0"/>
              </a:rPr>
              <a:t>Where you direct your energy</a:t>
            </a:r>
          </a:p>
          <a:p>
            <a:pPr lvl="4"/>
            <a:r>
              <a:rPr lang="en-US" dirty="0" smtClean="0">
                <a:latin typeface="Californian FB" pitchFamily="18" charset="0"/>
              </a:rPr>
              <a:t>Extraversion vs Introversion </a:t>
            </a:r>
          </a:p>
          <a:p>
            <a:pPr lvl="3"/>
            <a:r>
              <a:rPr lang="en-US" sz="3000" b="1" dirty="0" smtClean="0">
                <a:latin typeface="Californian FB" pitchFamily="18" charset="0"/>
              </a:rPr>
              <a:t>How you gather information</a:t>
            </a:r>
          </a:p>
          <a:p>
            <a:pPr lvl="4"/>
            <a:r>
              <a:rPr lang="en-US" dirty="0" smtClean="0">
                <a:latin typeface="Californian FB" pitchFamily="18" charset="0"/>
              </a:rPr>
              <a:t>Sensing vs </a:t>
            </a:r>
            <a:r>
              <a:rPr lang="en-US" dirty="0">
                <a:latin typeface="Californian FB" pitchFamily="18" charset="0"/>
              </a:rPr>
              <a:t>i</a:t>
            </a:r>
            <a:r>
              <a:rPr lang="en-US" dirty="0" smtClean="0">
                <a:latin typeface="Californian FB" pitchFamily="18" charset="0"/>
              </a:rPr>
              <a:t>Ntuition</a:t>
            </a:r>
          </a:p>
          <a:p>
            <a:pPr lvl="3"/>
            <a:r>
              <a:rPr lang="en-US" sz="3000" b="1" dirty="0" smtClean="0">
                <a:latin typeface="Californian FB" pitchFamily="18" charset="0"/>
              </a:rPr>
              <a:t>How you make decisions</a:t>
            </a:r>
          </a:p>
          <a:p>
            <a:pPr lvl="4"/>
            <a:r>
              <a:rPr lang="en-US" sz="2200" dirty="0" smtClean="0">
                <a:latin typeface="Californian FB" pitchFamily="18" charset="0"/>
              </a:rPr>
              <a:t>Thinking vs Feeling</a:t>
            </a:r>
          </a:p>
          <a:p>
            <a:pPr lvl="3"/>
            <a:r>
              <a:rPr lang="en-US" sz="3000" dirty="0" smtClean="0">
                <a:latin typeface="Californian FB" pitchFamily="18" charset="0"/>
              </a:rPr>
              <a:t> </a:t>
            </a:r>
            <a:r>
              <a:rPr lang="en-US" sz="3000" b="1" dirty="0" smtClean="0">
                <a:latin typeface="Californian FB" pitchFamily="18" charset="0"/>
              </a:rPr>
              <a:t>How you deal with the outside world</a:t>
            </a:r>
          </a:p>
          <a:p>
            <a:pPr lvl="4"/>
            <a:r>
              <a:rPr lang="en-US" dirty="0" smtClean="0">
                <a:latin typeface="Californian FB" pitchFamily="18" charset="0"/>
              </a:rPr>
              <a:t>Judging vs Perceiving</a:t>
            </a:r>
          </a:p>
        </p:txBody>
      </p:sp>
      <p:pic>
        <p:nvPicPr>
          <p:cNvPr id="4" name="Picture 7" descr="EI"/>
          <p:cNvPicPr>
            <a:picLocks noChangeAspect="1" noChangeArrowheads="1"/>
          </p:cNvPicPr>
          <p:nvPr/>
        </p:nvPicPr>
        <p:blipFill>
          <a:blip r:embed="rId3" cstate="print"/>
          <a:srcRect l="19164" t="14441" r="19180" b="41125"/>
          <a:stretch>
            <a:fillRect/>
          </a:stretch>
        </p:blipFill>
        <p:spPr bwMode="auto">
          <a:xfrm>
            <a:off x="5638800" y="2133600"/>
            <a:ext cx="533400" cy="40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 descr="SN"/>
          <p:cNvPicPr>
            <a:picLocks noChangeAspect="1" noChangeArrowheads="1"/>
          </p:cNvPicPr>
          <p:nvPr/>
        </p:nvPicPr>
        <p:blipFill>
          <a:blip r:embed="rId4" cstate="print"/>
          <a:srcRect l="18330" t="14441" r="17514" b="41125"/>
          <a:stretch>
            <a:fillRect/>
          </a:stretch>
        </p:blipFill>
        <p:spPr bwMode="auto">
          <a:xfrm>
            <a:off x="4800600" y="3048000"/>
            <a:ext cx="685800" cy="355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TF"/>
          <p:cNvPicPr>
            <a:picLocks noChangeAspect="1" noChangeArrowheads="1"/>
          </p:cNvPicPr>
          <p:nvPr/>
        </p:nvPicPr>
        <p:blipFill>
          <a:blip r:embed="rId5" cstate="print"/>
          <a:srcRect l="18330" t="14441" r="18347" b="40015"/>
          <a:stretch>
            <a:fillRect/>
          </a:stretch>
        </p:blipFill>
        <p:spPr bwMode="auto">
          <a:xfrm>
            <a:off x="4953000" y="3962400"/>
            <a:ext cx="685800" cy="370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JP"/>
          <p:cNvPicPr>
            <a:picLocks noChangeAspect="1" noChangeArrowheads="1"/>
          </p:cNvPicPr>
          <p:nvPr/>
        </p:nvPicPr>
        <p:blipFill>
          <a:blip r:embed="rId6" cstate="print"/>
          <a:srcRect l="19164" t="14441" r="19180" b="38904"/>
          <a:stretch>
            <a:fillRect/>
          </a:stretch>
        </p:blipFill>
        <p:spPr bwMode="auto">
          <a:xfrm>
            <a:off x="5029200" y="4876800"/>
            <a:ext cx="685800" cy="389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447800" y="1219200"/>
            <a:ext cx="6096000" cy="4906963"/>
          </a:xfrm>
        </p:spPr>
        <p:txBody>
          <a:bodyPr/>
          <a:lstStyle/>
          <a:p>
            <a:pPr lvl="1"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300" dirty="0" smtClean="0">
                <a:latin typeface="Californian FB" pitchFamily="18" charset="0"/>
              </a:rPr>
              <a:t>Preferences </a:t>
            </a:r>
            <a:r>
              <a:rPr lang="en-US" sz="2300" dirty="0">
                <a:latin typeface="Californian FB" pitchFamily="18" charset="0"/>
              </a:rPr>
              <a:t>are not measured on a spectrum </a:t>
            </a:r>
            <a:endParaRPr lang="en-US" sz="2300" dirty="0" smtClean="0">
              <a:latin typeface="Californian FB" pitchFamily="18" charset="0"/>
            </a:endParaRPr>
          </a:p>
          <a:p>
            <a:pPr lvl="1"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300" dirty="0" smtClean="0">
                <a:latin typeface="Californian FB" pitchFamily="18" charset="0"/>
              </a:rPr>
              <a:t>– </a:t>
            </a:r>
            <a:r>
              <a:rPr lang="en-US" sz="2300" dirty="0">
                <a:latin typeface="Californian FB" pitchFamily="18" charset="0"/>
              </a:rPr>
              <a:t>either you prefer this or you prefer that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600" dirty="0">
              <a:latin typeface="Californian FB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Californian FB" pitchFamily="18" charset="0"/>
              </a:rPr>
              <a:t>	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399"/>
            <a:ext cx="8229600" cy="1265239"/>
          </a:xfrm>
        </p:spPr>
        <p:txBody>
          <a:bodyPr/>
          <a:lstStyle/>
          <a:p>
            <a:r>
              <a:rPr lang="en-US" dirty="0" smtClean="0">
                <a:latin typeface="Californian FB" pitchFamily="18" charset="0"/>
              </a:rPr>
              <a:t>More about preferences…</a:t>
            </a:r>
            <a:endParaRPr lang="en-US" dirty="0">
              <a:latin typeface="Californian FB" pitchFamily="18" charset="0"/>
            </a:endParaRPr>
          </a:p>
        </p:txBody>
      </p:sp>
      <p:sp>
        <p:nvSpPr>
          <p:cNvPr id="16396" name="AutoShape 12" descr="Z"/>
          <p:cNvSpPr>
            <a:spLocks noChangeAspect="1" noChangeArrowheads="1"/>
          </p:cNvSpPr>
          <p:nvPr/>
        </p:nvSpPr>
        <p:spPr bwMode="auto">
          <a:xfrm>
            <a:off x="3548063" y="3081338"/>
            <a:ext cx="2047875" cy="695325"/>
          </a:xfrm>
          <a:prstGeom prst="rect">
            <a:avLst/>
          </a:prstGeo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16398" name="AutoShape 14" descr="Z"/>
          <p:cNvSpPr>
            <a:spLocks noChangeAspect="1" noChangeArrowheads="1"/>
          </p:cNvSpPr>
          <p:nvPr/>
        </p:nvSpPr>
        <p:spPr bwMode="auto">
          <a:xfrm>
            <a:off x="63500" y="-20638"/>
            <a:ext cx="2047875" cy="695326"/>
          </a:xfrm>
          <a:prstGeom prst="rect">
            <a:avLst/>
          </a:prstGeo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16400" name="AutoShape 16" descr="Z"/>
          <p:cNvSpPr>
            <a:spLocks noChangeAspect="1" noChangeArrowheads="1"/>
          </p:cNvSpPr>
          <p:nvPr/>
        </p:nvSpPr>
        <p:spPr bwMode="auto">
          <a:xfrm>
            <a:off x="3548063" y="3081338"/>
            <a:ext cx="2047875" cy="695325"/>
          </a:xfrm>
          <a:prstGeom prst="rect">
            <a:avLst/>
          </a:prstGeom>
          <a:noFill/>
        </p:spPr>
        <p:txBody>
          <a:bodyPr/>
          <a:lstStyle/>
          <a:p>
            <a:endParaRPr lang="en-US" dirty="0"/>
          </a:p>
        </p:txBody>
      </p:sp>
      <p:pic>
        <p:nvPicPr>
          <p:cNvPr id="11" name="Content Placeholder 3" descr="mbti p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419600" y="2057400"/>
            <a:ext cx="411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 descr="types"/>
          <p:cNvPicPr>
            <a:picLocks noChangeAspect="1" noChangeArrowheads="1"/>
          </p:cNvPicPr>
          <p:nvPr/>
        </p:nvPicPr>
        <p:blipFill>
          <a:blip r:embed="rId4" cstate="print"/>
          <a:srcRect l="31660" t="26660" r="32512" b="15575"/>
          <a:stretch>
            <a:fillRect/>
          </a:stretch>
        </p:blipFill>
        <p:spPr bwMode="auto">
          <a:xfrm>
            <a:off x="533400" y="2057400"/>
            <a:ext cx="3429000" cy="414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lifornian FB" pitchFamily="18" charset="0"/>
              </a:rPr>
              <a:t>What do E’s and I’s look like and do?</a:t>
            </a:r>
            <a:endParaRPr lang="en-US" dirty="0">
              <a:latin typeface="Californian FB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>
              <a:latin typeface="Californian FB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Californian FB" pitchFamily="18" charset="0"/>
              </a:rPr>
              <a:t>Seek and value input from many		Seek input from chosen few</a:t>
            </a:r>
          </a:p>
          <a:p>
            <a:pPr>
              <a:buNone/>
            </a:pPr>
            <a:r>
              <a:rPr lang="en-US" sz="2000" dirty="0" smtClean="0">
                <a:latin typeface="Californian FB" pitchFamily="18" charset="0"/>
              </a:rPr>
              <a:t>Respond to external expectations	 	Focus on internal objectives</a:t>
            </a:r>
          </a:p>
          <a:p>
            <a:pPr>
              <a:buNone/>
            </a:pPr>
            <a:r>
              <a:rPr lang="en-US" sz="2000" dirty="0" smtClean="0">
                <a:latin typeface="Californian FB" pitchFamily="18" charset="0"/>
              </a:rPr>
              <a:t>Seek assistance actively			Rely on inner resources</a:t>
            </a:r>
          </a:p>
          <a:p>
            <a:pPr>
              <a:buNone/>
            </a:pPr>
            <a:r>
              <a:rPr lang="en-US" sz="2000" dirty="0" smtClean="0">
                <a:latin typeface="Californian FB" pitchFamily="18" charset="0"/>
              </a:rPr>
              <a:t>Share things openly			Keep things to themselves</a:t>
            </a:r>
          </a:p>
          <a:p>
            <a:pPr>
              <a:buNone/>
            </a:pPr>
            <a:r>
              <a:rPr lang="en-US" sz="2000" dirty="0" smtClean="0">
                <a:latin typeface="Californian FB" pitchFamily="18" charset="0"/>
              </a:rPr>
              <a:t>Seek group interaction			Seek small group interaction</a:t>
            </a:r>
          </a:p>
          <a:p>
            <a:pPr>
              <a:buNone/>
            </a:pPr>
            <a:r>
              <a:rPr lang="en-US" sz="2000" dirty="0" smtClean="0">
                <a:latin typeface="Californian FB" pitchFamily="18" charset="0"/>
              </a:rPr>
              <a:t>Focus on breadth				Focus on depth</a:t>
            </a:r>
          </a:p>
          <a:p>
            <a:pPr>
              <a:buNone/>
            </a:pPr>
            <a:r>
              <a:rPr lang="en-US" sz="2000" dirty="0" smtClean="0">
                <a:latin typeface="Californian FB" pitchFamily="18" charset="0"/>
              </a:rPr>
              <a:t>Start with actions			Start with ideas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7" descr="EI"/>
          <p:cNvPicPr>
            <a:picLocks noChangeAspect="1" noChangeArrowheads="1"/>
          </p:cNvPicPr>
          <p:nvPr/>
        </p:nvPicPr>
        <p:blipFill>
          <a:blip r:embed="rId3" cstate="print"/>
          <a:srcRect l="19164" t="14441" r="19180" b="41125"/>
          <a:stretch>
            <a:fillRect/>
          </a:stretch>
        </p:blipFill>
        <p:spPr bwMode="auto">
          <a:xfrm>
            <a:off x="3124200" y="1828800"/>
            <a:ext cx="2678596" cy="1447800"/>
          </a:xfrm>
          <a:prstGeom prst="rect">
            <a:avLst/>
          </a:prstGeom>
          <a:noFill/>
        </p:spPr>
      </p:pic>
      <p:pic>
        <p:nvPicPr>
          <p:cNvPr id="5" name="Picture 30" descr="ANd9GcTbaiq7cMcZL3tlyd-KDP-GLACMAiHeFKLXSQ9VfWRFg7oGDH7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219200"/>
            <a:ext cx="2562225" cy="1781175"/>
          </a:xfrm>
          <a:prstGeom prst="rect">
            <a:avLst/>
          </a:prstGeom>
          <a:noFill/>
        </p:spPr>
      </p:pic>
      <p:pic>
        <p:nvPicPr>
          <p:cNvPr id="7" name="Picture 28" descr="ANd9GcSDgIuVsKiG5BNRgwq4RnCxsCFviv6oUbgGXysb8ikGqnpUe8d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1219200"/>
            <a:ext cx="2419350" cy="18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lifornian FB" pitchFamily="18" charset="0"/>
              </a:rPr>
              <a:t>What do S’s and N’s look like and do?</a:t>
            </a:r>
            <a:endParaRPr lang="en-US" dirty="0">
              <a:latin typeface="Californian FB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>
                <a:latin typeface="Californian FB" pitchFamily="18" charset="0"/>
              </a:rPr>
              <a:t>Enjoy practical conversations		Enjoy clever conversations</a:t>
            </a:r>
          </a:p>
          <a:p>
            <a:pPr>
              <a:buNone/>
            </a:pPr>
            <a:r>
              <a:rPr lang="en-US" sz="2000" dirty="0" smtClean="0">
                <a:latin typeface="Californian FB" pitchFamily="18" charset="0"/>
              </a:rPr>
              <a:t>Use detailed description			Use metaphorical descriptions</a:t>
            </a:r>
          </a:p>
          <a:p>
            <a:pPr>
              <a:buNone/>
            </a:pPr>
            <a:r>
              <a:rPr lang="en-US" sz="2000" dirty="0" smtClean="0">
                <a:latin typeface="Californian FB" pitchFamily="18" charset="0"/>
              </a:rPr>
              <a:t>Move sequentially			Skip around </a:t>
            </a:r>
          </a:p>
          <a:p>
            <a:pPr>
              <a:buNone/>
            </a:pPr>
            <a:r>
              <a:rPr lang="en-US" sz="2000" dirty="0" smtClean="0">
                <a:latin typeface="Californian FB" pitchFamily="18" charset="0"/>
              </a:rPr>
              <a:t>Prize specifics and realism			Prize hunches and insights</a:t>
            </a:r>
          </a:p>
          <a:p>
            <a:pPr>
              <a:buNone/>
            </a:pPr>
            <a:r>
              <a:rPr lang="en-US" sz="2000" dirty="0" smtClean="0">
                <a:latin typeface="Californian FB" pitchFamily="18" charset="0"/>
              </a:rPr>
              <a:t>Rely on and trust experience		Rely on and trust inspiration</a:t>
            </a:r>
          </a:p>
          <a:p>
            <a:pPr>
              <a:buNone/>
            </a:pPr>
            <a:r>
              <a:rPr lang="en-US" sz="2000" dirty="0" smtClean="0">
                <a:latin typeface="Californian FB" pitchFamily="18" charset="0"/>
              </a:rPr>
              <a:t>Confidence grows from repetition		Confidence from innovation</a:t>
            </a:r>
          </a:p>
          <a:p>
            <a:pPr>
              <a:buNone/>
            </a:pPr>
            <a:r>
              <a:rPr lang="en-US" sz="2000" dirty="0" smtClean="0">
                <a:latin typeface="Californian FB" pitchFamily="18" charset="0"/>
              </a:rPr>
              <a:t>Use accepted ways of leading		Try new ways of leading</a:t>
            </a:r>
          </a:p>
          <a:p>
            <a:pPr>
              <a:buNone/>
            </a:pPr>
            <a:r>
              <a:rPr lang="en-US" sz="2000" dirty="0" smtClean="0">
                <a:latin typeface="Californian FB" pitchFamily="18" charset="0"/>
              </a:rPr>
              <a:t>Notice specifics/facts			Notice subtleties/patterns</a:t>
            </a:r>
            <a:endParaRPr lang="en-US" sz="2000" dirty="0">
              <a:latin typeface="Californian FB" pitchFamily="18" charset="0"/>
            </a:endParaRPr>
          </a:p>
        </p:txBody>
      </p:sp>
      <p:pic>
        <p:nvPicPr>
          <p:cNvPr id="4" name="Picture 8" descr="SN"/>
          <p:cNvPicPr>
            <a:picLocks noChangeAspect="1" noChangeArrowheads="1"/>
          </p:cNvPicPr>
          <p:nvPr/>
        </p:nvPicPr>
        <p:blipFill>
          <a:blip r:embed="rId3" cstate="print"/>
          <a:srcRect l="18330" t="14441" r="17514" b="41125"/>
          <a:stretch>
            <a:fillRect/>
          </a:stretch>
        </p:blipFill>
        <p:spPr bwMode="auto">
          <a:xfrm>
            <a:off x="3048000" y="1447800"/>
            <a:ext cx="2948492" cy="1531579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752600"/>
            <a:ext cx="189968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1676400"/>
            <a:ext cx="237314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lifornian FB" pitchFamily="18" charset="0"/>
              </a:rPr>
              <a:t>What do T’s and F’s look like and do?</a:t>
            </a:r>
            <a:endParaRPr lang="en-US" dirty="0">
              <a:latin typeface="Californian FB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>
                <a:latin typeface="Californian FB" pitchFamily="18" charset="0"/>
              </a:rPr>
              <a:t>	Start with a critique		     Start with praise</a:t>
            </a:r>
          </a:p>
          <a:p>
            <a:pPr>
              <a:buNone/>
            </a:pPr>
            <a:r>
              <a:rPr lang="en-US" sz="2000" dirty="0" smtClean="0">
                <a:latin typeface="Californian FB" pitchFamily="18" charset="0"/>
              </a:rPr>
              <a:t>	Examine conflict to find truth	     Avoid conflict to maintain harmony</a:t>
            </a:r>
          </a:p>
          <a:p>
            <a:pPr>
              <a:buNone/>
            </a:pPr>
            <a:r>
              <a:rPr lang="en-US" sz="2000" dirty="0" smtClean="0">
                <a:latin typeface="Californian FB" pitchFamily="18" charset="0"/>
              </a:rPr>
              <a:t>	Business-like			     Sociable</a:t>
            </a:r>
          </a:p>
          <a:p>
            <a:pPr>
              <a:buNone/>
            </a:pPr>
            <a:r>
              <a:rPr lang="en-US" sz="2000" dirty="0" smtClean="0">
                <a:latin typeface="Californian FB" pitchFamily="18" charset="0"/>
              </a:rPr>
              <a:t>	Want feedback to improve	     Want support for efforts</a:t>
            </a:r>
          </a:p>
          <a:p>
            <a:pPr>
              <a:buNone/>
            </a:pPr>
            <a:r>
              <a:rPr lang="en-US" sz="2000" dirty="0" smtClean="0">
                <a:latin typeface="Californian FB" pitchFamily="18" charset="0"/>
              </a:rPr>
              <a:t>	Apply policy consistently	     Make exceptions to policy</a:t>
            </a:r>
          </a:p>
          <a:p>
            <a:pPr>
              <a:buNone/>
            </a:pPr>
            <a:r>
              <a:rPr lang="en-US" sz="2000" dirty="0" smtClean="0">
                <a:latin typeface="Californian FB" pitchFamily="18" charset="0"/>
              </a:rPr>
              <a:t>	Seek efficiency	</a:t>
            </a:r>
            <a:r>
              <a:rPr lang="en-US" sz="2000" dirty="0">
                <a:latin typeface="Californian FB" pitchFamily="18" charset="0"/>
              </a:rPr>
              <a:t>	</a:t>
            </a:r>
            <a:r>
              <a:rPr lang="en-US" sz="2000" dirty="0" smtClean="0">
                <a:latin typeface="Californian FB" pitchFamily="18" charset="0"/>
              </a:rPr>
              <a:t>     Seek dedication</a:t>
            </a:r>
          </a:p>
          <a:p>
            <a:pPr>
              <a:buNone/>
            </a:pPr>
            <a:r>
              <a:rPr lang="en-US" sz="2000" dirty="0" smtClean="0">
                <a:latin typeface="Californian FB" pitchFamily="18" charset="0"/>
              </a:rPr>
              <a:t>	Results-based			     Consensus-based</a:t>
            </a:r>
          </a:p>
          <a:p>
            <a:pPr>
              <a:buNone/>
            </a:pPr>
            <a:r>
              <a:rPr lang="en-US" sz="2000" dirty="0" smtClean="0">
                <a:latin typeface="Californian FB" pitchFamily="18" charset="0"/>
              </a:rPr>
              <a:t>	Objective analysis		     Subjective analysis</a:t>
            </a:r>
          </a:p>
          <a:p>
            <a:pPr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Picture 6" descr="TF"/>
          <p:cNvPicPr>
            <a:picLocks noChangeAspect="1" noChangeArrowheads="1"/>
          </p:cNvPicPr>
          <p:nvPr/>
        </p:nvPicPr>
        <p:blipFill>
          <a:blip r:embed="rId3" cstate="print"/>
          <a:srcRect l="18330" t="14441" r="18347" b="40015"/>
          <a:stretch>
            <a:fillRect/>
          </a:stretch>
        </p:blipFill>
        <p:spPr bwMode="auto">
          <a:xfrm>
            <a:off x="2895600" y="1447800"/>
            <a:ext cx="2971800" cy="1603064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447800"/>
            <a:ext cx="2457450" cy="1663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295400"/>
            <a:ext cx="2007417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pple">
  <a:themeElements>
    <a:clrScheme name="Ripple 5">
      <a:dk1>
        <a:srgbClr val="008080"/>
      </a:dk1>
      <a:lt1>
        <a:srgbClr val="FFFFFF"/>
      </a:lt1>
      <a:dk2>
        <a:srgbClr val="006666"/>
      </a:dk2>
      <a:lt2>
        <a:srgbClr val="FFFFCC"/>
      </a:lt2>
      <a:accent1>
        <a:srgbClr val="0099FF"/>
      </a:accent1>
      <a:accent2>
        <a:srgbClr val="008080"/>
      </a:accent2>
      <a:accent3>
        <a:srgbClr val="AAB8B8"/>
      </a:accent3>
      <a:accent4>
        <a:srgbClr val="DADADA"/>
      </a:accent4>
      <a:accent5>
        <a:srgbClr val="AACAFF"/>
      </a:accent5>
      <a:accent6>
        <a:srgbClr val="007373"/>
      </a:accent6>
      <a:hlink>
        <a:srgbClr val="1ACE9F"/>
      </a:hlink>
      <a:folHlink>
        <a:srgbClr val="A5B5CD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4819</TotalTime>
  <Words>600</Words>
  <Application>Microsoft Office PowerPoint</Application>
  <PresentationFormat>On-screen Show (4:3)</PresentationFormat>
  <Paragraphs>165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Arial Narrow</vt:lpstr>
      <vt:lpstr>Brush Script MT</vt:lpstr>
      <vt:lpstr>Californian FB</vt:lpstr>
      <vt:lpstr>Chiller</vt:lpstr>
      <vt:lpstr>Cooper Black</vt:lpstr>
      <vt:lpstr>Tempus Sans ITC</vt:lpstr>
      <vt:lpstr>Wingdings</vt:lpstr>
      <vt:lpstr>Ripple</vt:lpstr>
      <vt:lpstr>SKITTLE SKUTTLE</vt:lpstr>
      <vt:lpstr>Understanding  Team  Using MBTI</vt:lpstr>
      <vt:lpstr>MBTI Quick Facts</vt:lpstr>
      <vt:lpstr>What do you mean by preference?</vt:lpstr>
      <vt:lpstr>MBTI Preferences – 4 Dichotomies</vt:lpstr>
      <vt:lpstr>More about preferences…</vt:lpstr>
      <vt:lpstr>What do E’s and I’s look like and do?</vt:lpstr>
      <vt:lpstr>What do S’s and N’s look like and do?</vt:lpstr>
      <vt:lpstr>What do T’s and F’s look like and do?</vt:lpstr>
      <vt:lpstr>What do J’s and P’s look like and do?</vt:lpstr>
      <vt:lpstr>What is Your Type?</vt:lpstr>
      <vt:lpstr>MBTI exercises to try with your team The Marshmallow Challenge</vt:lpstr>
      <vt:lpstr>GOAL SETTING</vt:lpstr>
      <vt:lpstr>COACHING Find the ball</vt:lpstr>
      <vt:lpstr>COACHING RESULTS</vt:lpstr>
      <vt:lpstr>COACHING NOTE (optional)</vt:lpstr>
      <vt:lpstr>IDEAS FOR UNDERSTANDING and RECOGNITION</vt:lpstr>
      <vt:lpstr>IDEAS FOR UNDERSTANDING and RECOGNITION</vt:lpstr>
      <vt:lpstr>THANK YOU!</vt:lpstr>
    </vt:vector>
  </TitlesOfParts>
  <Company>Columbia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Team Chemistry with MBTI</dc:title>
  <dc:creator>bk2198</dc:creator>
  <cp:lastModifiedBy>Lena Watts</cp:lastModifiedBy>
  <cp:revision>458</cp:revision>
  <dcterms:created xsi:type="dcterms:W3CDTF">2012-05-11T19:40:25Z</dcterms:created>
  <dcterms:modified xsi:type="dcterms:W3CDTF">2014-09-18T22:04:35Z</dcterms:modified>
</cp:coreProperties>
</file>