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8" r:id="rId2"/>
    <p:sldId id="315" r:id="rId3"/>
    <p:sldId id="433" r:id="rId4"/>
    <p:sldId id="428" r:id="rId5"/>
    <p:sldId id="369" r:id="rId6"/>
    <p:sldId id="321" r:id="rId7"/>
    <p:sldId id="371" r:id="rId8"/>
    <p:sldId id="259" r:id="rId9"/>
    <p:sldId id="294" r:id="rId10"/>
    <p:sldId id="317" r:id="rId11"/>
    <p:sldId id="323" r:id="rId12"/>
    <p:sldId id="322" r:id="rId13"/>
    <p:sldId id="300" r:id="rId14"/>
    <p:sldId id="316" r:id="rId15"/>
    <p:sldId id="299" r:id="rId16"/>
    <p:sldId id="298" r:id="rId17"/>
    <p:sldId id="392" r:id="rId18"/>
    <p:sldId id="359" r:id="rId19"/>
    <p:sldId id="430" r:id="rId20"/>
    <p:sldId id="432" r:id="rId21"/>
    <p:sldId id="390" r:id="rId22"/>
    <p:sldId id="448" r:id="rId23"/>
    <p:sldId id="373" r:id="rId24"/>
    <p:sldId id="378" r:id="rId25"/>
    <p:sldId id="461" r:id="rId26"/>
    <p:sldId id="463" r:id="rId27"/>
    <p:sldId id="383" r:id="rId28"/>
    <p:sldId id="459" r:id="rId29"/>
    <p:sldId id="386" r:id="rId30"/>
    <p:sldId id="395" r:id="rId31"/>
    <p:sldId id="398" r:id="rId32"/>
    <p:sldId id="399" r:id="rId33"/>
    <p:sldId id="413" r:id="rId34"/>
    <p:sldId id="415" r:id="rId35"/>
    <p:sldId id="416" r:id="rId36"/>
    <p:sldId id="417" r:id="rId37"/>
    <p:sldId id="418" r:id="rId38"/>
    <p:sldId id="419" r:id="rId39"/>
    <p:sldId id="420" r:id="rId40"/>
    <p:sldId id="452" r:id="rId41"/>
    <p:sldId id="457" r:id="rId42"/>
    <p:sldId id="455" r:id="rId43"/>
    <p:sldId id="454" r:id="rId44"/>
    <p:sldId id="435" r:id="rId45"/>
    <p:sldId id="437" r:id="rId46"/>
    <p:sldId id="439"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a:srgbClr val="008000"/>
    <a:srgbClr val="FFC00D"/>
    <a:srgbClr val="99CCFF"/>
    <a:srgbClr val="33CC33"/>
    <a:srgbClr val="FF9900"/>
    <a:srgbClr val="FF33CC"/>
    <a:srgbClr val="0D191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31" autoAdjust="0"/>
    <p:restoredTop sz="83142" autoAdjust="0"/>
  </p:normalViewPr>
  <p:slideViewPr>
    <p:cSldViewPr>
      <p:cViewPr varScale="1">
        <p:scale>
          <a:sx n="57" d="100"/>
          <a:sy n="57" d="100"/>
        </p:scale>
        <p:origin x="845"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064"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1D3CB-64B3-44AA-8728-651160B45636}"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US"/>
        </a:p>
      </dgm:t>
    </dgm:pt>
    <dgm:pt modelId="{2DD86664-AA50-4FED-BF86-E65E568C4591}">
      <dgm:prSet phldrT="[Text]" custT="1"/>
      <dgm:spPr>
        <a:xfrm>
          <a:off x="639495" y="1264483"/>
          <a:ext cx="1819970" cy="1088679"/>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200" b="1" dirty="0">
              <a:solidFill>
                <a:sysClr val="windowText" lastClr="000000"/>
              </a:solidFill>
              <a:latin typeface="Century Gothic" panose="020B0502020202020204" pitchFamily="34" charset="0"/>
              <a:ea typeface="+mn-ea"/>
              <a:cs typeface="+mn-cs"/>
            </a:rPr>
            <a:t>Process Excellence</a:t>
          </a:r>
        </a:p>
      </dgm:t>
    </dgm:pt>
    <dgm:pt modelId="{F8F37141-EFFB-48CC-A475-775182ABC48C}" type="parTrans" cxnId="{A7C4EFF5-55E6-4707-949C-2B1C99FB0957}">
      <dgm:prSet/>
      <dgm:spPr/>
      <dgm:t>
        <a:bodyPr/>
        <a:lstStyle/>
        <a:p>
          <a:endParaRPr lang="en-US"/>
        </a:p>
      </dgm:t>
    </dgm:pt>
    <dgm:pt modelId="{B1006723-F08F-4569-88D1-54FBD890FA62}" type="sibTrans" cxnId="{A7C4EFF5-55E6-4707-949C-2B1C99FB0957}">
      <dgm:prSet/>
      <dgm:spPr/>
      <dgm:t>
        <a:bodyPr/>
        <a:lstStyle/>
        <a:p>
          <a:endParaRPr lang="en-US"/>
        </a:p>
      </dgm:t>
    </dgm:pt>
    <dgm:pt modelId="{FDA2956D-D026-47D9-ABB6-03DBA771D7D0}">
      <dgm:prSet phldrT="[Text]" custT="1"/>
      <dgm:spPr>
        <a:xfrm>
          <a:off x="2827079" y="51154"/>
          <a:ext cx="1553207" cy="1045688"/>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b="1" dirty="0">
              <a:solidFill>
                <a:sysClr val="windowText" lastClr="000000"/>
              </a:solidFill>
              <a:latin typeface="Century Gothic" panose="020B0502020202020204" pitchFamily="34" charset="0"/>
              <a:ea typeface="+mn-ea"/>
              <a:cs typeface="+mn-cs"/>
            </a:rPr>
            <a:t>Lean</a:t>
          </a:r>
        </a:p>
      </dgm:t>
    </dgm:pt>
    <dgm:pt modelId="{9A4CD26C-4126-4285-A63F-E2A7B27720EE}" type="parTrans" cxnId="{DAE10534-1335-4FB4-B0C2-4D71DE9D68AC}">
      <dgm:prSet/>
      <dgm:spPr>
        <a:xfrm>
          <a:off x="2459466" y="573999"/>
          <a:ext cx="367613" cy="1234824"/>
        </a:xfrm>
        <a:custGeom>
          <a:avLst/>
          <a:gdLst/>
          <a:ahLst/>
          <a:cxnLst/>
          <a:rect l="0" t="0" r="0" b="0"/>
          <a:pathLst>
            <a:path>
              <a:moveTo>
                <a:pt x="0" y="1234824"/>
              </a:moveTo>
              <a:lnTo>
                <a:pt x="212292" y="1234824"/>
              </a:lnTo>
              <a:lnTo>
                <a:pt x="212292" y="0"/>
              </a:lnTo>
              <a:lnTo>
                <a:pt x="367613"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89DC4D26-5AB3-45B4-B755-230C51D34677}" type="sibTrans" cxnId="{DAE10534-1335-4FB4-B0C2-4D71DE9D68AC}">
      <dgm:prSet/>
      <dgm:spPr/>
      <dgm:t>
        <a:bodyPr/>
        <a:lstStyle/>
        <a:p>
          <a:endParaRPr lang="en-US"/>
        </a:p>
      </dgm:t>
    </dgm:pt>
    <dgm:pt modelId="{A1FE4BCD-520F-49AD-A81E-10FC8876B94D}">
      <dgm:prSet phldrT="[Text]" custT="1"/>
      <dgm:spPr>
        <a:xfrm>
          <a:off x="4690928" y="1580772"/>
          <a:ext cx="1553207" cy="657970"/>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000" b="1" dirty="0">
              <a:solidFill>
                <a:sysClr val="window" lastClr="FFFFFF"/>
              </a:solidFill>
              <a:latin typeface="Century Gothic" panose="020B0502020202020204" pitchFamily="34" charset="0"/>
              <a:ea typeface="+mn-ea"/>
              <a:cs typeface="+mn-cs"/>
            </a:rPr>
            <a:t>Green Belt</a:t>
          </a:r>
        </a:p>
      </dgm:t>
    </dgm:pt>
    <dgm:pt modelId="{B5C2E4AD-1306-4AAF-BB14-D3CF8033585D}" type="parTrans" cxnId="{82A07EDF-443C-43BA-8C19-F1346C160A33}">
      <dgm:prSet/>
      <dgm:spPr>
        <a:xfrm>
          <a:off x="4380287" y="1909757"/>
          <a:ext cx="310641" cy="1055746"/>
        </a:xfrm>
        <a:custGeom>
          <a:avLst/>
          <a:gdLst/>
          <a:ahLst/>
          <a:cxnLst/>
          <a:rect l="0" t="0" r="0" b="0"/>
          <a:pathLst>
            <a:path>
              <a:moveTo>
                <a:pt x="0" y="1055746"/>
              </a:moveTo>
              <a:lnTo>
                <a:pt x="155320" y="1055746"/>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E9EB064-3D92-4F4A-B1E0-A2C76817AA29}" type="sibTrans" cxnId="{82A07EDF-443C-43BA-8C19-F1346C160A33}">
      <dgm:prSet/>
      <dgm:spPr/>
      <dgm:t>
        <a:bodyPr/>
        <a:lstStyle/>
        <a:p>
          <a:endParaRPr lang="en-US"/>
        </a:p>
      </dgm:t>
    </dgm:pt>
    <dgm:pt modelId="{AB560B49-8579-4FB9-B841-B8EE69DDE39E}">
      <dgm:prSet phldrT="[Text]" custT="1"/>
      <dgm:spPr>
        <a:xfrm>
          <a:off x="4690928" y="3692266"/>
          <a:ext cx="1553207" cy="657970"/>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000" b="1" dirty="0">
              <a:solidFill>
                <a:sysClr val="window" lastClr="FFFFFF"/>
              </a:solidFill>
              <a:latin typeface="Century Gothic" panose="020B0502020202020204" pitchFamily="34" charset="0"/>
              <a:ea typeface="+mn-ea"/>
              <a:cs typeface="+mn-cs"/>
            </a:rPr>
            <a:t>Black Belt</a:t>
          </a:r>
        </a:p>
      </dgm:t>
    </dgm:pt>
    <dgm:pt modelId="{EEA6FC45-1B3A-4100-87BC-D9D9AD31477E}" type="parTrans" cxnId="{E904702E-F0EB-452D-BA14-495C007420F5}">
      <dgm:prSet/>
      <dgm:spPr>
        <a:xfrm>
          <a:off x="4380287" y="2965504"/>
          <a:ext cx="310641" cy="1055746"/>
        </a:xfrm>
        <a:custGeom>
          <a:avLst/>
          <a:gdLst/>
          <a:ahLst/>
          <a:cxnLst/>
          <a:rect l="0" t="0" r="0" b="0"/>
          <a:pathLst>
            <a:path>
              <a:moveTo>
                <a:pt x="0" y="0"/>
              </a:moveTo>
              <a:lnTo>
                <a:pt x="155320" y="0"/>
              </a:lnTo>
              <a:lnTo>
                <a:pt x="155320" y="1055746"/>
              </a:lnTo>
              <a:lnTo>
                <a:pt x="310641" y="1055746"/>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34F08CA7-80AB-46CA-97BA-0E14AA89C0B8}" type="sibTrans" cxnId="{E904702E-F0EB-452D-BA14-495C007420F5}">
      <dgm:prSet/>
      <dgm:spPr/>
      <dgm:t>
        <a:bodyPr/>
        <a:lstStyle/>
        <a:p>
          <a:endParaRPr lang="en-US"/>
        </a:p>
      </dgm:t>
    </dgm:pt>
    <dgm:pt modelId="{9D10D932-D464-4331-977B-58E551251E78}">
      <dgm:prSet phldrT="[Text]" custT="1"/>
      <dgm:spPr>
        <a:xfrm>
          <a:off x="4690928" y="245013"/>
          <a:ext cx="1553207" cy="657970"/>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800" b="1" dirty="0">
              <a:solidFill>
                <a:sysClr val="windowText" lastClr="000000"/>
              </a:solidFill>
              <a:latin typeface="Century Gothic" panose="020B0502020202020204" pitchFamily="34" charset="0"/>
              <a:ea typeface="+mn-ea"/>
              <a:cs typeface="+mn-cs"/>
            </a:rPr>
            <a:t>Lean Certification</a:t>
          </a:r>
        </a:p>
      </dgm:t>
    </dgm:pt>
    <dgm:pt modelId="{17967765-EECD-4045-8151-C8E764175440}" type="parTrans" cxnId="{4D47200B-935A-4A6B-B425-3279B2FFA401}">
      <dgm:prSet/>
      <dgm:spPr>
        <a:xfrm>
          <a:off x="4380287" y="528279"/>
          <a:ext cx="310641" cy="91440"/>
        </a:xfrm>
        <a:custGeom>
          <a:avLst/>
          <a:gdLst/>
          <a:ahLst/>
          <a:cxnLst/>
          <a:rect l="0" t="0" r="0" b="0"/>
          <a:pathLst>
            <a:path>
              <a:moveTo>
                <a:pt x="0" y="45720"/>
              </a:moveTo>
              <a:lnTo>
                <a:pt x="310641" y="4572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C87EEE05-F2F7-4A1E-BD58-4F33946F283A}" type="sibTrans" cxnId="{4D47200B-935A-4A6B-B425-3279B2FFA401}">
      <dgm:prSet/>
      <dgm:spPr/>
      <dgm:t>
        <a:bodyPr/>
        <a:lstStyle/>
        <a:p>
          <a:endParaRPr lang="en-US"/>
        </a:p>
      </dgm:t>
    </dgm:pt>
    <dgm:pt modelId="{6F658213-7C02-4AAC-8C78-91F12C0701B3}">
      <dgm:prSet phldrT="[Text]" custT="1"/>
      <dgm:spPr>
        <a:xfrm>
          <a:off x="6554777" y="1338953"/>
          <a:ext cx="1968954" cy="473728"/>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 lastClr="FFFFFF"/>
              </a:solidFill>
              <a:latin typeface="Century Gothic" panose="020B0502020202020204" pitchFamily="34" charset="0"/>
              <a:ea typeface="+mn-ea"/>
              <a:cs typeface="+mn-cs"/>
            </a:rPr>
            <a:t>Training</a:t>
          </a:r>
        </a:p>
      </dgm:t>
    </dgm:pt>
    <dgm:pt modelId="{149FB9CD-8419-43E0-A2DA-2E45BD12BECC}" type="parTrans" cxnId="{F7CA2096-FD69-4E9B-9D17-BD791C478A2C}">
      <dgm:prSet/>
      <dgm:spPr>
        <a:xfrm>
          <a:off x="6244136" y="1575818"/>
          <a:ext cx="310641" cy="333939"/>
        </a:xfrm>
        <a:custGeom>
          <a:avLst/>
          <a:gdLst/>
          <a:ahLst/>
          <a:cxnLst/>
          <a:rect l="0" t="0" r="0" b="0"/>
          <a:pathLst>
            <a:path>
              <a:moveTo>
                <a:pt x="0" y="333939"/>
              </a:moveTo>
              <a:lnTo>
                <a:pt x="155320" y="333939"/>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066AADF6-74D3-43A9-9EE5-E6B982F89DE8}" type="sibTrans" cxnId="{F7CA2096-FD69-4E9B-9D17-BD791C478A2C}">
      <dgm:prSet/>
      <dgm:spPr/>
      <dgm:t>
        <a:bodyPr/>
        <a:lstStyle/>
        <a:p>
          <a:endParaRPr lang="en-US"/>
        </a:p>
      </dgm:t>
    </dgm:pt>
    <dgm:pt modelId="{F0D10713-B4C0-4DBF-934F-F71ADA147FAD}">
      <dgm:prSet phldrT="[Text]" custT="1"/>
      <dgm:spPr>
        <a:xfrm>
          <a:off x="6554777" y="2006833"/>
          <a:ext cx="1968954" cy="473728"/>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 lastClr="FFFFFF"/>
              </a:solidFill>
              <a:latin typeface="Century Gothic" panose="020B0502020202020204" pitchFamily="34" charset="0"/>
              <a:ea typeface="+mn-ea"/>
              <a:cs typeface="+mn-cs"/>
            </a:rPr>
            <a:t>Projects</a:t>
          </a:r>
        </a:p>
      </dgm:t>
    </dgm:pt>
    <dgm:pt modelId="{5D66D935-3595-45E9-80E5-EA5CFE25639D}" type="parTrans" cxnId="{2A661C31-54AB-407D-8CA4-4EE3ED762414}">
      <dgm:prSet/>
      <dgm:spPr>
        <a:xfrm>
          <a:off x="6244136" y="1909757"/>
          <a:ext cx="310641" cy="333939"/>
        </a:xfrm>
        <a:custGeom>
          <a:avLst/>
          <a:gdLst/>
          <a:ahLst/>
          <a:cxnLst/>
          <a:rect l="0" t="0" r="0" b="0"/>
          <a:pathLst>
            <a:path>
              <a:moveTo>
                <a:pt x="0" y="0"/>
              </a:moveTo>
              <a:lnTo>
                <a:pt x="155320" y="0"/>
              </a:lnTo>
              <a:lnTo>
                <a:pt x="155320" y="333939"/>
              </a:lnTo>
              <a:lnTo>
                <a:pt x="310641" y="33393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5E4640B8-C8CE-4132-A435-5DF8338668A9}" type="sibTrans" cxnId="{2A661C31-54AB-407D-8CA4-4EE3ED762414}">
      <dgm:prSet/>
      <dgm:spPr/>
      <dgm:t>
        <a:bodyPr/>
        <a:lstStyle/>
        <a:p>
          <a:endParaRPr lang="en-US"/>
        </a:p>
      </dgm:t>
    </dgm:pt>
    <dgm:pt modelId="{BBE6FE37-319D-4E72-ABFC-78A14D4BFCC2}">
      <dgm:prSet phldrT="[Text]" custT="1"/>
      <dgm:spPr>
        <a:xfrm>
          <a:off x="6554777" y="2674712"/>
          <a:ext cx="1968954" cy="473728"/>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 lastClr="FFFFFF"/>
              </a:solidFill>
              <a:latin typeface="Century Gothic" panose="020B0502020202020204" pitchFamily="34" charset="0"/>
              <a:ea typeface="+mn-ea"/>
              <a:cs typeface="+mn-cs"/>
            </a:rPr>
            <a:t>Projects</a:t>
          </a:r>
        </a:p>
      </dgm:t>
    </dgm:pt>
    <dgm:pt modelId="{8B829155-EA52-4139-A076-B96F32592C0D}" type="parTrans" cxnId="{5EECF7AF-5EF0-416B-8027-24674FE16588}">
      <dgm:prSet/>
      <dgm:spPr>
        <a:xfrm>
          <a:off x="6244136" y="2911576"/>
          <a:ext cx="310641" cy="1109674"/>
        </a:xfrm>
        <a:custGeom>
          <a:avLst/>
          <a:gdLst/>
          <a:ahLst/>
          <a:cxnLst/>
          <a:rect l="0" t="0" r="0" b="0"/>
          <a:pathLst>
            <a:path>
              <a:moveTo>
                <a:pt x="0" y="1109674"/>
              </a:moveTo>
              <a:lnTo>
                <a:pt x="155320" y="1109674"/>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E81D3DE-7CC0-4539-9952-1116DD9C5FF3}" type="sibTrans" cxnId="{5EECF7AF-5EF0-416B-8027-24674FE16588}">
      <dgm:prSet/>
      <dgm:spPr/>
      <dgm:t>
        <a:bodyPr/>
        <a:lstStyle/>
        <a:p>
          <a:endParaRPr lang="en-US"/>
        </a:p>
      </dgm:t>
    </dgm:pt>
    <dgm:pt modelId="{293DD676-8A33-4C7F-851C-4F4AB477316B}">
      <dgm:prSet phldrT="[Text]" custT="1"/>
      <dgm:spPr>
        <a:xfrm>
          <a:off x="6554777" y="3195"/>
          <a:ext cx="1930279" cy="473728"/>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Text" lastClr="000000"/>
              </a:solidFill>
              <a:latin typeface="Century Gothic" panose="020B0502020202020204" pitchFamily="34" charset="0"/>
              <a:ea typeface="+mn-ea"/>
              <a:cs typeface="+mn-cs"/>
            </a:rPr>
            <a:t>Lean Certification Projects</a:t>
          </a:r>
        </a:p>
      </dgm:t>
    </dgm:pt>
    <dgm:pt modelId="{2F2D248F-0E4A-4DC3-AA04-CDEEB2D09314}" type="parTrans" cxnId="{CF4D61E0-8582-41FF-BEC1-BEA0B1535116}">
      <dgm:prSet/>
      <dgm:spPr>
        <a:xfrm>
          <a:off x="6244136" y="240059"/>
          <a:ext cx="310641" cy="333939"/>
        </a:xfrm>
        <a:custGeom>
          <a:avLst/>
          <a:gdLst/>
          <a:ahLst/>
          <a:cxnLst/>
          <a:rect l="0" t="0" r="0" b="0"/>
          <a:pathLst>
            <a:path>
              <a:moveTo>
                <a:pt x="0" y="333939"/>
              </a:moveTo>
              <a:lnTo>
                <a:pt x="155320" y="333939"/>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5C7FC7D8-7C09-4CF0-AC60-512EDF691D45}" type="sibTrans" cxnId="{CF4D61E0-8582-41FF-BEC1-BEA0B1535116}">
      <dgm:prSet/>
      <dgm:spPr/>
      <dgm:t>
        <a:bodyPr/>
        <a:lstStyle/>
        <a:p>
          <a:endParaRPr lang="en-US"/>
        </a:p>
      </dgm:t>
    </dgm:pt>
    <dgm:pt modelId="{4CD0C814-9D2B-403A-8BF8-BA6D162AF819}">
      <dgm:prSet phldrT="[Text]" custT="1"/>
      <dgm:spPr>
        <a:xfrm>
          <a:off x="2827079" y="2364516"/>
          <a:ext cx="1553207" cy="1201976"/>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b="1" dirty="0">
              <a:solidFill>
                <a:sysClr val="window" lastClr="FFFFFF"/>
              </a:solidFill>
              <a:latin typeface="Century Gothic" panose="020B0502020202020204" pitchFamily="34" charset="0"/>
              <a:ea typeface="+mn-ea"/>
              <a:cs typeface="+mn-cs"/>
            </a:rPr>
            <a:t>Six Sigma</a:t>
          </a:r>
        </a:p>
      </dgm:t>
    </dgm:pt>
    <dgm:pt modelId="{03F1FFF6-204C-4B9D-9638-006AA2EA3B92}" type="sibTrans" cxnId="{B0924232-2579-4631-9A23-EED5AF7617F0}">
      <dgm:prSet/>
      <dgm:spPr/>
      <dgm:t>
        <a:bodyPr/>
        <a:lstStyle/>
        <a:p>
          <a:endParaRPr lang="en-US"/>
        </a:p>
      </dgm:t>
    </dgm:pt>
    <dgm:pt modelId="{695A53F1-7158-4751-B37E-5A61B90E4E30}" type="parTrans" cxnId="{B0924232-2579-4631-9A23-EED5AF7617F0}">
      <dgm:prSet/>
      <dgm:spPr>
        <a:xfrm>
          <a:off x="2459466" y="1808823"/>
          <a:ext cx="367613" cy="1156680"/>
        </a:xfrm>
        <a:custGeom>
          <a:avLst/>
          <a:gdLst/>
          <a:ahLst/>
          <a:cxnLst/>
          <a:rect l="0" t="0" r="0" b="0"/>
          <a:pathLst>
            <a:path>
              <a:moveTo>
                <a:pt x="0" y="0"/>
              </a:moveTo>
              <a:lnTo>
                <a:pt x="212292" y="0"/>
              </a:lnTo>
              <a:lnTo>
                <a:pt x="212292" y="1156680"/>
              </a:lnTo>
              <a:lnTo>
                <a:pt x="367613" y="115668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842A3DB-AF04-47C7-B733-67D9636B2892}">
      <dgm:prSet phldrT="[Text]" custT="1"/>
      <dgm:spPr>
        <a:xfrm>
          <a:off x="6554777" y="671074"/>
          <a:ext cx="1968954" cy="473728"/>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Text" lastClr="000000"/>
              </a:solidFill>
              <a:latin typeface="Century Gothic" panose="020B0502020202020204" pitchFamily="34" charset="0"/>
              <a:ea typeface="+mn-ea"/>
              <a:cs typeface="+mn-cs"/>
            </a:rPr>
            <a:t>Other Lean Projects</a:t>
          </a:r>
        </a:p>
      </dgm:t>
    </dgm:pt>
    <dgm:pt modelId="{D127E37A-AB5A-4FFB-B03B-2D6415B44300}" type="parTrans" cxnId="{A360325F-FBBF-4493-B8F0-5A7A411C2FE7}">
      <dgm:prSet/>
      <dgm:spPr>
        <a:xfrm>
          <a:off x="6244136" y="573999"/>
          <a:ext cx="310641" cy="333939"/>
        </a:xfrm>
        <a:custGeom>
          <a:avLst/>
          <a:gdLst/>
          <a:ahLst/>
          <a:cxnLst/>
          <a:rect l="0" t="0" r="0" b="0"/>
          <a:pathLst>
            <a:path>
              <a:moveTo>
                <a:pt x="0" y="0"/>
              </a:moveTo>
              <a:lnTo>
                <a:pt x="155320" y="0"/>
              </a:lnTo>
              <a:lnTo>
                <a:pt x="155320" y="333939"/>
              </a:lnTo>
              <a:lnTo>
                <a:pt x="310641" y="33393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5933D1F-F5E7-43FF-8DE3-53E60313BF6A}" type="sibTrans" cxnId="{A360325F-FBBF-4493-B8F0-5A7A411C2FE7}">
      <dgm:prSet/>
      <dgm:spPr/>
      <dgm:t>
        <a:bodyPr/>
        <a:lstStyle/>
        <a:p>
          <a:endParaRPr lang="en-US"/>
        </a:p>
      </dgm:t>
    </dgm:pt>
    <dgm:pt modelId="{55AFE312-8EE9-41F2-B272-FBD2F98823D5}">
      <dgm:prSet phldrT="[Text]" custT="1"/>
      <dgm:spPr>
        <a:xfrm>
          <a:off x="6554777" y="3342591"/>
          <a:ext cx="1968954" cy="473728"/>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 lastClr="FFFFFF"/>
              </a:solidFill>
              <a:latin typeface="Century Gothic" panose="020B0502020202020204" pitchFamily="34" charset="0"/>
              <a:ea typeface="+mn-ea"/>
              <a:cs typeface="+mn-cs"/>
            </a:rPr>
            <a:t>Mentoring</a:t>
          </a:r>
        </a:p>
      </dgm:t>
    </dgm:pt>
    <dgm:pt modelId="{55278FAA-02F5-4592-BD5D-0F455DC7ED68}" type="parTrans" cxnId="{E1D91804-9903-4B81-9C45-00D483A2A86E}">
      <dgm:prSet/>
      <dgm:spPr>
        <a:xfrm>
          <a:off x="6244136" y="3579455"/>
          <a:ext cx="310641" cy="441795"/>
        </a:xfrm>
        <a:custGeom>
          <a:avLst/>
          <a:gdLst/>
          <a:ahLst/>
          <a:cxnLst/>
          <a:rect l="0" t="0" r="0" b="0"/>
          <a:pathLst>
            <a:path>
              <a:moveTo>
                <a:pt x="0" y="441795"/>
              </a:moveTo>
              <a:lnTo>
                <a:pt x="155320" y="441795"/>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E61618AB-5AB1-46C0-AF9A-2C9EA45512EC}" type="sibTrans" cxnId="{E1D91804-9903-4B81-9C45-00D483A2A86E}">
      <dgm:prSet/>
      <dgm:spPr/>
      <dgm:t>
        <a:bodyPr/>
        <a:lstStyle/>
        <a:p>
          <a:endParaRPr lang="en-US"/>
        </a:p>
      </dgm:t>
    </dgm:pt>
    <dgm:pt modelId="{7E945DBE-77B4-4B4D-A160-95E614B975A6}">
      <dgm:prSet phldrT="[Text]" custT="1"/>
      <dgm:spPr>
        <a:xfrm>
          <a:off x="6554777" y="4010470"/>
          <a:ext cx="1968954" cy="473728"/>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600" b="1" dirty="0">
              <a:solidFill>
                <a:sysClr val="window" lastClr="FFFFFF"/>
              </a:solidFill>
              <a:latin typeface="Century Gothic" panose="020B0502020202020204" pitchFamily="34" charset="0"/>
              <a:ea typeface="+mn-ea"/>
              <a:cs typeface="+mn-cs"/>
            </a:rPr>
            <a:t> </a:t>
          </a:r>
          <a:r>
            <a:rPr lang="en-US" sz="1400" b="1" dirty="0">
              <a:solidFill>
                <a:sysClr val="window" lastClr="FFFFFF"/>
              </a:solidFill>
              <a:latin typeface="Century Gothic" panose="020B0502020202020204" pitchFamily="34" charset="0"/>
              <a:ea typeface="+mn-ea"/>
              <a:cs typeface="+mn-cs"/>
            </a:rPr>
            <a:t>Sustainability</a:t>
          </a:r>
        </a:p>
      </dgm:t>
    </dgm:pt>
    <dgm:pt modelId="{5DE870EB-E484-4FF2-85B3-D50D11EADB71}" type="parTrans" cxnId="{41CC0E75-F433-42EE-A9D0-1E89A4DD1829}">
      <dgm:prSet/>
      <dgm:spPr>
        <a:xfrm>
          <a:off x="6244136" y="4021251"/>
          <a:ext cx="310641" cy="226083"/>
        </a:xfrm>
        <a:custGeom>
          <a:avLst/>
          <a:gdLst/>
          <a:ahLst/>
          <a:cxnLst/>
          <a:rect l="0" t="0" r="0" b="0"/>
          <a:pathLst>
            <a:path>
              <a:moveTo>
                <a:pt x="0" y="0"/>
              </a:moveTo>
              <a:lnTo>
                <a:pt x="155320" y="0"/>
              </a:lnTo>
              <a:lnTo>
                <a:pt x="155320" y="226083"/>
              </a:lnTo>
              <a:lnTo>
                <a:pt x="310641" y="226083"/>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9DFF861E-E184-4525-A2D7-70041890BB48}" type="sibTrans" cxnId="{41CC0E75-F433-42EE-A9D0-1E89A4DD1829}">
      <dgm:prSet/>
      <dgm:spPr/>
      <dgm:t>
        <a:bodyPr/>
        <a:lstStyle/>
        <a:p>
          <a:endParaRPr lang="en-US"/>
        </a:p>
      </dgm:t>
    </dgm:pt>
    <dgm:pt modelId="{9ECEDBE8-DF64-4979-8337-3410FE885877}">
      <dgm:prSet phldrT="[Text]" custT="1"/>
      <dgm:spPr>
        <a:xfrm>
          <a:off x="6554777" y="4678350"/>
          <a:ext cx="1968954" cy="689440"/>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b="1" dirty="0">
              <a:solidFill>
                <a:sysClr val="window" lastClr="FFFFFF"/>
              </a:solidFill>
              <a:latin typeface="Century Gothic" panose="020B0502020202020204" pitchFamily="34" charset="0"/>
              <a:ea typeface="+mn-ea"/>
              <a:cs typeface="+mn-cs"/>
            </a:rPr>
            <a:t>Advanced Analytics and statistics </a:t>
          </a:r>
        </a:p>
      </dgm:t>
    </dgm:pt>
    <dgm:pt modelId="{B841EA84-B62A-46DB-8768-A879A91029E8}" type="parTrans" cxnId="{6BBEFA5A-0709-4EA0-8FED-7B09E4747E51}">
      <dgm:prSet/>
      <dgm:spPr>
        <a:xfrm>
          <a:off x="6244136" y="4021251"/>
          <a:ext cx="310641" cy="1001818"/>
        </a:xfrm>
        <a:custGeom>
          <a:avLst/>
          <a:gdLst/>
          <a:ahLst/>
          <a:cxnLst/>
          <a:rect l="0" t="0" r="0" b="0"/>
          <a:pathLst>
            <a:path>
              <a:moveTo>
                <a:pt x="0" y="0"/>
              </a:moveTo>
              <a:lnTo>
                <a:pt x="155320" y="0"/>
              </a:lnTo>
              <a:lnTo>
                <a:pt x="155320" y="1001818"/>
              </a:lnTo>
              <a:lnTo>
                <a:pt x="310641" y="1001818"/>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3F7BE5B5-1810-4FC2-BCCD-055D284988CE}" type="sibTrans" cxnId="{6BBEFA5A-0709-4EA0-8FED-7B09E4747E51}">
      <dgm:prSet/>
      <dgm:spPr/>
      <dgm:t>
        <a:bodyPr/>
        <a:lstStyle/>
        <a:p>
          <a:endParaRPr lang="en-US"/>
        </a:p>
      </dgm:t>
    </dgm:pt>
    <dgm:pt modelId="{24ACD730-8CED-4408-BFEC-2797999965F8}" type="pres">
      <dgm:prSet presAssocID="{EB21D3CB-64B3-44AA-8728-651160B45636}" presName="hierChild1" presStyleCnt="0">
        <dgm:presLayoutVars>
          <dgm:orgChart val="1"/>
          <dgm:chPref val="1"/>
          <dgm:dir/>
          <dgm:animOne val="branch"/>
          <dgm:animLvl val="lvl"/>
          <dgm:resizeHandles/>
        </dgm:presLayoutVars>
      </dgm:prSet>
      <dgm:spPr/>
    </dgm:pt>
    <dgm:pt modelId="{3D94763D-D4D2-4A41-AE8E-7450A036B96C}" type="pres">
      <dgm:prSet presAssocID="{2DD86664-AA50-4FED-BF86-E65E568C4591}" presName="hierRoot1" presStyleCnt="0">
        <dgm:presLayoutVars>
          <dgm:hierBranch val="init"/>
        </dgm:presLayoutVars>
      </dgm:prSet>
      <dgm:spPr/>
    </dgm:pt>
    <dgm:pt modelId="{170E6116-81C7-4B72-84A3-C7275975DD89}" type="pres">
      <dgm:prSet presAssocID="{2DD86664-AA50-4FED-BF86-E65E568C4591}" presName="rootComposite1" presStyleCnt="0"/>
      <dgm:spPr/>
    </dgm:pt>
    <dgm:pt modelId="{7BBDA2E4-28AE-4F32-B97C-BC4EADF751FE}" type="pres">
      <dgm:prSet presAssocID="{2DD86664-AA50-4FED-BF86-E65E568C4591}" presName="rootText1" presStyleLbl="node0" presStyleIdx="0" presStyleCnt="1" custScaleX="117175" custScaleY="229811" custLinFactNeighborX="-3668">
        <dgm:presLayoutVars>
          <dgm:chPref val="3"/>
        </dgm:presLayoutVars>
      </dgm:prSet>
      <dgm:spPr/>
    </dgm:pt>
    <dgm:pt modelId="{4F11DB62-D890-48E2-B8B3-4971E5856470}" type="pres">
      <dgm:prSet presAssocID="{2DD86664-AA50-4FED-BF86-E65E568C4591}" presName="rootConnector1" presStyleLbl="node1" presStyleIdx="0" presStyleCnt="0"/>
      <dgm:spPr/>
    </dgm:pt>
    <dgm:pt modelId="{71253BD5-6527-4161-9CFA-2BA19E98A02C}" type="pres">
      <dgm:prSet presAssocID="{2DD86664-AA50-4FED-BF86-E65E568C4591}" presName="hierChild2" presStyleCnt="0"/>
      <dgm:spPr/>
    </dgm:pt>
    <dgm:pt modelId="{86BFF1C0-D5D6-45C4-976D-BF215997B39E}" type="pres">
      <dgm:prSet presAssocID="{9A4CD26C-4126-4285-A63F-E2A7B27720EE}" presName="Name64" presStyleLbl="parChTrans1D2" presStyleIdx="0" presStyleCnt="2"/>
      <dgm:spPr/>
    </dgm:pt>
    <dgm:pt modelId="{7B01F595-7D48-4933-8DBA-9612645E7453}" type="pres">
      <dgm:prSet presAssocID="{FDA2956D-D026-47D9-ABB6-03DBA771D7D0}" presName="hierRoot2" presStyleCnt="0">
        <dgm:presLayoutVars>
          <dgm:hierBranch val="init"/>
        </dgm:presLayoutVars>
      </dgm:prSet>
      <dgm:spPr/>
    </dgm:pt>
    <dgm:pt modelId="{29603863-C2E3-42EC-A275-D98C4C7062C7}" type="pres">
      <dgm:prSet presAssocID="{FDA2956D-D026-47D9-ABB6-03DBA771D7D0}" presName="rootComposite" presStyleCnt="0"/>
      <dgm:spPr/>
    </dgm:pt>
    <dgm:pt modelId="{792D9BFD-377A-4F1C-ADB0-0EE2DFCF7B92}" type="pres">
      <dgm:prSet presAssocID="{FDA2956D-D026-47D9-ABB6-03DBA771D7D0}" presName="rootText" presStyleLbl="node2" presStyleIdx="0" presStyleCnt="2" custScaleY="220736">
        <dgm:presLayoutVars>
          <dgm:chPref val="3"/>
        </dgm:presLayoutVars>
      </dgm:prSet>
      <dgm:spPr/>
    </dgm:pt>
    <dgm:pt modelId="{D1E1E36D-F9EA-47CF-A7F2-456CDB24A157}" type="pres">
      <dgm:prSet presAssocID="{FDA2956D-D026-47D9-ABB6-03DBA771D7D0}" presName="rootConnector" presStyleLbl="node2" presStyleIdx="0" presStyleCnt="2"/>
      <dgm:spPr/>
    </dgm:pt>
    <dgm:pt modelId="{F0F4737B-BBE1-4F2B-A1E0-7B2940307FAE}" type="pres">
      <dgm:prSet presAssocID="{FDA2956D-D026-47D9-ABB6-03DBA771D7D0}" presName="hierChild4" presStyleCnt="0"/>
      <dgm:spPr/>
    </dgm:pt>
    <dgm:pt modelId="{38B80E97-11F6-48C2-92F3-7061D018A562}" type="pres">
      <dgm:prSet presAssocID="{17967765-EECD-4045-8151-C8E764175440}" presName="Name64" presStyleLbl="parChTrans1D3" presStyleIdx="0" presStyleCnt="3" custSzY="237253"/>
      <dgm:spPr/>
    </dgm:pt>
    <dgm:pt modelId="{1995868A-2602-4627-AD95-463B3846841B}" type="pres">
      <dgm:prSet presAssocID="{9D10D932-D464-4331-977B-58E551251E78}" presName="hierRoot2" presStyleCnt="0">
        <dgm:presLayoutVars>
          <dgm:hierBranch val="init"/>
        </dgm:presLayoutVars>
      </dgm:prSet>
      <dgm:spPr/>
    </dgm:pt>
    <dgm:pt modelId="{D0113510-49F0-44D9-B056-838EE308CFF0}" type="pres">
      <dgm:prSet presAssocID="{9D10D932-D464-4331-977B-58E551251E78}" presName="rootComposite" presStyleCnt="0"/>
      <dgm:spPr/>
    </dgm:pt>
    <dgm:pt modelId="{9EA966D6-0AD5-42BD-B44B-57DA097D7878}" type="pres">
      <dgm:prSet presAssocID="{9D10D932-D464-4331-977B-58E551251E78}" presName="rootText" presStyleLbl="node3" presStyleIdx="0" presStyleCnt="3" custScaleY="138892">
        <dgm:presLayoutVars>
          <dgm:chPref val="3"/>
        </dgm:presLayoutVars>
      </dgm:prSet>
      <dgm:spPr/>
    </dgm:pt>
    <dgm:pt modelId="{46F94476-F8EE-4648-9533-D4BB4D71B5AC}" type="pres">
      <dgm:prSet presAssocID="{9D10D932-D464-4331-977B-58E551251E78}" presName="rootConnector" presStyleLbl="node3" presStyleIdx="0" presStyleCnt="3"/>
      <dgm:spPr/>
    </dgm:pt>
    <dgm:pt modelId="{21D60D18-A345-4B51-BD4C-9C01229B69E1}" type="pres">
      <dgm:prSet presAssocID="{9D10D932-D464-4331-977B-58E551251E78}" presName="hierChild4" presStyleCnt="0"/>
      <dgm:spPr/>
    </dgm:pt>
    <dgm:pt modelId="{F8671E0F-851D-4B44-8391-855076327E0F}" type="pres">
      <dgm:prSet presAssocID="{2F2D248F-0E4A-4DC3-AA04-CDEEB2D09314}" presName="Name64" presStyleLbl="parChTrans1D4" presStyleIdx="0" presStyleCnt="8"/>
      <dgm:spPr/>
    </dgm:pt>
    <dgm:pt modelId="{81B1E6F9-BB6D-4151-8D2A-0A3997CEF370}" type="pres">
      <dgm:prSet presAssocID="{293DD676-8A33-4C7F-851C-4F4AB477316B}" presName="hierRoot2" presStyleCnt="0">
        <dgm:presLayoutVars>
          <dgm:hierBranch val="init"/>
        </dgm:presLayoutVars>
      </dgm:prSet>
      <dgm:spPr/>
    </dgm:pt>
    <dgm:pt modelId="{26E26700-C671-4C6B-AFA2-A5B8BECEBE37}" type="pres">
      <dgm:prSet presAssocID="{293DD676-8A33-4C7F-851C-4F4AB477316B}" presName="rootComposite" presStyleCnt="0"/>
      <dgm:spPr/>
    </dgm:pt>
    <dgm:pt modelId="{6FEE64EC-F71B-4627-AA59-99CDC6BC873C}" type="pres">
      <dgm:prSet presAssocID="{293DD676-8A33-4C7F-851C-4F4AB477316B}" presName="rootText" presStyleLbl="node4" presStyleIdx="0" presStyleCnt="8" custScaleX="124277">
        <dgm:presLayoutVars>
          <dgm:chPref val="3"/>
        </dgm:presLayoutVars>
      </dgm:prSet>
      <dgm:spPr/>
    </dgm:pt>
    <dgm:pt modelId="{F640451A-49FD-49C8-9982-CD9977BD1395}" type="pres">
      <dgm:prSet presAssocID="{293DD676-8A33-4C7F-851C-4F4AB477316B}" presName="rootConnector" presStyleLbl="node4" presStyleIdx="0" presStyleCnt="8"/>
      <dgm:spPr/>
    </dgm:pt>
    <dgm:pt modelId="{DA04152A-13F4-4DF5-8226-E691CCE0A746}" type="pres">
      <dgm:prSet presAssocID="{293DD676-8A33-4C7F-851C-4F4AB477316B}" presName="hierChild4" presStyleCnt="0"/>
      <dgm:spPr/>
    </dgm:pt>
    <dgm:pt modelId="{0CFF6611-22F8-421E-BC85-D0A43C473573}" type="pres">
      <dgm:prSet presAssocID="{293DD676-8A33-4C7F-851C-4F4AB477316B}" presName="hierChild5" presStyleCnt="0"/>
      <dgm:spPr/>
    </dgm:pt>
    <dgm:pt modelId="{EDDDB79F-BE12-4F26-A0DD-B09A4E5E9A96}" type="pres">
      <dgm:prSet presAssocID="{D127E37A-AB5A-4FFB-B03B-2D6415B44300}" presName="Name64" presStyleLbl="parChTrans1D4" presStyleIdx="1" presStyleCnt="8"/>
      <dgm:spPr/>
    </dgm:pt>
    <dgm:pt modelId="{73E85DED-49B3-4A82-A4E1-15AEDB84AEEE}" type="pres">
      <dgm:prSet presAssocID="{6842A3DB-AF04-47C7-B733-67D9636B2892}" presName="hierRoot2" presStyleCnt="0">
        <dgm:presLayoutVars>
          <dgm:hierBranch val="init"/>
        </dgm:presLayoutVars>
      </dgm:prSet>
      <dgm:spPr/>
    </dgm:pt>
    <dgm:pt modelId="{3A102283-B68B-4E6F-86A5-4F191747FFE7}" type="pres">
      <dgm:prSet presAssocID="{6842A3DB-AF04-47C7-B733-67D9636B2892}" presName="rootComposite" presStyleCnt="0"/>
      <dgm:spPr/>
    </dgm:pt>
    <dgm:pt modelId="{4FCE1262-3E65-414D-A39E-5E15BBE254A6}" type="pres">
      <dgm:prSet presAssocID="{6842A3DB-AF04-47C7-B733-67D9636B2892}" presName="rootText" presStyleLbl="node4" presStyleIdx="1" presStyleCnt="8" custScaleX="126767">
        <dgm:presLayoutVars>
          <dgm:chPref val="3"/>
        </dgm:presLayoutVars>
      </dgm:prSet>
      <dgm:spPr/>
    </dgm:pt>
    <dgm:pt modelId="{2715A4D9-BBE4-4A97-877E-6FEA06185C90}" type="pres">
      <dgm:prSet presAssocID="{6842A3DB-AF04-47C7-B733-67D9636B2892}" presName="rootConnector" presStyleLbl="node4" presStyleIdx="1" presStyleCnt="8"/>
      <dgm:spPr/>
    </dgm:pt>
    <dgm:pt modelId="{C7BF7AAF-E453-4F19-8620-DAC5FD94873E}" type="pres">
      <dgm:prSet presAssocID="{6842A3DB-AF04-47C7-B733-67D9636B2892}" presName="hierChild4" presStyleCnt="0"/>
      <dgm:spPr/>
    </dgm:pt>
    <dgm:pt modelId="{112D4059-008B-47E3-82E0-FC5E776477F7}" type="pres">
      <dgm:prSet presAssocID="{6842A3DB-AF04-47C7-B733-67D9636B2892}" presName="hierChild5" presStyleCnt="0"/>
      <dgm:spPr/>
    </dgm:pt>
    <dgm:pt modelId="{89EC1CEC-36CF-409A-B3AE-FD97DA746D17}" type="pres">
      <dgm:prSet presAssocID="{9D10D932-D464-4331-977B-58E551251E78}" presName="hierChild5" presStyleCnt="0"/>
      <dgm:spPr/>
    </dgm:pt>
    <dgm:pt modelId="{CFA3C5A2-8384-4122-BD7F-7D7485423794}" type="pres">
      <dgm:prSet presAssocID="{FDA2956D-D026-47D9-ABB6-03DBA771D7D0}" presName="hierChild5" presStyleCnt="0"/>
      <dgm:spPr/>
    </dgm:pt>
    <dgm:pt modelId="{00DB10D3-6C89-4654-B7FE-832F73BED83C}" type="pres">
      <dgm:prSet presAssocID="{695A53F1-7158-4751-B37E-5A61B90E4E30}" presName="Name64" presStyleLbl="parChTrans1D2" presStyleIdx="1" presStyleCnt="2"/>
      <dgm:spPr/>
    </dgm:pt>
    <dgm:pt modelId="{B5BBEA5E-82A0-434E-AE64-080EBA5AC6DF}" type="pres">
      <dgm:prSet presAssocID="{4CD0C814-9D2B-403A-8BF8-BA6D162AF819}" presName="hierRoot2" presStyleCnt="0">
        <dgm:presLayoutVars>
          <dgm:hierBranch val="init"/>
        </dgm:presLayoutVars>
      </dgm:prSet>
      <dgm:spPr/>
    </dgm:pt>
    <dgm:pt modelId="{FDAA1E21-4183-456D-B7EB-C1A2060A18A6}" type="pres">
      <dgm:prSet presAssocID="{4CD0C814-9D2B-403A-8BF8-BA6D162AF819}" presName="rootComposite" presStyleCnt="0"/>
      <dgm:spPr/>
    </dgm:pt>
    <dgm:pt modelId="{1E163AC2-6588-46AE-A7D7-B93A11CD8A3A}" type="pres">
      <dgm:prSet presAssocID="{4CD0C814-9D2B-403A-8BF8-BA6D162AF819}" presName="rootText" presStyleLbl="node2" presStyleIdx="1" presStyleCnt="2" custScaleY="253727">
        <dgm:presLayoutVars>
          <dgm:chPref val="3"/>
        </dgm:presLayoutVars>
      </dgm:prSet>
      <dgm:spPr/>
    </dgm:pt>
    <dgm:pt modelId="{A097C83A-3D2F-481D-BF16-78BA1FD22782}" type="pres">
      <dgm:prSet presAssocID="{4CD0C814-9D2B-403A-8BF8-BA6D162AF819}" presName="rootConnector" presStyleLbl="node2" presStyleIdx="1" presStyleCnt="2"/>
      <dgm:spPr/>
    </dgm:pt>
    <dgm:pt modelId="{6B24C93B-DD07-4E25-B1C3-A29CBB13584F}" type="pres">
      <dgm:prSet presAssocID="{4CD0C814-9D2B-403A-8BF8-BA6D162AF819}" presName="hierChild4" presStyleCnt="0"/>
      <dgm:spPr/>
    </dgm:pt>
    <dgm:pt modelId="{82E2FDBB-4444-4C2C-9920-E28F584214A7}" type="pres">
      <dgm:prSet presAssocID="{B5C2E4AD-1306-4AAF-BB14-D3CF8033585D}" presName="Name64" presStyleLbl="parChTrans1D3" presStyleIdx="1" presStyleCnt="3" custSzY="1124316"/>
      <dgm:spPr/>
    </dgm:pt>
    <dgm:pt modelId="{04A8810D-FF95-4B8F-BA78-4607E2F7BEDE}" type="pres">
      <dgm:prSet presAssocID="{A1FE4BCD-520F-49AD-A81E-10FC8876B94D}" presName="hierRoot2" presStyleCnt="0">
        <dgm:presLayoutVars>
          <dgm:hierBranch val="init"/>
        </dgm:presLayoutVars>
      </dgm:prSet>
      <dgm:spPr/>
    </dgm:pt>
    <dgm:pt modelId="{8E4C1ADF-119F-4464-8E5B-57D2521FA8D3}" type="pres">
      <dgm:prSet presAssocID="{A1FE4BCD-520F-49AD-A81E-10FC8876B94D}" presName="rootComposite" presStyleCnt="0"/>
      <dgm:spPr/>
    </dgm:pt>
    <dgm:pt modelId="{7A8C186E-205B-458F-9DFC-F472C43531F2}" type="pres">
      <dgm:prSet presAssocID="{A1FE4BCD-520F-49AD-A81E-10FC8876B94D}" presName="rootText" presStyleLbl="node3" presStyleIdx="1" presStyleCnt="3" custScaleY="138892">
        <dgm:presLayoutVars>
          <dgm:chPref val="3"/>
        </dgm:presLayoutVars>
      </dgm:prSet>
      <dgm:spPr/>
    </dgm:pt>
    <dgm:pt modelId="{08D2A4AB-E530-4ECC-8CC1-52529E93D9B3}" type="pres">
      <dgm:prSet presAssocID="{A1FE4BCD-520F-49AD-A81E-10FC8876B94D}" presName="rootConnector" presStyleLbl="node3" presStyleIdx="1" presStyleCnt="3"/>
      <dgm:spPr/>
    </dgm:pt>
    <dgm:pt modelId="{653991CE-8CA6-4B2F-BDB0-8D1D11EA29AF}" type="pres">
      <dgm:prSet presAssocID="{A1FE4BCD-520F-49AD-A81E-10FC8876B94D}" presName="hierChild4" presStyleCnt="0"/>
      <dgm:spPr/>
    </dgm:pt>
    <dgm:pt modelId="{C40E9D29-9DE7-453E-AA21-CD926B64E9E0}" type="pres">
      <dgm:prSet presAssocID="{149FB9CD-8419-43E0-A2DA-2E45BD12BECC}" presName="Name64" presStyleLbl="parChTrans1D4" presStyleIdx="2" presStyleCnt="8"/>
      <dgm:spPr/>
    </dgm:pt>
    <dgm:pt modelId="{61B7A190-0A1E-4071-AD57-D3814C994F47}" type="pres">
      <dgm:prSet presAssocID="{6F658213-7C02-4AAC-8C78-91F12C0701B3}" presName="hierRoot2" presStyleCnt="0">
        <dgm:presLayoutVars>
          <dgm:hierBranch val="init"/>
        </dgm:presLayoutVars>
      </dgm:prSet>
      <dgm:spPr/>
    </dgm:pt>
    <dgm:pt modelId="{212B0ABA-819C-4EBC-A222-5216AEBB3EF2}" type="pres">
      <dgm:prSet presAssocID="{6F658213-7C02-4AAC-8C78-91F12C0701B3}" presName="rootComposite" presStyleCnt="0"/>
      <dgm:spPr/>
    </dgm:pt>
    <dgm:pt modelId="{2756E1FF-B36A-4C53-B889-7D1A155939F6}" type="pres">
      <dgm:prSet presAssocID="{6F658213-7C02-4AAC-8C78-91F12C0701B3}" presName="rootText" presStyleLbl="node4" presStyleIdx="2" presStyleCnt="8" custScaleX="126767">
        <dgm:presLayoutVars>
          <dgm:chPref val="3"/>
        </dgm:presLayoutVars>
      </dgm:prSet>
      <dgm:spPr/>
    </dgm:pt>
    <dgm:pt modelId="{D1DB4439-6657-463E-8452-0C345A1DAC64}" type="pres">
      <dgm:prSet presAssocID="{6F658213-7C02-4AAC-8C78-91F12C0701B3}" presName="rootConnector" presStyleLbl="node4" presStyleIdx="2" presStyleCnt="8"/>
      <dgm:spPr/>
    </dgm:pt>
    <dgm:pt modelId="{46270FF3-0EAB-4BD4-9FF1-6E15AD2DAB3A}" type="pres">
      <dgm:prSet presAssocID="{6F658213-7C02-4AAC-8C78-91F12C0701B3}" presName="hierChild4" presStyleCnt="0"/>
      <dgm:spPr/>
    </dgm:pt>
    <dgm:pt modelId="{AF9F530B-CDC2-45DF-9E6E-AA2A51F8CC50}" type="pres">
      <dgm:prSet presAssocID="{6F658213-7C02-4AAC-8C78-91F12C0701B3}" presName="hierChild5" presStyleCnt="0"/>
      <dgm:spPr/>
    </dgm:pt>
    <dgm:pt modelId="{8D8B0D50-463B-4B03-9DCC-FB838A2FFDFD}" type="pres">
      <dgm:prSet presAssocID="{5D66D935-3595-45E9-80E5-EA5CFE25639D}" presName="Name64" presStyleLbl="parChTrans1D4" presStyleIdx="3" presStyleCnt="8"/>
      <dgm:spPr/>
    </dgm:pt>
    <dgm:pt modelId="{E534247F-A54F-44D9-9310-C96A5EF36F48}" type="pres">
      <dgm:prSet presAssocID="{F0D10713-B4C0-4DBF-934F-F71ADA147FAD}" presName="hierRoot2" presStyleCnt="0">
        <dgm:presLayoutVars>
          <dgm:hierBranch val="init"/>
        </dgm:presLayoutVars>
      </dgm:prSet>
      <dgm:spPr/>
    </dgm:pt>
    <dgm:pt modelId="{9FF56B32-798E-4381-85A2-61F8C5D51DDE}" type="pres">
      <dgm:prSet presAssocID="{F0D10713-B4C0-4DBF-934F-F71ADA147FAD}" presName="rootComposite" presStyleCnt="0"/>
      <dgm:spPr/>
    </dgm:pt>
    <dgm:pt modelId="{2455BD91-BD02-465D-8E13-A213B773247F}" type="pres">
      <dgm:prSet presAssocID="{F0D10713-B4C0-4DBF-934F-F71ADA147FAD}" presName="rootText" presStyleLbl="node4" presStyleIdx="3" presStyleCnt="8" custScaleX="126767">
        <dgm:presLayoutVars>
          <dgm:chPref val="3"/>
        </dgm:presLayoutVars>
      </dgm:prSet>
      <dgm:spPr/>
    </dgm:pt>
    <dgm:pt modelId="{685C01AE-ABDC-4047-A679-731FC233FCA3}" type="pres">
      <dgm:prSet presAssocID="{F0D10713-B4C0-4DBF-934F-F71ADA147FAD}" presName="rootConnector" presStyleLbl="node4" presStyleIdx="3" presStyleCnt="8"/>
      <dgm:spPr/>
    </dgm:pt>
    <dgm:pt modelId="{56ECF135-9A25-4523-BB44-8F7C80871450}" type="pres">
      <dgm:prSet presAssocID="{F0D10713-B4C0-4DBF-934F-F71ADA147FAD}" presName="hierChild4" presStyleCnt="0"/>
      <dgm:spPr/>
    </dgm:pt>
    <dgm:pt modelId="{BB9F0590-1A1E-4861-82D2-A9C1B86059C4}" type="pres">
      <dgm:prSet presAssocID="{F0D10713-B4C0-4DBF-934F-F71ADA147FAD}" presName="hierChild5" presStyleCnt="0"/>
      <dgm:spPr/>
    </dgm:pt>
    <dgm:pt modelId="{2326F018-53A0-4F6F-81E0-937DB28F1BE7}" type="pres">
      <dgm:prSet presAssocID="{A1FE4BCD-520F-49AD-A81E-10FC8876B94D}" presName="hierChild5" presStyleCnt="0"/>
      <dgm:spPr/>
    </dgm:pt>
    <dgm:pt modelId="{C57ABC8F-1DDB-4CF0-8593-8ADB016BE8AE}" type="pres">
      <dgm:prSet presAssocID="{EEA6FC45-1B3A-4100-87BC-D9D9AD31477E}" presName="Name64" presStyleLbl="parChTrans1D3" presStyleIdx="2" presStyleCnt="3" custSzY="1124316"/>
      <dgm:spPr/>
    </dgm:pt>
    <dgm:pt modelId="{0DA62BE5-318B-46D9-A8C4-1124B855940E}" type="pres">
      <dgm:prSet presAssocID="{AB560B49-8579-4FB9-B841-B8EE69DDE39E}" presName="hierRoot2" presStyleCnt="0">
        <dgm:presLayoutVars>
          <dgm:hierBranch val="init"/>
        </dgm:presLayoutVars>
      </dgm:prSet>
      <dgm:spPr/>
    </dgm:pt>
    <dgm:pt modelId="{58B52D57-5F7A-4ABE-8A22-8DC5B4FF7506}" type="pres">
      <dgm:prSet presAssocID="{AB560B49-8579-4FB9-B841-B8EE69DDE39E}" presName="rootComposite" presStyleCnt="0"/>
      <dgm:spPr/>
    </dgm:pt>
    <dgm:pt modelId="{B937D9F4-D00A-4FE9-A2FE-ABAAB195561E}" type="pres">
      <dgm:prSet presAssocID="{AB560B49-8579-4FB9-B841-B8EE69DDE39E}" presName="rootText" presStyleLbl="node3" presStyleIdx="2" presStyleCnt="3" custScaleY="138892">
        <dgm:presLayoutVars>
          <dgm:chPref val="3"/>
        </dgm:presLayoutVars>
      </dgm:prSet>
      <dgm:spPr/>
    </dgm:pt>
    <dgm:pt modelId="{8305DBAF-0BC2-498E-A7FA-55309B85D076}" type="pres">
      <dgm:prSet presAssocID="{AB560B49-8579-4FB9-B841-B8EE69DDE39E}" presName="rootConnector" presStyleLbl="node3" presStyleIdx="2" presStyleCnt="3"/>
      <dgm:spPr/>
    </dgm:pt>
    <dgm:pt modelId="{0623A8ED-F399-473A-9583-09A219E61322}" type="pres">
      <dgm:prSet presAssocID="{AB560B49-8579-4FB9-B841-B8EE69DDE39E}" presName="hierChild4" presStyleCnt="0"/>
      <dgm:spPr/>
    </dgm:pt>
    <dgm:pt modelId="{DD019C60-D7C5-4F82-BC74-40996E1A12AA}" type="pres">
      <dgm:prSet presAssocID="{8B829155-EA52-4139-A076-B96F32592C0D}" presName="Name64" presStyleLbl="parChTrans1D4" presStyleIdx="4" presStyleCnt="8"/>
      <dgm:spPr/>
    </dgm:pt>
    <dgm:pt modelId="{48AB0F40-1FAB-4FF6-A3E8-833E37D5B655}" type="pres">
      <dgm:prSet presAssocID="{BBE6FE37-319D-4E72-ABFC-78A14D4BFCC2}" presName="hierRoot2" presStyleCnt="0">
        <dgm:presLayoutVars>
          <dgm:hierBranch val="init"/>
        </dgm:presLayoutVars>
      </dgm:prSet>
      <dgm:spPr/>
    </dgm:pt>
    <dgm:pt modelId="{204E59C4-B054-42A5-BBD9-9D6D8DAA2915}" type="pres">
      <dgm:prSet presAssocID="{BBE6FE37-319D-4E72-ABFC-78A14D4BFCC2}" presName="rootComposite" presStyleCnt="0"/>
      <dgm:spPr/>
    </dgm:pt>
    <dgm:pt modelId="{7EBE57EC-3BD3-4EB9-A574-C229B30B2CB7}" type="pres">
      <dgm:prSet presAssocID="{BBE6FE37-319D-4E72-ABFC-78A14D4BFCC2}" presName="rootText" presStyleLbl="node4" presStyleIdx="4" presStyleCnt="8" custScaleX="126767">
        <dgm:presLayoutVars>
          <dgm:chPref val="3"/>
        </dgm:presLayoutVars>
      </dgm:prSet>
      <dgm:spPr/>
    </dgm:pt>
    <dgm:pt modelId="{1E585D1B-4732-40E3-8E18-32567C7EDB69}" type="pres">
      <dgm:prSet presAssocID="{BBE6FE37-319D-4E72-ABFC-78A14D4BFCC2}" presName="rootConnector" presStyleLbl="node4" presStyleIdx="4" presStyleCnt="8"/>
      <dgm:spPr/>
    </dgm:pt>
    <dgm:pt modelId="{9200BAD0-EE88-4FC6-8C1C-777678FB30D2}" type="pres">
      <dgm:prSet presAssocID="{BBE6FE37-319D-4E72-ABFC-78A14D4BFCC2}" presName="hierChild4" presStyleCnt="0"/>
      <dgm:spPr/>
    </dgm:pt>
    <dgm:pt modelId="{8406A807-953D-42A5-BDBD-808847CDA74A}" type="pres">
      <dgm:prSet presAssocID="{BBE6FE37-319D-4E72-ABFC-78A14D4BFCC2}" presName="hierChild5" presStyleCnt="0"/>
      <dgm:spPr/>
    </dgm:pt>
    <dgm:pt modelId="{4703DC0F-B483-4B6F-8CA0-52FE0F227243}" type="pres">
      <dgm:prSet presAssocID="{55278FAA-02F5-4592-BD5D-0F455DC7ED68}" presName="Name64" presStyleLbl="parChTrans1D4" presStyleIdx="5" presStyleCnt="8"/>
      <dgm:spPr/>
    </dgm:pt>
    <dgm:pt modelId="{DB701961-B08B-4697-A767-D5AA1AF9A7FC}" type="pres">
      <dgm:prSet presAssocID="{55AFE312-8EE9-41F2-B272-FBD2F98823D5}" presName="hierRoot2" presStyleCnt="0">
        <dgm:presLayoutVars>
          <dgm:hierBranch val="init"/>
        </dgm:presLayoutVars>
      </dgm:prSet>
      <dgm:spPr/>
    </dgm:pt>
    <dgm:pt modelId="{48F3B94F-6463-440D-AFEE-386A340DD155}" type="pres">
      <dgm:prSet presAssocID="{55AFE312-8EE9-41F2-B272-FBD2F98823D5}" presName="rootComposite" presStyleCnt="0"/>
      <dgm:spPr/>
    </dgm:pt>
    <dgm:pt modelId="{F613BEDC-F412-4FFD-94D5-085F7F0964D0}" type="pres">
      <dgm:prSet presAssocID="{55AFE312-8EE9-41F2-B272-FBD2F98823D5}" presName="rootText" presStyleLbl="node4" presStyleIdx="5" presStyleCnt="8" custScaleX="126767">
        <dgm:presLayoutVars>
          <dgm:chPref val="3"/>
        </dgm:presLayoutVars>
      </dgm:prSet>
      <dgm:spPr/>
    </dgm:pt>
    <dgm:pt modelId="{F156FDC0-019F-4AE4-B23A-BA5476857DE2}" type="pres">
      <dgm:prSet presAssocID="{55AFE312-8EE9-41F2-B272-FBD2F98823D5}" presName="rootConnector" presStyleLbl="node4" presStyleIdx="5" presStyleCnt="8"/>
      <dgm:spPr/>
    </dgm:pt>
    <dgm:pt modelId="{6A4D8E61-ADB8-459E-B670-54ECAF98EE26}" type="pres">
      <dgm:prSet presAssocID="{55AFE312-8EE9-41F2-B272-FBD2F98823D5}" presName="hierChild4" presStyleCnt="0"/>
      <dgm:spPr/>
    </dgm:pt>
    <dgm:pt modelId="{DB895D65-52FC-46AE-A518-1A07580952B5}" type="pres">
      <dgm:prSet presAssocID="{55AFE312-8EE9-41F2-B272-FBD2F98823D5}" presName="hierChild5" presStyleCnt="0"/>
      <dgm:spPr/>
    </dgm:pt>
    <dgm:pt modelId="{DC6EB1C0-4118-47AE-B8D4-4C43975D2B8B}" type="pres">
      <dgm:prSet presAssocID="{5DE870EB-E484-4FF2-85B3-D50D11EADB71}" presName="Name64" presStyleLbl="parChTrans1D4" presStyleIdx="6" presStyleCnt="8"/>
      <dgm:spPr/>
    </dgm:pt>
    <dgm:pt modelId="{552B7F73-88B8-4C5F-9A91-C8AFEC3332DA}" type="pres">
      <dgm:prSet presAssocID="{7E945DBE-77B4-4B4D-A160-95E614B975A6}" presName="hierRoot2" presStyleCnt="0">
        <dgm:presLayoutVars>
          <dgm:hierBranch val="init"/>
        </dgm:presLayoutVars>
      </dgm:prSet>
      <dgm:spPr/>
    </dgm:pt>
    <dgm:pt modelId="{1A4ED197-B4C8-4B6C-8BB2-BC13A863E8FB}" type="pres">
      <dgm:prSet presAssocID="{7E945DBE-77B4-4B4D-A160-95E614B975A6}" presName="rootComposite" presStyleCnt="0"/>
      <dgm:spPr/>
    </dgm:pt>
    <dgm:pt modelId="{7456DB51-797A-4D3B-A2D8-05E51B09A9E3}" type="pres">
      <dgm:prSet presAssocID="{7E945DBE-77B4-4B4D-A160-95E614B975A6}" presName="rootText" presStyleLbl="node4" presStyleIdx="6" presStyleCnt="8" custScaleX="126767">
        <dgm:presLayoutVars>
          <dgm:chPref val="3"/>
        </dgm:presLayoutVars>
      </dgm:prSet>
      <dgm:spPr/>
    </dgm:pt>
    <dgm:pt modelId="{DFFBB751-467A-4C36-A660-83AAB5AD7D2B}" type="pres">
      <dgm:prSet presAssocID="{7E945DBE-77B4-4B4D-A160-95E614B975A6}" presName="rootConnector" presStyleLbl="node4" presStyleIdx="6" presStyleCnt="8"/>
      <dgm:spPr/>
    </dgm:pt>
    <dgm:pt modelId="{00126C90-AC20-4FAC-965D-CD44A1EE57CE}" type="pres">
      <dgm:prSet presAssocID="{7E945DBE-77B4-4B4D-A160-95E614B975A6}" presName="hierChild4" presStyleCnt="0"/>
      <dgm:spPr/>
    </dgm:pt>
    <dgm:pt modelId="{5EFE123E-C07A-4195-8865-0E704D02D38D}" type="pres">
      <dgm:prSet presAssocID="{7E945DBE-77B4-4B4D-A160-95E614B975A6}" presName="hierChild5" presStyleCnt="0"/>
      <dgm:spPr/>
    </dgm:pt>
    <dgm:pt modelId="{B23A5ABF-2DBE-4D4D-B308-BF958DE90500}" type="pres">
      <dgm:prSet presAssocID="{B841EA84-B62A-46DB-8768-A879A91029E8}" presName="Name64" presStyleLbl="parChTrans1D4" presStyleIdx="7" presStyleCnt="8"/>
      <dgm:spPr/>
    </dgm:pt>
    <dgm:pt modelId="{C29B5279-F44F-4F21-AA4A-27CD039B3D16}" type="pres">
      <dgm:prSet presAssocID="{9ECEDBE8-DF64-4979-8337-3410FE885877}" presName="hierRoot2" presStyleCnt="0">
        <dgm:presLayoutVars>
          <dgm:hierBranch val="init"/>
        </dgm:presLayoutVars>
      </dgm:prSet>
      <dgm:spPr/>
    </dgm:pt>
    <dgm:pt modelId="{67B55213-0B61-4EB3-B5C9-BCFFEE6CFA57}" type="pres">
      <dgm:prSet presAssocID="{9ECEDBE8-DF64-4979-8337-3410FE885877}" presName="rootComposite" presStyleCnt="0"/>
      <dgm:spPr/>
    </dgm:pt>
    <dgm:pt modelId="{C3AB3E39-C9E4-49A1-9F5F-C8E9810251B7}" type="pres">
      <dgm:prSet presAssocID="{9ECEDBE8-DF64-4979-8337-3410FE885877}" presName="rootText" presStyleLbl="node4" presStyleIdx="7" presStyleCnt="8" custScaleX="126767" custScaleY="145535">
        <dgm:presLayoutVars>
          <dgm:chPref val="3"/>
        </dgm:presLayoutVars>
      </dgm:prSet>
      <dgm:spPr/>
    </dgm:pt>
    <dgm:pt modelId="{8B5719B9-D5B1-4FAF-BD89-5539227B273A}" type="pres">
      <dgm:prSet presAssocID="{9ECEDBE8-DF64-4979-8337-3410FE885877}" presName="rootConnector" presStyleLbl="node4" presStyleIdx="7" presStyleCnt="8"/>
      <dgm:spPr/>
    </dgm:pt>
    <dgm:pt modelId="{0BE1686F-B67F-4BA1-BCA8-382CD4CEA017}" type="pres">
      <dgm:prSet presAssocID="{9ECEDBE8-DF64-4979-8337-3410FE885877}" presName="hierChild4" presStyleCnt="0"/>
      <dgm:spPr/>
    </dgm:pt>
    <dgm:pt modelId="{E8ED2100-B316-4A18-8EB6-F4F7B27EF276}" type="pres">
      <dgm:prSet presAssocID="{9ECEDBE8-DF64-4979-8337-3410FE885877}" presName="hierChild5" presStyleCnt="0"/>
      <dgm:spPr/>
    </dgm:pt>
    <dgm:pt modelId="{74F71F16-1C5E-4287-A33C-69C353A33887}" type="pres">
      <dgm:prSet presAssocID="{AB560B49-8579-4FB9-B841-B8EE69DDE39E}" presName="hierChild5" presStyleCnt="0"/>
      <dgm:spPr/>
    </dgm:pt>
    <dgm:pt modelId="{4EE59889-2FBA-4302-BDB9-B618D709844F}" type="pres">
      <dgm:prSet presAssocID="{4CD0C814-9D2B-403A-8BF8-BA6D162AF819}" presName="hierChild5" presStyleCnt="0"/>
      <dgm:spPr/>
    </dgm:pt>
    <dgm:pt modelId="{2987C396-DB29-461A-BE5B-BB9CF06F8A82}" type="pres">
      <dgm:prSet presAssocID="{2DD86664-AA50-4FED-BF86-E65E568C4591}" presName="hierChild3" presStyleCnt="0"/>
      <dgm:spPr/>
    </dgm:pt>
  </dgm:ptLst>
  <dgm:cxnLst>
    <dgm:cxn modelId="{E21D1C03-C544-43D0-A756-FD793B0F2165}" type="presOf" srcId="{6F658213-7C02-4AAC-8C78-91F12C0701B3}" destId="{D1DB4439-6657-463E-8452-0C345A1DAC64}" srcOrd="1" destOrd="0" presId="urn:microsoft.com/office/officeart/2009/3/layout/HorizontalOrganizationChart"/>
    <dgm:cxn modelId="{14514F03-5ABD-48F7-A26D-F8FCE031D3B2}" type="presOf" srcId="{FDA2956D-D026-47D9-ABB6-03DBA771D7D0}" destId="{792D9BFD-377A-4F1C-ADB0-0EE2DFCF7B92}" srcOrd="0" destOrd="0" presId="urn:microsoft.com/office/officeart/2009/3/layout/HorizontalOrganizationChart"/>
    <dgm:cxn modelId="{E1D91804-9903-4B81-9C45-00D483A2A86E}" srcId="{AB560B49-8579-4FB9-B841-B8EE69DDE39E}" destId="{55AFE312-8EE9-41F2-B272-FBD2F98823D5}" srcOrd="1" destOrd="0" parTransId="{55278FAA-02F5-4592-BD5D-0F455DC7ED68}" sibTransId="{E61618AB-5AB1-46C0-AF9A-2C9EA45512EC}"/>
    <dgm:cxn modelId="{4D47200B-935A-4A6B-B425-3279B2FFA401}" srcId="{FDA2956D-D026-47D9-ABB6-03DBA771D7D0}" destId="{9D10D932-D464-4331-977B-58E551251E78}" srcOrd="0" destOrd="0" parTransId="{17967765-EECD-4045-8151-C8E764175440}" sibTransId="{C87EEE05-F2F7-4A1E-BD58-4F33946F283A}"/>
    <dgm:cxn modelId="{29828C12-8643-4F13-8C73-69EFA16F3660}" type="presOf" srcId="{55AFE312-8EE9-41F2-B272-FBD2F98823D5}" destId="{F156FDC0-019F-4AE4-B23A-BA5476857DE2}" srcOrd="1" destOrd="0" presId="urn:microsoft.com/office/officeart/2009/3/layout/HorizontalOrganizationChart"/>
    <dgm:cxn modelId="{BC43B512-54C0-47E5-8792-77ADB6F3F297}" type="presOf" srcId="{7E945DBE-77B4-4B4D-A160-95E614B975A6}" destId="{7456DB51-797A-4D3B-A2D8-05E51B09A9E3}" srcOrd="0" destOrd="0" presId="urn:microsoft.com/office/officeart/2009/3/layout/HorizontalOrganizationChart"/>
    <dgm:cxn modelId="{FB0D8826-C307-42D7-9C53-AFA508D01B15}" type="presOf" srcId="{9A4CD26C-4126-4285-A63F-E2A7B27720EE}" destId="{86BFF1C0-D5D6-45C4-976D-BF215997B39E}" srcOrd="0" destOrd="0" presId="urn:microsoft.com/office/officeart/2009/3/layout/HorizontalOrganizationChart"/>
    <dgm:cxn modelId="{0E22E628-B382-48BE-9512-2CDD34BE1F02}" type="presOf" srcId="{EEA6FC45-1B3A-4100-87BC-D9D9AD31477E}" destId="{C57ABC8F-1DDB-4CF0-8593-8ADB016BE8AE}" srcOrd="0" destOrd="0" presId="urn:microsoft.com/office/officeart/2009/3/layout/HorizontalOrganizationChart"/>
    <dgm:cxn modelId="{E904702E-F0EB-452D-BA14-495C007420F5}" srcId="{4CD0C814-9D2B-403A-8BF8-BA6D162AF819}" destId="{AB560B49-8579-4FB9-B841-B8EE69DDE39E}" srcOrd="1" destOrd="0" parTransId="{EEA6FC45-1B3A-4100-87BC-D9D9AD31477E}" sibTransId="{34F08CA7-80AB-46CA-97BA-0E14AA89C0B8}"/>
    <dgm:cxn modelId="{2A661C31-54AB-407D-8CA4-4EE3ED762414}" srcId="{A1FE4BCD-520F-49AD-A81E-10FC8876B94D}" destId="{F0D10713-B4C0-4DBF-934F-F71ADA147FAD}" srcOrd="1" destOrd="0" parTransId="{5D66D935-3595-45E9-80E5-EA5CFE25639D}" sibTransId="{5E4640B8-C8CE-4132-A435-5DF8338668A9}"/>
    <dgm:cxn modelId="{B0924232-2579-4631-9A23-EED5AF7617F0}" srcId="{2DD86664-AA50-4FED-BF86-E65E568C4591}" destId="{4CD0C814-9D2B-403A-8BF8-BA6D162AF819}" srcOrd="1" destOrd="0" parTransId="{695A53F1-7158-4751-B37E-5A61B90E4E30}" sibTransId="{03F1FFF6-204C-4B9D-9638-006AA2EA3B92}"/>
    <dgm:cxn modelId="{DAE10534-1335-4FB4-B0C2-4D71DE9D68AC}" srcId="{2DD86664-AA50-4FED-BF86-E65E568C4591}" destId="{FDA2956D-D026-47D9-ABB6-03DBA771D7D0}" srcOrd="0" destOrd="0" parTransId="{9A4CD26C-4126-4285-A63F-E2A7B27720EE}" sibTransId="{89DC4D26-5AB3-45B4-B755-230C51D34677}"/>
    <dgm:cxn modelId="{BC113E34-5D1A-4A80-84FB-EABA1F7EEFAE}" type="presOf" srcId="{B5C2E4AD-1306-4AAF-BB14-D3CF8033585D}" destId="{82E2FDBB-4444-4C2C-9920-E28F584214A7}" srcOrd="0" destOrd="0" presId="urn:microsoft.com/office/officeart/2009/3/layout/HorizontalOrganizationChart"/>
    <dgm:cxn modelId="{B610043C-9740-4479-8B19-87CDD5D3A7EF}" type="presOf" srcId="{BBE6FE37-319D-4E72-ABFC-78A14D4BFCC2}" destId="{7EBE57EC-3BD3-4EB9-A574-C229B30B2CB7}" srcOrd="0" destOrd="0" presId="urn:microsoft.com/office/officeart/2009/3/layout/HorizontalOrganizationChart"/>
    <dgm:cxn modelId="{A556BE3E-479F-4A1B-B0E2-1BBEF31AAA14}" type="presOf" srcId="{55278FAA-02F5-4592-BD5D-0F455DC7ED68}" destId="{4703DC0F-B483-4B6F-8CA0-52FE0F227243}" srcOrd="0" destOrd="0" presId="urn:microsoft.com/office/officeart/2009/3/layout/HorizontalOrganizationChart"/>
    <dgm:cxn modelId="{300DE740-E391-4951-99E7-8AEFEC23F055}" type="presOf" srcId="{9ECEDBE8-DF64-4979-8337-3410FE885877}" destId="{C3AB3E39-C9E4-49A1-9F5F-C8E9810251B7}" srcOrd="0" destOrd="0" presId="urn:microsoft.com/office/officeart/2009/3/layout/HorizontalOrganizationChart"/>
    <dgm:cxn modelId="{2BE72A5C-71EA-4137-9A96-76090F9C796F}" type="presOf" srcId="{2DD86664-AA50-4FED-BF86-E65E568C4591}" destId="{4F11DB62-D890-48E2-B8B3-4971E5856470}" srcOrd="1" destOrd="0" presId="urn:microsoft.com/office/officeart/2009/3/layout/HorizontalOrganizationChart"/>
    <dgm:cxn modelId="{10396C5D-1A06-4A5F-A589-E2CCCEE67655}" type="presOf" srcId="{4CD0C814-9D2B-403A-8BF8-BA6D162AF819}" destId="{1E163AC2-6588-46AE-A7D7-B93A11CD8A3A}" srcOrd="0" destOrd="0" presId="urn:microsoft.com/office/officeart/2009/3/layout/HorizontalOrganizationChart"/>
    <dgm:cxn modelId="{1A01965E-9693-4F66-848C-9ED02F96B190}" type="presOf" srcId="{BBE6FE37-319D-4E72-ABFC-78A14D4BFCC2}" destId="{1E585D1B-4732-40E3-8E18-32567C7EDB69}" srcOrd="1" destOrd="0" presId="urn:microsoft.com/office/officeart/2009/3/layout/HorizontalOrganizationChart"/>
    <dgm:cxn modelId="{A360325F-FBBF-4493-B8F0-5A7A411C2FE7}" srcId="{9D10D932-D464-4331-977B-58E551251E78}" destId="{6842A3DB-AF04-47C7-B733-67D9636B2892}" srcOrd="1" destOrd="0" parTransId="{D127E37A-AB5A-4FFB-B03B-2D6415B44300}" sibTransId="{F5933D1F-F5E7-43FF-8DE3-53E60313BF6A}"/>
    <dgm:cxn modelId="{7F6C4041-D74C-4F13-8769-623285B7764A}" type="presOf" srcId="{F0D10713-B4C0-4DBF-934F-F71ADA147FAD}" destId="{685C01AE-ABDC-4047-A679-731FC233FCA3}" srcOrd="1" destOrd="0" presId="urn:microsoft.com/office/officeart/2009/3/layout/HorizontalOrganizationChart"/>
    <dgm:cxn modelId="{60547741-2016-4DC1-8341-F3CD8D526FF2}" type="presOf" srcId="{A1FE4BCD-520F-49AD-A81E-10FC8876B94D}" destId="{7A8C186E-205B-458F-9DFC-F472C43531F2}" srcOrd="0" destOrd="0" presId="urn:microsoft.com/office/officeart/2009/3/layout/HorizontalOrganizationChart"/>
    <dgm:cxn modelId="{E6401342-E03F-405A-A199-349570014419}" type="presOf" srcId="{EB21D3CB-64B3-44AA-8728-651160B45636}" destId="{24ACD730-8CED-4408-BFEC-2797999965F8}" srcOrd="0" destOrd="0" presId="urn:microsoft.com/office/officeart/2009/3/layout/HorizontalOrganizationChart"/>
    <dgm:cxn modelId="{0F96EC63-19CF-4584-A992-AF943521038D}" type="presOf" srcId="{17967765-EECD-4045-8151-C8E764175440}" destId="{38B80E97-11F6-48C2-92F3-7061D018A562}" srcOrd="0" destOrd="0" presId="urn:microsoft.com/office/officeart/2009/3/layout/HorizontalOrganizationChart"/>
    <dgm:cxn modelId="{8D03FA6C-6A2E-46D4-83E2-ED13B5E49150}" type="presOf" srcId="{9D10D932-D464-4331-977B-58E551251E78}" destId="{46F94476-F8EE-4648-9533-D4BB4D71B5AC}" srcOrd="1" destOrd="0" presId="urn:microsoft.com/office/officeart/2009/3/layout/HorizontalOrganizationChart"/>
    <dgm:cxn modelId="{BC38AD72-1A4C-4EC6-BBE4-193E5BC995F0}" type="presOf" srcId="{9ECEDBE8-DF64-4979-8337-3410FE885877}" destId="{8B5719B9-D5B1-4FAF-BD89-5539227B273A}" srcOrd="1" destOrd="0" presId="urn:microsoft.com/office/officeart/2009/3/layout/HorizontalOrganizationChart"/>
    <dgm:cxn modelId="{D4BF5F73-8874-4316-86C9-9BB452B449D9}" type="presOf" srcId="{9D10D932-D464-4331-977B-58E551251E78}" destId="{9EA966D6-0AD5-42BD-B44B-57DA097D7878}" srcOrd="0" destOrd="0" presId="urn:microsoft.com/office/officeart/2009/3/layout/HorizontalOrganizationChart"/>
    <dgm:cxn modelId="{2B06D674-BF79-4712-A8A0-67DBFCA7C31E}" type="presOf" srcId="{AB560B49-8579-4FB9-B841-B8EE69DDE39E}" destId="{B937D9F4-D00A-4FE9-A2FE-ABAAB195561E}" srcOrd="0" destOrd="0" presId="urn:microsoft.com/office/officeart/2009/3/layout/HorizontalOrganizationChart"/>
    <dgm:cxn modelId="{41CC0E75-F433-42EE-A9D0-1E89A4DD1829}" srcId="{AB560B49-8579-4FB9-B841-B8EE69DDE39E}" destId="{7E945DBE-77B4-4B4D-A160-95E614B975A6}" srcOrd="2" destOrd="0" parTransId="{5DE870EB-E484-4FF2-85B3-D50D11EADB71}" sibTransId="{9DFF861E-E184-4525-A2D7-70041890BB48}"/>
    <dgm:cxn modelId="{BAB84178-943D-4CEE-9F8C-5923A35BD08F}" type="presOf" srcId="{7E945DBE-77B4-4B4D-A160-95E614B975A6}" destId="{DFFBB751-467A-4C36-A660-83AAB5AD7D2B}" srcOrd="1" destOrd="0" presId="urn:microsoft.com/office/officeart/2009/3/layout/HorizontalOrganizationChart"/>
    <dgm:cxn modelId="{40B6C378-C5B0-4393-B005-170BF63DCA0A}" type="presOf" srcId="{AB560B49-8579-4FB9-B841-B8EE69DDE39E}" destId="{8305DBAF-0BC2-498E-A7FA-55309B85D076}" srcOrd="1" destOrd="0" presId="urn:microsoft.com/office/officeart/2009/3/layout/HorizontalOrganizationChart"/>
    <dgm:cxn modelId="{6BBEFA5A-0709-4EA0-8FED-7B09E4747E51}" srcId="{AB560B49-8579-4FB9-B841-B8EE69DDE39E}" destId="{9ECEDBE8-DF64-4979-8337-3410FE885877}" srcOrd="3" destOrd="0" parTransId="{B841EA84-B62A-46DB-8768-A879A91029E8}" sibTransId="{3F7BE5B5-1810-4FC2-BCCD-055D284988CE}"/>
    <dgm:cxn modelId="{95A0147C-37BE-45DE-8395-137DAB4D7CB9}" type="presOf" srcId="{FDA2956D-D026-47D9-ABB6-03DBA771D7D0}" destId="{D1E1E36D-F9EA-47CF-A7F2-456CDB24A157}" srcOrd="1" destOrd="0" presId="urn:microsoft.com/office/officeart/2009/3/layout/HorizontalOrganizationChart"/>
    <dgm:cxn modelId="{6E796983-0BBA-4700-B8E8-DE2026531782}" type="presOf" srcId="{55AFE312-8EE9-41F2-B272-FBD2F98823D5}" destId="{F613BEDC-F412-4FFD-94D5-085F7F0964D0}" srcOrd="0" destOrd="0" presId="urn:microsoft.com/office/officeart/2009/3/layout/HorizontalOrganizationChart"/>
    <dgm:cxn modelId="{2B849588-40BA-47A0-94A2-FA159CA5103D}" type="presOf" srcId="{5D66D935-3595-45E9-80E5-EA5CFE25639D}" destId="{8D8B0D50-463B-4B03-9DCC-FB838A2FFDFD}" srcOrd="0" destOrd="0" presId="urn:microsoft.com/office/officeart/2009/3/layout/HorizontalOrganizationChart"/>
    <dgm:cxn modelId="{C7D8C18A-A888-43D4-A562-DDE4FEED16CD}" type="presOf" srcId="{F0D10713-B4C0-4DBF-934F-F71ADA147FAD}" destId="{2455BD91-BD02-465D-8E13-A213B773247F}" srcOrd="0" destOrd="0" presId="urn:microsoft.com/office/officeart/2009/3/layout/HorizontalOrganizationChart"/>
    <dgm:cxn modelId="{F7CA2096-FD69-4E9B-9D17-BD791C478A2C}" srcId="{A1FE4BCD-520F-49AD-A81E-10FC8876B94D}" destId="{6F658213-7C02-4AAC-8C78-91F12C0701B3}" srcOrd="0" destOrd="0" parTransId="{149FB9CD-8419-43E0-A2DA-2E45BD12BECC}" sibTransId="{066AADF6-74D3-43A9-9EE5-E6B982F89DE8}"/>
    <dgm:cxn modelId="{2F0D4D96-50C1-4C97-A36E-DD0A2971CB4B}" type="presOf" srcId="{293DD676-8A33-4C7F-851C-4F4AB477316B}" destId="{6FEE64EC-F71B-4627-AA59-99CDC6BC873C}" srcOrd="0" destOrd="0" presId="urn:microsoft.com/office/officeart/2009/3/layout/HorizontalOrganizationChart"/>
    <dgm:cxn modelId="{C6E3229F-D100-4E36-9785-1ABB810266B2}" type="presOf" srcId="{2F2D248F-0E4A-4DC3-AA04-CDEEB2D09314}" destId="{F8671E0F-851D-4B44-8391-855076327E0F}" srcOrd="0" destOrd="0" presId="urn:microsoft.com/office/officeart/2009/3/layout/HorizontalOrganizationChart"/>
    <dgm:cxn modelId="{5EECF7AF-5EF0-416B-8027-24674FE16588}" srcId="{AB560B49-8579-4FB9-B841-B8EE69DDE39E}" destId="{BBE6FE37-319D-4E72-ABFC-78A14D4BFCC2}" srcOrd="0" destOrd="0" parTransId="{8B829155-EA52-4139-A076-B96F32592C0D}" sibTransId="{FE81D3DE-7CC0-4539-9952-1116DD9C5FF3}"/>
    <dgm:cxn modelId="{32EA1FBB-88F0-41C9-8C48-0D9B6571ED3F}" type="presOf" srcId="{695A53F1-7158-4751-B37E-5A61B90E4E30}" destId="{00DB10D3-6C89-4654-B7FE-832F73BED83C}" srcOrd="0" destOrd="0" presId="urn:microsoft.com/office/officeart/2009/3/layout/HorizontalOrganizationChart"/>
    <dgm:cxn modelId="{399B9FBF-9234-4F36-AB5B-D6E11B52D929}" type="presOf" srcId="{6842A3DB-AF04-47C7-B733-67D9636B2892}" destId="{2715A4D9-BBE4-4A97-877E-6FEA06185C90}" srcOrd="1" destOrd="0" presId="urn:microsoft.com/office/officeart/2009/3/layout/HorizontalOrganizationChart"/>
    <dgm:cxn modelId="{21298AC3-0A61-47C7-A336-EE14C11F17EE}" type="presOf" srcId="{8B829155-EA52-4139-A076-B96F32592C0D}" destId="{DD019C60-D7C5-4F82-BC74-40996E1A12AA}" srcOrd="0" destOrd="0" presId="urn:microsoft.com/office/officeart/2009/3/layout/HorizontalOrganizationChart"/>
    <dgm:cxn modelId="{437832CE-B4AF-4ED7-8AB9-756072593811}" type="presOf" srcId="{A1FE4BCD-520F-49AD-A81E-10FC8876B94D}" destId="{08D2A4AB-E530-4ECC-8CC1-52529E93D9B3}" srcOrd="1" destOrd="0" presId="urn:microsoft.com/office/officeart/2009/3/layout/HorizontalOrganizationChart"/>
    <dgm:cxn modelId="{8A42A6D1-BB25-4E13-BF86-C97348380BB5}" type="presOf" srcId="{D127E37A-AB5A-4FFB-B03B-2D6415B44300}" destId="{EDDDB79F-BE12-4F26-A0DD-B09A4E5E9A96}" srcOrd="0" destOrd="0" presId="urn:microsoft.com/office/officeart/2009/3/layout/HorizontalOrganizationChart"/>
    <dgm:cxn modelId="{E0649AD4-AF1A-400E-9CBB-FFFE5BA5E284}" type="presOf" srcId="{6F658213-7C02-4AAC-8C78-91F12C0701B3}" destId="{2756E1FF-B36A-4C53-B889-7D1A155939F6}" srcOrd="0" destOrd="0" presId="urn:microsoft.com/office/officeart/2009/3/layout/HorizontalOrganizationChart"/>
    <dgm:cxn modelId="{F546ECD5-BFAA-4915-B580-C6BA275310EB}" type="presOf" srcId="{2DD86664-AA50-4FED-BF86-E65E568C4591}" destId="{7BBDA2E4-28AE-4F32-B97C-BC4EADF751FE}" srcOrd="0" destOrd="0" presId="urn:microsoft.com/office/officeart/2009/3/layout/HorizontalOrganizationChart"/>
    <dgm:cxn modelId="{5165E0DA-7130-47FB-90B0-F61111DF90BE}" type="presOf" srcId="{6842A3DB-AF04-47C7-B733-67D9636B2892}" destId="{4FCE1262-3E65-414D-A39E-5E15BBE254A6}" srcOrd="0" destOrd="0" presId="urn:microsoft.com/office/officeart/2009/3/layout/HorizontalOrganizationChart"/>
    <dgm:cxn modelId="{82A07EDF-443C-43BA-8C19-F1346C160A33}" srcId="{4CD0C814-9D2B-403A-8BF8-BA6D162AF819}" destId="{A1FE4BCD-520F-49AD-A81E-10FC8876B94D}" srcOrd="0" destOrd="0" parTransId="{B5C2E4AD-1306-4AAF-BB14-D3CF8033585D}" sibTransId="{6E9EB064-3D92-4F4A-B1E0-A2C76817AA29}"/>
    <dgm:cxn modelId="{CF4D61E0-8582-41FF-BEC1-BEA0B1535116}" srcId="{9D10D932-D464-4331-977B-58E551251E78}" destId="{293DD676-8A33-4C7F-851C-4F4AB477316B}" srcOrd="0" destOrd="0" parTransId="{2F2D248F-0E4A-4DC3-AA04-CDEEB2D09314}" sibTransId="{5C7FC7D8-7C09-4CF0-AC60-512EDF691D45}"/>
    <dgm:cxn modelId="{D998FCE9-8BE0-44E8-AF68-DE08538CBF0C}" type="presOf" srcId="{4CD0C814-9D2B-403A-8BF8-BA6D162AF819}" destId="{A097C83A-3D2F-481D-BF16-78BA1FD22782}" srcOrd="1" destOrd="0" presId="urn:microsoft.com/office/officeart/2009/3/layout/HorizontalOrganizationChart"/>
    <dgm:cxn modelId="{0F1EAAEA-B899-439E-B420-173710303466}" type="presOf" srcId="{293DD676-8A33-4C7F-851C-4F4AB477316B}" destId="{F640451A-49FD-49C8-9982-CD9977BD1395}" srcOrd="1" destOrd="0" presId="urn:microsoft.com/office/officeart/2009/3/layout/HorizontalOrganizationChart"/>
    <dgm:cxn modelId="{4F9A28EC-4F17-4067-A8A8-D3284CEF55AB}" type="presOf" srcId="{149FB9CD-8419-43E0-A2DA-2E45BD12BECC}" destId="{C40E9D29-9DE7-453E-AA21-CD926B64E9E0}" srcOrd="0" destOrd="0" presId="urn:microsoft.com/office/officeart/2009/3/layout/HorizontalOrganizationChart"/>
    <dgm:cxn modelId="{35B980EC-70A6-4645-891D-6218CFBE10F3}" type="presOf" srcId="{5DE870EB-E484-4FF2-85B3-D50D11EADB71}" destId="{DC6EB1C0-4118-47AE-B8D4-4C43975D2B8B}" srcOrd="0" destOrd="0" presId="urn:microsoft.com/office/officeart/2009/3/layout/HorizontalOrganizationChart"/>
    <dgm:cxn modelId="{621511F0-9CFD-4470-AF17-0CB263841D63}" type="presOf" srcId="{B841EA84-B62A-46DB-8768-A879A91029E8}" destId="{B23A5ABF-2DBE-4D4D-B308-BF958DE90500}" srcOrd="0" destOrd="0" presId="urn:microsoft.com/office/officeart/2009/3/layout/HorizontalOrganizationChart"/>
    <dgm:cxn modelId="{A7C4EFF5-55E6-4707-949C-2B1C99FB0957}" srcId="{EB21D3CB-64B3-44AA-8728-651160B45636}" destId="{2DD86664-AA50-4FED-BF86-E65E568C4591}" srcOrd="0" destOrd="0" parTransId="{F8F37141-EFFB-48CC-A475-775182ABC48C}" sibTransId="{B1006723-F08F-4569-88D1-54FBD890FA62}"/>
    <dgm:cxn modelId="{0B4C5A88-153F-43BA-8C20-552C7C8809CB}" type="presParOf" srcId="{24ACD730-8CED-4408-BFEC-2797999965F8}" destId="{3D94763D-D4D2-4A41-AE8E-7450A036B96C}" srcOrd="0" destOrd="0" presId="urn:microsoft.com/office/officeart/2009/3/layout/HorizontalOrganizationChart"/>
    <dgm:cxn modelId="{2FD9239E-7389-4CF5-9AD6-F0298BABFE81}" type="presParOf" srcId="{3D94763D-D4D2-4A41-AE8E-7450A036B96C}" destId="{170E6116-81C7-4B72-84A3-C7275975DD89}" srcOrd="0" destOrd="0" presId="urn:microsoft.com/office/officeart/2009/3/layout/HorizontalOrganizationChart"/>
    <dgm:cxn modelId="{A738B3F0-2284-46EF-A5CF-3E7D5534B179}" type="presParOf" srcId="{170E6116-81C7-4B72-84A3-C7275975DD89}" destId="{7BBDA2E4-28AE-4F32-B97C-BC4EADF751FE}" srcOrd="0" destOrd="0" presId="urn:microsoft.com/office/officeart/2009/3/layout/HorizontalOrganizationChart"/>
    <dgm:cxn modelId="{DBD03E73-4D11-4C5B-AA5D-0A205D239D2B}" type="presParOf" srcId="{170E6116-81C7-4B72-84A3-C7275975DD89}" destId="{4F11DB62-D890-48E2-B8B3-4971E5856470}" srcOrd="1" destOrd="0" presId="urn:microsoft.com/office/officeart/2009/3/layout/HorizontalOrganizationChart"/>
    <dgm:cxn modelId="{1A801508-216B-4805-85FA-6F7FA0B93E23}" type="presParOf" srcId="{3D94763D-D4D2-4A41-AE8E-7450A036B96C}" destId="{71253BD5-6527-4161-9CFA-2BA19E98A02C}" srcOrd="1" destOrd="0" presId="urn:microsoft.com/office/officeart/2009/3/layout/HorizontalOrganizationChart"/>
    <dgm:cxn modelId="{BB312540-701C-4745-94B9-9C6C04662B18}" type="presParOf" srcId="{71253BD5-6527-4161-9CFA-2BA19E98A02C}" destId="{86BFF1C0-D5D6-45C4-976D-BF215997B39E}" srcOrd="0" destOrd="0" presId="urn:microsoft.com/office/officeart/2009/3/layout/HorizontalOrganizationChart"/>
    <dgm:cxn modelId="{7947DC86-447D-44B2-A3E6-58D74E34BAB5}" type="presParOf" srcId="{71253BD5-6527-4161-9CFA-2BA19E98A02C}" destId="{7B01F595-7D48-4933-8DBA-9612645E7453}" srcOrd="1" destOrd="0" presId="urn:microsoft.com/office/officeart/2009/3/layout/HorizontalOrganizationChart"/>
    <dgm:cxn modelId="{D92A3904-FEDC-4AB1-AADA-0E05AFADB145}" type="presParOf" srcId="{7B01F595-7D48-4933-8DBA-9612645E7453}" destId="{29603863-C2E3-42EC-A275-D98C4C7062C7}" srcOrd="0" destOrd="0" presId="urn:microsoft.com/office/officeart/2009/3/layout/HorizontalOrganizationChart"/>
    <dgm:cxn modelId="{603527BB-4B77-4003-A5A0-CD648167A5AF}" type="presParOf" srcId="{29603863-C2E3-42EC-A275-D98C4C7062C7}" destId="{792D9BFD-377A-4F1C-ADB0-0EE2DFCF7B92}" srcOrd="0" destOrd="0" presId="urn:microsoft.com/office/officeart/2009/3/layout/HorizontalOrganizationChart"/>
    <dgm:cxn modelId="{DD439521-67E3-4ACB-A69A-63CA1BEE6CBB}" type="presParOf" srcId="{29603863-C2E3-42EC-A275-D98C4C7062C7}" destId="{D1E1E36D-F9EA-47CF-A7F2-456CDB24A157}" srcOrd="1" destOrd="0" presId="urn:microsoft.com/office/officeart/2009/3/layout/HorizontalOrganizationChart"/>
    <dgm:cxn modelId="{79E26F77-3B17-41BC-8DF7-9206CE266048}" type="presParOf" srcId="{7B01F595-7D48-4933-8DBA-9612645E7453}" destId="{F0F4737B-BBE1-4F2B-A1E0-7B2940307FAE}" srcOrd="1" destOrd="0" presId="urn:microsoft.com/office/officeart/2009/3/layout/HorizontalOrganizationChart"/>
    <dgm:cxn modelId="{44A572E4-6D72-4599-A1DB-E9EE025FBA98}" type="presParOf" srcId="{F0F4737B-BBE1-4F2B-A1E0-7B2940307FAE}" destId="{38B80E97-11F6-48C2-92F3-7061D018A562}" srcOrd="0" destOrd="0" presId="urn:microsoft.com/office/officeart/2009/3/layout/HorizontalOrganizationChart"/>
    <dgm:cxn modelId="{CFABC994-06D1-49FA-941C-EB04C9A1B9E9}" type="presParOf" srcId="{F0F4737B-BBE1-4F2B-A1E0-7B2940307FAE}" destId="{1995868A-2602-4627-AD95-463B3846841B}" srcOrd="1" destOrd="0" presId="urn:microsoft.com/office/officeart/2009/3/layout/HorizontalOrganizationChart"/>
    <dgm:cxn modelId="{E980402F-5B61-45C7-8EFF-83D43ED74C26}" type="presParOf" srcId="{1995868A-2602-4627-AD95-463B3846841B}" destId="{D0113510-49F0-44D9-B056-838EE308CFF0}" srcOrd="0" destOrd="0" presId="urn:microsoft.com/office/officeart/2009/3/layout/HorizontalOrganizationChart"/>
    <dgm:cxn modelId="{D2C5872C-D894-4B66-ACEE-3DF7C62618AC}" type="presParOf" srcId="{D0113510-49F0-44D9-B056-838EE308CFF0}" destId="{9EA966D6-0AD5-42BD-B44B-57DA097D7878}" srcOrd="0" destOrd="0" presId="urn:microsoft.com/office/officeart/2009/3/layout/HorizontalOrganizationChart"/>
    <dgm:cxn modelId="{B64BF950-982D-4352-87B1-68E8965BE1D5}" type="presParOf" srcId="{D0113510-49F0-44D9-B056-838EE308CFF0}" destId="{46F94476-F8EE-4648-9533-D4BB4D71B5AC}" srcOrd="1" destOrd="0" presId="urn:microsoft.com/office/officeart/2009/3/layout/HorizontalOrganizationChart"/>
    <dgm:cxn modelId="{7A11DCA1-0508-429D-AA68-CFA2B0D0F522}" type="presParOf" srcId="{1995868A-2602-4627-AD95-463B3846841B}" destId="{21D60D18-A345-4B51-BD4C-9C01229B69E1}" srcOrd="1" destOrd="0" presId="urn:microsoft.com/office/officeart/2009/3/layout/HorizontalOrganizationChart"/>
    <dgm:cxn modelId="{DCD5DC4F-6F14-4630-A8D6-9673A5668BBD}" type="presParOf" srcId="{21D60D18-A345-4B51-BD4C-9C01229B69E1}" destId="{F8671E0F-851D-4B44-8391-855076327E0F}" srcOrd="0" destOrd="0" presId="urn:microsoft.com/office/officeart/2009/3/layout/HorizontalOrganizationChart"/>
    <dgm:cxn modelId="{330B989A-159E-449E-A86D-EEAE3595867F}" type="presParOf" srcId="{21D60D18-A345-4B51-BD4C-9C01229B69E1}" destId="{81B1E6F9-BB6D-4151-8D2A-0A3997CEF370}" srcOrd="1" destOrd="0" presId="urn:microsoft.com/office/officeart/2009/3/layout/HorizontalOrganizationChart"/>
    <dgm:cxn modelId="{EB31D864-766D-4575-972A-C508D6CE63FB}" type="presParOf" srcId="{81B1E6F9-BB6D-4151-8D2A-0A3997CEF370}" destId="{26E26700-C671-4C6B-AFA2-A5B8BECEBE37}" srcOrd="0" destOrd="0" presId="urn:microsoft.com/office/officeart/2009/3/layout/HorizontalOrganizationChart"/>
    <dgm:cxn modelId="{6C25B870-30FF-4D22-8EF9-44F67B5C243A}" type="presParOf" srcId="{26E26700-C671-4C6B-AFA2-A5B8BECEBE37}" destId="{6FEE64EC-F71B-4627-AA59-99CDC6BC873C}" srcOrd="0" destOrd="0" presId="urn:microsoft.com/office/officeart/2009/3/layout/HorizontalOrganizationChart"/>
    <dgm:cxn modelId="{8C936DFB-4BAF-47F5-8F95-115EAC6AE1CA}" type="presParOf" srcId="{26E26700-C671-4C6B-AFA2-A5B8BECEBE37}" destId="{F640451A-49FD-49C8-9982-CD9977BD1395}" srcOrd="1" destOrd="0" presId="urn:microsoft.com/office/officeart/2009/3/layout/HorizontalOrganizationChart"/>
    <dgm:cxn modelId="{BA661AF2-CD12-4DB2-9C76-36F996F5F4F8}" type="presParOf" srcId="{81B1E6F9-BB6D-4151-8D2A-0A3997CEF370}" destId="{DA04152A-13F4-4DF5-8226-E691CCE0A746}" srcOrd="1" destOrd="0" presId="urn:microsoft.com/office/officeart/2009/3/layout/HorizontalOrganizationChart"/>
    <dgm:cxn modelId="{C21FA077-A8AA-4CB7-B06D-38287E9842E9}" type="presParOf" srcId="{81B1E6F9-BB6D-4151-8D2A-0A3997CEF370}" destId="{0CFF6611-22F8-421E-BC85-D0A43C473573}" srcOrd="2" destOrd="0" presId="urn:microsoft.com/office/officeart/2009/3/layout/HorizontalOrganizationChart"/>
    <dgm:cxn modelId="{4CC0D0FF-B383-4C81-8E86-2E6DC31C899A}" type="presParOf" srcId="{21D60D18-A345-4B51-BD4C-9C01229B69E1}" destId="{EDDDB79F-BE12-4F26-A0DD-B09A4E5E9A96}" srcOrd="2" destOrd="0" presId="urn:microsoft.com/office/officeart/2009/3/layout/HorizontalOrganizationChart"/>
    <dgm:cxn modelId="{6D383AA3-54E2-47CD-8080-AF35B76BAF35}" type="presParOf" srcId="{21D60D18-A345-4B51-BD4C-9C01229B69E1}" destId="{73E85DED-49B3-4A82-A4E1-15AEDB84AEEE}" srcOrd="3" destOrd="0" presId="urn:microsoft.com/office/officeart/2009/3/layout/HorizontalOrganizationChart"/>
    <dgm:cxn modelId="{C33D91B4-BF3E-4CF8-89ED-63F5FC1C9929}" type="presParOf" srcId="{73E85DED-49B3-4A82-A4E1-15AEDB84AEEE}" destId="{3A102283-B68B-4E6F-86A5-4F191747FFE7}" srcOrd="0" destOrd="0" presId="urn:microsoft.com/office/officeart/2009/3/layout/HorizontalOrganizationChart"/>
    <dgm:cxn modelId="{F6874944-4D4F-49E1-B73A-EBBBB45CC2FD}" type="presParOf" srcId="{3A102283-B68B-4E6F-86A5-4F191747FFE7}" destId="{4FCE1262-3E65-414D-A39E-5E15BBE254A6}" srcOrd="0" destOrd="0" presId="urn:microsoft.com/office/officeart/2009/3/layout/HorizontalOrganizationChart"/>
    <dgm:cxn modelId="{97241BBA-6025-4EFE-AC9A-D594F7DD355B}" type="presParOf" srcId="{3A102283-B68B-4E6F-86A5-4F191747FFE7}" destId="{2715A4D9-BBE4-4A97-877E-6FEA06185C90}" srcOrd="1" destOrd="0" presId="urn:microsoft.com/office/officeart/2009/3/layout/HorizontalOrganizationChart"/>
    <dgm:cxn modelId="{3D1F94B6-A2B5-4058-8D2A-59711D28C15A}" type="presParOf" srcId="{73E85DED-49B3-4A82-A4E1-15AEDB84AEEE}" destId="{C7BF7AAF-E453-4F19-8620-DAC5FD94873E}" srcOrd="1" destOrd="0" presId="urn:microsoft.com/office/officeart/2009/3/layout/HorizontalOrganizationChart"/>
    <dgm:cxn modelId="{70BFD348-330E-4F76-9871-C67E04278634}" type="presParOf" srcId="{73E85DED-49B3-4A82-A4E1-15AEDB84AEEE}" destId="{112D4059-008B-47E3-82E0-FC5E776477F7}" srcOrd="2" destOrd="0" presId="urn:microsoft.com/office/officeart/2009/3/layout/HorizontalOrganizationChart"/>
    <dgm:cxn modelId="{73C3B112-3F74-4802-930B-7A3C4D41ACE8}" type="presParOf" srcId="{1995868A-2602-4627-AD95-463B3846841B}" destId="{89EC1CEC-36CF-409A-B3AE-FD97DA746D17}" srcOrd="2" destOrd="0" presId="urn:microsoft.com/office/officeart/2009/3/layout/HorizontalOrganizationChart"/>
    <dgm:cxn modelId="{B6DFB5C0-E4D9-4741-99D7-27C89EA4BB74}" type="presParOf" srcId="{7B01F595-7D48-4933-8DBA-9612645E7453}" destId="{CFA3C5A2-8384-4122-BD7F-7D7485423794}" srcOrd="2" destOrd="0" presId="urn:microsoft.com/office/officeart/2009/3/layout/HorizontalOrganizationChart"/>
    <dgm:cxn modelId="{539BA88D-E12B-4E69-B1E3-3D693BA2A3A1}" type="presParOf" srcId="{71253BD5-6527-4161-9CFA-2BA19E98A02C}" destId="{00DB10D3-6C89-4654-B7FE-832F73BED83C}" srcOrd="2" destOrd="0" presId="urn:microsoft.com/office/officeart/2009/3/layout/HorizontalOrganizationChart"/>
    <dgm:cxn modelId="{F07A9740-D1FA-4FE5-8E24-1559CD7AFA2E}" type="presParOf" srcId="{71253BD5-6527-4161-9CFA-2BA19E98A02C}" destId="{B5BBEA5E-82A0-434E-AE64-080EBA5AC6DF}" srcOrd="3" destOrd="0" presId="urn:microsoft.com/office/officeart/2009/3/layout/HorizontalOrganizationChart"/>
    <dgm:cxn modelId="{A11BE1E8-52D3-44EE-B708-B8928450B4BB}" type="presParOf" srcId="{B5BBEA5E-82A0-434E-AE64-080EBA5AC6DF}" destId="{FDAA1E21-4183-456D-B7EB-C1A2060A18A6}" srcOrd="0" destOrd="0" presId="urn:microsoft.com/office/officeart/2009/3/layout/HorizontalOrganizationChart"/>
    <dgm:cxn modelId="{3D343B3C-A1EF-4C11-9894-E90B00A8CBE1}" type="presParOf" srcId="{FDAA1E21-4183-456D-B7EB-C1A2060A18A6}" destId="{1E163AC2-6588-46AE-A7D7-B93A11CD8A3A}" srcOrd="0" destOrd="0" presId="urn:microsoft.com/office/officeart/2009/3/layout/HorizontalOrganizationChart"/>
    <dgm:cxn modelId="{E2C72A5A-6AB8-4794-99D4-EB870DEBE306}" type="presParOf" srcId="{FDAA1E21-4183-456D-B7EB-C1A2060A18A6}" destId="{A097C83A-3D2F-481D-BF16-78BA1FD22782}" srcOrd="1" destOrd="0" presId="urn:microsoft.com/office/officeart/2009/3/layout/HorizontalOrganizationChart"/>
    <dgm:cxn modelId="{B0F23CBD-5FE2-467B-8904-ABEA993A17AB}" type="presParOf" srcId="{B5BBEA5E-82A0-434E-AE64-080EBA5AC6DF}" destId="{6B24C93B-DD07-4E25-B1C3-A29CBB13584F}" srcOrd="1" destOrd="0" presId="urn:microsoft.com/office/officeart/2009/3/layout/HorizontalOrganizationChart"/>
    <dgm:cxn modelId="{1EB8ACEF-C4F7-4096-8B6A-DE05DF2A88E4}" type="presParOf" srcId="{6B24C93B-DD07-4E25-B1C3-A29CBB13584F}" destId="{82E2FDBB-4444-4C2C-9920-E28F584214A7}" srcOrd="0" destOrd="0" presId="urn:microsoft.com/office/officeart/2009/3/layout/HorizontalOrganizationChart"/>
    <dgm:cxn modelId="{D8903A9D-138B-4029-9771-257E597443F1}" type="presParOf" srcId="{6B24C93B-DD07-4E25-B1C3-A29CBB13584F}" destId="{04A8810D-FF95-4B8F-BA78-4607E2F7BEDE}" srcOrd="1" destOrd="0" presId="urn:microsoft.com/office/officeart/2009/3/layout/HorizontalOrganizationChart"/>
    <dgm:cxn modelId="{5F7C1503-FB33-488D-87DE-8E6BEB80A857}" type="presParOf" srcId="{04A8810D-FF95-4B8F-BA78-4607E2F7BEDE}" destId="{8E4C1ADF-119F-4464-8E5B-57D2521FA8D3}" srcOrd="0" destOrd="0" presId="urn:microsoft.com/office/officeart/2009/3/layout/HorizontalOrganizationChart"/>
    <dgm:cxn modelId="{C032F930-4A76-459E-8D58-9721C91AFA7E}" type="presParOf" srcId="{8E4C1ADF-119F-4464-8E5B-57D2521FA8D3}" destId="{7A8C186E-205B-458F-9DFC-F472C43531F2}" srcOrd="0" destOrd="0" presId="urn:microsoft.com/office/officeart/2009/3/layout/HorizontalOrganizationChart"/>
    <dgm:cxn modelId="{127E3DB9-9D6D-4ACC-AFBD-B0BF5DB0CB71}" type="presParOf" srcId="{8E4C1ADF-119F-4464-8E5B-57D2521FA8D3}" destId="{08D2A4AB-E530-4ECC-8CC1-52529E93D9B3}" srcOrd="1" destOrd="0" presId="urn:microsoft.com/office/officeart/2009/3/layout/HorizontalOrganizationChart"/>
    <dgm:cxn modelId="{262A28E1-0388-4B08-857D-7C7A678F5138}" type="presParOf" srcId="{04A8810D-FF95-4B8F-BA78-4607E2F7BEDE}" destId="{653991CE-8CA6-4B2F-BDB0-8D1D11EA29AF}" srcOrd="1" destOrd="0" presId="urn:microsoft.com/office/officeart/2009/3/layout/HorizontalOrganizationChart"/>
    <dgm:cxn modelId="{514A5B83-A25E-4F22-B868-86B1B44730A3}" type="presParOf" srcId="{653991CE-8CA6-4B2F-BDB0-8D1D11EA29AF}" destId="{C40E9D29-9DE7-453E-AA21-CD926B64E9E0}" srcOrd="0" destOrd="0" presId="urn:microsoft.com/office/officeart/2009/3/layout/HorizontalOrganizationChart"/>
    <dgm:cxn modelId="{8A277F8C-5161-4CDA-973D-4D29D8DCB464}" type="presParOf" srcId="{653991CE-8CA6-4B2F-BDB0-8D1D11EA29AF}" destId="{61B7A190-0A1E-4071-AD57-D3814C994F47}" srcOrd="1" destOrd="0" presId="urn:microsoft.com/office/officeart/2009/3/layout/HorizontalOrganizationChart"/>
    <dgm:cxn modelId="{1DE0F4A8-4420-402E-AED7-6B875032838C}" type="presParOf" srcId="{61B7A190-0A1E-4071-AD57-D3814C994F47}" destId="{212B0ABA-819C-4EBC-A222-5216AEBB3EF2}" srcOrd="0" destOrd="0" presId="urn:microsoft.com/office/officeart/2009/3/layout/HorizontalOrganizationChart"/>
    <dgm:cxn modelId="{47527889-484C-4215-B9A2-512F9333232A}" type="presParOf" srcId="{212B0ABA-819C-4EBC-A222-5216AEBB3EF2}" destId="{2756E1FF-B36A-4C53-B889-7D1A155939F6}" srcOrd="0" destOrd="0" presId="urn:microsoft.com/office/officeart/2009/3/layout/HorizontalOrganizationChart"/>
    <dgm:cxn modelId="{A66F3231-05E3-4DE7-BD52-CD4975CD9B9D}" type="presParOf" srcId="{212B0ABA-819C-4EBC-A222-5216AEBB3EF2}" destId="{D1DB4439-6657-463E-8452-0C345A1DAC64}" srcOrd="1" destOrd="0" presId="urn:microsoft.com/office/officeart/2009/3/layout/HorizontalOrganizationChart"/>
    <dgm:cxn modelId="{87F2154A-4239-46A6-9734-CD4A302F44F8}" type="presParOf" srcId="{61B7A190-0A1E-4071-AD57-D3814C994F47}" destId="{46270FF3-0EAB-4BD4-9FF1-6E15AD2DAB3A}" srcOrd="1" destOrd="0" presId="urn:microsoft.com/office/officeart/2009/3/layout/HorizontalOrganizationChart"/>
    <dgm:cxn modelId="{5D5A9A69-236A-449F-A953-959E3A75CF53}" type="presParOf" srcId="{61B7A190-0A1E-4071-AD57-D3814C994F47}" destId="{AF9F530B-CDC2-45DF-9E6E-AA2A51F8CC50}" srcOrd="2" destOrd="0" presId="urn:microsoft.com/office/officeart/2009/3/layout/HorizontalOrganizationChart"/>
    <dgm:cxn modelId="{A2154289-FAC4-41FE-864C-7ED3D40688BA}" type="presParOf" srcId="{653991CE-8CA6-4B2F-BDB0-8D1D11EA29AF}" destId="{8D8B0D50-463B-4B03-9DCC-FB838A2FFDFD}" srcOrd="2" destOrd="0" presId="urn:microsoft.com/office/officeart/2009/3/layout/HorizontalOrganizationChart"/>
    <dgm:cxn modelId="{BDDDD269-89DE-437E-BB65-978BCC701539}" type="presParOf" srcId="{653991CE-8CA6-4B2F-BDB0-8D1D11EA29AF}" destId="{E534247F-A54F-44D9-9310-C96A5EF36F48}" srcOrd="3" destOrd="0" presId="urn:microsoft.com/office/officeart/2009/3/layout/HorizontalOrganizationChart"/>
    <dgm:cxn modelId="{ED3022D6-1A5E-4F3A-BBB8-8B4A6A64F9E3}" type="presParOf" srcId="{E534247F-A54F-44D9-9310-C96A5EF36F48}" destId="{9FF56B32-798E-4381-85A2-61F8C5D51DDE}" srcOrd="0" destOrd="0" presId="urn:microsoft.com/office/officeart/2009/3/layout/HorizontalOrganizationChart"/>
    <dgm:cxn modelId="{B6AB3A14-9D41-4660-999A-B501649E89C8}" type="presParOf" srcId="{9FF56B32-798E-4381-85A2-61F8C5D51DDE}" destId="{2455BD91-BD02-465D-8E13-A213B773247F}" srcOrd="0" destOrd="0" presId="urn:microsoft.com/office/officeart/2009/3/layout/HorizontalOrganizationChart"/>
    <dgm:cxn modelId="{C9E02C02-4382-4A84-A464-2855421B6550}" type="presParOf" srcId="{9FF56B32-798E-4381-85A2-61F8C5D51DDE}" destId="{685C01AE-ABDC-4047-A679-731FC233FCA3}" srcOrd="1" destOrd="0" presId="urn:microsoft.com/office/officeart/2009/3/layout/HorizontalOrganizationChart"/>
    <dgm:cxn modelId="{3A880BBF-6E21-4CC1-976E-D7E7438D6E41}" type="presParOf" srcId="{E534247F-A54F-44D9-9310-C96A5EF36F48}" destId="{56ECF135-9A25-4523-BB44-8F7C80871450}" srcOrd="1" destOrd="0" presId="urn:microsoft.com/office/officeart/2009/3/layout/HorizontalOrganizationChart"/>
    <dgm:cxn modelId="{C60D669E-B441-49FD-A809-3E6914127118}" type="presParOf" srcId="{E534247F-A54F-44D9-9310-C96A5EF36F48}" destId="{BB9F0590-1A1E-4861-82D2-A9C1B86059C4}" srcOrd="2" destOrd="0" presId="urn:microsoft.com/office/officeart/2009/3/layout/HorizontalOrganizationChart"/>
    <dgm:cxn modelId="{F30260E4-8842-4CCF-BCE4-0278BE3A8988}" type="presParOf" srcId="{04A8810D-FF95-4B8F-BA78-4607E2F7BEDE}" destId="{2326F018-53A0-4F6F-81E0-937DB28F1BE7}" srcOrd="2" destOrd="0" presId="urn:microsoft.com/office/officeart/2009/3/layout/HorizontalOrganizationChart"/>
    <dgm:cxn modelId="{6DEDACA4-028C-428F-B9DF-40B54977B274}" type="presParOf" srcId="{6B24C93B-DD07-4E25-B1C3-A29CBB13584F}" destId="{C57ABC8F-1DDB-4CF0-8593-8ADB016BE8AE}" srcOrd="2" destOrd="0" presId="urn:microsoft.com/office/officeart/2009/3/layout/HorizontalOrganizationChart"/>
    <dgm:cxn modelId="{A48C44E2-433F-4C63-B337-7F491575B732}" type="presParOf" srcId="{6B24C93B-DD07-4E25-B1C3-A29CBB13584F}" destId="{0DA62BE5-318B-46D9-A8C4-1124B855940E}" srcOrd="3" destOrd="0" presId="urn:microsoft.com/office/officeart/2009/3/layout/HorizontalOrganizationChart"/>
    <dgm:cxn modelId="{2134BAA1-8DA2-4AEB-9A34-9DA9E819436C}" type="presParOf" srcId="{0DA62BE5-318B-46D9-A8C4-1124B855940E}" destId="{58B52D57-5F7A-4ABE-8A22-8DC5B4FF7506}" srcOrd="0" destOrd="0" presId="urn:microsoft.com/office/officeart/2009/3/layout/HorizontalOrganizationChart"/>
    <dgm:cxn modelId="{D9186A81-FD3F-465C-88C9-C0C5A9788496}" type="presParOf" srcId="{58B52D57-5F7A-4ABE-8A22-8DC5B4FF7506}" destId="{B937D9F4-D00A-4FE9-A2FE-ABAAB195561E}" srcOrd="0" destOrd="0" presId="urn:microsoft.com/office/officeart/2009/3/layout/HorizontalOrganizationChart"/>
    <dgm:cxn modelId="{AAD1E95D-BB63-4C01-A14C-6BA6EBD215C9}" type="presParOf" srcId="{58B52D57-5F7A-4ABE-8A22-8DC5B4FF7506}" destId="{8305DBAF-0BC2-498E-A7FA-55309B85D076}" srcOrd="1" destOrd="0" presId="urn:microsoft.com/office/officeart/2009/3/layout/HorizontalOrganizationChart"/>
    <dgm:cxn modelId="{452EBD14-2619-4C83-B046-FD677BAF75A5}" type="presParOf" srcId="{0DA62BE5-318B-46D9-A8C4-1124B855940E}" destId="{0623A8ED-F399-473A-9583-09A219E61322}" srcOrd="1" destOrd="0" presId="urn:microsoft.com/office/officeart/2009/3/layout/HorizontalOrganizationChart"/>
    <dgm:cxn modelId="{10810AD2-026D-49BC-B7EB-81D2A64B1069}" type="presParOf" srcId="{0623A8ED-F399-473A-9583-09A219E61322}" destId="{DD019C60-D7C5-4F82-BC74-40996E1A12AA}" srcOrd="0" destOrd="0" presId="urn:microsoft.com/office/officeart/2009/3/layout/HorizontalOrganizationChart"/>
    <dgm:cxn modelId="{4ECAF59D-3763-42E5-90AE-72FFD2F8848F}" type="presParOf" srcId="{0623A8ED-F399-473A-9583-09A219E61322}" destId="{48AB0F40-1FAB-4FF6-A3E8-833E37D5B655}" srcOrd="1" destOrd="0" presId="urn:microsoft.com/office/officeart/2009/3/layout/HorizontalOrganizationChart"/>
    <dgm:cxn modelId="{503E1493-68EC-48EA-867A-CE29263EC5E4}" type="presParOf" srcId="{48AB0F40-1FAB-4FF6-A3E8-833E37D5B655}" destId="{204E59C4-B054-42A5-BBD9-9D6D8DAA2915}" srcOrd="0" destOrd="0" presId="urn:microsoft.com/office/officeart/2009/3/layout/HorizontalOrganizationChart"/>
    <dgm:cxn modelId="{0D944422-19A4-4659-99AB-35E2D46281BE}" type="presParOf" srcId="{204E59C4-B054-42A5-BBD9-9D6D8DAA2915}" destId="{7EBE57EC-3BD3-4EB9-A574-C229B30B2CB7}" srcOrd="0" destOrd="0" presId="urn:microsoft.com/office/officeart/2009/3/layout/HorizontalOrganizationChart"/>
    <dgm:cxn modelId="{EEE39E8B-EDEB-4ACE-A538-3D6A22362D35}" type="presParOf" srcId="{204E59C4-B054-42A5-BBD9-9D6D8DAA2915}" destId="{1E585D1B-4732-40E3-8E18-32567C7EDB69}" srcOrd="1" destOrd="0" presId="urn:microsoft.com/office/officeart/2009/3/layout/HorizontalOrganizationChart"/>
    <dgm:cxn modelId="{86C048DE-779A-4EA3-B07C-DBCF796D9A4C}" type="presParOf" srcId="{48AB0F40-1FAB-4FF6-A3E8-833E37D5B655}" destId="{9200BAD0-EE88-4FC6-8C1C-777678FB30D2}" srcOrd="1" destOrd="0" presId="urn:microsoft.com/office/officeart/2009/3/layout/HorizontalOrganizationChart"/>
    <dgm:cxn modelId="{63D0A53B-BC11-40BF-A762-D8CE1E369C84}" type="presParOf" srcId="{48AB0F40-1FAB-4FF6-A3E8-833E37D5B655}" destId="{8406A807-953D-42A5-BDBD-808847CDA74A}" srcOrd="2" destOrd="0" presId="urn:microsoft.com/office/officeart/2009/3/layout/HorizontalOrganizationChart"/>
    <dgm:cxn modelId="{E3EC4105-B4E3-4C1E-80C0-233C603D62F4}" type="presParOf" srcId="{0623A8ED-F399-473A-9583-09A219E61322}" destId="{4703DC0F-B483-4B6F-8CA0-52FE0F227243}" srcOrd="2" destOrd="0" presId="urn:microsoft.com/office/officeart/2009/3/layout/HorizontalOrganizationChart"/>
    <dgm:cxn modelId="{9270BC98-5B19-447D-9B60-FEEBFEBCEF38}" type="presParOf" srcId="{0623A8ED-F399-473A-9583-09A219E61322}" destId="{DB701961-B08B-4697-A767-D5AA1AF9A7FC}" srcOrd="3" destOrd="0" presId="urn:microsoft.com/office/officeart/2009/3/layout/HorizontalOrganizationChart"/>
    <dgm:cxn modelId="{6C80780D-EB7F-4E9D-AAE6-E8921A76F232}" type="presParOf" srcId="{DB701961-B08B-4697-A767-D5AA1AF9A7FC}" destId="{48F3B94F-6463-440D-AFEE-386A340DD155}" srcOrd="0" destOrd="0" presId="urn:microsoft.com/office/officeart/2009/3/layout/HorizontalOrganizationChart"/>
    <dgm:cxn modelId="{DF99B5AF-E990-4E04-9A61-4A188514DF1A}" type="presParOf" srcId="{48F3B94F-6463-440D-AFEE-386A340DD155}" destId="{F613BEDC-F412-4FFD-94D5-085F7F0964D0}" srcOrd="0" destOrd="0" presId="urn:microsoft.com/office/officeart/2009/3/layout/HorizontalOrganizationChart"/>
    <dgm:cxn modelId="{59AF4385-8B85-4627-A3E8-6D76AC46644A}" type="presParOf" srcId="{48F3B94F-6463-440D-AFEE-386A340DD155}" destId="{F156FDC0-019F-4AE4-B23A-BA5476857DE2}" srcOrd="1" destOrd="0" presId="urn:microsoft.com/office/officeart/2009/3/layout/HorizontalOrganizationChart"/>
    <dgm:cxn modelId="{10569BE9-52A7-4E85-B3BD-4E0C614C21A3}" type="presParOf" srcId="{DB701961-B08B-4697-A767-D5AA1AF9A7FC}" destId="{6A4D8E61-ADB8-459E-B670-54ECAF98EE26}" srcOrd="1" destOrd="0" presId="urn:microsoft.com/office/officeart/2009/3/layout/HorizontalOrganizationChart"/>
    <dgm:cxn modelId="{2C076ACF-F905-4B18-8C20-D5137B46F694}" type="presParOf" srcId="{DB701961-B08B-4697-A767-D5AA1AF9A7FC}" destId="{DB895D65-52FC-46AE-A518-1A07580952B5}" srcOrd="2" destOrd="0" presId="urn:microsoft.com/office/officeart/2009/3/layout/HorizontalOrganizationChart"/>
    <dgm:cxn modelId="{B4B86A8F-75F6-4819-A9CD-CC0AB8C6C209}" type="presParOf" srcId="{0623A8ED-F399-473A-9583-09A219E61322}" destId="{DC6EB1C0-4118-47AE-B8D4-4C43975D2B8B}" srcOrd="4" destOrd="0" presId="urn:microsoft.com/office/officeart/2009/3/layout/HorizontalOrganizationChart"/>
    <dgm:cxn modelId="{54254884-62A1-4529-8029-D7A73B7C9329}" type="presParOf" srcId="{0623A8ED-F399-473A-9583-09A219E61322}" destId="{552B7F73-88B8-4C5F-9A91-C8AFEC3332DA}" srcOrd="5" destOrd="0" presId="urn:microsoft.com/office/officeart/2009/3/layout/HorizontalOrganizationChart"/>
    <dgm:cxn modelId="{15D46A14-9451-4E02-9AD6-AEE6EB8B8325}" type="presParOf" srcId="{552B7F73-88B8-4C5F-9A91-C8AFEC3332DA}" destId="{1A4ED197-B4C8-4B6C-8BB2-BC13A863E8FB}" srcOrd="0" destOrd="0" presId="urn:microsoft.com/office/officeart/2009/3/layout/HorizontalOrganizationChart"/>
    <dgm:cxn modelId="{A1CD20B4-80A0-4AD5-AA44-1F61C5968823}" type="presParOf" srcId="{1A4ED197-B4C8-4B6C-8BB2-BC13A863E8FB}" destId="{7456DB51-797A-4D3B-A2D8-05E51B09A9E3}" srcOrd="0" destOrd="0" presId="urn:microsoft.com/office/officeart/2009/3/layout/HorizontalOrganizationChart"/>
    <dgm:cxn modelId="{B826D721-697C-4ADA-8E04-27E377553711}" type="presParOf" srcId="{1A4ED197-B4C8-4B6C-8BB2-BC13A863E8FB}" destId="{DFFBB751-467A-4C36-A660-83AAB5AD7D2B}" srcOrd="1" destOrd="0" presId="urn:microsoft.com/office/officeart/2009/3/layout/HorizontalOrganizationChart"/>
    <dgm:cxn modelId="{CC903F62-F985-463A-849E-349696C9D3D2}" type="presParOf" srcId="{552B7F73-88B8-4C5F-9A91-C8AFEC3332DA}" destId="{00126C90-AC20-4FAC-965D-CD44A1EE57CE}" srcOrd="1" destOrd="0" presId="urn:microsoft.com/office/officeart/2009/3/layout/HorizontalOrganizationChart"/>
    <dgm:cxn modelId="{53909C1D-5276-490B-861C-6BDC1BA75C03}" type="presParOf" srcId="{552B7F73-88B8-4C5F-9A91-C8AFEC3332DA}" destId="{5EFE123E-C07A-4195-8865-0E704D02D38D}" srcOrd="2" destOrd="0" presId="urn:microsoft.com/office/officeart/2009/3/layout/HorizontalOrganizationChart"/>
    <dgm:cxn modelId="{CFD537FC-DB41-42DD-91A7-DDFF6115932A}" type="presParOf" srcId="{0623A8ED-F399-473A-9583-09A219E61322}" destId="{B23A5ABF-2DBE-4D4D-B308-BF958DE90500}" srcOrd="6" destOrd="0" presId="urn:microsoft.com/office/officeart/2009/3/layout/HorizontalOrganizationChart"/>
    <dgm:cxn modelId="{B04BAB32-30B4-46A4-AD37-FEB604C9EFD3}" type="presParOf" srcId="{0623A8ED-F399-473A-9583-09A219E61322}" destId="{C29B5279-F44F-4F21-AA4A-27CD039B3D16}" srcOrd="7" destOrd="0" presId="urn:microsoft.com/office/officeart/2009/3/layout/HorizontalOrganizationChart"/>
    <dgm:cxn modelId="{FDCFCF39-3609-4238-9482-63F50A70FDD3}" type="presParOf" srcId="{C29B5279-F44F-4F21-AA4A-27CD039B3D16}" destId="{67B55213-0B61-4EB3-B5C9-BCFFEE6CFA57}" srcOrd="0" destOrd="0" presId="urn:microsoft.com/office/officeart/2009/3/layout/HorizontalOrganizationChart"/>
    <dgm:cxn modelId="{08F6BB86-4886-4779-93A6-A2BA189A7025}" type="presParOf" srcId="{67B55213-0B61-4EB3-B5C9-BCFFEE6CFA57}" destId="{C3AB3E39-C9E4-49A1-9F5F-C8E9810251B7}" srcOrd="0" destOrd="0" presId="urn:microsoft.com/office/officeart/2009/3/layout/HorizontalOrganizationChart"/>
    <dgm:cxn modelId="{E360EF38-FFD3-4B37-B3B3-C70C11414AE5}" type="presParOf" srcId="{67B55213-0B61-4EB3-B5C9-BCFFEE6CFA57}" destId="{8B5719B9-D5B1-4FAF-BD89-5539227B273A}" srcOrd="1" destOrd="0" presId="urn:microsoft.com/office/officeart/2009/3/layout/HorizontalOrganizationChart"/>
    <dgm:cxn modelId="{5076AAA7-E3DC-424E-BD14-9B41513A5ED8}" type="presParOf" srcId="{C29B5279-F44F-4F21-AA4A-27CD039B3D16}" destId="{0BE1686F-B67F-4BA1-BCA8-382CD4CEA017}" srcOrd="1" destOrd="0" presId="urn:microsoft.com/office/officeart/2009/3/layout/HorizontalOrganizationChart"/>
    <dgm:cxn modelId="{9977B290-CF06-4E16-B388-B1EDB63FA299}" type="presParOf" srcId="{C29B5279-F44F-4F21-AA4A-27CD039B3D16}" destId="{E8ED2100-B316-4A18-8EB6-F4F7B27EF276}" srcOrd="2" destOrd="0" presId="urn:microsoft.com/office/officeart/2009/3/layout/HorizontalOrganizationChart"/>
    <dgm:cxn modelId="{89B8B26D-E750-4448-B95F-27AB48EDF115}" type="presParOf" srcId="{0DA62BE5-318B-46D9-A8C4-1124B855940E}" destId="{74F71F16-1C5E-4287-A33C-69C353A33887}" srcOrd="2" destOrd="0" presId="urn:microsoft.com/office/officeart/2009/3/layout/HorizontalOrganizationChart"/>
    <dgm:cxn modelId="{761B1979-2E8A-404C-8F10-06C6687E52FA}" type="presParOf" srcId="{B5BBEA5E-82A0-434E-AE64-080EBA5AC6DF}" destId="{4EE59889-2FBA-4302-BDB9-B618D709844F}" srcOrd="2" destOrd="0" presId="urn:microsoft.com/office/officeart/2009/3/layout/HorizontalOrganizationChart"/>
    <dgm:cxn modelId="{615D37B7-55AF-4F07-9C11-F92385E67C8F}" type="presParOf" srcId="{3D94763D-D4D2-4A41-AE8E-7450A036B96C}" destId="{2987C396-DB29-461A-BE5B-BB9CF06F8A82}"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B249B-732B-4F73-A516-B3B8CAC8EC2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8B15E68-CED5-4867-9D8B-CC4D92E794E2}">
      <dgm:prSet phldrT="[Text]"/>
      <dgm:spPr>
        <a:solidFill>
          <a:srgbClr val="008000"/>
        </a:solidFill>
      </dgm:spPr>
      <dgm:t>
        <a:bodyPr/>
        <a:lstStyle/>
        <a:p>
          <a:r>
            <a:rPr lang="en-US" dirty="0"/>
            <a:t>Direct</a:t>
          </a:r>
        </a:p>
      </dgm:t>
    </dgm:pt>
    <dgm:pt modelId="{FFEC2928-C5A5-4BE2-A75B-D096FCD89C53}" type="parTrans" cxnId="{CAFB1D03-0F74-48A2-99A8-FC5D3A58AECD}">
      <dgm:prSet/>
      <dgm:spPr/>
      <dgm:t>
        <a:bodyPr/>
        <a:lstStyle/>
        <a:p>
          <a:endParaRPr lang="en-US"/>
        </a:p>
      </dgm:t>
    </dgm:pt>
    <dgm:pt modelId="{DA22E26D-D68F-42BA-BF08-5836DC68152C}" type="sibTrans" cxnId="{CAFB1D03-0F74-48A2-99A8-FC5D3A58AECD}">
      <dgm:prSet/>
      <dgm:spPr/>
      <dgm:t>
        <a:bodyPr/>
        <a:lstStyle/>
        <a:p>
          <a:endParaRPr lang="en-US"/>
        </a:p>
      </dgm:t>
    </dgm:pt>
    <dgm:pt modelId="{241DE08C-FC04-4F8B-871E-1036291CA4EA}">
      <dgm:prSet phldrT="[Text]"/>
      <dgm:spPr>
        <a:ln>
          <a:solidFill>
            <a:srgbClr val="008000"/>
          </a:solidFill>
        </a:ln>
      </dgm:spPr>
      <dgm:t>
        <a:bodyPr/>
        <a:lstStyle/>
        <a:p>
          <a:r>
            <a:rPr lang="en-US" dirty="0"/>
            <a:t>Interviews (Phone calls or in person)</a:t>
          </a:r>
        </a:p>
      </dgm:t>
    </dgm:pt>
    <dgm:pt modelId="{46A70174-FE47-465F-A839-CD7ABC374B16}" type="parTrans" cxnId="{5C213A3B-7B40-41CB-BA7A-F5D364120F80}">
      <dgm:prSet/>
      <dgm:spPr/>
      <dgm:t>
        <a:bodyPr/>
        <a:lstStyle/>
        <a:p>
          <a:endParaRPr lang="en-US" dirty="0"/>
        </a:p>
      </dgm:t>
    </dgm:pt>
    <dgm:pt modelId="{641F0A98-600A-4EFC-9661-419A83CBA803}" type="sibTrans" cxnId="{5C213A3B-7B40-41CB-BA7A-F5D364120F80}">
      <dgm:prSet/>
      <dgm:spPr/>
      <dgm:t>
        <a:bodyPr/>
        <a:lstStyle/>
        <a:p>
          <a:endParaRPr lang="en-US"/>
        </a:p>
      </dgm:t>
    </dgm:pt>
    <dgm:pt modelId="{FBDB047E-3EA6-4DF5-9D8B-AD67728B060C}">
      <dgm:prSet phldrT="[Text]"/>
      <dgm:spPr>
        <a:ln>
          <a:solidFill>
            <a:srgbClr val="008000"/>
          </a:solidFill>
        </a:ln>
      </dgm:spPr>
      <dgm:t>
        <a:bodyPr/>
        <a:lstStyle/>
        <a:p>
          <a:r>
            <a:rPr lang="en-US" dirty="0"/>
            <a:t>Focus Groups</a:t>
          </a:r>
        </a:p>
      </dgm:t>
    </dgm:pt>
    <dgm:pt modelId="{72BADD02-B444-4F6D-BC64-5C7B4C24C584}" type="parTrans" cxnId="{46908976-2AE3-4F5E-A74E-4CAE1A60F84F}">
      <dgm:prSet/>
      <dgm:spPr/>
      <dgm:t>
        <a:bodyPr/>
        <a:lstStyle/>
        <a:p>
          <a:endParaRPr lang="en-US" dirty="0"/>
        </a:p>
      </dgm:t>
    </dgm:pt>
    <dgm:pt modelId="{20044223-8EF6-4986-B201-512DC2A6445B}" type="sibTrans" cxnId="{46908976-2AE3-4F5E-A74E-4CAE1A60F84F}">
      <dgm:prSet/>
      <dgm:spPr/>
      <dgm:t>
        <a:bodyPr/>
        <a:lstStyle/>
        <a:p>
          <a:endParaRPr lang="en-US"/>
        </a:p>
      </dgm:t>
    </dgm:pt>
    <dgm:pt modelId="{DDBE2C9D-8A63-4946-82AE-E5BF26DC2DAD}">
      <dgm:prSet phldrT="[Text]"/>
      <dgm:spPr>
        <a:solidFill>
          <a:srgbClr val="008000"/>
        </a:solidFill>
      </dgm:spPr>
      <dgm:t>
        <a:bodyPr/>
        <a:lstStyle/>
        <a:p>
          <a:r>
            <a:rPr lang="en-US" dirty="0"/>
            <a:t>Indirect</a:t>
          </a:r>
        </a:p>
      </dgm:t>
    </dgm:pt>
    <dgm:pt modelId="{710BAE9E-AD75-43EC-A2D2-0D60C7028FAC}" type="parTrans" cxnId="{10EEFBF3-6393-4894-9A08-28549B6422E7}">
      <dgm:prSet/>
      <dgm:spPr/>
      <dgm:t>
        <a:bodyPr/>
        <a:lstStyle/>
        <a:p>
          <a:endParaRPr lang="en-US"/>
        </a:p>
      </dgm:t>
    </dgm:pt>
    <dgm:pt modelId="{5606147C-3396-47AA-B6E5-2B4FCC6D967A}" type="sibTrans" cxnId="{10EEFBF3-6393-4894-9A08-28549B6422E7}">
      <dgm:prSet/>
      <dgm:spPr/>
      <dgm:t>
        <a:bodyPr/>
        <a:lstStyle/>
        <a:p>
          <a:endParaRPr lang="en-US"/>
        </a:p>
      </dgm:t>
    </dgm:pt>
    <dgm:pt modelId="{FAA38AEF-01AC-41AA-8C42-D2F9833F1306}">
      <dgm:prSet phldrT="[Text]"/>
      <dgm:spPr>
        <a:ln>
          <a:solidFill>
            <a:srgbClr val="008000"/>
          </a:solidFill>
        </a:ln>
      </dgm:spPr>
      <dgm:t>
        <a:bodyPr/>
        <a:lstStyle/>
        <a:p>
          <a:r>
            <a:rPr lang="en-US" dirty="0"/>
            <a:t>Complaints</a:t>
          </a:r>
        </a:p>
      </dgm:t>
    </dgm:pt>
    <dgm:pt modelId="{2C1DF1F6-6E8C-45CD-B548-E77E930A26F1}" type="parTrans" cxnId="{B77FE1ED-A0D2-45D9-94CE-ACA1C3CE3EF0}">
      <dgm:prSet/>
      <dgm:spPr/>
      <dgm:t>
        <a:bodyPr/>
        <a:lstStyle/>
        <a:p>
          <a:endParaRPr lang="en-US" dirty="0"/>
        </a:p>
      </dgm:t>
    </dgm:pt>
    <dgm:pt modelId="{89F68F3F-9211-4B6A-9F2D-5E827B921208}" type="sibTrans" cxnId="{B77FE1ED-A0D2-45D9-94CE-ACA1C3CE3EF0}">
      <dgm:prSet/>
      <dgm:spPr/>
      <dgm:t>
        <a:bodyPr/>
        <a:lstStyle/>
        <a:p>
          <a:endParaRPr lang="en-US"/>
        </a:p>
      </dgm:t>
    </dgm:pt>
    <dgm:pt modelId="{EFD233CB-8C3C-416A-950F-DCA648873D1B}">
      <dgm:prSet phldrT="[Text]"/>
      <dgm:spPr>
        <a:ln>
          <a:solidFill>
            <a:srgbClr val="008000"/>
          </a:solidFill>
        </a:ln>
      </dgm:spPr>
      <dgm:t>
        <a:bodyPr/>
        <a:lstStyle/>
        <a:p>
          <a:r>
            <a:rPr lang="en-US" dirty="0"/>
            <a:t>On-site Observation</a:t>
          </a:r>
        </a:p>
      </dgm:t>
    </dgm:pt>
    <dgm:pt modelId="{3F17FEE3-1A03-4F10-A3F6-C0461F11A248}" type="parTrans" cxnId="{19200C5A-3120-464D-9B17-483BC7D02413}">
      <dgm:prSet/>
      <dgm:spPr>
        <a:solidFill>
          <a:srgbClr val="008000"/>
        </a:solidFill>
      </dgm:spPr>
      <dgm:t>
        <a:bodyPr/>
        <a:lstStyle/>
        <a:p>
          <a:endParaRPr lang="en-US" dirty="0"/>
        </a:p>
      </dgm:t>
    </dgm:pt>
    <dgm:pt modelId="{797C39EA-3255-434C-BA3A-EE85AC2556D8}" type="sibTrans" cxnId="{19200C5A-3120-464D-9B17-483BC7D02413}">
      <dgm:prSet/>
      <dgm:spPr/>
      <dgm:t>
        <a:bodyPr/>
        <a:lstStyle/>
        <a:p>
          <a:endParaRPr lang="en-US"/>
        </a:p>
      </dgm:t>
    </dgm:pt>
    <dgm:pt modelId="{7E80970D-FC1B-4DA0-9EAB-4A41CA891E8B}">
      <dgm:prSet phldrT="[Text]"/>
      <dgm:spPr>
        <a:ln>
          <a:solidFill>
            <a:srgbClr val="008000"/>
          </a:solidFill>
        </a:ln>
      </dgm:spPr>
      <dgm:t>
        <a:bodyPr/>
        <a:lstStyle/>
        <a:p>
          <a:r>
            <a:rPr lang="en-US" dirty="0"/>
            <a:t>Surveys</a:t>
          </a:r>
        </a:p>
      </dgm:t>
    </dgm:pt>
    <dgm:pt modelId="{06AB84B7-FDE6-4D36-82EA-D9F72DC14B39}" type="parTrans" cxnId="{F025CA60-6D9A-433C-969D-E4B6DB48C525}">
      <dgm:prSet/>
      <dgm:spPr>
        <a:solidFill>
          <a:srgbClr val="008000"/>
        </a:solidFill>
        <a:ln>
          <a:solidFill>
            <a:srgbClr val="008000"/>
          </a:solidFill>
        </a:ln>
      </dgm:spPr>
      <dgm:t>
        <a:bodyPr/>
        <a:lstStyle/>
        <a:p>
          <a:endParaRPr lang="en-US" dirty="0"/>
        </a:p>
      </dgm:t>
    </dgm:pt>
    <dgm:pt modelId="{81FE344E-6372-4198-9D74-B9C7E1B9681C}" type="sibTrans" cxnId="{F025CA60-6D9A-433C-969D-E4B6DB48C525}">
      <dgm:prSet/>
      <dgm:spPr/>
      <dgm:t>
        <a:bodyPr/>
        <a:lstStyle/>
        <a:p>
          <a:endParaRPr lang="en-US"/>
        </a:p>
      </dgm:t>
    </dgm:pt>
    <dgm:pt modelId="{999A4736-995D-4107-8AC5-00B44BD79FF3}">
      <dgm:prSet phldrT="[Text]"/>
      <dgm:spPr>
        <a:ln>
          <a:solidFill>
            <a:srgbClr val="008000"/>
          </a:solidFill>
        </a:ln>
      </dgm:spPr>
      <dgm:t>
        <a:bodyPr/>
        <a:lstStyle/>
        <a:p>
          <a:r>
            <a:rPr lang="en-US" dirty="0"/>
            <a:t>Behavior Patterns</a:t>
          </a:r>
        </a:p>
      </dgm:t>
    </dgm:pt>
    <dgm:pt modelId="{3394BB1B-1EC3-4F10-BB59-2037DAB440D2}" type="parTrans" cxnId="{ACE071E3-925F-4801-9EFC-B4F83B35C388}">
      <dgm:prSet/>
      <dgm:spPr>
        <a:solidFill>
          <a:srgbClr val="008000"/>
        </a:solidFill>
      </dgm:spPr>
      <dgm:t>
        <a:bodyPr/>
        <a:lstStyle/>
        <a:p>
          <a:endParaRPr lang="en-US" dirty="0"/>
        </a:p>
      </dgm:t>
    </dgm:pt>
    <dgm:pt modelId="{9A84DA56-3607-4B3A-8842-926A04F9BDEE}" type="sibTrans" cxnId="{ACE071E3-925F-4801-9EFC-B4F83B35C388}">
      <dgm:prSet/>
      <dgm:spPr/>
      <dgm:t>
        <a:bodyPr/>
        <a:lstStyle/>
        <a:p>
          <a:endParaRPr lang="en-US"/>
        </a:p>
      </dgm:t>
    </dgm:pt>
    <dgm:pt modelId="{EB1229C0-A32A-4830-A70F-1BC2E0122D70}">
      <dgm:prSet phldrT="[Text]"/>
      <dgm:spPr>
        <a:ln>
          <a:solidFill>
            <a:srgbClr val="008000"/>
          </a:solidFill>
        </a:ln>
      </dgm:spPr>
      <dgm:t>
        <a:bodyPr/>
        <a:lstStyle/>
        <a:p>
          <a:r>
            <a:rPr lang="en-US" dirty="0"/>
            <a:t>Competitor’s processes.</a:t>
          </a:r>
        </a:p>
      </dgm:t>
    </dgm:pt>
    <dgm:pt modelId="{8ADAC8F2-BD1B-4084-9C54-F33EE3A41036}" type="parTrans" cxnId="{676593EB-10C0-4658-86FD-7DDAAD769D38}">
      <dgm:prSet/>
      <dgm:spPr>
        <a:solidFill>
          <a:srgbClr val="008000"/>
        </a:solidFill>
        <a:ln>
          <a:solidFill>
            <a:srgbClr val="008000"/>
          </a:solidFill>
        </a:ln>
      </dgm:spPr>
      <dgm:t>
        <a:bodyPr/>
        <a:lstStyle/>
        <a:p>
          <a:endParaRPr lang="en-US" dirty="0"/>
        </a:p>
      </dgm:t>
    </dgm:pt>
    <dgm:pt modelId="{BF6A2F47-BAEC-42CA-84B8-AA8FC8F8678E}" type="sibTrans" cxnId="{676593EB-10C0-4658-86FD-7DDAAD769D38}">
      <dgm:prSet/>
      <dgm:spPr/>
      <dgm:t>
        <a:bodyPr/>
        <a:lstStyle/>
        <a:p>
          <a:endParaRPr lang="en-US"/>
        </a:p>
      </dgm:t>
    </dgm:pt>
    <dgm:pt modelId="{FBB18672-E6F0-43DC-8067-0265CC497834}" type="pres">
      <dgm:prSet presAssocID="{9A2B249B-732B-4F73-A516-B3B8CAC8EC28}" presName="diagram" presStyleCnt="0">
        <dgm:presLayoutVars>
          <dgm:chPref val="1"/>
          <dgm:dir/>
          <dgm:animOne val="branch"/>
          <dgm:animLvl val="lvl"/>
          <dgm:resizeHandles/>
        </dgm:presLayoutVars>
      </dgm:prSet>
      <dgm:spPr/>
    </dgm:pt>
    <dgm:pt modelId="{716A2354-A866-47CF-97D7-80153EDA004A}" type="pres">
      <dgm:prSet presAssocID="{48B15E68-CED5-4867-9D8B-CC4D92E794E2}" presName="root" presStyleCnt="0"/>
      <dgm:spPr/>
    </dgm:pt>
    <dgm:pt modelId="{AEDEAF05-075D-4F7D-8174-61381A880E9B}" type="pres">
      <dgm:prSet presAssocID="{48B15E68-CED5-4867-9D8B-CC4D92E794E2}" presName="rootComposite" presStyleCnt="0"/>
      <dgm:spPr/>
    </dgm:pt>
    <dgm:pt modelId="{D77D2E80-B3A8-4C89-84B0-CA1BD8D2D5E2}" type="pres">
      <dgm:prSet presAssocID="{48B15E68-CED5-4867-9D8B-CC4D92E794E2}" presName="rootText" presStyleLbl="node1" presStyleIdx="0" presStyleCnt="2"/>
      <dgm:spPr/>
    </dgm:pt>
    <dgm:pt modelId="{90809FB5-91D5-4C74-90EE-B3B97F49D4D3}" type="pres">
      <dgm:prSet presAssocID="{48B15E68-CED5-4867-9D8B-CC4D92E794E2}" presName="rootConnector" presStyleLbl="node1" presStyleIdx="0" presStyleCnt="2"/>
      <dgm:spPr/>
    </dgm:pt>
    <dgm:pt modelId="{5A9F2514-7CA0-4DBB-90A1-9661C683FC9B}" type="pres">
      <dgm:prSet presAssocID="{48B15E68-CED5-4867-9D8B-CC4D92E794E2}" presName="childShape" presStyleCnt="0"/>
      <dgm:spPr/>
    </dgm:pt>
    <dgm:pt modelId="{934B8DF3-6639-4FE1-9A79-B29AEA50F57F}" type="pres">
      <dgm:prSet presAssocID="{46A70174-FE47-465F-A839-CD7ABC374B16}" presName="Name13" presStyleLbl="parChTrans1D2" presStyleIdx="0" presStyleCnt="7"/>
      <dgm:spPr/>
    </dgm:pt>
    <dgm:pt modelId="{72F82BB9-3091-4F0C-BCF0-6DE77A53409E}" type="pres">
      <dgm:prSet presAssocID="{241DE08C-FC04-4F8B-871E-1036291CA4EA}" presName="childText" presStyleLbl="bgAcc1" presStyleIdx="0" presStyleCnt="7">
        <dgm:presLayoutVars>
          <dgm:bulletEnabled val="1"/>
        </dgm:presLayoutVars>
      </dgm:prSet>
      <dgm:spPr/>
    </dgm:pt>
    <dgm:pt modelId="{83ED322A-52D0-4597-A852-3A4D1AEAC394}" type="pres">
      <dgm:prSet presAssocID="{72BADD02-B444-4F6D-BC64-5C7B4C24C584}" presName="Name13" presStyleLbl="parChTrans1D2" presStyleIdx="1" presStyleCnt="7"/>
      <dgm:spPr/>
    </dgm:pt>
    <dgm:pt modelId="{E8CA1ABA-FB9B-48FC-A0A2-FC397A0A9935}" type="pres">
      <dgm:prSet presAssocID="{FBDB047E-3EA6-4DF5-9D8B-AD67728B060C}" presName="childText" presStyleLbl="bgAcc1" presStyleIdx="1" presStyleCnt="7">
        <dgm:presLayoutVars>
          <dgm:bulletEnabled val="1"/>
        </dgm:presLayoutVars>
      </dgm:prSet>
      <dgm:spPr/>
    </dgm:pt>
    <dgm:pt modelId="{DE03144C-8257-4809-AE18-DED08E19D848}" type="pres">
      <dgm:prSet presAssocID="{06AB84B7-FDE6-4D36-82EA-D9F72DC14B39}" presName="Name13" presStyleLbl="parChTrans1D2" presStyleIdx="2" presStyleCnt="7"/>
      <dgm:spPr/>
    </dgm:pt>
    <dgm:pt modelId="{301CE36C-2D7B-4175-B1E7-CFF9FC248F56}" type="pres">
      <dgm:prSet presAssocID="{7E80970D-FC1B-4DA0-9EAB-4A41CA891E8B}" presName="childText" presStyleLbl="bgAcc1" presStyleIdx="2" presStyleCnt="7">
        <dgm:presLayoutVars>
          <dgm:bulletEnabled val="1"/>
        </dgm:presLayoutVars>
      </dgm:prSet>
      <dgm:spPr/>
    </dgm:pt>
    <dgm:pt modelId="{78E4C4EA-B9A9-4C8C-A9B1-60AA3F515E92}" type="pres">
      <dgm:prSet presAssocID="{DDBE2C9D-8A63-4946-82AE-E5BF26DC2DAD}" presName="root" presStyleCnt="0"/>
      <dgm:spPr/>
    </dgm:pt>
    <dgm:pt modelId="{541F00B6-BEF9-4059-AD6C-70E5D25C7D6A}" type="pres">
      <dgm:prSet presAssocID="{DDBE2C9D-8A63-4946-82AE-E5BF26DC2DAD}" presName="rootComposite" presStyleCnt="0"/>
      <dgm:spPr/>
    </dgm:pt>
    <dgm:pt modelId="{AA6888AC-A0C5-4116-8C96-D56DCD846513}" type="pres">
      <dgm:prSet presAssocID="{DDBE2C9D-8A63-4946-82AE-E5BF26DC2DAD}" presName="rootText" presStyleLbl="node1" presStyleIdx="1" presStyleCnt="2"/>
      <dgm:spPr/>
    </dgm:pt>
    <dgm:pt modelId="{C4A6E23D-8F5D-418C-8947-70770D5287C7}" type="pres">
      <dgm:prSet presAssocID="{DDBE2C9D-8A63-4946-82AE-E5BF26DC2DAD}" presName="rootConnector" presStyleLbl="node1" presStyleIdx="1" presStyleCnt="2"/>
      <dgm:spPr/>
    </dgm:pt>
    <dgm:pt modelId="{8A376FF2-39DE-44B2-B310-C46A73C88044}" type="pres">
      <dgm:prSet presAssocID="{DDBE2C9D-8A63-4946-82AE-E5BF26DC2DAD}" presName="childShape" presStyleCnt="0"/>
      <dgm:spPr/>
    </dgm:pt>
    <dgm:pt modelId="{2E62A902-382F-46DE-BFCA-396A39E1AAEE}" type="pres">
      <dgm:prSet presAssocID="{2C1DF1F6-6E8C-45CD-B548-E77E930A26F1}" presName="Name13" presStyleLbl="parChTrans1D2" presStyleIdx="3" presStyleCnt="7"/>
      <dgm:spPr/>
    </dgm:pt>
    <dgm:pt modelId="{29FE35E0-A604-49E2-BF2A-5F1CE56B7D27}" type="pres">
      <dgm:prSet presAssocID="{FAA38AEF-01AC-41AA-8C42-D2F9833F1306}" presName="childText" presStyleLbl="bgAcc1" presStyleIdx="3" presStyleCnt="7">
        <dgm:presLayoutVars>
          <dgm:bulletEnabled val="1"/>
        </dgm:presLayoutVars>
      </dgm:prSet>
      <dgm:spPr/>
    </dgm:pt>
    <dgm:pt modelId="{512AB8FC-2D9F-43B3-999B-FEC76C848D8B}" type="pres">
      <dgm:prSet presAssocID="{3F17FEE3-1A03-4F10-A3F6-C0461F11A248}" presName="Name13" presStyleLbl="parChTrans1D2" presStyleIdx="4" presStyleCnt="7"/>
      <dgm:spPr/>
    </dgm:pt>
    <dgm:pt modelId="{628F23F4-4035-4F63-B613-F8D692624838}" type="pres">
      <dgm:prSet presAssocID="{EFD233CB-8C3C-416A-950F-DCA648873D1B}" presName="childText" presStyleLbl="bgAcc1" presStyleIdx="4" presStyleCnt="7">
        <dgm:presLayoutVars>
          <dgm:bulletEnabled val="1"/>
        </dgm:presLayoutVars>
      </dgm:prSet>
      <dgm:spPr/>
    </dgm:pt>
    <dgm:pt modelId="{D83773D6-2B9E-4CBA-A79E-0FC502F250B0}" type="pres">
      <dgm:prSet presAssocID="{3394BB1B-1EC3-4F10-BB59-2037DAB440D2}" presName="Name13" presStyleLbl="parChTrans1D2" presStyleIdx="5" presStyleCnt="7"/>
      <dgm:spPr/>
    </dgm:pt>
    <dgm:pt modelId="{A470E953-FA4E-4789-A4BB-DE7906AD703D}" type="pres">
      <dgm:prSet presAssocID="{999A4736-995D-4107-8AC5-00B44BD79FF3}" presName="childText" presStyleLbl="bgAcc1" presStyleIdx="5" presStyleCnt="7">
        <dgm:presLayoutVars>
          <dgm:bulletEnabled val="1"/>
        </dgm:presLayoutVars>
      </dgm:prSet>
      <dgm:spPr/>
    </dgm:pt>
    <dgm:pt modelId="{42E322D9-B43C-4768-9110-02AB706E1693}" type="pres">
      <dgm:prSet presAssocID="{8ADAC8F2-BD1B-4084-9C54-F33EE3A41036}" presName="Name13" presStyleLbl="parChTrans1D2" presStyleIdx="6" presStyleCnt="7"/>
      <dgm:spPr/>
    </dgm:pt>
    <dgm:pt modelId="{2590F156-00CF-45F7-9376-44611281B181}" type="pres">
      <dgm:prSet presAssocID="{EB1229C0-A32A-4830-A70F-1BC2E0122D70}" presName="childText" presStyleLbl="bgAcc1" presStyleIdx="6" presStyleCnt="7">
        <dgm:presLayoutVars>
          <dgm:bulletEnabled val="1"/>
        </dgm:presLayoutVars>
      </dgm:prSet>
      <dgm:spPr/>
    </dgm:pt>
  </dgm:ptLst>
  <dgm:cxnLst>
    <dgm:cxn modelId="{CAFB1D03-0F74-48A2-99A8-FC5D3A58AECD}" srcId="{9A2B249B-732B-4F73-A516-B3B8CAC8EC28}" destId="{48B15E68-CED5-4867-9D8B-CC4D92E794E2}" srcOrd="0" destOrd="0" parTransId="{FFEC2928-C5A5-4BE2-A75B-D096FCD89C53}" sibTransId="{DA22E26D-D68F-42BA-BF08-5836DC68152C}"/>
    <dgm:cxn modelId="{CAA3BD14-C52C-4F1F-8BC0-4809C95F7E90}" type="presOf" srcId="{DDBE2C9D-8A63-4946-82AE-E5BF26DC2DAD}" destId="{C4A6E23D-8F5D-418C-8947-70770D5287C7}" srcOrd="1" destOrd="0" presId="urn:microsoft.com/office/officeart/2005/8/layout/hierarchy3"/>
    <dgm:cxn modelId="{2E9B0E1D-96AA-4265-89CC-30507F3197B9}" type="presOf" srcId="{DDBE2C9D-8A63-4946-82AE-E5BF26DC2DAD}" destId="{AA6888AC-A0C5-4116-8C96-D56DCD846513}" srcOrd="0" destOrd="0" presId="urn:microsoft.com/office/officeart/2005/8/layout/hierarchy3"/>
    <dgm:cxn modelId="{BFE6E433-2DDB-4407-AC17-765B96DBE854}" type="presOf" srcId="{EB1229C0-A32A-4830-A70F-1BC2E0122D70}" destId="{2590F156-00CF-45F7-9376-44611281B181}" srcOrd="0" destOrd="0" presId="urn:microsoft.com/office/officeart/2005/8/layout/hierarchy3"/>
    <dgm:cxn modelId="{5C213A3B-7B40-41CB-BA7A-F5D364120F80}" srcId="{48B15E68-CED5-4867-9D8B-CC4D92E794E2}" destId="{241DE08C-FC04-4F8B-871E-1036291CA4EA}" srcOrd="0" destOrd="0" parTransId="{46A70174-FE47-465F-A839-CD7ABC374B16}" sibTransId="{641F0A98-600A-4EFC-9661-419A83CBA803}"/>
    <dgm:cxn modelId="{F025CA60-6D9A-433C-969D-E4B6DB48C525}" srcId="{48B15E68-CED5-4867-9D8B-CC4D92E794E2}" destId="{7E80970D-FC1B-4DA0-9EAB-4A41CA891E8B}" srcOrd="2" destOrd="0" parTransId="{06AB84B7-FDE6-4D36-82EA-D9F72DC14B39}" sibTransId="{81FE344E-6372-4198-9D74-B9C7E1B9681C}"/>
    <dgm:cxn modelId="{C2DB3444-B27F-44DC-B147-8B34CDBC56A7}" type="presOf" srcId="{46A70174-FE47-465F-A839-CD7ABC374B16}" destId="{934B8DF3-6639-4FE1-9A79-B29AEA50F57F}" srcOrd="0" destOrd="0" presId="urn:microsoft.com/office/officeart/2005/8/layout/hierarchy3"/>
    <dgm:cxn modelId="{22F4B44E-845D-4C51-961F-7B3D8574B1F6}" type="presOf" srcId="{FBDB047E-3EA6-4DF5-9D8B-AD67728B060C}" destId="{E8CA1ABA-FB9B-48FC-A0A2-FC397A0A9935}" srcOrd="0" destOrd="0" presId="urn:microsoft.com/office/officeart/2005/8/layout/hierarchy3"/>
    <dgm:cxn modelId="{8622D171-FF1B-46D5-94C0-EFB2E1DDE6C1}" type="presOf" srcId="{8ADAC8F2-BD1B-4084-9C54-F33EE3A41036}" destId="{42E322D9-B43C-4768-9110-02AB706E1693}" srcOrd="0" destOrd="0" presId="urn:microsoft.com/office/officeart/2005/8/layout/hierarchy3"/>
    <dgm:cxn modelId="{264EF072-BCEF-4768-807E-0B38E5627243}" type="presOf" srcId="{48B15E68-CED5-4867-9D8B-CC4D92E794E2}" destId="{D77D2E80-B3A8-4C89-84B0-CA1BD8D2D5E2}" srcOrd="0" destOrd="0" presId="urn:microsoft.com/office/officeart/2005/8/layout/hierarchy3"/>
    <dgm:cxn modelId="{5AEF1076-9200-4171-A323-0B248809D8BD}" type="presOf" srcId="{2C1DF1F6-6E8C-45CD-B548-E77E930A26F1}" destId="{2E62A902-382F-46DE-BFCA-396A39E1AAEE}" srcOrd="0" destOrd="0" presId="urn:microsoft.com/office/officeart/2005/8/layout/hierarchy3"/>
    <dgm:cxn modelId="{46908976-2AE3-4F5E-A74E-4CAE1A60F84F}" srcId="{48B15E68-CED5-4867-9D8B-CC4D92E794E2}" destId="{FBDB047E-3EA6-4DF5-9D8B-AD67728B060C}" srcOrd="1" destOrd="0" parTransId="{72BADD02-B444-4F6D-BC64-5C7B4C24C584}" sibTransId="{20044223-8EF6-4986-B201-512DC2A6445B}"/>
    <dgm:cxn modelId="{19200C5A-3120-464D-9B17-483BC7D02413}" srcId="{DDBE2C9D-8A63-4946-82AE-E5BF26DC2DAD}" destId="{EFD233CB-8C3C-416A-950F-DCA648873D1B}" srcOrd="1" destOrd="0" parTransId="{3F17FEE3-1A03-4F10-A3F6-C0461F11A248}" sibTransId="{797C39EA-3255-434C-BA3A-EE85AC2556D8}"/>
    <dgm:cxn modelId="{1C66A08F-509F-47F9-925B-A077BC40DC5A}" type="presOf" srcId="{3394BB1B-1EC3-4F10-BB59-2037DAB440D2}" destId="{D83773D6-2B9E-4CBA-A79E-0FC502F250B0}" srcOrd="0" destOrd="0" presId="urn:microsoft.com/office/officeart/2005/8/layout/hierarchy3"/>
    <dgm:cxn modelId="{BC29029B-2B47-4DCF-A4A5-9FC061A8DC80}" type="presOf" srcId="{3F17FEE3-1A03-4F10-A3F6-C0461F11A248}" destId="{512AB8FC-2D9F-43B3-999B-FEC76C848D8B}" srcOrd="0" destOrd="0" presId="urn:microsoft.com/office/officeart/2005/8/layout/hierarchy3"/>
    <dgm:cxn modelId="{0C359BA7-D831-492B-BFDF-ED732021AB03}" type="presOf" srcId="{241DE08C-FC04-4F8B-871E-1036291CA4EA}" destId="{72F82BB9-3091-4F0C-BCF0-6DE77A53409E}" srcOrd="0" destOrd="0" presId="urn:microsoft.com/office/officeart/2005/8/layout/hierarchy3"/>
    <dgm:cxn modelId="{EA48E0A7-9E9E-4C19-A4A6-E50306D41558}" type="presOf" srcId="{999A4736-995D-4107-8AC5-00B44BD79FF3}" destId="{A470E953-FA4E-4789-A4BB-DE7906AD703D}" srcOrd="0" destOrd="0" presId="urn:microsoft.com/office/officeart/2005/8/layout/hierarchy3"/>
    <dgm:cxn modelId="{6155B7B4-32C8-418C-89F1-13ECFF367E45}" type="presOf" srcId="{48B15E68-CED5-4867-9D8B-CC4D92E794E2}" destId="{90809FB5-91D5-4C74-90EE-B3B97F49D4D3}" srcOrd="1" destOrd="0" presId="urn:microsoft.com/office/officeart/2005/8/layout/hierarchy3"/>
    <dgm:cxn modelId="{7B17DFBC-BEC9-46C7-8D30-415AFED417D3}" type="presOf" srcId="{FAA38AEF-01AC-41AA-8C42-D2F9833F1306}" destId="{29FE35E0-A604-49E2-BF2A-5F1CE56B7D27}" srcOrd="0" destOrd="0" presId="urn:microsoft.com/office/officeart/2005/8/layout/hierarchy3"/>
    <dgm:cxn modelId="{4F13C3CB-2696-4DDC-9ECC-5C1AEF07592D}" type="presOf" srcId="{06AB84B7-FDE6-4D36-82EA-D9F72DC14B39}" destId="{DE03144C-8257-4809-AE18-DED08E19D848}" srcOrd="0" destOrd="0" presId="urn:microsoft.com/office/officeart/2005/8/layout/hierarchy3"/>
    <dgm:cxn modelId="{5BD02FD1-C1A7-4D1C-8980-563A60AB91C1}" type="presOf" srcId="{EFD233CB-8C3C-416A-950F-DCA648873D1B}" destId="{628F23F4-4035-4F63-B613-F8D692624838}" srcOrd="0" destOrd="0" presId="urn:microsoft.com/office/officeart/2005/8/layout/hierarchy3"/>
    <dgm:cxn modelId="{5E624CDB-9203-4826-8BDB-FF396AC022CC}" type="presOf" srcId="{9A2B249B-732B-4F73-A516-B3B8CAC8EC28}" destId="{FBB18672-E6F0-43DC-8067-0265CC497834}" srcOrd="0" destOrd="0" presId="urn:microsoft.com/office/officeart/2005/8/layout/hierarchy3"/>
    <dgm:cxn modelId="{ACE071E3-925F-4801-9EFC-B4F83B35C388}" srcId="{DDBE2C9D-8A63-4946-82AE-E5BF26DC2DAD}" destId="{999A4736-995D-4107-8AC5-00B44BD79FF3}" srcOrd="2" destOrd="0" parTransId="{3394BB1B-1EC3-4F10-BB59-2037DAB440D2}" sibTransId="{9A84DA56-3607-4B3A-8842-926A04F9BDEE}"/>
    <dgm:cxn modelId="{676593EB-10C0-4658-86FD-7DDAAD769D38}" srcId="{DDBE2C9D-8A63-4946-82AE-E5BF26DC2DAD}" destId="{EB1229C0-A32A-4830-A70F-1BC2E0122D70}" srcOrd="3" destOrd="0" parTransId="{8ADAC8F2-BD1B-4084-9C54-F33EE3A41036}" sibTransId="{BF6A2F47-BAEC-42CA-84B8-AA8FC8F8678E}"/>
    <dgm:cxn modelId="{B77FE1ED-A0D2-45D9-94CE-ACA1C3CE3EF0}" srcId="{DDBE2C9D-8A63-4946-82AE-E5BF26DC2DAD}" destId="{FAA38AEF-01AC-41AA-8C42-D2F9833F1306}" srcOrd="0" destOrd="0" parTransId="{2C1DF1F6-6E8C-45CD-B548-E77E930A26F1}" sibTransId="{89F68F3F-9211-4B6A-9F2D-5E827B921208}"/>
    <dgm:cxn modelId="{89F115EF-A1BB-4440-8889-6B4CD1390601}" type="presOf" srcId="{7E80970D-FC1B-4DA0-9EAB-4A41CA891E8B}" destId="{301CE36C-2D7B-4175-B1E7-CFF9FC248F56}" srcOrd="0" destOrd="0" presId="urn:microsoft.com/office/officeart/2005/8/layout/hierarchy3"/>
    <dgm:cxn modelId="{10EEFBF3-6393-4894-9A08-28549B6422E7}" srcId="{9A2B249B-732B-4F73-A516-B3B8CAC8EC28}" destId="{DDBE2C9D-8A63-4946-82AE-E5BF26DC2DAD}" srcOrd="1" destOrd="0" parTransId="{710BAE9E-AD75-43EC-A2D2-0D60C7028FAC}" sibTransId="{5606147C-3396-47AA-B6E5-2B4FCC6D967A}"/>
    <dgm:cxn modelId="{7D8B7AF7-6C5D-4931-8C12-201E6CF4D1CF}" type="presOf" srcId="{72BADD02-B444-4F6D-BC64-5C7B4C24C584}" destId="{83ED322A-52D0-4597-A852-3A4D1AEAC394}" srcOrd="0" destOrd="0" presId="urn:microsoft.com/office/officeart/2005/8/layout/hierarchy3"/>
    <dgm:cxn modelId="{41B3011B-E377-4B8B-9BAB-14CD89F0304A}" type="presParOf" srcId="{FBB18672-E6F0-43DC-8067-0265CC497834}" destId="{716A2354-A866-47CF-97D7-80153EDA004A}" srcOrd="0" destOrd="0" presId="urn:microsoft.com/office/officeart/2005/8/layout/hierarchy3"/>
    <dgm:cxn modelId="{F1E9A959-0279-4E9E-8CD0-D62F50BEE316}" type="presParOf" srcId="{716A2354-A866-47CF-97D7-80153EDA004A}" destId="{AEDEAF05-075D-4F7D-8174-61381A880E9B}" srcOrd="0" destOrd="0" presId="urn:microsoft.com/office/officeart/2005/8/layout/hierarchy3"/>
    <dgm:cxn modelId="{68292FB2-1D1D-449C-AD81-C4D480CCCB62}" type="presParOf" srcId="{AEDEAF05-075D-4F7D-8174-61381A880E9B}" destId="{D77D2E80-B3A8-4C89-84B0-CA1BD8D2D5E2}" srcOrd="0" destOrd="0" presId="urn:microsoft.com/office/officeart/2005/8/layout/hierarchy3"/>
    <dgm:cxn modelId="{C08197B0-9FE6-4435-AF28-3B7FBD3C18F2}" type="presParOf" srcId="{AEDEAF05-075D-4F7D-8174-61381A880E9B}" destId="{90809FB5-91D5-4C74-90EE-B3B97F49D4D3}" srcOrd="1" destOrd="0" presId="urn:microsoft.com/office/officeart/2005/8/layout/hierarchy3"/>
    <dgm:cxn modelId="{EB85D723-B662-4554-B53E-D540956B13D8}" type="presParOf" srcId="{716A2354-A866-47CF-97D7-80153EDA004A}" destId="{5A9F2514-7CA0-4DBB-90A1-9661C683FC9B}" srcOrd="1" destOrd="0" presId="urn:microsoft.com/office/officeart/2005/8/layout/hierarchy3"/>
    <dgm:cxn modelId="{D3DF0DC8-F12F-46CE-89BF-D2BAD0A91A9B}" type="presParOf" srcId="{5A9F2514-7CA0-4DBB-90A1-9661C683FC9B}" destId="{934B8DF3-6639-4FE1-9A79-B29AEA50F57F}" srcOrd="0" destOrd="0" presId="urn:microsoft.com/office/officeart/2005/8/layout/hierarchy3"/>
    <dgm:cxn modelId="{86ECD8F9-781B-4BDC-8764-8BD486BD8828}" type="presParOf" srcId="{5A9F2514-7CA0-4DBB-90A1-9661C683FC9B}" destId="{72F82BB9-3091-4F0C-BCF0-6DE77A53409E}" srcOrd="1" destOrd="0" presId="urn:microsoft.com/office/officeart/2005/8/layout/hierarchy3"/>
    <dgm:cxn modelId="{D429E264-2DFE-48B2-B549-F7DB7FE1FF19}" type="presParOf" srcId="{5A9F2514-7CA0-4DBB-90A1-9661C683FC9B}" destId="{83ED322A-52D0-4597-A852-3A4D1AEAC394}" srcOrd="2" destOrd="0" presId="urn:microsoft.com/office/officeart/2005/8/layout/hierarchy3"/>
    <dgm:cxn modelId="{B7BB5880-8A4E-450C-8E2B-07A1951793E9}" type="presParOf" srcId="{5A9F2514-7CA0-4DBB-90A1-9661C683FC9B}" destId="{E8CA1ABA-FB9B-48FC-A0A2-FC397A0A9935}" srcOrd="3" destOrd="0" presId="urn:microsoft.com/office/officeart/2005/8/layout/hierarchy3"/>
    <dgm:cxn modelId="{ABF3E2B4-33B7-4678-A3EA-206CE3319C34}" type="presParOf" srcId="{5A9F2514-7CA0-4DBB-90A1-9661C683FC9B}" destId="{DE03144C-8257-4809-AE18-DED08E19D848}" srcOrd="4" destOrd="0" presId="urn:microsoft.com/office/officeart/2005/8/layout/hierarchy3"/>
    <dgm:cxn modelId="{0D1D771D-715E-4D5E-95EB-50FD290D0221}" type="presParOf" srcId="{5A9F2514-7CA0-4DBB-90A1-9661C683FC9B}" destId="{301CE36C-2D7B-4175-B1E7-CFF9FC248F56}" srcOrd="5" destOrd="0" presId="urn:microsoft.com/office/officeart/2005/8/layout/hierarchy3"/>
    <dgm:cxn modelId="{09280B64-7735-4596-9DA1-8C90D59CAE22}" type="presParOf" srcId="{FBB18672-E6F0-43DC-8067-0265CC497834}" destId="{78E4C4EA-B9A9-4C8C-A9B1-60AA3F515E92}" srcOrd="1" destOrd="0" presId="urn:microsoft.com/office/officeart/2005/8/layout/hierarchy3"/>
    <dgm:cxn modelId="{B2479CF2-40B1-41B2-A0DB-F9251C01F332}" type="presParOf" srcId="{78E4C4EA-B9A9-4C8C-A9B1-60AA3F515E92}" destId="{541F00B6-BEF9-4059-AD6C-70E5D25C7D6A}" srcOrd="0" destOrd="0" presId="urn:microsoft.com/office/officeart/2005/8/layout/hierarchy3"/>
    <dgm:cxn modelId="{22FBED88-5661-4979-B305-A2E1378F61A0}" type="presParOf" srcId="{541F00B6-BEF9-4059-AD6C-70E5D25C7D6A}" destId="{AA6888AC-A0C5-4116-8C96-D56DCD846513}" srcOrd="0" destOrd="0" presId="urn:microsoft.com/office/officeart/2005/8/layout/hierarchy3"/>
    <dgm:cxn modelId="{412E837D-26FB-4A8A-9A46-9CC5752358CE}" type="presParOf" srcId="{541F00B6-BEF9-4059-AD6C-70E5D25C7D6A}" destId="{C4A6E23D-8F5D-418C-8947-70770D5287C7}" srcOrd="1" destOrd="0" presId="urn:microsoft.com/office/officeart/2005/8/layout/hierarchy3"/>
    <dgm:cxn modelId="{83F2D5BD-6A09-445A-B90D-E8990B611E8B}" type="presParOf" srcId="{78E4C4EA-B9A9-4C8C-A9B1-60AA3F515E92}" destId="{8A376FF2-39DE-44B2-B310-C46A73C88044}" srcOrd="1" destOrd="0" presId="urn:microsoft.com/office/officeart/2005/8/layout/hierarchy3"/>
    <dgm:cxn modelId="{CAE788EE-950C-4B08-8050-253CA1D2744E}" type="presParOf" srcId="{8A376FF2-39DE-44B2-B310-C46A73C88044}" destId="{2E62A902-382F-46DE-BFCA-396A39E1AAEE}" srcOrd="0" destOrd="0" presId="urn:microsoft.com/office/officeart/2005/8/layout/hierarchy3"/>
    <dgm:cxn modelId="{5496F8B4-3A1D-4FB4-A641-36B849225B32}" type="presParOf" srcId="{8A376FF2-39DE-44B2-B310-C46A73C88044}" destId="{29FE35E0-A604-49E2-BF2A-5F1CE56B7D27}" srcOrd="1" destOrd="0" presId="urn:microsoft.com/office/officeart/2005/8/layout/hierarchy3"/>
    <dgm:cxn modelId="{410C0BEF-F9BB-4A00-BCC2-06BB3B02682C}" type="presParOf" srcId="{8A376FF2-39DE-44B2-B310-C46A73C88044}" destId="{512AB8FC-2D9F-43B3-999B-FEC76C848D8B}" srcOrd="2" destOrd="0" presId="urn:microsoft.com/office/officeart/2005/8/layout/hierarchy3"/>
    <dgm:cxn modelId="{05EDFF82-7971-4B7C-A678-EFBFF850819F}" type="presParOf" srcId="{8A376FF2-39DE-44B2-B310-C46A73C88044}" destId="{628F23F4-4035-4F63-B613-F8D692624838}" srcOrd="3" destOrd="0" presId="urn:microsoft.com/office/officeart/2005/8/layout/hierarchy3"/>
    <dgm:cxn modelId="{BE0AD25C-47EC-46F7-A0D7-3B9DA4F00784}" type="presParOf" srcId="{8A376FF2-39DE-44B2-B310-C46A73C88044}" destId="{D83773D6-2B9E-4CBA-A79E-0FC502F250B0}" srcOrd="4" destOrd="0" presId="urn:microsoft.com/office/officeart/2005/8/layout/hierarchy3"/>
    <dgm:cxn modelId="{87F9D2BF-2726-4E50-B830-EA2E84330751}" type="presParOf" srcId="{8A376FF2-39DE-44B2-B310-C46A73C88044}" destId="{A470E953-FA4E-4789-A4BB-DE7906AD703D}" srcOrd="5" destOrd="0" presId="urn:microsoft.com/office/officeart/2005/8/layout/hierarchy3"/>
    <dgm:cxn modelId="{B68D1BEF-2B05-481E-8102-A0C134797E84}" type="presParOf" srcId="{8A376FF2-39DE-44B2-B310-C46A73C88044}" destId="{42E322D9-B43C-4768-9110-02AB706E1693}" srcOrd="6" destOrd="0" presId="urn:microsoft.com/office/officeart/2005/8/layout/hierarchy3"/>
    <dgm:cxn modelId="{68E0FF4B-1FE8-4074-815A-E96078454DD3}" type="presParOf" srcId="{8A376FF2-39DE-44B2-B310-C46A73C88044}" destId="{2590F156-00CF-45F7-9376-44611281B181}" srcOrd="7"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A5ABF-2DBE-4D4D-B308-BF958DE90500}">
      <dsp:nvSpPr>
        <dsp:cNvPr id="0" name=""/>
        <dsp:cNvSpPr/>
      </dsp:nvSpPr>
      <dsp:spPr>
        <a:xfrm>
          <a:off x="5841666" y="3593927"/>
          <a:ext cx="277587" cy="895220"/>
        </a:xfrm>
        <a:custGeom>
          <a:avLst/>
          <a:gdLst/>
          <a:ahLst/>
          <a:cxnLst/>
          <a:rect l="0" t="0" r="0" b="0"/>
          <a:pathLst>
            <a:path>
              <a:moveTo>
                <a:pt x="0" y="0"/>
              </a:moveTo>
              <a:lnTo>
                <a:pt x="155320" y="0"/>
              </a:lnTo>
              <a:lnTo>
                <a:pt x="155320" y="1001818"/>
              </a:lnTo>
              <a:lnTo>
                <a:pt x="310641" y="1001818"/>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C6EB1C0-4118-47AE-B8D4-4C43975D2B8B}">
      <dsp:nvSpPr>
        <dsp:cNvPr id="0" name=""/>
        <dsp:cNvSpPr/>
      </dsp:nvSpPr>
      <dsp:spPr>
        <a:xfrm>
          <a:off x="5841666" y="3593927"/>
          <a:ext cx="277587" cy="202027"/>
        </a:xfrm>
        <a:custGeom>
          <a:avLst/>
          <a:gdLst/>
          <a:ahLst/>
          <a:cxnLst/>
          <a:rect l="0" t="0" r="0" b="0"/>
          <a:pathLst>
            <a:path>
              <a:moveTo>
                <a:pt x="0" y="0"/>
              </a:moveTo>
              <a:lnTo>
                <a:pt x="155320" y="0"/>
              </a:lnTo>
              <a:lnTo>
                <a:pt x="155320" y="226083"/>
              </a:lnTo>
              <a:lnTo>
                <a:pt x="310641" y="226083"/>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703DC0F-B483-4B6F-8CA0-52FE0F227243}">
      <dsp:nvSpPr>
        <dsp:cNvPr id="0" name=""/>
        <dsp:cNvSpPr/>
      </dsp:nvSpPr>
      <dsp:spPr>
        <a:xfrm>
          <a:off x="5841666" y="3199140"/>
          <a:ext cx="277587" cy="394786"/>
        </a:xfrm>
        <a:custGeom>
          <a:avLst/>
          <a:gdLst/>
          <a:ahLst/>
          <a:cxnLst/>
          <a:rect l="0" t="0" r="0" b="0"/>
          <a:pathLst>
            <a:path>
              <a:moveTo>
                <a:pt x="0" y="441795"/>
              </a:moveTo>
              <a:lnTo>
                <a:pt x="155320" y="441795"/>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D019C60-D7C5-4F82-BC74-40996E1A12AA}">
      <dsp:nvSpPr>
        <dsp:cNvPr id="0" name=""/>
        <dsp:cNvSpPr/>
      </dsp:nvSpPr>
      <dsp:spPr>
        <a:xfrm>
          <a:off x="5841666" y="2602327"/>
          <a:ext cx="277587" cy="991600"/>
        </a:xfrm>
        <a:custGeom>
          <a:avLst/>
          <a:gdLst/>
          <a:ahLst/>
          <a:cxnLst/>
          <a:rect l="0" t="0" r="0" b="0"/>
          <a:pathLst>
            <a:path>
              <a:moveTo>
                <a:pt x="0" y="1109674"/>
              </a:moveTo>
              <a:lnTo>
                <a:pt x="155320" y="1109674"/>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57ABC8F-1DDB-4CF0-8593-8ADB016BE8AE}">
      <dsp:nvSpPr>
        <dsp:cNvPr id="0" name=""/>
        <dsp:cNvSpPr/>
      </dsp:nvSpPr>
      <dsp:spPr>
        <a:xfrm>
          <a:off x="4176140" y="2650516"/>
          <a:ext cx="277587" cy="943410"/>
        </a:xfrm>
        <a:custGeom>
          <a:avLst/>
          <a:gdLst/>
          <a:ahLst/>
          <a:cxnLst/>
          <a:rect l="0" t="0" r="0" b="0"/>
          <a:pathLst>
            <a:path>
              <a:moveTo>
                <a:pt x="0" y="0"/>
              </a:moveTo>
              <a:lnTo>
                <a:pt x="155320" y="0"/>
              </a:lnTo>
              <a:lnTo>
                <a:pt x="155320" y="1055746"/>
              </a:lnTo>
              <a:lnTo>
                <a:pt x="310641" y="1055746"/>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D8B0D50-463B-4B03-9DCC-FB838A2FFDFD}">
      <dsp:nvSpPr>
        <dsp:cNvPr id="0" name=""/>
        <dsp:cNvSpPr/>
      </dsp:nvSpPr>
      <dsp:spPr>
        <a:xfrm>
          <a:off x="5841666" y="1707106"/>
          <a:ext cx="277587" cy="298406"/>
        </a:xfrm>
        <a:custGeom>
          <a:avLst/>
          <a:gdLst/>
          <a:ahLst/>
          <a:cxnLst/>
          <a:rect l="0" t="0" r="0" b="0"/>
          <a:pathLst>
            <a:path>
              <a:moveTo>
                <a:pt x="0" y="0"/>
              </a:moveTo>
              <a:lnTo>
                <a:pt x="155320" y="0"/>
              </a:lnTo>
              <a:lnTo>
                <a:pt x="155320" y="333939"/>
              </a:lnTo>
              <a:lnTo>
                <a:pt x="310641" y="3339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40E9D29-9DE7-453E-AA21-CD926B64E9E0}">
      <dsp:nvSpPr>
        <dsp:cNvPr id="0" name=""/>
        <dsp:cNvSpPr/>
      </dsp:nvSpPr>
      <dsp:spPr>
        <a:xfrm>
          <a:off x="5841666" y="1408699"/>
          <a:ext cx="277587" cy="298406"/>
        </a:xfrm>
        <a:custGeom>
          <a:avLst/>
          <a:gdLst/>
          <a:ahLst/>
          <a:cxnLst/>
          <a:rect l="0" t="0" r="0" b="0"/>
          <a:pathLst>
            <a:path>
              <a:moveTo>
                <a:pt x="0" y="333939"/>
              </a:moveTo>
              <a:lnTo>
                <a:pt x="155320" y="333939"/>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2E2FDBB-4444-4C2C-9920-E28F584214A7}">
      <dsp:nvSpPr>
        <dsp:cNvPr id="0" name=""/>
        <dsp:cNvSpPr/>
      </dsp:nvSpPr>
      <dsp:spPr>
        <a:xfrm>
          <a:off x="4176140" y="1707106"/>
          <a:ext cx="277587" cy="943410"/>
        </a:xfrm>
        <a:custGeom>
          <a:avLst/>
          <a:gdLst/>
          <a:ahLst/>
          <a:cxnLst/>
          <a:rect l="0" t="0" r="0" b="0"/>
          <a:pathLst>
            <a:path>
              <a:moveTo>
                <a:pt x="0" y="1055746"/>
              </a:moveTo>
              <a:lnTo>
                <a:pt x="155320" y="1055746"/>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0DB10D3-6C89-4654-B7FE-832F73BED83C}">
      <dsp:nvSpPr>
        <dsp:cNvPr id="0" name=""/>
        <dsp:cNvSpPr/>
      </dsp:nvSpPr>
      <dsp:spPr>
        <a:xfrm>
          <a:off x="2459704" y="1616912"/>
          <a:ext cx="328497" cy="1033604"/>
        </a:xfrm>
        <a:custGeom>
          <a:avLst/>
          <a:gdLst/>
          <a:ahLst/>
          <a:cxnLst/>
          <a:rect l="0" t="0" r="0" b="0"/>
          <a:pathLst>
            <a:path>
              <a:moveTo>
                <a:pt x="0" y="0"/>
              </a:moveTo>
              <a:lnTo>
                <a:pt x="212292" y="0"/>
              </a:lnTo>
              <a:lnTo>
                <a:pt x="212292" y="1156680"/>
              </a:lnTo>
              <a:lnTo>
                <a:pt x="367613" y="115668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DDDB79F-BE12-4F26-A0DD-B09A4E5E9A96}">
      <dsp:nvSpPr>
        <dsp:cNvPr id="0" name=""/>
        <dsp:cNvSpPr/>
      </dsp:nvSpPr>
      <dsp:spPr>
        <a:xfrm>
          <a:off x="5841666" y="513479"/>
          <a:ext cx="277587" cy="298406"/>
        </a:xfrm>
        <a:custGeom>
          <a:avLst/>
          <a:gdLst/>
          <a:ahLst/>
          <a:cxnLst/>
          <a:rect l="0" t="0" r="0" b="0"/>
          <a:pathLst>
            <a:path>
              <a:moveTo>
                <a:pt x="0" y="0"/>
              </a:moveTo>
              <a:lnTo>
                <a:pt x="155320" y="0"/>
              </a:lnTo>
              <a:lnTo>
                <a:pt x="155320" y="333939"/>
              </a:lnTo>
              <a:lnTo>
                <a:pt x="310641" y="3339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8671E0F-851D-4B44-8391-855076327E0F}">
      <dsp:nvSpPr>
        <dsp:cNvPr id="0" name=""/>
        <dsp:cNvSpPr/>
      </dsp:nvSpPr>
      <dsp:spPr>
        <a:xfrm>
          <a:off x="5841666" y="215072"/>
          <a:ext cx="277587" cy="298406"/>
        </a:xfrm>
        <a:custGeom>
          <a:avLst/>
          <a:gdLst/>
          <a:ahLst/>
          <a:cxnLst/>
          <a:rect l="0" t="0" r="0" b="0"/>
          <a:pathLst>
            <a:path>
              <a:moveTo>
                <a:pt x="0" y="333939"/>
              </a:moveTo>
              <a:lnTo>
                <a:pt x="155320" y="333939"/>
              </a:lnTo>
              <a:lnTo>
                <a:pt x="155320" y="0"/>
              </a:lnTo>
              <a:lnTo>
                <a:pt x="310641"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8B80E97-11F6-48C2-92F3-7061D018A562}">
      <dsp:nvSpPr>
        <dsp:cNvPr id="0" name=""/>
        <dsp:cNvSpPr/>
      </dsp:nvSpPr>
      <dsp:spPr>
        <a:xfrm>
          <a:off x="4176140" y="467759"/>
          <a:ext cx="277587" cy="91440"/>
        </a:xfrm>
        <a:custGeom>
          <a:avLst/>
          <a:gdLst/>
          <a:ahLst/>
          <a:cxnLst/>
          <a:rect l="0" t="0" r="0" b="0"/>
          <a:pathLst>
            <a:path>
              <a:moveTo>
                <a:pt x="0" y="45720"/>
              </a:moveTo>
              <a:lnTo>
                <a:pt x="310641"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6BFF1C0-D5D6-45C4-976D-BF215997B39E}">
      <dsp:nvSpPr>
        <dsp:cNvPr id="0" name=""/>
        <dsp:cNvSpPr/>
      </dsp:nvSpPr>
      <dsp:spPr>
        <a:xfrm>
          <a:off x="2459704" y="513479"/>
          <a:ext cx="328497" cy="1103433"/>
        </a:xfrm>
        <a:custGeom>
          <a:avLst/>
          <a:gdLst/>
          <a:ahLst/>
          <a:cxnLst/>
          <a:rect l="0" t="0" r="0" b="0"/>
          <a:pathLst>
            <a:path>
              <a:moveTo>
                <a:pt x="0" y="1234824"/>
              </a:moveTo>
              <a:lnTo>
                <a:pt x="212292" y="1234824"/>
              </a:lnTo>
              <a:lnTo>
                <a:pt x="212292" y="0"/>
              </a:lnTo>
              <a:lnTo>
                <a:pt x="367613"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BDA2E4-28AE-4F32-B97C-BC4EADF751FE}">
      <dsp:nvSpPr>
        <dsp:cNvPr id="0" name=""/>
        <dsp:cNvSpPr/>
      </dsp:nvSpPr>
      <dsp:spPr>
        <a:xfrm>
          <a:off x="833387" y="1130493"/>
          <a:ext cx="1626316" cy="972838"/>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ysClr val="windowText" lastClr="000000"/>
              </a:solidFill>
              <a:latin typeface="Century Gothic" panose="020B0502020202020204" pitchFamily="34" charset="0"/>
              <a:ea typeface="+mn-ea"/>
              <a:cs typeface="+mn-cs"/>
            </a:rPr>
            <a:t>Process Excellence</a:t>
          </a:r>
        </a:p>
      </dsp:txBody>
      <dsp:txXfrm>
        <a:off x="833387" y="1130493"/>
        <a:ext cx="1626316" cy="972838"/>
      </dsp:txXfrm>
    </dsp:sp>
    <dsp:sp modelId="{792D9BFD-377A-4F1C-ADB0-0EE2DFCF7B92}">
      <dsp:nvSpPr>
        <dsp:cNvPr id="0" name=""/>
        <dsp:cNvSpPr/>
      </dsp:nvSpPr>
      <dsp:spPr>
        <a:xfrm>
          <a:off x="2788202" y="46268"/>
          <a:ext cx="1387938" cy="934422"/>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solidFill>
              <a:latin typeface="Century Gothic" panose="020B0502020202020204" pitchFamily="34" charset="0"/>
              <a:ea typeface="+mn-ea"/>
              <a:cs typeface="+mn-cs"/>
            </a:rPr>
            <a:t>Lean</a:t>
          </a:r>
        </a:p>
      </dsp:txBody>
      <dsp:txXfrm>
        <a:off x="2788202" y="46268"/>
        <a:ext cx="1387938" cy="934422"/>
      </dsp:txXfrm>
    </dsp:sp>
    <dsp:sp modelId="{9EA966D6-0AD5-42BD-B44B-57DA097D7878}">
      <dsp:nvSpPr>
        <dsp:cNvPr id="0" name=""/>
        <dsp:cNvSpPr/>
      </dsp:nvSpPr>
      <dsp:spPr>
        <a:xfrm>
          <a:off x="4453728" y="219499"/>
          <a:ext cx="1387938" cy="587959"/>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latin typeface="Century Gothic" panose="020B0502020202020204" pitchFamily="34" charset="0"/>
              <a:ea typeface="+mn-ea"/>
              <a:cs typeface="+mn-cs"/>
            </a:rPr>
            <a:t>Lean Certification</a:t>
          </a:r>
        </a:p>
      </dsp:txBody>
      <dsp:txXfrm>
        <a:off x="4453728" y="219499"/>
        <a:ext cx="1387938" cy="587959"/>
      </dsp:txXfrm>
    </dsp:sp>
    <dsp:sp modelId="{6FEE64EC-F71B-4627-AA59-99CDC6BC873C}">
      <dsp:nvSpPr>
        <dsp:cNvPr id="0" name=""/>
        <dsp:cNvSpPr/>
      </dsp:nvSpPr>
      <dsp:spPr>
        <a:xfrm>
          <a:off x="6119254" y="3412"/>
          <a:ext cx="1724888" cy="423321"/>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Century Gothic" panose="020B0502020202020204" pitchFamily="34" charset="0"/>
              <a:ea typeface="+mn-ea"/>
              <a:cs typeface="+mn-cs"/>
            </a:rPr>
            <a:t>Lean Certification Projects</a:t>
          </a:r>
        </a:p>
      </dsp:txBody>
      <dsp:txXfrm>
        <a:off x="6119254" y="3412"/>
        <a:ext cx="1724888" cy="423321"/>
      </dsp:txXfrm>
    </dsp:sp>
    <dsp:sp modelId="{4FCE1262-3E65-414D-A39E-5E15BBE254A6}">
      <dsp:nvSpPr>
        <dsp:cNvPr id="0" name=""/>
        <dsp:cNvSpPr/>
      </dsp:nvSpPr>
      <dsp:spPr>
        <a:xfrm>
          <a:off x="6119254" y="600225"/>
          <a:ext cx="1759448" cy="423321"/>
        </a:xfrm>
        <a:prstGeom prst="rect">
          <a:avLst/>
        </a:prstGeom>
        <a:solidFill>
          <a:srgbClr val="8064A2">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Century Gothic" panose="020B0502020202020204" pitchFamily="34" charset="0"/>
              <a:ea typeface="+mn-ea"/>
              <a:cs typeface="+mn-cs"/>
            </a:rPr>
            <a:t>Other Lean Projects</a:t>
          </a:r>
        </a:p>
      </dsp:txBody>
      <dsp:txXfrm>
        <a:off x="6119254" y="600225"/>
        <a:ext cx="1759448" cy="423321"/>
      </dsp:txXfrm>
    </dsp:sp>
    <dsp:sp modelId="{1E163AC2-6588-46AE-A7D7-B93A11CD8A3A}">
      <dsp:nvSpPr>
        <dsp:cNvPr id="0" name=""/>
        <dsp:cNvSpPr/>
      </dsp:nvSpPr>
      <dsp:spPr>
        <a:xfrm>
          <a:off x="2788202" y="2113476"/>
          <a:ext cx="1387938" cy="1074080"/>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entury Gothic" panose="020B0502020202020204" pitchFamily="34" charset="0"/>
              <a:ea typeface="+mn-ea"/>
              <a:cs typeface="+mn-cs"/>
            </a:rPr>
            <a:t>Six Sigma</a:t>
          </a:r>
        </a:p>
      </dsp:txBody>
      <dsp:txXfrm>
        <a:off x="2788202" y="2113476"/>
        <a:ext cx="1387938" cy="1074080"/>
      </dsp:txXfrm>
    </dsp:sp>
    <dsp:sp modelId="{7A8C186E-205B-458F-9DFC-F472C43531F2}">
      <dsp:nvSpPr>
        <dsp:cNvPr id="0" name=""/>
        <dsp:cNvSpPr/>
      </dsp:nvSpPr>
      <dsp:spPr>
        <a:xfrm>
          <a:off x="4453728" y="1413127"/>
          <a:ext cx="1387938" cy="587959"/>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entury Gothic" panose="020B0502020202020204" pitchFamily="34" charset="0"/>
              <a:ea typeface="+mn-ea"/>
              <a:cs typeface="+mn-cs"/>
            </a:rPr>
            <a:t>Green Belt</a:t>
          </a:r>
        </a:p>
      </dsp:txBody>
      <dsp:txXfrm>
        <a:off x="4453728" y="1413127"/>
        <a:ext cx="1387938" cy="587959"/>
      </dsp:txXfrm>
    </dsp:sp>
    <dsp:sp modelId="{2756E1FF-B36A-4C53-B889-7D1A155939F6}">
      <dsp:nvSpPr>
        <dsp:cNvPr id="0" name=""/>
        <dsp:cNvSpPr/>
      </dsp:nvSpPr>
      <dsp:spPr>
        <a:xfrm>
          <a:off x="6119254" y="1197039"/>
          <a:ext cx="1759448" cy="423321"/>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entury Gothic" panose="020B0502020202020204" pitchFamily="34" charset="0"/>
              <a:ea typeface="+mn-ea"/>
              <a:cs typeface="+mn-cs"/>
            </a:rPr>
            <a:t>Training</a:t>
          </a:r>
        </a:p>
      </dsp:txBody>
      <dsp:txXfrm>
        <a:off x="6119254" y="1197039"/>
        <a:ext cx="1759448" cy="423321"/>
      </dsp:txXfrm>
    </dsp:sp>
    <dsp:sp modelId="{2455BD91-BD02-465D-8E13-A213B773247F}">
      <dsp:nvSpPr>
        <dsp:cNvPr id="0" name=""/>
        <dsp:cNvSpPr/>
      </dsp:nvSpPr>
      <dsp:spPr>
        <a:xfrm>
          <a:off x="6119254" y="1793852"/>
          <a:ext cx="1759448" cy="423321"/>
        </a:xfrm>
        <a:prstGeom prst="rect">
          <a:avLst/>
        </a:prstGeom>
        <a:solidFill>
          <a:srgbClr val="2D872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entury Gothic" panose="020B0502020202020204" pitchFamily="34" charset="0"/>
              <a:ea typeface="+mn-ea"/>
              <a:cs typeface="+mn-cs"/>
            </a:rPr>
            <a:t>Projects</a:t>
          </a:r>
        </a:p>
      </dsp:txBody>
      <dsp:txXfrm>
        <a:off x="6119254" y="1793852"/>
        <a:ext cx="1759448" cy="423321"/>
      </dsp:txXfrm>
    </dsp:sp>
    <dsp:sp modelId="{B937D9F4-D00A-4FE9-A2FE-ABAAB195561E}">
      <dsp:nvSpPr>
        <dsp:cNvPr id="0" name=""/>
        <dsp:cNvSpPr/>
      </dsp:nvSpPr>
      <dsp:spPr>
        <a:xfrm>
          <a:off x="4453728" y="3299947"/>
          <a:ext cx="1387938" cy="587959"/>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entury Gothic" panose="020B0502020202020204" pitchFamily="34" charset="0"/>
              <a:ea typeface="+mn-ea"/>
              <a:cs typeface="+mn-cs"/>
            </a:rPr>
            <a:t>Black Belt</a:t>
          </a:r>
        </a:p>
      </dsp:txBody>
      <dsp:txXfrm>
        <a:off x="4453728" y="3299947"/>
        <a:ext cx="1387938" cy="587959"/>
      </dsp:txXfrm>
    </dsp:sp>
    <dsp:sp modelId="{7EBE57EC-3BD3-4EB9-A574-C229B30B2CB7}">
      <dsp:nvSpPr>
        <dsp:cNvPr id="0" name=""/>
        <dsp:cNvSpPr/>
      </dsp:nvSpPr>
      <dsp:spPr>
        <a:xfrm>
          <a:off x="6119254" y="2390666"/>
          <a:ext cx="1759448" cy="423321"/>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entury Gothic" panose="020B0502020202020204" pitchFamily="34" charset="0"/>
              <a:ea typeface="+mn-ea"/>
              <a:cs typeface="+mn-cs"/>
            </a:rPr>
            <a:t>Projects</a:t>
          </a:r>
        </a:p>
      </dsp:txBody>
      <dsp:txXfrm>
        <a:off x="6119254" y="2390666"/>
        <a:ext cx="1759448" cy="423321"/>
      </dsp:txXfrm>
    </dsp:sp>
    <dsp:sp modelId="{F613BEDC-F412-4FFD-94D5-085F7F0964D0}">
      <dsp:nvSpPr>
        <dsp:cNvPr id="0" name=""/>
        <dsp:cNvSpPr/>
      </dsp:nvSpPr>
      <dsp:spPr>
        <a:xfrm>
          <a:off x="6119254" y="2987480"/>
          <a:ext cx="1759448" cy="423321"/>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entury Gothic" panose="020B0502020202020204" pitchFamily="34" charset="0"/>
              <a:ea typeface="+mn-ea"/>
              <a:cs typeface="+mn-cs"/>
            </a:rPr>
            <a:t>Mentoring</a:t>
          </a:r>
        </a:p>
      </dsp:txBody>
      <dsp:txXfrm>
        <a:off x="6119254" y="2987480"/>
        <a:ext cx="1759448" cy="423321"/>
      </dsp:txXfrm>
    </dsp:sp>
    <dsp:sp modelId="{7456DB51-797A-4D3B-A2D8-05E51B09A9E3}">
      <dsp:nvSpPr>
        <dsp:cNvPr id="0" name=""/>
        <dsp:cNvSpPr/>
      </dsp:nvSpPr>
      <dsp:spPr>
        <a:xfrm>
          <a:off x="6119254" y="3584293"/>
          <a:ext cx="1759448" cy="423321"/>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entury Gothic" panose="020B0502020202020204" pitchFamily="34" charset="0"/>
              <a:ea typeface="+mn-ea"/>
              <a:cs typeface="+mn-cs"/>
            </a:rPr>
            <a:t> </a:t>
          </a:r>
          <a:r>
            <a:rPr lang="en-US" sz="1400" b="1" kern="1200" dirty="0">
              <a:solidFill>
                <a:sysClr val="window" lastClr="FFFFFF"/>
              </a:solidFill>
              <a:latin typeface="Century Gothic" panose="020B0502020202020204" pitchFamily="34" charset="0"/>
              <a:ea typeface="+mn-ea"/>
              <a:cs typeface="+mn-cs"/>
            </a:rPr>
            <a:t>Sustainability</a:t>
          </a:r>
        </a:p>
      </dsp:txBody>
      <dsp:txXfrm>
        <a:off x="6119254" y="3584293"/>
        <a:ext cx="1759448" cy="423321"/>
      </dsp:txXfrm>
    </dsp:sp>
    <dsp:sp modelId="{C3AB3E39-C9E4-49A1-9F5F-C8E9810251B7}">
      <dsp:nvSpPr>
        <dsp:cNvPr id="0" name=""/>
        <dsp:cNvSpPr/>
      </dsp:nvSpPr>
      <dsp:spPr>
        <a:xfrm>
          <a:off x="6119254" y="4181107"/>
          <a:ext cx="1759448" cy="616080"/>
        </a:xfrm>
        <a:prstGeom prst="rect">
          <a:avLst/>
        </a:prstGeom>
        <a:solidFill>
          <a:sysClr val="windowText" lastClr="000000">
            <a:lumMod val="75000"/>
            <a:lumOff val="2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entury Gothic" panose="020B0502020202020204" pitchFamily="34" charset="0"/>
              <a:ea typeface="+mn-ea"/>
              <a:cs typeface="+mn-cs"/>
            </a:rPr>
            <a:t>Advanced Analytics and statistics </a:t>
          </a:r>
        </a:p>
      </dsp:txBody>
      <dsp:txXfrm>
        <a:off x="6119254" y="4181107"/>
        <a:ext cx="1759448" cy="61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D2E80-B3A8-4C89-84B0-CA1BD8D2D5E2}">
      <dsp:nvSpPr>
        <dsp:cNvPr id="0" name=""/>
        <dsp:cNvSpPr/>
      </dsp:nvSpPr>
      <dsp:spPr>
        <a:xfrm>
          <a:off x="991158" y="744"/>
          <a:ext cx="1421903" cy="710951"/>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Direct</a:t>
          </a:r>
        </a:p>
      </dsp:txBody>
      <dsp:txXfrm>
        <a:off x="1011981" y="21567"/>
        <a:ext cx="1380257" cy="669305"/>
      </dsp:txXfrm>
    </dsp:sp>
    <dsp:sp modelId="{934B8DF3-6639-4FE1-9A79-B29AEA50F57F}">
      <dsp:nvSpPr>
        <dsp:cNvPr id="0" name=""/>
        <dsp:cNvSpPr/>
      </dsp:nvSpPr>
      <dsp:spPr>
        <a:xfrm>
          <a:off x="1133348" y="711696"/>
          <a:ext cx="142190" cy="533213"/>
        </a:xfrm>
        <a:custGeom>
          <a:avLst/>
          <a:gdLst/>
          <a:ahLst/>
          <a:cxnLst/>
          <a:rect l="0" t="0" r="0" b="0"/>
          <a:pathLst>
            <a:path>
              <a:moveTo>
                <a:pt x="0" y="0"/>
              </a:moveTo>
              <a:lnTo>
                <a:pt x="0" y="533213"/>
              </a:lnTo>
              <a:lnTo>
                <a:pt x="142190" y="533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82BB9-3091-4F0C-BCF0-6DE77A53409E}">
      <dsp:nvSpPr>
        <dsp:cNvPr id="0" name=""/>
        <dsp:cNvSpPr/>
      </dsp:nvSpPr>
      <dsp:spPr>
        <a:xfrm>
          <a:off x="1275538" y="889434"/>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Interviews (Phone calls or in person)</a:t>
          </a:r>
        </a:p>
      </dsp:txBody>
      <dsp:txXfrm>
        <a:off x="1296361" y="910257"/>
        <a:ext cx="1095877" cy="669305"/>
      </dsp:txXfrm>
    </dsp:sp>
    <dsp:sp modelId="{83ED322A-52D0-4597-A852-3A4D1AEAC394}">
      <dsp:nvSpPr>
        <dsp:cNvPr id="0" name=""/>
        <dsp:cNvSpPr/>
      </dsp:nvSpPr>
      <dsp:spPr>
        <a:xfrm>
          <a:off x="1133348" y="711696"/>
          <a:ext cx="142190" cy="1421903"/>
        </a:xfrm>
        <a:custGeom>
          <a:avLst/>
          <a:gdLst/>
          <a:ahLst/>
          <a:cxnLst/>
          <a:rect l="0" t="0" r="0" b="0"/>
          <a:pathLst>
            <a:path>
              <a:moveTo>
                <a:pt x="0" y="0"/>
              </a:moveTo>
              <a:lnTo>
                <a:pt x="0" y="1421903"/>
              </a:lnTo>
              <a:lnTo>
                <a:pt x="142190" y="1421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A1ABA-FB9B-48FC-A0A2-FC397A0A9935}">
      <dsp:nvSpPr>
        <dsp:cNvPr id="0" name=""/>
        <dsp:cNvSpPr/>
      </dsp:nvSpPr>
      <dsp:spPr>
        <a:xfrm>
          <a:off x="1275538" y="1778124"/>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Focus Groups</a:t>
          </a:r>
        </a:p>
      </dsp:txBody>
      <dsp:txXfrm>
        <a:off x="1296361" y="1798947"/>
        <a:ext cx="1095877" cy="669305"/>
      </dsp:txXfrm>
    </dsp:sp>
    <dsp:sp modelId="{DE03144C-8257-4809-AE18-DED08E19D848}">
      <dsp:nvSpPr>
        <dsp:cNvPr id="0" name=""/>
        <dsp:cNvSpPr/>
      </dsp:nvSpPr>
      <dsp:spPr>
        <a:xfrm>
          <a:off x="1133348" y="711696"/>
          <a:ext cx="142190" cy="2310593"/>
        </a:xfrm>
        <a:custGeom>
          <a:avLst/>
          <a:gdLst/>
          <a:ahLst/>
          <a:cxnLst/>
          <a:rect l="0" t="0" r="0" b="0"/>
          <a:pathLst>
            <a:path>
              <a:moveTo>
                <a:pt x="0" y="0"/>
              </a:moveTo>
              <a:lnTo>
                <a:pt x="0" y="2310593"/>
              </a:lnTo>
              <a:lnTo>
                <a:pt x="142190" y="2310593"/>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sp>
    <dsp:sp modelId="{301CE36C-2D7B-4175-B1E7-CFF9FC248F56}">
      <dsp:nvSpPr>
        <dsp:cNvPr id="0" name=""/>
        <dsp:cNvSpPr/>
      </dsp:nvSpPr>
      <dsp:spPr>
        <a:xfrm>
          <a:off x="1275538" y="2666813"/>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Surveys</a:t>
          </a:r>
        </a:p>
      </dsp:txBody>
      <dsp:txXfrm>
        <a:off x="1296361" y="2687636"/>
        <a:ext cx="1095877" cy="669305"/>
      </dsp:txXfrm>
    </dsp:sp>
    <dsp:sp modelId="{AA6888AC-A0C5-4116-8C96-D56DCD846513}">
      <dsp:nvSpPr>
        <dsp:cNvPr id="0" name=""/>
        <dsp:cNvSpPr/>
      </dsp:nvSpPr>
      <dsp:spPr>
        <a:xfrm>
          <a:off x="2768537" y="744"/>
          <a:ext cx="1421903" cy="710951"/>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Indirect</a:t>
          </a:r>
        </a:p>
      </dsp:txBody>
      <dsp:txXfrm>
        <a:off x="2789360" y="21567"/>
        <a:ext cx="1380257" cy="669305"/>
      </dsp:txXfrm>
    </dsp:sp>
    <dsp:sp modelId="{2E62A902-382F-46DE-BFCA-396A39E1AAEE}">
      <dsp:nvSpPr>
        <dsp:cNvPr id="0" name=""/>
        <dsp:cNvSpPr/>
      </dsp:nvSpPr>
      <dsp:spPr>
        <a:xfrm>
          <a:off x="2910728" y="711696"/>
          <a:ext cx="142190" cy="533213"/>
        </a:xfrm>
        <a:custGeom>
          <a:avLst/>
          <a:gdLst/>
          <a:ahLst/>
          <a:cxnLst/>
          <a:rect l="0" t="0" r="0" b="0"/>
          <a:pathLst>
            <a:path>
              <a:moveTo>
                <a:pt x="0" y="0"/>
              </a:moveTo>
              <a:lnTo>
                <a:pt x="0" y="533213"/>
              </a:lnTo>
              <a:lnTo>
                <a:pt x="142190" y="533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E35E0-A604-49E2-BF2A-5F1CE56B7D27}">
      <dsp:nvSpPr>
        <dsp:cNvPr id="0" name=""/>
        <dsp:cNvSpPr/>
      </dsp:nvSpPr>
      <dsp:spPr>
        <a:xfrm>
          <a:off x="3052918" y="889434"/>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Complaints</a:t>
          </a:r>
        </a:p>
      </dsp:txBody>
      <dsp:txXfrm>
        <a:off x="3073741" y="910257"/>
        <a:ext cx="1095877" cy="669305"/>
      </dsp:txXfrm>
    </dsp:sp>
    <dsp:sp modelId="{512AB8FC-2D9F-43B3-999B-FEC76C848D8B}">
      <dsp:nvSpPr>
        <dsp:cNvPr id="0" name=""/>
        <dsp:cNvSpPr/>
      </dsp:nvSpPr>
      <dsp:spPr>
        <a:xfrm>
          <a:off x="2910728" y="711696"/>
          <a:ext cx="142190" cy="1421903"/>
        </a:xfrm>
        <a:custGeom>
          <a:avLst/>
          <a:gdLst/>
          <a:ahLst/>
          <a:cxnLst/>
          <a:rect l="0" t="0" r="0" b="0"/>
          <a:pathLst>
            <a:path>
              <a:moveTo>
                <a:pt x="0" y="0"/>
              </a:moveTo>
              <a:lnTo>
                <a:pt x="0" y="1421903"/>
              </a:lnTo>
              <a:lnTo>
                <a:pt x="142190" y="1421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F23F4-4035-4F63-B613-F8D692624838}">
      <dsp:nvSpPr>
        <dsp:cNvPr id="0" name=""/>
        <dsp:cNvSpPr/>
      </dsp:nvSpPr>
      <dsp:spPr>
        <a:xfrm>
          <a:off x="3052918" y="1778124"/>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On-site Observation</a:t>
          </a:r>
        </a:p>
      </dsp:txBody>
      <dsp:txXfrm>
        <a:off x="3073741" y="1798947"/>
        <a:ext cx="1095877" cy="669305"/>
      </dsp:txXfrm>
    </dsp:sp>
    <dsp:sp modelId="{D83773D6-2B9E-4CBA-A79E-0FC502F250B0}">
      <dsp:nvSpPr>
        <dsp:cNvPr id="0" name=""/>
        <dsp:cNvSpPr/>
      </dsp:nvSpPr>
      <dsp:spPr>
        <a:xfrm>
          <a:off x="2910728" y="711696"/>
          <a:ext cx="142190" cy="2310593"/>
        </a:xfrm>
        <a:custGeom>
          <a:avLst/>
          <a:gdLst/>
          <a:ahLst/>
          <a:cxnLst/>
          <a:rect l="0" t="0" r="0" b="0"/>
          <a:pathLst>
            <a:path>
              <a:moveTo>
                <a:pt x="0" y="0"/>
              </a:moveTo>
              <a:lnTo>
                <a:pt x="0" y="2310593"/>
              </a:lnTo>
              <a:lnTo>
                <a:pt x="142190" y="2310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0E953-FA4E-4789-A4BB-DE7906AD703D}">
      <dsp:nvSpPr>
        <dsp:cNvPr id="0" name=""/>
        <dsp:cNvSpPr/>
      </dsp:nvSpPr>
      <dsp:spPr>
        <a:xfrm>
          <a:off x="3052918" y="2666813"/>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Behavior Patterns</a:t>
          </a:r>
        </a:p>
      </dsp:txBody>
      <dsp:txXfrm>
        <a:off x="3073741" y="2687636"/>
        <a:ext cx="1095877" cy="669305"/>
      </dsp:txXfrm>
    </dsp:sp>
    <dsp:sp modelId="{42E322D9-B43C-4768-9110-02AB706E1693}">
      <dsp:nvSpPr>
        <dsp:cNvPr id="0" name=""/>
        <dsp:cNvSpPr/>
      </dsp:nvSpPr>
      <dsp:spPr>
        <a:xfrm>
          <a:off x="2910728" y="711696"/>
          <a:ext cx="142190" cy="3199283"/>
        </a:xfrm>
        <a:custGeom>
          <a:avLst/>
          <a:gdLst/>
          <a:ahLst/>
          <a:cxnLst/>
          <a:rect l="0" t="0" r="0" b="0"/>
          <a:pathLst>
            <a:path>
              <a:moveTo>
                <a:pt x="0" y="0"/>
              </a:moveTo>
              <a:lnTo>
                <a:pt x="0" y="3199283"/>
              </a:lnTo>
              <a:lnTo>
                <a:pt x="142190" y="3199283"/>
              </a:lnTo>
            </a:path>
          </a:pathLst>
        </a:custGeom>
        <a:noFill/>
        <a:ln w="25400" cap="flat" cmpd="sng" algn="ctr">
          <a:solidFill>
            <a:srgbClr val="008000"/>
          </a:solidFill>
          <a:prstDash val="solid"/>
        </a:ln>
        <a:effectLst/>
      </dsp:spPr>
      <dsp:style>
        <a:lnRef idx="2">
          <a:scrgbClr r="0" g="0" b="0"/>
        </a:lnRef>
        <a:fillRef idx="0">
          <a:scrgbClr r="0" g="0" b="0"/>
        </a:fillRef>
        <a:effectRef idx="0">
          <a:scrgbClr r="0" g="0" b="0"/>
        </a:effectRef>
        <a:fontRef idx="minor"/>
      </dsp:style>
    </dsp:sp>
    <dsp:sp modelId="{2590F156-00CF-45F7-9376-44611281B181}">
      <dsp:nvSpPr>
        <dsp:cNvPr id="0" name=""/>
        <dsp:cNvSpPr/>
      </dsp:nvSpPr>
      <dsp:spPr>
        <a:xfrm>
          <a:off x="3052918" y="3555503"/>
          <a:ext cx="1137523" cy="710951"/>
        </a:xfrm>
        <a:prstGeom prst="roundRect">
          <a:avLst>
            <a:gd name="adj" fmla="val 10000"/>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Competitor’s processes.</a:t>
          </a:r>
        </a:p>
      </dsp:txBody>
      <dsp:txXfrm>
        <a:off x="3073741" y="3576326"/>
        <a:ext cx="1095877" cy="66930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5139"/>
          </a:xfrm>
          <a:prstGeom prst="rect">
            <a:avLst/>
          </a:prstGeom>
        </p:spPr>
        <p:txBody>
          <a:bodyPr vert="horz" lIns="90577" tIns="45288" rIns="90577" bIns="45288"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2" cy="465139"/>
          </a:xfrm>
          <a:prstGeom prst="rect">
            <a:avLst/>
          </a:prstGeom>
        </p:spPr>
        <p:txBody>
          <a:bodyPr vert="horz" lIns="90577" tIns="45288" rIns="90577" bIns="45288" rtlCol="0"/>
          <a:lstStyle>
            <a:lvl1pPr algn="r">
              <a:defRPr sz="1200"/>
            </a:lvl1pPr>
          </a:lstStyle>
          <a:p>
            <a:fld id="{5618F007-A3E1-46EC-AAF2-BAF44FB86362}" type="datetimeFigureOut">
              <a:rPr lang="en-US" smtClean="0"/>
              <a:pPr/>
              <a:t>8/28/2018</a:t>
            </a:fld>
            <a:endParaRPr lang="en-US" dirty="0"/>
          </a:p>
        </p:txBody>
      </p:sp>
      <p:sp>
        <p:nvSpPr>
          <p:cNvPr id="4" name="Footer Placeholder 3"/>
          <p:cNvSpPr>
            <a:spLocks noGrp="1"/>
          </p:cNvSpPr>
          <p:nvPr>
            <p:ph type="ftr" sz="quarter" idx="2"/>
          </p:nvPr>
        </p:nvSpPr>
        <p:spPr>
          <a:xfrm>
            <a:off x="0" y="8829675"/>
            <a:ext cx="2972422" cy="465139"/>
          </a:xfrm>
          <a:prstGeom prst="rect">
            <a:avLst/>
          </a:prstGeom>
        </p:spPr>
        <p:txBody>
          <a:bodyPr vert="horz" lIns="90577" tIns="45288" rIns="90577" bIns="452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2" cy="465139"/>
          </a:xfrm>
          <a:prstGeom prst="rect">
            <a:avLst/>
          </a:prstGeom>
        </p:spPr>
        <p:txBody>
          <a:bodyPr vert="horz" lIns="90577" tIns="45288" rIns="90577" bIns="45288" rtlCol="0" anchor="b"/>
          <a:lstStyle>
            <a:lvl1pPr algn="r">
              <a:defRPr sz="1200"/>
            </a:lvl1pPr>
          </a:lstStyle>
          <a:p>
            <a:fld id="{ACEA4A85-31DD-460F-82CC-24F593DD2204}" type="slidenum">
              <a:rPr lang="en-US" smtClean="0"/>
              <a:pPr/>
              <a:t>‹#›</a:t>
            </a:fld>
            <a:endParaRPr lang="en-US" dirty="0"/>
          </a:p>
        </p:txBody>
      </p:sp>
    </p:spTree>
    <p:extLst>
      <p:ext uri="{BB962C8B-B14F-4D97-AF65-F5344CB8AC3E}">
        <p14:creationId xmlns:p14="http://schemas.microsoft.com/office/powerpoint/2010/main" val="120592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298" tIns="46149" rIns="92298" bIns="46149" rtlCol="0"/>
          <a:lstStyle>
            <a:lvl1pPr algn="r">
              <a:defRPr sz="1200"/>
            </a:lvl1pPr>
          </a:lstStyle>
          <a:p>
            <a:fld id="{3A37153F-07E0-4C2F-87BE-A3A2A254BFE5}" type="datetimeFigureOut">
              <a:rPr lang="en-US" smtClean="0"/>
              <a:pPr/>
              <a:t>8/28/2018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8" tIns="46149" rIns="92298" bIns="46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298" tIns="46149" rIns="92298" bIns="461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8" tIns="46149" rIns="92298" bIns="46149" rtlCol="0" anchor="b"/>
          <a:lstStyle>
            <a:lvl1pPr algn="r">
              <a:defRPr sz="1200"/>
            </a:lvl1pPr>
          </a:lstStyle>
          <a:p>
            <a:fld id="{37D47D06-C7F4-49BA-A921-CD2D611AE488}" type="slidenum">
              <a:rPr lang="en-US" smtClean="0"/>
              <a:pPr/>
              <a:t>‹#›</a:t>
            </a:fld>
            <a:endParaRPr lang="en-US" dirty="0"/>
          </a:p>
        </p:txBody>
      </p:sp>
    </p:spTree>
    <p:extLst>
      <p:ext uri="{BB962C8B-B14F-4D97-AF65-F5344CB8AC3E}">
        <p14:creationId xmlns:p14="http://schemas.microsoft.com/office/powerpoint/2010/main" val="1449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18.xml"/><Relationship Id="rId1" Type="http://schemas.openxmlformats.org/officeDocument/2006/relationships/notesMaster" Target="../notesMasters/notesMaster1.xml"/><Relationship Id="rId4" Type="http://schemas.microsoft.com/office/2007/relationships/hdphoto" Target="../media/hdphoto4.wdp"/></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25.xml"/><Relationship Id="rId1" Type="http://schemas.openxmlformats.org/officeDocument/2006/relationships/notesMaster" Target="../notesMasters/notesMaster1.xml"/><Relationship Id="rId4" Type="http://schemas.microsoft.com/office/2007/relationships/hdphoto" Target="../media/hdphoto6.wdp"/></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7.xml"/><Relationship Id="rId1" Type="http://schemas.openxmlformats.org/officeDocument/2006/relationships/notesMaster" Target="../notesMasters/notesMaster1.xml"/><Relationship Id="rId4" Type="http://schemas.microsoft.com/office/2007/relationships/hdphoto" Target="../media/hdphoto2.wdp"/></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530225" y="411163"/>
            <a:ext cx="5797550" cy="4348162"/>
          </a:xfrm>
          <a:ln/>
        </p:spPr>
      </p:sp>
      <p:sp>
        <p:nvSpPr>
          <p:cNvPr id="13315" name="Rectangle 3"/>
          <p:cNvSpPr>
            <a:spLocks noGrp="1" noChangeArrowheads="1"/>
          </p:cNvSpPr>
          <p:nvPr>
            <p:ph type="body" idx="1"/>
          </p:nvPr>
        </p:nvSpPr>
        <p:spPr>
          <a:xfrm>
            <a:off x="685800" y="4950829"/>
            <a:ext cx="5486400" cy="3648342"/>
          </a:xfrm>
          <a:noFill/>
          <a:ln/>
        </p:spPr>
        <p:txBody>
          <a:bodyPr/>
          <a:lstStyle/>
          <a:p>
            <a:r>
              <a:rPr lang="en-US" dirty="0"/>
              <a:t>Introduction self and Lean</a:t>
            </a:r>
          </a:p>
        </p:txBody>
      </p:sp>
      <p:cxnSp>
        <p:nvCxnSpPr>
          <p:cNvPr id="4" name="Straight Connector 3"/>
          <p:cNvCxnSpPr/>
          <p:nvPr/>
        </p:nvCxnSpPr>
        <p:spPr>
          <a:xfrm>
            <a:off x="327672" y="4875172"/>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08038" y="411163"/>
            <a:ext cx="5241925" cy="3932237"/>
          </a:xfrm>
          <a:ln/>
        </p:spPr>
      </p:sp>
      <p:sp>
        <p:nvSpPr>
          <p:cNvPr id="13315" name="Rectangle 3"/>
          <p:cNvSpPr>
            <a:spLocks noGrp="1" noChangeArrowheads="1"/>
          </p:cNvSpPr>
          <p:nvPr>
            <p:ph type="body" idx="1"/>
          </p:nvPr>
        </p:nvSpPr>
        <p:spPr>
          <a:xfrm>
            <a:off x="685799" y="4724401"/>
            <a:ext cx="5486400" cy="3723998"/>
          </a:xfrm>
          <a:noFill/>
          <a:ln/>
        </p:spPr>
        <p:txBody>
          <a:bodyPr/>
          <a:lstStyle/>
          <a:p>
            <a:r>
              <a:rPr lang="en-US" dirty="0"/>
              <a:t>List the </a:t>
            </a:r>
            <a:r>
              <a:rPr lang="en-US" b="1" dirty="0"/>
              <a:t>DELAYS</a:t>
            </a:r>
            <a:r>
              <a:rPr lang="en-US" dirty="0"/>
              <a:t> that are discussed: Ask for other examples</a:t>
            </a:r>
          </a:p>
          <a:p>
            <a:endParaRPr lang="en-US" dirty="0"/>
          </a:p>
          <a:p>
            <a:endParaRPr lang="en-US" dirty="0"/>
          </a:p>
          <a:p>
            <a:endParaRPr lang="en-US" dirty="0"/>
          </a:p>
          <a:p>
            <a:endParaRPr lang="en-US" dirty="0"/>
          </a:p>
          <a:p>
            <a:endParaRPr lang="en-US" dirty="0"/>
          </a:p>
          <a:p>
            <a:r>
              <a:rPr lang="en-US" b="1" i="1" dirty="0"/>
              <a:t>Examples:</a:t>
            </a:r>
          </a:p>
          <a:p>
            <a:r>
              <a:rPr lang="en-US" dirty="0"/>
              <a:t>Approvals</a:t>
            </a:r>
          </a:p>
          <a:p>
            <a:r>
              <a:rPr lang="en-US" dirty="0"/>
              <a:t>Decisions</a:t>
            </a:r>
          </a:p>
          <a:p>
            <a:r>
              <a:rPr lang="en-US" dirty="0"/>
              <a:t>Diagnosis</a:t>
            </a:r>
          </a:p>
          <a:p>
            <a:r>
              <a:rPr lang="en-US" dirty="0"/>
              <a:t>Email/Phone responses</a:t>
            </a:r>
          </a:p>
          <a:p>
            <a:r>
              <a:rPr lang="en-US" dirty="0"/>
              <a:t>Idle employee time</a:t>
            </a:r>
          </a:p>
          <a:p>
            <a:r>
              <a:rPr lang="en-US" dirty="0"/>
              <a:t>Ineffective meetings</a:t>
            </a:r>
          </a:p>
          <a:p>
            <a:r>
              <a:rPr lang="en-US" dirty="0"/>
              <a:t>Medications/Treatments</a:t>
            </a:r>
          </a:p>
          <a:p>
            <a:r>
              <a:rPr lang="en-US" dirty="0"/>
              <a:t>Signatures</a:t>
            </a:r>
          </a:p>
          <a:p>
            <a:r>
              <a:rPr lang="en-US" dirty="0"/>
              <a:t>Waiting rooms</a:t>
            </a:r>
          </a:p>
          <a:p>
            <a:r>
              <a:rPr lang="en-US" dirty="0"/>
              <a:t>Employees w/multiple responsibilities (we wait on them)</a:t>
            </a:r>
          </a:p>
          <a:p>
            <a:endParaRPr lang="en-US" dirty="0"/>
          </a:p>
          <a:p>
            <a:r>
              <a:rPr lang="en-US" b="1" dirty="0"/>
              <a:t>Waiting Definition</a:t>
            </a:r>
            <a:r>
              <a:rPr lang="en-US" dirty="0"/>
              <a:t> - Waiting for the previous step in the process to complete.</a:t>
            </a:r>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10</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411163"/>
            <a:ext cx="5292725" cy="3970337"/>
          </a:xfrm>
        </p:spPr>
      </p:sp>
      <p:sp>
        <p:nvSpPr>
          <p:cNvPr id="3" name="Notes Placeholder 2"/>
          <p:cNvSpPr>
            <a:spLocks noGrp="1"/>
          </p:cNvSpPr>
          <p:nvPr>
            <p:ph type="body" idx="1"/>
          </p:nvPr>
        </p:nvSpPr>
        <p:spPr>
          <a:xfrm>
            <a:off x="327672" y="4724402"/>
            <a:ext cx="6202659" cy="4114800"/>
          </a:xfrm>
        </p:spPr>
        <p:txBody>
          <a:bodyPr>
            <a:normAutofit lnSpcReduction="10000"/>
          </a:bodyPr>
          <a:lstStyle/>
          <a:p>
            <a:r>
              <a:rPr lang="en-US" dirty="0"/>
              <a:t>List the </a:t>
            </a:r>
            <a:r>
              <a:rPr lang="en-US" b="1" dirty="0"/>
              <a:t>NON-UTILIZED TALENT </a:t>
            </a:r>
            <a:r>
              <a:rPr lang="en-US" dirty="0"/>
              <a:t>examples that are discussed: Ask how</a:t>
            </a:r>
            <a:r>
              <a:rPr lang="en-US" baseline="0" dirty="0"/>
              <a:t> their unit engages staff and if they encourage sharing of ideas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i="1" dirty="0"/>
              <a:t>Examples:</a:t>
            </a:r>
          </a:p>
          <a:p>
            <a:r>
              <a:rPr lang="en-US" dirty="0"/>
              <a:t>Employees not involved in problem solving</a:t>
            </a:r>
          </a:p>
          <a:p>
            <a:r>
              <a:rPr lang="en-US" dirty="0"/>
              <a:t>Insufficient training</a:t>
            </a:r>
          </a:p>
          <a:p>
            <a:r>
              <a:rPr lang="en-US" dirty="0"/>
              <a:t>Lack of cross-training</a:t>
            </a:r>
          </a:p>
          <a:p>
            <a:r>
              <a:rPr lang="en-US" dirty="0"/>
              <a:t>Limited employee authority</a:t>
            </a:r>
          </a:p>
          <a:p>
            <a:r>
              <a:rPr lang="en-US" dirty="0"/>
              <a:t>Non-Standardized evaluation checklists</a:t>
            </a:r>
          </a:p>
          <a:p>
            <a:endParaRPr lang="en-US" dirty="0"/>
          </a:p>
          <a:p>
            <a:endParaRPr lang="en-US" dirty="0"/>
          </a:p>
          <a:p>
            <a:r>
              <a:rPr lang="en-US" b="1" dirty="0"/>
              <a:t>Non-Utilized Talent Definition </a:t>
            </a:r>
            <a:r>
              <a:rPr lang="en-US" dirty="0"/>
              <a:t>– Employees that are not effectively engaged in the process</a:t>
            </a:r>
          </a:p>
          <a:p>
            <a:endParaRPr lang="en-US" dirty="0"/>
          </a:p>
          <a:p>
            <a:endParaRPr lang="en-US" dirty="0"/>
          </a:p>
          <a:p>
            <a:pPr>
              <a:lnSpc>
                <a:spcPct val="80000"/>
              </a:lnSpc>
            </a:pPr>
            <a:r>
              <a:rPr lang="en-US" b="1" kern="0" dirty="0">
                <a:latin typeface="Garamond"/>
              </a:rPr>
              <a:t>M</a:t>
            </a:r>
            <a:r>
              <a:rPr lang="en-US" b="1" kern="0" dirty="0"/>
              <a:t>uri (Overdoing)</a:t>
            </a:r>
          </a:p>
          <a:p>
            <a:pPr marL="0" lvl="1" algn="just">
              <a:lnSpc>
                <a:spcPct val="80000"/>
              </a:lnSpc>
            </a:pPr>
            <a:r>
              <a:rPr lang="en-US" kern="0" dirty="0"/>
              <a:t>Muri is the unnecessary or unreasonable overburdening of people, equipment, or systems by the demands that exceed capacity.  This applies to how work and tasks are assigned and can show up in excessive meetings or overtime hours worked.</a:t>
            </a:r>
          </a:p>
          <a:p>
            <a:endParaRPr lang="en-US" dirty="0"/>
          </a:p>
          <a:p>
            <a:endParaRPr lang="en-US" dirty="0"/>
          </a:p>
        </p:txBody>
      </p:sp>
      <p:cxnSp>
        <p:nvCxnSpPr>
          <p:cNvPr id="5" name="Straight Connector 4"/>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381000"/>
            <a:ext cx="5295900" cy="3971925"/>
          </a:xfrm>
        </p:spPr>
      </p:sp>
      <p:sp>
        <p:nvSpPr>
          <p:cNvPr id="3" name="Notes Placeholder 2"/>
          <p:cNvSpPr>
            <a:spLocks noGrp="1"/>
          </p:cNvSpPr>
          <p:nvPr>
            <p:ph type="body" idx="1"/>
          </p:nvPr>
        </p:nvSpPr>
        <p:spPr>
          <a:xfrm>
            <a:off x="685799" y="4724400"/>
            <a:ext cx="5486400" cy="3648342"/>
          </a:xfrm>
        </p:spPr>
        <p:txBody>
          <a:bodyPr>
            <a:normAutofit lnSpcReduction="10000"/>
          </a:bodyPr>
          <a:lstStyle/>
          <a:p>
            <a:r>
              <a:rPr lang="en-US" dirty="0"/>
              <a:t>List the </a:t>
            </a:r>
            <a:r>
              <a:rPr lang="en-US" b="1" dirty="0"/>
              <a:t>TRANSPORTATION</a:t>
            </a:r>
            <a:r>
              <a:rPr lang="en-US" dirty="0"/>
              <a:t> wastes that are discussed: Do not confuse with people movement. Ask where their supplies are in relation to the staff.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i="1" dirty="0"/>
              <a:t>Examples:</a:t>
            </a:r>
          </a:p>
          <a:p>
            <a:r>
              <a:rPr lang="en-US" dirty="0"/>
              <a:t>Equipment movement</a:t>
            </a:r>
          </a:p>
          <a:p>
            <a:r>
              <a:rPr lang="en-US" dirty="0"/>
              <a:t>Hand carrying paperwork</a:t>
            </a:r>
          </a:p>
          <a:p>
            <a:r>
              <a:rPr lang="en-US" dirty="0"/>
              <a:t>Moving stock around to inventory</a:t>
            </a:r>
          </a:p>
          <a:p>
            <a:r>
              <a:rPr lang="en-US" dirty="0"/>
              <a:t>Moving products to different work stations (specimens around the lab)</a:t>
            </a:r>
          </a:p>
          <a:p>
            <a:r>
              <a:rPr lang="en-US" dirty="0"/>
              <a:t>Opening and closing multiple applications on 1 computer screen</a:t>
            </a:r>
          </a:p>
          <a:p>
            <a:r>
              <a:rPr lang="en-US" dirty="0"/>
              <a:t>Patient movement</a:t>
            </a:r>
          </a:p>
          <a:p>
            <a:endParaRPr lang="en-US" dirty="0"/>
          </a:p>
          <a:p>
            <a:r>
              <a:rPr lang="en-US" b="1" dirty="0"/>
              <a:t>Transportation Definition </a:t>
            </a:r>
            <a:r>
              <a:rPr lang="en-US" dirty="0"/>
              <a:t> – Transporting items or information that is not required to perform the process from one location to another.</a:t>
            </a:r>
          </a:p>
        </p:txBody>
      </p:sp>
      <p:cxnSp>
        <p:nvCxnSpPr>
          <p:cNvPr id="5" name="Straight Connector 4"/>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11163"/>
            <a:ext cx="5292725" cy="3970337"/>
          </a:xfrm>
          <a:ln/>
        </p:spPr>
      </p:sp>
      <p:sp>
        <p:nvSpPr>
          <p:cNvPr id="13315" name="Rectangle 3"/>
          <p:cNvSpPr>
            <a:spLocks noGrp="1" noChangeArrowheads="1"/>
          </p:cNvSpPr>
          <p:nvPr>
            <p:ph type="body" idx="1"/>
          </p:nvPr>
        </p:nvSpPr>
        <p:spPr>
          <a:xfrm>
            <a:off x="685799" y="4724400"/>
            <a:ext cx="5486400" cy="4343401"/>
          </a:xfrm>
          <a:noFill/>
          <a:ln/>
        </p:spPr>
        <p:txBody>
          <a:bodyPr/>
          <a:lstStyle/>
          <a:p>
            <a:r>
              <a:rPr lang="en-US" dirty="0"/>
              <a:t>List the </a:t>
            </a:r>
            <a:r>
              <a:rPr lang="en-US" b="1" dirty="0"/>
              <a:t>INVENTORY</a:t>
            </a:r>
            <a:r>
              <a:rPr lang="en-US" dirty="0"/>
              <a:t> waste examples that are discussed: Ask for examples in Patient</a:t>
            </a:r>
            <a:r>
              <a:rPr lang="en-US" baseline="0" dirty="0"/>
              <a:t> Access (old forms or scanned items that you can’t quite let go of)</a:t>
            </a:r>
            <a:endParaRPr lang="en-US" dirty="0"/>
          </a:p>
          <a:p>
            <a:endParaRPr lang="en-US" dirty="0"/>
          </a:p>
          <a:p>
            <a:endParaRPr lang="en-US" dirty="0"/>
          </a:p>
          <a:p>
            <a:endParaRPr lang="en-US" dirty="0"/>
          </a:p>
          <a:p>
            <a:endParaRPr lang="en-US" dirty="0"/>
          </a:p>
          <a:p>
            <a:endParaRPr lang="en-US" dirty="0"/>
          </a:p>
          <a:p>
            <a:endParaRPr lang="en-US" dirty="0"/>
          </a:p>
          <a:p>
            <a:r>
              <a:rPr lang="en-US" b="1" i="1" dirty="0"/>
              <a:t>Examples:</a:t>
            </a:r>
          </a:p>
          <a:p>
            <a:r>
              <a:rPr lang="en-US" dirty="0"/>
              <a:t>Broken machines</a:t>
            </a:r>
          </a:p>
          <a:p>
            <a:r>
              <a:rPr lang="en-US" dirty="0"/>
              <a:t>Broken beds</a:t>
            </a:r>
          </a:p>
          <a:p>
            <a:r>
              <a:rPr lang="en-US" dirty="0"/>
              <a:t>Emails</a:t>
            </a:r>
          </a:p>
          <a:p>
            <a:r>
              <a:rPr lang="en-US" dirty="0"/>
              <a:t>Extra materials taking up workspace</a:t>
            </a:r>
          </a:p>
          <a:p>
            <a:r>
              <a:rPr lang="en-US" dirty="0"/>
              <a:t>Food</a:t>
            </a:r>
          </a:p>
          <a:p>
            <a:r>
              <a:rPr lang="en-US" dirty="0"/>
              <a:t>Paperwork in “in” boxes</a:t>
            </a:r>
          </a:p>
          <a:p>
            <a:r>
              <a:rPr lang="en-US" dirty="0"/>
              <a:t>Partially completed tasks</a:t>
            </a:r>
          </a:p>
          <a:p>
            <a:r>
              <a:rPr lang="en-US" dirty="0"/>
              <a:t>Patients in exam rooms</a:t>
            </a:r>
          </a:p>
          <a:p>
            <a:r>
              <a:rPr lang="en-US" dirty="0"/>
              <a:t>Printed forms that become outdated</a:t>
            </a:r>
          </a:p>
          <a:p>
            <a:r>
              <a:rPr lang="en-US" dirty="0"/>
              <a:t>Supply rooms that are overstocked</a:t>
            </a:r>
          </a:p>
          <a:p>
            <a:endParaRPr lang="en-US" dirty="0"/>
          </a:p>
          <a:p>
            <a:r>
              <a:rPr lang="en-US" b="1" dirty="0"/>
              <a:t>Inventory Definition </a:t>
            </a:r>
            <a:r>
              <a:rPr lang="en-US" dirty="0"/>
              <a:t>– Inventory or information that is sitting idle (not being processed).</a:t>
            </a:r>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13</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11163"/>
            <a:ext cx="5292725" cy="3970337"/>
          </a:xfrm>
          <a:ln/>
        </p:spPr>
      </p:sp>
      <p:sp>
        <p:nvSpPr>
          <p:cNvPr id="13315" name="Rectangle 3"/>
          <p:cNvSpPr>
            <a:spLocks noGrp="1" noChangeArrowheads="1"/>
          </p:cNvSpPr>
          <p:nvPr>
            <p:ph type="body" idx="1"/>
          </p:nvPr>
        </p:nvSpPr>
        <p:spPr>
          <a:xfrm>
            <a:off x="685799" y="4724401"/>
            <a:ext cx="5486400" cy="3988776"/>
          </a:xfrm>
          <a:noFill/>
          <a:ln/>
        </p:spPr>
        <p:txBody>
          <a:bodyPr/>
          <a:lstStyle/>
          <a:p>
            <a:r>
              <a:rPr lang="en-US" dirty="0"/>
              <a:t>List the </a:t>
            </a:r>
            <a:r>
              <a:rPr lang="en-US" b="1" dirty="0"/>
              <a:t>MOTION</a:t>
            </a:r>
            <a:r>
              <a:rPr lang="en-US" dirty="0"/>
              <a:t> waste that is discussed: Explain the spaghetti diagram and defer to Lori on the specifics of this diagram project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i="1" dirty="0"/>
              <a:t>Examples:</a:t>
            </a:r>
          </a:p>
          <a:p>
            <a:r>
              <a:rPr lang="en-US" dirty="0"/>
              <a:t>Bending</a:t>
            </a:r>
          </a:p>
          <a:p>
            <a:r>
              <a:rPr lang="en-US" dirty="0"/>
              <a:t>Leaving the patient’s room to document</a:t>
            </a:r>
          </a:p>
          <a:p>
            <a:r>
              <a:rPr lang="en-US" dirty="0"/>
              <a:t>Lifting</a:t>
            </a:r>
          </a:p>
          <a:p>
            <a:r>
              <a:rPr lang="en-US" dirty="0"/>
              <a:t>Searching for information</a:t>
            </a:r>
          </a:p>
          <a:p>
            <a:r>
              <a:rPr lang="en-US" dirty="0"/>
              <a:t>Searching for supplies</a:t>
            </a:r>
          </a:p>
          <a:p>
            <a:r>
              <a:rPr lang="en-US" dirty="0"/>
              <a:t>Searching for tools</a:t>
            </a:r>
          </a:p>
          <a:p>
            <a:r>
              <a:rPr lang="en-US" dirty="0"/>
              <a:t>Twisting</a:t>
            </a:r>
          </a:p>
          <a:p>
            <a:r>
              <a:rPr lang="en-US" dirty="0"/>
              <a:t>Walking</a:t>
            </a:r>
          </a:p>
          <a:p>
            <a:endParaRPr lang="en-US" dirty="0"/>
          </a:p>
          <a:p>
            <a:r>
              <a:rPr lang="en-US" b="1" dirty="0"/>
              <a:t>Motion Definition</a:t>
            </a:r>
            <a:r>
              <a:rPr lang="en-US" dirty="0"/>
              <a:t> – People, information or equipment making unnecessary motion due to workspace layout, ergonomic issues or  searching for misplaced items.</a:t>
            </a:r>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14</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4225" y="411163"/>
            <a:ext cx="5289550" cy="3968750"/>
          </a:xfrm>
          <a:ln/>
        </p:spPr>
      </p:sp>
      <p:sp>
        <p:nvSpPr>
          <p:cNvPr id="13315" name="Rectangle 3"/>
          <p:cNvSpPr>
            <a:spLocks noGrp="1" noChangeArrowheads="1"/>
          </p:cNvSpPr>
          <p:nvPr>
            <p:ph type="body" idx="1"/>
          </p:nvPr>
        </p:nvSpPr>
        <p:spPr>
          <a:xfrm>
            <a:off x="685799" y="4724401"/>
            <a:ext cx="5486400" cy="4419599"/>
          </a:xfrm>
          <a:noFill/>
          <a:ln/>
        </p:spPr>
        <p:txBody>
          <a:bodyPr/>
          <a:lstStyle/>
          <a:p>
            <a:r>
              <a:rPr lang="en-US" dirty="0"/>
              <a:t>List the </a:t>
            </a:r>
            <a:r>
              <a:rPr lang="en-US" b="1" dirty="0"/>
              <a:t>EXTRA PROCESSING </a:t>
            </a:r>
            <a:r>
              <a:rPr lang="en-US" dirty="0"/>
              <a:t>that is discussed: explain shown example and ask for Pt Access examples (rework of pending authorization accounts by several people the same day?)</a:t>
            </a:r>
          </a:p>
          <a:p>
            <a:endParaRPr lang="en-US" dirty="0"/>
          </a:p>
          <a:p>
            <a:endParaRPr lang="en-US" dirty="0"/>
          </a:p>
          <a:p>
            <a:r>
              <a:rPr lang="en-US" b="1" i="1" dirty="0"/>
              <a:t>Examples:</a:t>
            </a:r>
          </a:p>
          <a:p>
            <a:r>
              <a:rPr lang="en-US" dirty="0"/>
              <a:t>Asking the same question multiple times</a:t>
            </a:r>
          </a:p>
          <a:p>
            <a:r>
              <a:rPr lang="en-US" dirty="0"/>
              <a:t>Data collection that is never used</a:t>
            </a:r>
          </a:p>
          <a:p>
            <a:r>
              <a:rPr lang="en-US" dirty="0"/>
              <a:t>Date/Time stamp on orders never used</a:t>
            </a:r>
          </a:p>
          <a:p>
            <a:r>
              <a:rPr lang="en-US" dirty="0"/>
              <a:t>Extra steps to correct avoidable mistakes</a:t>
            </a:r>
          </a:p>
          <a:p>
            <a:r>
              <a:rPr lang="en-US" dirty="0"/>
              <a:t>Food sent back due to errors, needs to be re-worked</a:t>
            </a:r>
          </a:p>
          <a:p>
            <a:r>
              <a:rPr lang="en-US" dirty="0"/>
              <a:t>Hand-off communication requiring multiple calls</a:t>
            </a:r>
          </a:p>
          <a:p>
            <a:r>
              <a:rPr lang="en-US" dirty="0"/>
              <a:t>Inspections</a:t>
            </a:r>
          </a:p>
          <a:p>
            <a:r>
              <a:rPr lang="en-US" dirty="0"/>
              <a:t>Multiple drafts/versions of the same report</a:t>
            </a:r>
          </a:p>
          <a:p>
            <a:r>
              <a:rPr lang="en-US" dirty="0"/>
              <a:t>Duplicate billing that must be reversed</a:t>
            </a:r>
          </a:p>
          <a:p>
            <a:endParaRPr lang="en-US" dirty="0"/>
          </a:p>
          <a:p>
            <a:r>
              <a:rPr lang="en-US" b="1" dirty="0"/>
              <a:t>Extra Processing</a:t>
            </a:r>
            <a:r>
              <a:rPr lang="en-US" dirty="0"/>
              <a:t> </a:t>
            </a:r>
            <a:r>
              <a:rPr lang="en-US" b="1" dirty="0"/>
              <a:t>Definition</a:t>
            </a:r>
            <a:r>
              <a:rPr lang="en-US" dirty="0"/>
              <a:t> – Performing any activity that is not necessary to produce a functioning product or service.</a:t>
            </a:r>
          </a:p>
          <a:p>
            <a:endParaRPr lang="en-US" dirty="0"/>
          </a:p>
          <a:p>
            <a:r>
              <a:rPr lang="en-US" b="1" i="1" dirty="0"/>
              <a:t>Interesting Lean Term</a:t>
            </a:r>
          </a:p>
          <a:p>
            <a:r>
              <a:rPr lang="en-US" u="sng" dirty="0"/>
              <a:t>Hidden Plant </a:t>
            </a:r>
            <a:r>
              <a:rPr lang="en-US" dirty="0"/>
              <a:t>- Hidden Plant, or Hidden Factory, is a term coined by Quality guru Amand Feigenbaum to point out the often un-tracked waste of rework. He discovered that up to 40% of the capacity at a typical manufacturing plant was spent on fixing what was not done right the first time.</a:t>
            </a:r>
          </a:p>
          <a:p>
            <a:endParaRPr lang="en-US"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15</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11163"/>
            <a:ext cx="5292725" cy="3970337"/>
          </a:xfrm>
          <a:ln/>
        </p:spPr>
      </p:sp>
      <p:sp>
        <p:nvSpPr>
          <p:cNvPr id="13315" name="Rectangle 3"/>
          <p:cNvSpPr>
            <a:spLocks noGrp="1" noChangeArrowheads="1"/>
          </p:cNvSpPr>
          <p:nvPr>
            <p:ph type="body" idx="1"/>
          </p:nvPr>
        </p:nvSpPr>
        <p:spPr>
          <a:xfrm>
            <a:off x="685799" y="4724400"/>
            <a:ext cx="5486400" cy="3648342"/>
          </a:xfrm>
          <a:noFill/>
          <a:ln/>
        </p:spPr>
        <p:txBody>
          <a:bodyPr/>
          <a:lstStyle/>
          <a:p>
            <a:r>
              <a:rPr lang="en-US" dirty="0"/>
              <a:t>Remember I said we would discuss MUDA later on…it’s now later on ( this is when we choose a “fix what bugs you” problem</a:t>
            </a:r>
            <a:r>
              <a:rPr lang="en-US" baseline="0" dirty="0"/>
              <a:t> for the presentation IMPORTANT CONTROL THE CONTROLLABLES. If none then we will generically use “agitated patient”)</a:t>
            </a:r>
            <a:endParaRPr lang="en-US" dirty="0"/>
          </a:p>
          <a:p>
            <a:r>
              <a:rPr lang="en-US" dirty="0"/>
              <a:t>List your departments </a:t>
            </a:r>
            <a:r>
              <a:rPr lang="en-US" b="1" dirty="0"/>
              <a:t>MUDA 1 </a:t>
            </a:r>
            <a:r>
              <a:rPr lang="en-US" dirty="0"/>
              <a:t>wastes here:</a:t>
            </a:r>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16</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55613"/>
            <a:ext cx="5278437" cy="3960812"/>
          </a:xfrm>
          <a:ln/>
        </p:spPr>
      </p:sp>
      <p:sp>
        <p:nvSpPr>
          <p:cNvPr id="13315" name="Rectangle 3"/>
          <p:cNvSpPr>
            <a:spLocks noGrp="1" noChangeArrowheads="1"/>
          </p:cNvSpPr>
          <p:nvPr>
            <p:ph type="body" idx="1"/>
          </p:nvPr>
        </p:nvSpPr>
        <p:spPr>
          <a:xfrm>
            <a:off x="762000" y="4648204"/>
            <a:ext cx="5486400" cy="3723998"/>
          </a:xfrm>
          <a:noFill/>
          <a:ln/>
        </p:spPr>
        <p:txBody>
          <a:bodyPr/>
          <a:lstStyle/>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42905" y="6348587"/>
            <a:ext cx="3839742" cy="2278595"/>
            <a:chOff x="2624137" y="6491137"/>
            <a:chExt cx="3962400" cy="2294939"/>
          </a:xfrm>
        </p:grpSpPr>
        <p:sp>
          <p:nvSpPr>
            <p:cNvPr id="6" name="Pentagon 5"/>
            <p:cNvSpPr/>
            <p:nvPr/>
          </p:nvSpPr>
          <p:spPr>
            <a:xfrm rot="1910275">
              <a:off x="3137930" y="6491137"/>
              <a:ext cx="1600200" cy="685800"/>
            </a:xfrm>
            <a:prstGeom prst="homePlat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900" dirty="0"/>
                <a:t>TIP</a:t>
              </a:r>
            </a:p>
          </p:txBody>
        </p:sp>
        <p:sp>
          <p:nvSpPr>
            <p:cNvPr id="7" name="TextBox 6"/>
            <p:cNvSpPr txBox="1"/>
            <p:nvPr/>
          </p:nvSpPr>
          <p:spPr>
            <a:xfrm>
              <a:off x="2624137" y="7577137"/>
              <a:ext cx="3962400" cy="1208939"/>
            </a:xfrm>
            <a:prstGeom prst="rect">
              <a:avLst/>
            </a:prstGeom>
            <a:noFill/>
            <a:ln w="38100">
              <a:solidFill>
                <a:srgbClr val="0066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kern="0" dirty="0">
                  <a:solidFill>
                    <a:schemeClr val="accent4">
                      <a:lumMod val="95000"/>
                      <a:lumOff val="5000"/>
                    </a:schemeClr>
                  </a:solidFill>
                  <a:latin typeface="Garamond"/>
                </a:rPr>
                <a:t>Begin to take notes on the types customers you serve in your department.</a:t>
              </a:r>
              <a:endParaRPr lang="en-US" sz="1200" dirty="0"/>
            </a:p>
          </p:txBody>
        </p:sp>
      </p:grpSp>
      <p:sp>
        <p:nvSpPr>
          <p:cNvPr id="8"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17</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4225" y="411163"/>
            <a:ext cx="5311775" cy="39846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18</a:t>
            </a:fld>
            <a:endParaRPr lang="en-US" dirty="0"/>
          </a:p>
        </p:txBody>
      </p:sp>
      <p:pic>
        <p:nvPicPr>
          <p:cNvPr id="1229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1805" y="5031690"/>
            <a:ext cx="5665304" cy="4144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txBox="1">
            <a:spLocks noChangeArrowheads="1"/>
          </p:cNvSpPr>
          <p:nvPr/>
        </p:nvSpPr>
        <p:spPr>
          <a:xfrm>
            <a:off x="327671" y="4648200"/>
            <a:ext cx="6232155" cy="448913"/>
          </a:xfrm>
          <a:prstGeom prst="rect">
            <a:avLst/>
          </a:prstGeom>
          <a:noFill/>
          <a:ln/>
        </p:spPr>
        <p:txBody>
          <a:bodyPr vert="horz" lIns="92298" tIns="46149" rIns="92298" bIns="4614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i="1" dirty="0"/>
              <a:t>Note: Worksheets in this manual can be found on the Intranet A:\Intranet\Lean Certification Forms</a:t>
            </a:r>
          </a:p>
        </p:txBody>
      </p:sp>
      <p:sp>
        <p:nvSpPr>
          <p:cNvPr id="2" name="Notes Placeholder 1"/>
          <p:cNvSpPr>
            <a:spLocks noGrp="1"/>
          </p:cNvSpPr>
          <p:nvPr>
            <p:ph type="body" idx="1"/>
          </p:nvPr>
        </p:nvSpPr>
        <p:spPr/>
        <p:txBody>
          <a:bodyPr/>
          <a:lstStyle/>
          <a:p>
            <a:pPr algn="l"/>
            <a:r>
              <a:rPr lang="en-US" dirty="0"/>
              <a:t>List</a:t>
            </a:r>
            <a:r>
              <a:rPr lang="en-US" baseline="0" dirty="0"/>
              <a:t> who our customer is for chosen problem or “agitation”. </a:t>
            </a:r>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08038" y="381000"/>
            <a:ext cx="5281612" cy="3962400"/>
          </a:xfrm>
          <a:ln/>
        </p:spPr>
      </p:sp>
      <p:sp>
        <p:nvSpPr>
          <p:cNvPr id="13315" name="Rectangle 3"/>
          <p:cNvSpPr>
            <a:spLocks noGrp="1" noChangeArrowheads="1"/>
          </p:cNvSpPr>
          <p:nvPr>
            <p:ph type="body" idx="1"/>
          </p:nvPr>
        </p:nvSpPr>
        <p:spPr>
          <a:xfrm>
            <a:off x="340954" y="4870892"/>
            <a:ext cx="5486400" cy="230093"/>
          </a:xfrm>
          <a:noFill/>
          <a:ln/>
        </p:spPr>
        <p:txBody>
          <a:bodyPr/>
          <a:lstStyle/>
          <a:p>
            <a:r>
              <a:rPr lang="en-US" b="1" dirty="0"/>
              <a:t>Customer Value Worksheet: point out VOC questions</a:t>
            </a:r>
          </a:p>
        </p:txBody>
      </p:sp>
      <p:cxnSp>
        <p:nvCxnSpPr>
          <p:cNvPr id="4" name="Straight Connector 3"/>
          <p:cNvCxnSpPr/>
          <p:nvPr/>
        </p:nvCxnSpPr>
        <p:spPr>
          <a:xfrm>
            <a:off x="327671"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19</a:t>
            </a:fld>
            <a:endParaRPr lang="en-US" dirty="0"/>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90" y="5154727"/>
            <a:ext cx="6410739" cy="414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416976" y="4537025"/>
            <a:ext cx="6232155" cy="448913"/>
          </a:xfrm>
          <a:prstGeom prst="rect">
            <a:avLst/>
          </a:prstGeom>
          <a:noFill/>
          <a:ln/>
        </p:spPr>
        <p:txBody>
          <a:bodyPr vert="horz" lIns="92298" tIns="46149" rIns="92298" bIns="4614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i="1" dirty="0"/>
              <a:t>Note: Worksheets in this manual can be found on the Intranet A:\Intranet\Lean Certification Forms</a:t>
            </a:r>
          </a:p>
        </p:txBody>
      </p:sp>
    </p:spTree>
    <p:extLst>
      <p:ext uri="{BB962C8B-B14F-4D97-AF65-F5344CB8AC3E}">
        <p14:creationId xmlns:p14="http://schemas.microsoft.com/office/powerpoint/2010/main" val="351398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71525" y="411163"/>
            <a:ext cx="5314950" cy="3987800"/>
          </a:xfrm>
          <a:ln/>
        </p:spPr>
      </p:sp>
      <p:sp>
        <p:nvSpPr>
          <p:cNvPr id="13315" name="Rectangle 3"/>
          <p:cNvSpPr>
            <a:spLocks noGrp="1" noChangeArrowheads="1"/>
          </p:cNvSpPr>
          <p:nvPr>
            <p:ph type="body" idx="1"/>
          </p:nvPr>
        </p:nvSpPr>
        <p:spPr>
          <a:xfrm>
            <a:off x="819978" y="4878292"/>
            <a:ext cx="5292587" cy="3960908"/>
          </a:xfrm>
          <a:noFill/>
          <a:ln/>
        </p:spPr>
        <p:txBody>
          <a:bodyPr/>
          <a:lstStyle/>
          <a:p>
            <a:r>
              <a:rPr lang="en-US" b="0" dirty="0"/>
              <a:t>Process Excellence</a:t>
            </a:r>
            <a:r>
              <a:rPr lang="en-US" b="0" baseline="0" dirty="0"/>
              <a:t> is important to CVHP because:</a:t>
            </a:r>
          </a:p>
          <a:p>
            <a:pPr marL="0" indent="0">
              <a:buFont typeface="+mj-lt"/>
              <a:buNone/>
            </a:pPr>
            <a:r>
              <a:rPr lang="en-US" dirty="0"/>
              <a:t>Supports Lean Six Sigma activities </a:t>
            </a:r>
          </a:p>
          <a:p>
            <a:pPr marL="685800" lvl="1" indent="-228600">
              <a:buFont typeface="Arial" panose="020B0604020202020204" pitchFamily="34" charset="0"/>
              <a:buChar char="•"/>
            </a:pPr>
            <a:r>
              <a:rPr lang="en-US" dirty="0"/>
              <a:t>Utilizes strategies, tools, methods including Lean, Six Sigma, and Change Management.</a:t>
            </a:r>
          </a:p>
          <a:p>
            <a:pPr marL="685800" lvl="1" indent="-228600">
              <a:buFont typeface="Arial" panose="020B0604020202020204" pitchFamily="34" charset="0"/>
              <a:buChar char="•"/>
            </a:pPr>
            <a:r>
              <a:rPr lang="en-US" dirty="0"/>
              <a:t>Monitors and assists with LSS projects.</a:t>
            </a:r>
          </a:p>
          <a:p>
            <a:pPr marL="685800" lvl="1" indent="-228600">
              <a:buFont typeface="Arial" panose="020B0604020202020204" pitchFamily="34" charset="0"/>
              <a:buChar char="•"/>
            </a:pPr>
            <a:r>
              <a:rPr lang="en-US" dirty="0"/>
              <a:t>Supports sustainability and spread.</a:t>
            </a:r>
          </a:p>
          <a:p>
            <a:pPr marL="0" indent="0">
              <a:buFont typeface="+mj-lt"/>
              <a:buNone/>
            </a:pPr>
            <a:r>
              <a:rPr lang="en-US" dirty="0"/>
              <a:t>Lean Six Sigma (LSS) training and certification programs</a:t>
            </a:r>
          </a:p>
          <a:p>
            <a:pPr marL="685800" lvl="1" indent="-228600">
              <a:buFont typeface="Arial" panose="020B0604020202020204" pitchFamily="34" charset="0"/>
              <a:buChar char="•"/>
            </a:pPr>
            <a:r>
              <a:rPr lang="en-US" dirty="0"/>
              <a:t>Trains staff to be able to use LSS tools and strategies.</a:t>
            </a:r>
          </a:p>
          <a:p>
            <a:pPr marL="0" indent="0">
              <a:buFont typeface="+mj-lt"/>
              <a:buNone/>
            </a:pPr>
            <a:r>
              <a:rPr lang="en-US" b="0" baseline="0" dirty="0"/>
              <a:t>It works to create a culture of safety and innovation</a:t>
            </a:r>
          </a:p>
          <a:p>
            <a:pPr marL="0" indent="0">
              <a:buFont typeface="+mj-lt"/>
              <a:buNone/>
            </a:pPr>
            <a:r>
              <a:rPr lang="en-US" dirty="0"/>
              <a:t>Used to improve processes and clinical outcomes</a:t>
            </a:r>
          </a:p>
          <a:p>
            <a:pPr marL="0" indent="0">
              <a:buFont typeface="+mj-lt"/>
              <a:buNone/>
            </a:pPr>
            <a:r>
              <a:rPr lang="en-US" dirty="0"/>
              <a:t>Improves financial stewardship and sustainability</a:t>
            </a:r>
          </a:p>
          <a:p>
            <a:pPr marL="0" indent="0">
              <a:buFont typeface="+mj-lt"/>
              <a:buNone/>
            </a:pPr>
            <a:r>
              <a:rPr lang="en-US" dirty="0"/>
              <a:t>Essential to transforming CVHP into a High Reliable Organization (HRO)</a:t>
            </a:r>
          </a:p>
          <a:p>
            <a:endParaRPr lang="en-US"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12800" y="381000"/>
            <a:ext cx="5283200" cy="3962400"/>
          </a:xfrm>
          <a:ln/>
        </p:spPr>
      </p:sp>
      <p:sp>
        <p:nvSpPr>
          <p:cNvPr id="13315" name="Rectangle 3"/>
          <p:cNvSpPr>
            <a:spLocks noGrp="1" noChangeArrowheads="1"/>
          </p:cNvSpPr>
          <p:nvPr>
            <p:ph type="body" idx="1"/>
          </p:nvPr>
        </p:nvSpPr>
        <p:spPr>
          <a:xfrm>
            <a:off x="327671" y="4724400"/>
            <a:ext cx="6202659" cy="4141676"/>
          </a:xfrm>
          <a:noFill/>
          <a:ln/>
        </p:spPr>
        <p:txBody>
          <a:bodyPr/>
          <a:lstStyle/>
          <a:p>
            <a:r>
              <a:rPr lang="en-US" b="1" dirty="0"/>
              <a:t>Voice of the Customer Sample Questions</a:t>
            </a:r>
          </a:p>
          <a:p>
            <a:endParaRPr lang="en-US" b="1" dirty="0"/>
          </a:p>
          <a:p>
            <a:r>
              <a:rPr lang="en-US" b="1" dirty="0"/>
              <a:t>Tip 1</a:t>
            </a:r>
            <a:r>
              <a:rPr lang="en-US" dirty="0"/>
              <a:t>: Use a ranking system for some of these questions.  Have customers rank them in order of importance or occurrence (i.e. never, sometimes, usually, always)</a:t>
            </a:r>
          </a:p>
          <a:p>
            <a:endParaRPr lang="en-US" dirty="0"/>
          </a:p>
          <a:p>
            <a:r>
              <a:rPr lang="en-US" b="1" dirty="0"/>
              <a:t>Tip 2</a:t>
            </a:r>
            <a:r>
              <a:rPr lang="en-US" dirty="0"/>
              <a:t>: This information can come to you directly or indirectly.  Remember to use complaints as VOC feedback too.</a:t>
            </a:r>
          </a:p>
          <a:p>
            <a:r>
              <a:rPr lang="en-US" dirty="0"/>
              <a:t> </a:t>
            </a:r>
          </a:p>
          <a:p>
            <a:pPr marL="228600" indent="-228600">
              <a:buFont typeface="+mj-lt"/>
              <a:buAutoNum type="arabicPeriod"/>
            </a:pPr>
            <a:r>
              <a:rPr lang="en-US" dirty="0"/>
              <a:t> What is important to you about the</a:t>
            </a:r>
            <a:r>
              <a:rPr lang="en-US" baseline="0" dirty="0"/>
              <a:t> </a:t>
            </a:r>
            <a:r>
              <a:rPr lang="en-US" dirty="0"/>
              <a:t>service we provide?  </a:t>
            </a:r>
          </a:p>
          <a:p>
            <a:pPr marL="228600" indent="-228600">
              <a:buFont typeface="+mj-lt"/>
              <a:buAutoNum type="arabicPeriod"/>
            </a:pPr>
            <a:r>
              <a:rPr lang="en-US" dirty="0"/>
              <a:t> The staff understands my needs.</a:t>
            </a:r>
          </a:p>
          <a:p>
            <a:pPr marL="228600" indent="-228600">
              <a:buFont typeface="+mj-lt"/>
              <a:buAutoNum type="arabicPeriod"/>
            </a:pPr>
            <a:r>
              <a:rPr lang="en-US" dirty="0"/>
              <a:t> How would you rate the quality of the service we provide?</a:t>
            </a:r>
          </a:p>
          <a:p>
            <a:pPr marL="228600" indent="-228600">
              <a:buFont typeface="+mj-lt"/>
              <a:buAutoNum type="arabicPeriod"/>
            </a:pPr>
            <a:r>
              <a:rPr lang="en-US" dirty="0"/>
              <a:t> How would you rate the speed in which we deliver our service to you?</a:t>
            </a:r>
          </a:p>
          <a:p>
            <a:pPr marL="228600" indent="-228600">
              <a:buFont typeface="+mj-lt"/>
              <a:buAutoNum type="arabicPeriod"/>
            </a:pPr>
            <a:r>
              <a:rPr lang="en-US" dirty="0"/>
              <a:t> I am likely to recommend your service.</a:t>
            </a:r>
          </a:p>
          <a:p>
            <a:pPr marL="228600" indent="-228600">
              <a:buFont typeface="+mj-lt"/>
              <a:buAutoNum type="arabicPeriod"/>
            </a:pPr>
            <a:r>
              <a:rPr lang="en-US" dirty="0"/>
              <a:t> How are we performing in areas that you consider important?</a:t>
            </a:r>
          </a:p>
          <a:p>
            <a:pPr marL="228600" indent="-228600">
              <a:buFont typeface="+mj-lt"/>
              <a:buAutoNum type="arabicPeriod"/>
            </a:pPr>
            <a:r>
              <a:rPr lang="en-US" dirty="0"/>
              <a:t> What do you consider a defect or mistake?</a:t>
            </a:r>
          </a:p>
          <a:p>
            <a:pPr marL="228600" indent="-228600">
              <a:buFont typeface="+mj-lt"/>
              <a:buAutoNum type="arabicPeriod"/>
            </a:pPr>
            <a:r>
              <a:rPr lang="en-US" dirty="0"/>
              <a:t> What do you like about our services?</a:t>
            </a:r>
          </a:p>
          <a:p>
            <a:pPr marL="228600" indent="-228600">
              <a:buFont typeface="+mj-lt"/>
              <a:buAutoNum type="arabicPeriod"/>
            </a:pPr>
            <a:r>
              <a:rPr lang="en-US" dirty="0"/>
              <a:t> What were your expectations of</a:t>
            </a:r>
            <a:r>
              <a:rPr lang="en-US" baseline="0" dirty="0"/>
              <a:t> what </a:t>
            </a:r>
            <a:r>
              <a:rPr lang="en-US" dirty="0"/>
              <a:t>our service would be?</a:t>
            </a:r>
          </a:p>
          <a:p>
            <a:pPr marL="228600" indent="-228600">
              <a:buFont typeface="+mj-lt"/>
              <a:buAutoNum type="arabicPeriod"/>
            </a:pPr>
            <a:r>
              <a:rPr lang="en-US" dirty="0"/>
              <a:t> What can we do to improve our</a:t>
            </a:r>
            <a:r>
              <a:rPr lang="en-US" baseline="0" dirty="0"/>
              <a:t> </a:t>
            </a:r>
            <a:r>
              <a:rPr lang="en-US" dirty="0"/>
              <a:t>services?</a:t>
            </a:r>
          </a:p>
          <a:p>
            <a:pPr marL="228600" indent="-228600">
              <a:buFont typeface="+mj-lt"/>
              <a:buAutoNum type="arabicPeriod"/>
            </a:pPr>
            <a:r>
              <a:rPr lang="en-US" dirty="0"/>
              <a:t> What can</a:t>
            </a:r>
            <a:r>
              <a:rPr lang="en-US" baseline="0" dirty="0"/>
              <a:t> we do to make your job easier?</a:t>
            </a:r>
            <a:endParaRPr lang="en-US" dirty="0"/>
          </a:p>
          <a:p>
            <a:pPr marL="228600" indent="-228600">
              <a:buFont typeface="+mj-lt"/>
              <a:buAutoNum type="arabicPeriod"/>
            </a:pPr>
            <a:r>
              <a:rPr lang="en-US" dirty="0"/>
              <a:t> Do you know of new or different equipment/tools that would help you in your daily work?</a:t>
            </a:r>
          </a:p>
          <a:p>
            <a:pPr marL="228600" indent="-228600">
              <a:buFont typeface="+mj-lt"/>
              <a:buAutoNum type="arabicPeriod"/>
            </a:pPr>
            <a:r>
              <a:rPr lang="en-US" dirty="0"/>
              <a:t> Do you know of an improvement to the current process that might work here at CVHP?</a:t>
            </a:r>
          </a:p>
          <a:p>
            <a:pPr marL="228600" indent="-228600">
              <a:buFont typeface="+mj-lt"/>
              <a:buAutoNum type="arabicPeriod"/>
            </a:pPr>
            <a:r>
              <a:rPr lang="en-US" dirty="0"/>
              <a:t> What specific recommendations would you make to us?</a:t>
            </a:r>
          </a:p>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20</a:t>
            </a:fld>
            <a:endParaRPr lang="en-US" dirty="0"/>
          </a:p>
        </p:txBody>
      </p:sp>
    </p:spTree>
    <p:extLst>
      <p:ext uri="{BB962C8B-B14F-4D97-AF65-F5344CB8AC3E}">
        <p14:creationId xmlns:p14="http://schemas.microsoft.com/office/powerpoint/2010/main" val="362086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15975" y="411163"/>
            <a:ext cx="5341938" cy="4008437"/>
          </a:xfrm>
          <a:ln/>
        </p:spPr>
      </p:sp>
      <p:sp>
        <p:nvSpPr>
          <p:cNvPr id="13315" name="Rectangle 3"/>
          <p:cNvSpPr>
            <a:spLocks noGrp="1" noChangeArrowheads="1"/>
          </p:cNvSpPr>
          <p:nvPr>
            <p:ph type="body" idx="1"/>
          </p:nvPr>
        </p:nvSpPr>
        <p:spPr>
          <a:xfrm>
            <a:off x="685800" y="4953001"/>
            <a:ext cx="5486400" cy="3646171"/>
          </a:xfrm>
          <a:noFill/>
          <a:ln/>
        </p:spPr>
        <p:txBody>
          <a:bodyPr/>
          <a:lstStyle/>
          <a:p>
            <a:r>
              <a:rPr lang="en-US" dirty="0"/>
              <a:t>The fun part: find</a:t>
            </a:r>
            <a:r>
              <a:rPr lang="en-US" baseline="0" dirty="0"/>
              <a:t> the ROOT of the problem </a:t>
            </a:r>
            <a:endParaRPr lang="en-US" dirty="0"/>
          </a:p>
        </p:txBody>
      </p:sp>
      <p:cxnSp>
        <p:nvCxnSpPr>
          <p:cNvPr id="4" name="Straight Connector 3"/>
          <p:cNvCxnSpPr/>
          <p:nvPr/>
        </p:nvCxnSpPr>
        <p:spPr>
          <a:xfrm>
            <a:off x="327671"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21</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7400" y="381000"/>
            <a:ext cx="5283200" cy="3962400"/>
          </a:xfrm>
          <a:ln/>
        </p:spPr>
      </p:sp>
      <p:sp>
        <p:nvSpPr>
          <p:cNvPr id="13315" name="Rectangle 3"/>
          <p:cNvSpPr>
            <a:spLocks noGrp="1" noChangeArrowheads="1"/>
          </p:cNvSpPr>
          <p:nvPr>
            <p:ph type="body" idx="1"/>
          </p:nvPr>
        </p:nvSpPr>
        <p:spPr>
          <a:xfrm>
            <a:off x="327672" y="6412247"/>
            <a:ext cx="6202659" cy="2731754"/>
          </a:xfrm>
          <a:noFill/>
          <a:ln/>
        </p:spPr>
        <p:txBody>
          <a:bodyPr/>
          <a:lstStyle/>
          <a:p>
            <a:pPr algn="just"/>
            <a:r>
              <a:rPr lang="en-US" b="1" u="sng" dirty="0"/>
              <a:t>G</a:t>
            </a:r>
            <a:r>
              <a:rPr lang="en-US" sz="1100" b="1" u="sng" dirty="0"/>
              <a:t>emba Walks Lead to Understanding</a:t>
            </a:r>
          </a:p>
          <a:p>
            <a:pPr algn="just"/>
            <a:r>
              <a:rPr lang="en-US" sz="1100" b="1" u="sng" dirty="0"/>
              <a:t>How do we get to what it REALLY is,</a:t>
            </a:r>
            <a:r>
              <a:rPr lang="en-US" sz="1100" b="1" u="sng" baseline="0" dirty="0"/>
              <a:t> the REAL PROCESS? DATA!</a:t>
            </a:r>
            <a:endParaRPr lang="en-US" sz="1100" b="1" u="sng" dirty="0"/>
          </a:p>
          <a:p>
            <a:pPr algn="just"/>
            <a:endParaRPr lang="en-US" sz="1100" dirty="0"/>
          </a:p>
          <a:p>
            <a:pPr algn="just"/>
            <a:r>
              <a:rPr lang="en-US" sz="1100" dirty="0"/>
              <a:t>Systemic thinking is closely related to the principle of Focus on the Process. Similarly, these two principles are closely related to key business systems such as goal alignment and Gemba walks. In order to achieve Departmental goals successfully, it is necessary to ensure that the whole staff understands and are committed. Achieving shared goals requires good data, good analysis and discipline.</a:t>
            </a:r>
          </a:p>
          <a:p>
            <a:pPr algn="just"/>
            <a:endParaRPr lang="en-US" sz="1100" dirty="0"/>
          </a:p>
          <a:p>
            <a:pPr algn="just"/>
            <a:r>
              <a:rPr lang="en-US" sz="1100" dirty="0"/>
              <a:t>The related principle of Focus on Process teaches, “Good processes make successful people.” A regular and disciplined process of visiting the Gemba provides the breadth of understanding required for leaders and managers to make good decisions. Seeing firsthand the interactions between related sub-systems helps in diagnosing the difference between actual and ideal behaviors and can reveal whether or not people are using the right data to manage the business and drive improvements.</a:t>
            </a:r>
          </a:p>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343096" y="4507758"/>
            <a:ext cx="6202659" cy="17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1200" u="sng" kern="0" dirty="0"/>
              <a:t>4 Versions of a Process</a:t>
            </a:r>
          </a:p>
          <a:p>
            <a:pPr marL="0" indent="0">
              <a:lnSpc>
                <a:spcPct val="80000"/>
              </a:lnSpc>
              <a:buNone/>
            </a:pPr>
            <a:endParaRPr lang="en-US" sz="600" u="sng" kern="0" dirty="0"/>
          </a:p>
          <a:p>
            <a:pPr>
              <a:lnSpc>
                <a:spcPct val="80000"/>
              </a:lnSpc>
              <a:buFont typeface="Wingdings" panose="05000000000000000000" pitchFamily="2" charset="2"/>
              <a:buChar char="§"/>
            </a:pPr>
            <a:r>
              <a:rPr lang="en-US" sz="1200" u="sng" kern="0" dirty="0"/>
              <a:t>What YOU think it is </a:t>
            </a:r>
            <a:r>
              <a:rPr lang="en-US" sz="1200" kern="0" dirty="0"/>
              <a:t>– Making assumptions that the process is happening in a certain way.</a:t>
            </a:r>
          </a:p>
          <a:p>
            <a:pPr>
              <a:lnSpc>
                <a:spcPct val="80000"/>
              </a:lnSpc>
              <a:buFont typeface="Wingdings" panose="05000000000000000000" pitchFamily="2" charset="2"/>
              <a:buChar char="§"/>
            </a:pPr>
            <a:endParaRPr lang="en-US" sz="600" kern="0" dirty="0"/>
          </a:p>
          <a:p>
            <a:pPr>
              <a:lnSpc>
                <a:spcPct val="80000"/>
              </a:lnSpc>
              <a:buFont typeface="Wingdings" panose="05000000000000000000" pitchFamily="2" charset="2"/>
              <a:buChar char="§"/>
            </a:pPr>
            <a:r>
              <a:rPr lang="en-US" sz="1200" u="sng" kern="0" dirty="0"/>
              <a:t>What it REALLY is </a:t>
            </a:r>
            <a:r>
              <a:rPr lang="en-US" sz="1200" kern="0" dirty="0"/>
              <a:t>– What is actually happening in the process.  The goal of a Process walk is to get everyone from what we think it is, to what it actually is, together.</a:t>
            </a:r>
          </a:p>
          <a:p>
            <a:pPr>
              <a:lnSpc>
                <a:spcPct val="80000"/>
              </a:lnSpc>
              <a:buFont typeface="Wingdings" panose="05000000000000000000" pitchFamily="2" charset="2"/>
              <a:buChar char="§"/>
            </a:pPr>
            <a:endParaRPr lang="en-US" sz="600" kern="0" dirty="0"/>
          </a:p>
          <a:p>
            <a:pPr>
              <a:lnSpc>
                <a:spcPct val="80000"/>
              </a:lnSpc>
              <a:buFont typeface="Wingdings" panose="05000000000000000000" pitchFamily="2" charset="2"/>
              <a:buChar char="§"/>
            </a:pPr>
            <a:r>
              <a:rPr lang="en-US" sz="1200" u="sng" kern="0" dirty="0"/>
              <a:t>What it SHOULD be </a:t>
            </a:r>
            <a:r>
              <a:rPr lang="en-US" sz="1200" kern="0" dirty="0"/>
              <a:t>– Comes from Policy and Procedures that nobody is following. Why is that? Do they need to be updated or re-written?</a:t>
            </a:r>
          </a:p>
          <a:p>
            <a:pPr>
              <a:lnSpc>
                <a:spcPct val="80000"/>
              </a:lnSpc>
              <a:buFont typeface="Wingdings" panose="05000000000000000000" pitchFamily="2" charset="2"/>
              <a:buChar char="§"/>
            </a:pPr>
            <a:endParaRPr lang="en-US" sz="600" kern="0" dirty="0"/>
          </a:p>
          <a:p>
            <a:pPr>
              <a:lnSpc>
                <a:spcPct val="80000"/>
              </a:lnSpc>
              <a:buFont typeface="Wingdings" panose="05000000000000000000" pitchFamily="2" charset="2"/>
              <a:buChar char="§"/>
            </a:pPr>
            <a:r>
              <a:rPr lang="en-US" sz="1200" u="sng" kern="0" dirty="0"/>
              <a:t>What it COULD be </a:t>
            </a:r>
            <a:r>
              <a:rPr lang="en-US" sz="1200" kern="0" dirty="0"/>
              <a:t>– The version the team will come up with for the project. A version that is more effective and efficient.</a:t>
            </a:r>
          </a:p>
        </p:txBody>
      </p:sp>
      <p:sp>
        <p:nvSpPr>
          <p:cNvPr id="6"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22</a:t>
            </a:fld>
            <a:endParaRPr lang="en-US" dirty="0"/>
          </a:p>
        </p:txBody>
      </p:sp>
    </p:spTree>
    <p:extLst>
      <p:ext uri="{BB962C8B-B14F-4D97-AF65-F5344CB8AC3E}">
        <p14:creationId xmlns:p14="http://schemas.microsoft.com/office/powerpoint/2010/main" val="197145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7400" y="381000"/>
            <a:ext cx="5283200" cy="3962400"/>
          </a:xfrm>
          <a:ln/>
        </p:spPr>
      </p:sp>
      <p:sp>
        <p:nvSpPr>
          <p:cNvPr id="13315" name="Rectangle 3"/>
          <p:cNvSpPr>
            <a:spLocks noGrp="1" noChangeArrowheads="1"/>
          </p:cNvSpPr>
          <p:nvPr>
            <p:ph type="body" idx="1"/>
          </p:nvPr>
        </p:nvSpPr>
        <p:spPr>
          <a:xfrm>
            <a:off x="327672" y="4800600"/>
            <a:ext cx="6202659" cy="4343400"/>
          </a:xfrm>
          <a:noFill/>
          <a:ln/>
        </p:spPr>
        <p:txBody>
          <a:bodyPr/>
          <a:lstStyle/>
          <a:p>
            <a:pPr algn="just"/>
            <a:r>
              <a:rPr lang="en-US" sz="1100" b="1" i="1" dirty="0"/>
              <a:t>Visiting the Gemba provides the understanding required to make good decisions. YOU</a:t>
            </a:r>
            <a:r>
              <a:rPr lang="en-US" sz="1100" b="1" i="1" baseline="0" dirty="0"/>
              <a:t> DON”T KNOW WHAT YOU DON”T KNOW!</a:t>
            </a:r>
            <a:endParaRPr lang="en-US" sz="1100" b="1" i="1" dirty="0"/>
          </a:p>
          <a:p>
            <a:pPr algn="just"/>
            <a:r>
              <a:rPr lang="en-US" sz="1100" dirty="0"/>
              <a:t>The best decisions are made when there is awareness and knowledge of the different elements of a system, as well as how these elements are interconnected and what the outputs of the system are.</a:t>
            </a:r>
          </a:p>
          <a:p>
            <a:pPr algn="just"/>
            <a:endParaRPr lang="en-US" sz="1100" dirty="0"/>
          </a:p>
          <a:p>
            <a:pPr algn="just"/>
            <a:r>
              <a:rPr lang="en-US" sz="1100" dirty="0"/>
              <a:t>Thinking systemically improves understanding by learning to see the system as a whole, including elements sometimes called sub-systems. In reality, most things are connected to something else in an environment that is constantly changing.</a:t>
            </a:r>
          </a:p>
          <a:p>
            <a:pPr algn="just"/>
            <a:endParaRPr lang="en-US" sz="1100" dirty="0"/>
          </a:p>
          <a:p>
            <a:pPr algn="just"/>
            <a:endParaRPr lang="en-US" sz="1100" dirty="0"/>
          </a:p>
          <a:p>
            <a:pPr algn="just"/>
            <a:r>
              <a:rPr lang="en-US" sz="1100" b="1" i="1" dirty="0"/>
              <a:t>The Human Body as a System</a:t>
            </a:r>
          </a:p>
          <a:p>
            <a:pPr algn="just"/>
            <a:r>
              <a:rPr lang="en-US" sz="1100" dirty="0"/>
              <a:t>A clear example of an integrated and complex system is the human body as it is composed of different sub-systems such as the digestive, circulatory or nervous systems. Each of these sub-systems performs a function while being interconnected with the others, and only its synchronized and balanced function enables the entire integrated system, the human body, to perform perfectly.</a:t>
            </a:r>
          </a:p>
          <a:p>
            <a:pPr algn="just"/>
            <a:endParaRPr lang="en-US" sz="1100" dirty="0"/>
          </a:p>
          <a:p>
            <a:pPr algn="just"/>
            <a:r>
              <a:rPr lang="en-US" sz="1100" dirty="0"/>
              <a:t>Likewise in companies, an integrated system is composed of sub-systems that working together will enable the organization to achieve its best outcome. Sustainability comes through understanding the interconnections.</a:t>
            </a:r>
          </a:p>
          <a:p>
            <a:pPr algn="just"/>
            <a:endParaRPr lang="en-US" sz="1100" dirty="0"/>
          </a:p>
          <a:p>
            <a:pPr algn="just"/>
            <a:r>
              <a:rPr lang="en-US" sz="1100" dirty="0"/>
              <a:t>Discuss Silos: IMPORTANT, WE DON”T KNOW WHAT WE DON”T KNOW</a:t>
            </a:r>
          </a:p>
          <a:p>
            <a:pPr algn="just"/>
            <a:endParaRPr lang="en-US" sz="1100" dirty="0"/>
          </a:p>
          <a:p>
            <a:pPr algn="just"/>
            <a:r>
              <a:rPr lang="en-US" sz="1100" dirty="0"/>
              <a:t>Understanding of the relationships and interconnections of elements of a system makes better decision-making possible and creates visibility to improvements. Systemic thinking encourages improvements to be made on the system as a whole, rather than individual components of the system, which is often where the ideas for change are initiated.</a:t>
            </a:r>
          </a:p>
          <a:p>
            <a:endParaRPr lang="en-US" sz="1150"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23</a:t>
            </a:fld>
            <a:endParaRPr lang="en-US" dirty="0"/>
          </a:p>
        </p:txBody>
      </p:sp>
    </p:spTree>
    <p:extLst>
      <p:ext uri="{BB962C8B-B14F-4D97-AF65-F5344CB8AC3E}">
        <p14:creationId xmlns:p14="http://schemas.microsoft.com/office/powerpoint/2010/main" val="146727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411163"/>
            <a:ext cx="5240338" cy="3932237"/>
          </a:xfrm>
        </p:spPr>
      </p:sp>
      <p:sp>
        <p:nvSpPr>
          <p:cNvPr id="3" name="Notes Placeholder 2"/>
          <p:cNvSpPr>
            <a:spLocks noGrp="1"/>
          </p:cNvSpPr>
          <p:nvPr>
            <p:ph type="body" idx="1"/>
          </p:nvPr>
        </p:nvSpPr>
        <p:spPr>
          <a:xfrm>
            <a:off x="327672" y="4648201"/>
            <a:ext cx="6202659" cy="4448466"/>
          </a:xfrm>
        </p:spPr>
        <p:txBody>
          <a:bodyPr>
            <a:normAutofit fontScale="77500" lnSpcReduction="20000"/>
          </a:bodyPr>
          <a:lstStyle/>
          <a:p>
            <a:r>
              <a:rPr lang="en-US" sz="1400" b="1" dirty="0"/>
              <a:t>Process (Gemba) Walk Do’s and Don’ts : Don’t presume anything:</a:t>
            </a:r>
            <a:r>
              <a:rPr lang="en-US" sz="1400" b="1" baseline="0" dirty="0"/>
              <a:t> watch, ask, record</a:t>
            </a:r>
            <a:endParaRPr lang="en-US" sz="1400" b="1" dirty="0"/>
          </a:p>
          <a:p>
            <a:r>
              <a:rPr lang="en-US" sz="1400" dirty="0"/>
              <a:t>  </a:t>
            </a:r>
          </a:p>
          <a:p>
            <a:r>
              <a:rPr lang="en-US" sz="1400" b="1" u="sng" dirty="0"/>
              <a:t>Do</a:t>
            </a:r>
            <a:endParaRPr lang="en-US" sz="1400" b="1" dirty="0"/>
          </a:p>
          <a:p>
            <a:pPr marL="171450" lvl="0" indent="-171450">
              <a:buFont typeface="Arial" panose="020B0604020202020204" pitchFamily="34" charset="0"/>
              <a:buChar char="•"/>
            </a:pPr>
            <a:r>
              <a:rPr lang="en-US" sz="1400" dirty="0"/>
              <a:t>Involve both people who do the actual work and leadership such as supervisors, managers, or directors.</a:t>
            </a:r>
          </a:p>
          <a:p>
            <a:pPr marL="171450" lvl="0" indent="-171450">
              <a:buFont typeface="Arial" panose="020B0604020202020204" pitchFamily="34" charset="0"/>
              <a:buChar char="•"/>
            </a:pPr>
            <a:r>
              <a:rPr lang="en-US" sz="1400" dirty="0"/>
              <a:t>Meet with people who work in the process in advance. Begin to build an idea of how the </a:t>
            </a:r>
            <a:r>
              <a:rPr lang="en-US" sz="1400" i="1" dirty="0"/>
              <a:t>entire</a:t>
            </a:r>
            <a:r>
              <a:rPr lang="en-US" sz="1400" dirty="0"/>
              <a:t> process works before you go on the Process Walk.  This will help you decide who you will need to meet with during the walk.</a:t>
            </a:r>
          </a:p>
          <a:p>
            <a:pPr marL="171450" lvl="0" indent="-171450">
              <a:buFont typeface="Arial" panose="020B0604020202020204" pitchFamily="34" charset="0"/>
              <a:buChar char="•"/>
            </a:pPr>
            <a:r>
              <a:rPr lang="en-US" sz="1400" dirty="0"/>
              <a:t>The team must be sure to send out invitations with timelines to the department(s), people, and leadership in the department being examined. Be specific about how and when each person will be involved with the Process Walk.</a:t>
            </a:r>
          </a:p>
          <a:p>
            <a:pPr marL="171450" lvl="0" indent="-171450">
              <a:buFont typeface="Arial" panose="020B0604020202020204" pitchFamily="34" charset="0"/>
              <a:buChar char="•"/>
            </a:pPr>
            <a:r>
              <a:rPr lang="en-US" sz="1400" dirty="0"/>
              <a:t>Determine what information will be measured and gathered before performing the Process Walk.</a:t>
            </a:r>
          </a:p>
          <a:p>
            <a:pPr marL="171450" lvl="0" indent="-171450">
              <a:buFont typeface="Arial" panose="020B0604020202020204" pitchFamily="34" charset="0"/>
              <a:buChar char="•"/>
            </a:pPr>
            <a:r>
              <a:rPr lang="en-US" sz="1400" b="1" dirty="0">
                <a:solidFill>
                  <a:srgbClr val="FF0000"/>
                </a:solidFill>
              </a:rPr>
              <a:t>Focus on the process, not the people working with</a:t>
            </a:r>
            <a:r>
              <a:rPr lang="en-US" sz="1400" b="1" baseline="0" dirty="0">
                <a:solidFill>
                  <a:srgbClr val="FF0000"/>
                </a:solidFill>
              </a:rPr>
              <a:t> the process</a:t>
            </a:r>
            <a:r>
              <a:rPr lang="en-US" sz="1400" b="1" dirty="0">
                <a:solidFill>
                  <a:srgbClr val="FF0000"/>
                </a:solidFill>
              </a:rPr>
              <a:t>.</a:t>
            </a:r>
          </a:p>
          <a:p>
            <a:pPr marL="171450" lvl="0" indent="-171450">
              <a:buFont typeface="Arial" panose="020B0604020202020204" pitchFamily="34" charset="0"/>
              <a:buChar char="•"/>
            </a:pPr>
            <a:r>
              <a:rPr lang="en-US" sz="1400" b="1" dirty="0"/>
              <a:t>Be a student of the process and take a learning approach.</a:t>
            </a:r>
          </a:p>
          <a:p>
            <a:pPr marL="171450" lvl="0" indent="-171450">
              <a:buFont typeface="Arial" panose="020B0604020202020204" pitchFamily="34" charset="0"/>
              <a:buChar char="•"/>
            </a:pPr>
            <a:r>
              <a:rPr lang="en-US" sz="1400" b="1" dirty="0"/>
              <a:t>Ask those involved in the process “5 Whys” in order to get to the root of the issue. Use the 5 Whys tool.</a:t>
            </a:r>
          </a:p>
          <a:p>
            <a:pPr marL="171450" lvl="0" indent="-171450">
              <a:buFont typeface="Arial" panose="020B0604020202020204" pitchFamily="34" charset="0"/>
              <a:buChar char="•"/>
            </a:pPr>
            <a:r>
              <a:rPr lang="en-US" sz="1400" dirty="0"/>
              <a:t>Remind Process Walkers that they are there to build expert knowledge of how the process is being done in its current state.</a:t>
            </a:r>
          </a:p>
          <a:p>
            <a:pPr marL="171450" lvl="0" indent="-171450">
              <a:buFont typeface="Arial" panose="020B0604020202020204" pitchFamily="34" charset="0"/>
              <a:buChar char="•"/>
            </a:pPr>
            <a:r>
              <a:rPr lang="en-US" sz="1400" dirty="0"/>
              <a:t>Bring sticky notes to record – Aha’s, Potential Opportunities, and Potential Solutions.</a:t>
            </a:r>
          </a:p>
          <a:p>
            <a:pPr lvl="0"/>
            <a:endParaRPr lang="en-US" sz="1400" dirty="0"/>
          </a:p>
          <a:p>
            <a:r>
              <a:rPr lang="en-US" sz="1400" b="1" u="sng" dirty="0"/>
              <a:t>Don’t</a:t>
            </a:r>
            <a:endParaRPr lang="en-US" sz="1400" b="1" dirty="0"/>
          </a:p>
          <a:p>
            <a:pPr marL="171450" indent="-171450">
              <a:buFont typeface="Arial" panose="020B0604020202020204" pitchFamily="34" charset="0"/>
              <a:buChar char="•"/>
            </a:pPr>
            <a:r>
              <a:rPr lang="en-US" sz="1400" b="1" u="sng" dirty="0"/>
              <a:t>Don’t bring a copy of the Policy and Procedure with you on the Process Walk. </a:t>
            </a:r>
            <a:r>
              <a:rPr lang="en-US" sz="1400" dirty="0"/>
              <a:t>The purpose is to discover how it is being done now in its current state, not to point out what isn’t being done correctly. “Work arounds” can be a hint at a part of the process that isn’t working or needs to be looked into further.</a:t>
            </a:r>
          </a:p>
          <a:p>
            <a:pPr marL="171450" lvl="0" indent="-171450">
              <a:buFont typeface="Arial" panose="020B0604020202020204" pitchFamily="34" charset="0"/>
              <a:buChar char="•"/>
            </a:pPr>
            <a:r>
              <a:rPr lang="en-US" sz="1400" b="1" u="sng" dirty="0"/>
              <a:t>Do not correct the interviewees during the Process Walk or point out where they are not following</a:t>
            </a:r>
            <a:r>
              <a:rPr lang="en-US" sz="1400" b="1" u="sng" baseline="0" dirty="0"/>
              <a:t> policy</a:t>
            </a:r>
            <a:r>
              <a:rPr lang="en-US" sz="1400" b="1" u="sng" dirty="0"/>
              <a:t>.</a:t>
            </a:r>
          </a:p>
          <a:p>
            <a:pPr marL="171450" lvl="0" indent="-171450">
              <a:buFont typeface="Arial" panose="020B0604020202020204" pitchFamily="34" charset="0"/>
              <a:buChar char="•"/>
            </a:pPr>
            <a:r>
              <a:rPr lang="en-US" sz="1400" b="1" u="sng" dirty="0"/>
              <a:t>Don't separate the team during the Process Walk.  </a:t>
            </a:r>
            <a:r>
              <a:rPr lang="en-US" sz="1400" dirty="0"/>
              <a:t>All interviews and inspections must be done together so that the entire team can gain understanding of the process.</a:t>
            </a:r>
          </a:p>
          <a:p>
            <a:pPr marL="171450" lvl="0" indent="-171450">
              <a:buFont typeface="Arial" panose="020B0604020202020204" pitchFamily="34" charset="0"/>
              <a:buChar char="•"/>
            </a:pPr>
            <a:r>
              <a:rPr lang="en-US" sz="1400" dirty="0"/>
              <a:t>Don't get caught up in the exceptions of the process. You are only interested in what happens 80% of the time.</a:t>
            </a:r>
          </a:p>
          <a:p>
            <a:pPr marL="171450" lvl="0" indent="-171450">
              <a:buFont typeface="Arial" panose="020B0604020202020204" pitchFamily="34" charset="0"/>
              <a:buChar char="•"/>
            </a:pPr>
            <a:r>
              <a:rPr lang="en-US" sz="1400" dirty="0"/>
              <a:t>Don't start brainstorming solutions during the Process Walk!</a:t>
            </a:r>
          </a:p>
          <a:p>
            <a:endParaRPr lang="en-US" dirty="0"/>
          </a:p>
        </p:txBody>
      </p:sp>
      <p:sp>
        <p:nvSpPr>
          <p:cNvPr id="4" name="Slide Number Placeholder 3"/>
          <p:cNvSpPr>
            <a:spLocks noGrp="1"/>
          </p:cNvSpPr>
          <p:nvPr>
            <p:ph type="sldNum" sz="quarter" idx="10"/>
          </p:nvPr>
        </p:nvSpPr>
        <p:spPr/>
        <p:txBody>
          <a:bodyPr/>
          <a:lstStyle/>
          <a:p>
            <a:fld id="{37D47D06-C7F4-49BA-A921-CD2D611AE488}" type="slidenum">
              <a:rPr lang="en-US" smtClean="0"/>
              <a:pPr/>
              <a:t>24</a:t>
            </a:fld>
            <a:endParaRPr lang="en-US" dirty="0"/>
          </a:p>
        </p:txBody>
      </p:sp>
      <p:cxnSp>
        <p:nvCxnSpPr>
          <p:cNvPr id="5" name="Straight Connector 4"/>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1"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25</a:t>
            </a:fld>
            <a:endParaRPr lang="en-US" dirty="0"/>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682" t="1782" r="5993"/>
          <a:stretch/>
        </p:blipFill>
        <p:spPr bwMode="auto">
          <a:xfrm>
            <a:off x="1714500" y="4872654"/>
            <a:ext cx="3429000" cy="4266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txBox="1">
            <a:spLocks noChangeArrowheads="1"/>
          </p:cNvSpPr>
          <p:nvPr/>
        </p:nvSpPr>
        <p:spPr>
          <a:xfrm>
            <a:off x="330321" y="4572000"/>
            <a:ext cx="6232155" cy="448913"/>
          </a:xfrm>
          <a:prstGeom prst="rect">
            <a:avLst/>
          </a:prstGeom>
          <a:noFill/>
          <a:ln/>
        </p:spPr>
        <p:txBody>
          <a:bodyPr vert="horz" lIns="92298" tIns="46149" rIns="92298" bIns="4614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i="1" dirty="0"/>
              <a:t>Note: Worksheets in this manual can be found on the Intranet A:\Intranet\Lean Certification Forms</a:t>
            </a:r>
          </a:p>
        </p:txBody>
      </p:sp>
      <p:sp>
        <p:nvSpPr>
          <p:cNvPr id="2" name="Notes Placeholder 1"/>
          <p:cNvSpPr>
            <a:spLocks noGrp="1"/>
          </p:cNvSpPr>
          <p:nvPr>
            <p:ph type="body" idx="1"/>
          </p:nvPr>
        </p:nvSpPr>
        <p:spPr/>
        <p:txBody>
          <a:bodyPr/>
          <a:lstStyle/>
          <a:p>
            <a:r>
              <a:rPr lang="en-US" b="1" dirty="0">
                <a:effectLst/>
              </a:rPr>
              <a:t>Problem: </a:t>
            </a:r>
            <a:r>
              <a:rPr lang="en-US" dirty="0">
                <a:effectLst/>
              </a:rPr>
              <a:t>One of the monuments in Washington D.C. is deteriorating.</a:t>
            </a:r>
          </a:p>
          <a:p>
            <a:r>
              <a:rPr lang="en-US" i="1" dirty="0">
                <a:effectLst/>
              </a:rPr>
              <a:t>Why #1 – Why is the monument deteriorating?  </a:t>
            </a:r>
            <a:endParaRPr lang="en-US" dirty="0">
              <a:effectLst/>
            </a:endParaRPr>
          </a:p>
          <a:p>
            <a:pPr lvl="1"/>
            <a:r>
              <a:rPr lang="en-US" dirty="0"/>
              <a:t>Because harsh chemicals are frequently used to clean the monument.</a:t>
            </a:r>
          </a:p>
          <a:p>
            <a:r>
              <a:rPr lang="en-US" i="1" dirty="0">
                <a:effectLst/>
              </a:rPr>
              <a:t>Why #2 – Why are harsh chemicals needed?</a:t>
            </a:r>
            <a:endParaRPr lang="en-US" dirty="0">
              <a:effectLst/>
            </a:endParaRPr>
          </a:p>
          <a:p>
            <a:pPr lvl="1"/>
            <a:r>
              <a:rPr lang="en-US" dirty="0"/>
              <a:t>To clean off the large number of bird droppings on the monument.</a:t>
            </a:r>
          </a:p>
          <a:p>
            <a:r>
              <a:rPr lang="en-US" i="1" dirty="0">
                <a:effectLst/>
              </a:rPr>
              <a:t>Why #3 – Why are there a large number of bird droppings on the monument?</a:t>
            </a:r>
            <a:endParaRPr lang="en-US" dirty="0">
              <a:effectLst/>
            </a:endParaRPr>
          </a:p>
          <a:p>
            <a:pPr lvl="1"/>
            <a:r>
              <a:rPr lang="en-US" dirty="0"/>
              <a:t>Because the large population of spiders in and around the monument are a food source to the local birds</a:t>
            </a:r>
          </a:p>
          <a:p>
            <a:r>
              <a:rPr lang="en-US" i="1" dirty="0">
                <a:effectLst/>
              </a:rPr>
              <a:t>Why #4 – Why is there a large population of spiders in and around the monument?</a:t>
            </a:r>
            <a:endParaRPr lang="en-US" dirty="0">
              <a:effectLst/>
            </a:endParaRPr>
          </a:p>
          <a:p>
            <a:pPr lvl="1"/>
            <a:r>
              <a:rPr lang="en-US" dirty="0"/>
              <a:t>Because vast swarms of insects, on which the spiders feed, are drawn to the monument at dusk.</a:t>
            </a:r>
          </a:p>
          <a:p>
            <a:r>
              <a:rPr lang="en-US" i="1" dirty="0">
                <a:effectLst/>
              </a:rPr>
              <a:t>Why #5 – Why are swarms of insects drawn to the monument at dusk?</a:t>
            </a:r>
            <a:endParaRPr lang="en-US" dirty="0">
              <a:effectLst/>
            </a:endParaRPr>
          </a:p>
          <a:p>
            <a:pPr lvl="1"/>
            <a:r>
              <a:rPr lang="en-US" dirty="0"/>
              <a:t>Because the lighting of the monument in the evening attracts the local insects.</a:t>
            </a:r>
          </a:p>
          <a:p>
            <a:r>
              <a:rPr lang="en-US" b="1" dirty="0">
                <a:effectLst/>
              </a:rPr>
              <a:t>Solution:</a:t>
            </a:r>
            <a:r>
              <a:rPr lang="en-US" dirty="0">
                <a:effectLst/>
              </a:rPr>
              <a:t>  Change how the monument is illuminated in the evening to prevent attraction of swarming insects.</a:t>
            </a:r>
          </a:p>
        </p:txBody>
      </p:sp>
    </p:spTree>
    <p:extLst>
      <p:ext uri="{BB962C8B-B14F-4D97-AF65-F5344CB8AC3E}">
        <p14:creationId xmlns:p14="http://schemas.microsoft.com/office/powerpoint/2010/main" val="163594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2000" y="381000"/>
            <a:ext cx="5289550" cy="3968750"/>
          </a:xfrm>
          <a:ln/>
        </p:spPr>
      </p:sp>
      <p:sp>
        <p:nvSpPr>
          <p:cNvPr id="13315" name="Rectangle 3"/>
          <p:cNvSpPr>
            <a:spLocks noGrp="1" noChangeArrowheads="1"/>
          </p:cNvSpPr>
          <p:nvPr>
            <p:ph type="body" idx="1"/>
          </p:nvPr>
        </p:nvSpPr>
        <p:spPr>
          <a:xfrm>
            <a:off x="685799" y="4724401"/>
            <a:ext cx="5486400" cy="3874770"/>
          </a:xfrm>
          <a:noFill/>
          <a:ln/>
        </p:spPr>
        <p:txBody>
          <a:bodyPr/>
          <a:lstStyle/>
          <a:p>
            <a:r>
              <a:rPr lang="en-US" dirty="0"/>
              <a:t>Notes: You’ll find a 5 whys in your packet:</a:t>
            </a:r>
            <a:r>
              <a:rPr lang="en-US" baseline="0" dirty="0"/>
              <a:t> I 5 why everyone who comes in with a complaint. It gets them to be a part of the solution and think beyond just the complaint issue. </a:t>
            </a:r>
          </a:p>
          <a:p>
            <a:r>
              <a:rPr lang="en-US" baseline="0" dirty="0"/>
              <a:t>“Money was taken from my purse”</a:t>
            </a:r>
          </a:p>
          <a:p>
            <a:r>
              <a:rPr lang="en-US" baseline="0" dirty="0"/>
              <a:t>Why do you think this happened</a:t>
            </a:r>
          </a:p>
          <a:p>
            <a:r>
              <a:rPr lang="en-US" baseline="0" dirty="0"/>
              <a:t>“My purse was at the front desk”</a:t>
            </a:r>
          </a:p>
          <a:p>
            <a:r>
              <a:rPr lang="en-US" baseline="0" dirty="0"/>
              <a:t>Why was your purse at the front desk</a:t>
            </a:r>
          </a:p>
          <a:p>
            <a:r>
              <a:rPr lang="en-US" baseline="0" dirty="0"/>
              <a:t>“I didn’t put it in a locker”</a:t>
            </a:r>
          </a:p>
          <a:p>
            <a:r>
              <a:rPr lang="en-US" baseline="0" dirty="0"/>
              <a:t>Why didn’t you put it in a locker</a:t>
            </a:r>
          </a:p>
          <a:p>
            <a:r>
              <a:rPr lang="en-US" baseline="0" dirty="0"/>
              <a:t>“I wanted to save time when leaving on my break so I could go shopping”</a:t>
            </a:r>
          </a:p>
          <a:p>
            <a:endParaRPr lang="en-US" baseline="0"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26</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88" y="4954992"/>
            <a:ext cx="706610" cy="7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943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7400" y="381000"/>
            <a:ext cx="5329238" cy="3998913"/>
          </a:xfrm>
          <a:ln/>
        </p:spPr>
      </p:sp>
      <p:cxnSp>
        <p:nvCxnSpPr>
          <p:cNvPr id="4" name="Straight Connector 3"/>
          <p:cNvCxnSpPr/>
          <p:nvPr/>
        </p:nvCxnSpPr>
        <p:spPr>
          <a:xfrm>
            <a:off x="327671"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27</a:t>
            </a:fld>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71" y="4876800"/>
            <a:ext cx="6202659" cy="42198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3"/>
          <p:cNvSpPr>
            <a:spLocks noGrp="1" noChangeArrowheads="1"/>
          </p:cNvSpPr>
          <p:nvPr>
            <p:ph type="body" idx="3"/>
          </p:nvPr>
        </p:nvSpPr>
        <p:spPr>
          <a:xfrm>
            <a:off x="327671" y="4572000"/>
            <a:ext cx="6232155" cy="448913"/>
          </a:xfrm>
          <a:noFill/>
          <a:ln/>
        </p:spPr>
        <p:txBody>
          <a:bodyPr/>
          <a:lstStyle/>
          <a:p>
            <a:r>
              <a:rPr lang="en-US" sz="1100" i="1" dirty="0"/>
              <a:t>Note: Now</a:t>
            </a:r>
            <a:r>
              <a:rPr lang="en-US" sz="1100" i="1" baseline="0" dirty="0"/>
              <a:t> that we identified what bugs us, we have the VOC and we’ve done our </a:t>
            </a:r>
            <a:r>
              <a:rPr lang="en-US" sz="1100" i="1" baseline="0" dirty="0" err="1"/>
              <a:t>Gemba</a:t>
            </a:r>
            <a:r>
              <a:rPr lang="en-US" sz="1100" i="1" baseline="0" dirty="0"/>
              <a:t> walk, we need to process the information that we have gathered. We have several tools let’s start with the fishbone diagram</a:t>
            </a:r>
            <a:endParaRPr lang="en-US" sz="1100" i="1" dirty="0"/>
          </a:p>
        </p:txBody>
      </p:sp>
    </p:spTree>
    <p:extLst>
      <p:ext uri="{BB962C8B-B14F-4D97-AF65-F5344CB8AC3E}">
        <p14:creationId xmlns:p14="http://schemas.microsoft.com/office/powerpoint/2010/main" val="1635943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381000"/>
            <a:ext cx="5283200" cy="3962400"/>
          </a:xfrm>
          <a:ln/>
        </p:spPr>
      </p:sp>
      <p:sp>
        <p:nvSpPr>
          <p:cNvPr id="13315" name="Rectangle 3"/>
          <p:cNvSpPr>
            <a:spLocks noGrp="1" noChangeArrowheads="1"/>
          </p:cNvSpPr>
          <p:nvPr>
            <p:ph type="body" idx="1"/>
          </p:nvPr>
        </p:nvSpPr>
        <p:spPr>
          <a:xfrm>
            <a:off x="685800" y="4648200"/>
            <a:ext cx="5486400" cy="3950970"/>
          </a:xfrm>
          <a:noFill/>
          <a:ln/>
        </p:spPr>
        <p:txBody>
          <a:bodyPr/>
          <a:lstStyle/>
          <a:p>
            <a:r>
              <a:rPr lang="en-US" dirty="0"/>
              <a:t>Possible Fishbone Diagram categories could include:</a:t>
            </a:r>
          </a:p>
          <a:p>
            <a:endParaRPr lang="en-US" dirty="0"/>
          </a:p>
          <a:p>
            <a:pPr marL="228600" indent="-228600">
              <a:buFont typeface="+mj-lt"/>
              <a:buAutoNum type="arabicPeriod"/>
            </a:pPr>
            <a:r>
              <a:rPr lang="en-US" dirty="0"/>
              <a:t>Policies</a:t>
            </a:r>
          </a:p>
          <a:p>
            <a:pPr marL="228600" indent="-228600">
              <a:buFont typeface="+mj-lt"/>
              <a:buAutoNum type="arabicPeriod"/>
            </a:pPr>
            <a:r>
              <a:rPr lang="en-US" dirty="0"/>
              <a:t>Layout</a:t>
            </a:r>
          </a:p>
          <a:p>
            <a:pPr marL="228600" indent="-228600">
              <a:buFont typeface="+mj-lt"/>
              <a:buAutoNum type="arabicPeriod"/>
            </a:pPr>
            <a:r>
              <a:rPr lang="en-US" dirty="0"/>
              <a:t>Forms</a:t>
            </a:r>
          </a:p>
          <a:p>
            <a:pPr marL="228600" indent="-228600">
              <a:buFont typeface="+mj-lt"/>
              <a:buAutoNum type="arabicPeriod"/>
            </a:pPr>
            <a:r>
              <a:rPr lang="en-US" dirty="0"/>
              <a:t>Process</a:t>
            </a:r>
          </a:p>
          <a:p>
            <a:pPr marL="228600" indent="-228600">
              <a:buFont typeface="+mj-lt"/>
              <a:buAutoNum type="arabicPeriod"/>
            </a:pPr>
            <a:r>
              <a:rPr lang="en-US" dirty="0"/>
              <a:t>Systems</a:t>
            </a:r>
          </a:p>
          <a:p>
            <a:pPr marL="228600" indent="-228600">
              <a:buFont typeface="+mj-lt"/>
              <a:buAutoNum type="arabicPeriod"/>
            </a:pPr>
            <a:r>
              <a:rPr lang="en-US" dirty="0"/>
              <a:t>People</a:t>
            </a:r>
          </a:p>
          <a:p>
            <a:pPr marL="228600" indent="-228600">
              <a:buFont typeface="+mj-lt"/>
              <a:buAutoNum type="arabicPeriod"/>
            </a:pPr>
            <a:r>
              <a:rPr lang="en-US" dirty="0"/>
              <a:t>Equipment</a:t>
            </a:r>
          </a:p>
          <a:p>
            <a:pPr marL="228600" indent="-228600">
              <a:buFont typeface="+mj-lt"/>
              <a:buAutoNum type="arabicPeriod"/>
            </a:pPr>
            <a:r>
              <a:rPr lang="en-US" dirty="0"/>
              <a:t>Materials</a:t>
            </a:r>
          </a:p>
        </p:txBody>
      </p:sp>
      <p:cxnSp>
        <p:nvCxnSpPr>
          <p:cNvPr id="4" name="Straight Connector 3"/>
          <p:cNvCxnSpPr/>
          <p:nvPr/>
        </p:nvCxnSpPr>
        <p:spPr>
          <a:xfrm>
            <a:off x="327671"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28</a:t>
            </a:fld>
            <a:endParaRPr lang="en-US" dirty="0"/>
          </a:p>
        </p:txBody>
      </p:sp>
      <p:grpSp>
        <p:nvGrpSpPr>
          <p:cNvPr id="7" name="Group 6"/>
          <p:cNvGrpSpPr/>
          <p:nvPr/>
        </p:nvGrpSpPr>
        <p:grpSpPr>
          <a:xfrm>
            <a:off x="977344" y="7520578"/>
            <a:ext cx="5322333" cy="1693861"/>
            <a:chOff x="1125747" y="7170071"/>
            <a:chExt cx="5322333" cy="1693861"/>
          </a:xfrm>
        </p:grpSpPr>
        <p:sp>
          <p:nvSpPr>
            <p:cNvPr id="8" name="Pentagon 7"/>
            <p:cNvSpPr/>
            <p:nvPr/>
          </p:nvSpPr>
          <p:spPr>
            <a:xfrm rot="1910275">
              <a:off x="1125747" y="7170071"/>
              <a:ext cx="1550665" cy="680916"/>
            </a:xfrm>
            <a:prstGeom prst="homePlat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lIns="89849" tIns="44924" rIns="89849" bIns="4492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900" dirty="0"/>
                <a:t>TIP</a:t>
              </a:r>
            </a:p>
          </p:txBody>
        </p:sp>
        <p:sp>
          <p:nvSpPr>
            <p:cNvPr id="9" name="TextBox 8"/>
            <p:cNvSpPr txBox="1"/>
            <p:nvPr/>
          </p:nvSpPr>
          <p:spPr>
            <a:xfrm>
              <a:off x="2608338" y="7238999"/>
              <a:ext cx="3839742" cy="1624933"/>
            </a:xfrm>
            <a:prstGeom prst="rect">
              <a:avLst/>
            </a:prstGeom>
            <a:noFill/>
            <a:ln w="38100">
              <a:solidFill>
                <a:srgbClr val="006600"/>
              </a:solidFill>
            </a:ln>
          </p:spPr>
          <p:txBody>
            <a:bodyPr wrap="square" lIns="89849" tIns="44924" rIns="89849" bIns="4492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kern="0" dirty="0">
                  <a:solidFill>
                    <a:schemeClr val="accent4">
                      <a:lumMod val="95000"/>
                      <a:lumOff val="5000"/>
                    </a:schemeClr>
                  </a:solidFill>
                  <a:latin typeface="Garamond"/>
                </a:rPr>
                <a:t>Use sticky notes to brainstorm possible causes into groups. These groups will then become your fishbone labels.</a:t>
              </a:r>
            </a:p>
          </p:txBody>
        </p:sp>
      </p:grpSp>
      <p:sp>
        <p:nvSpPr>
          <p:cNvPr id="2" name="TextBox 1"/>
          <p:cNvSpPr txBox="1"/>
          <p:nvPr/>
        </p:nvSpPr>
        <p:spPr>
          <a:xfrm>
            <a:off x="3430560" y="6182096"/>
            <a:ext cx="266700" cy="369332"/>
          </a:xfrm>
          <a:prstGeom prst="rect">
            <a:avLst/>
          </a:prstGeom>
          <a:noFill/>
        </p:spPr>
        <p:txBody>
          <a:bodyPr wrap="square" rtlCol="0">
            <a:spAutoFit/>
          </a:bodyPr>
          <a:lstStyle/>
          <a:p>
            <a:r>
              <a:rPr lang="en-US" dirty="0"/>
              <a:t>X</a:t>
            </a:r>
          </a:p>
        </p:txBody>
      </p:sp>
      <p:sp>
        <p:nvSpPr>
          <p:cNvPr id="10" name="TextBox 9"/>
          <p:cNvSpPr txBox="1"/>
          <p:nvPr/>
        </p:nvSpPr>
        <p:spPr>
          <a:xfrm>
            <a:off x="3886200" y="5682733"/>
            <a:ext cx="266700" cy="369332"/>
          </a:xfrm>
          <a:prstGeom prst="rect">
            <a:avLst/>
          </a:prstGeom>
          <a:noFill/>
        </p:spPr>
        <p:txBody>
          <a:bodyPr wrap="square" rtlCol="0">
            <a:spAutoFit/>
          </a:bodyPr>
          <a:lstStyle/>
          <a:p>
            <a:r>
              <a:rPr lang="en-US" dirty="0"/>
              <a:t>X</a:t>
            </a:r>
          </a:p>
        </p:txBody>
      </p:sp>
      <p:sp>
        <p:nvSpPr>
          <p:cNvPr id="11" name="TextBox 10"/>
          <p:cNvSpPr txBox="1"/>
          <p:nvPr/>
        </p:nvSpPr>
        <p:spPr>
          <a:xfrm>
            <a:off x="3295650" y="6551428"/>
            <a:ext cx="266700" cy="369332"/>
          </a:xfrm>
          <a:prstGeom prst="rect">
            <a:avLst/>
          </a:prstGeom>
          <a:noFill/>
        </p:spPr>
        <p:txBody>
          <a:bodyPr wrap="square" rtlCol="0">
            <a:spAutoFit/>
          </a:bodyPr>
          <a:lstStyle/>
          <a:p>
            <a:r>
              <a:rPr lang="en-US" dirty="0"/>
              <a:t>X</a:t>
            </a:r>
          </a:p>
        </p:txBody>
      </p:sp>
      <p:sp>
        <p:nvSpPr>
          <p:cNvPr id="12" name="TextBox 11"/>
          <p:cNvSpPr txBox="1"/>
          <p:nvPr/>
        </p:nvSpPr>
        <p:spPr>
          <a:xfrm>
            <a:off x="4191000" y="5867400"/>
            <a:ext cx="266700" cy="369332"/>
          </a:xfrm>
          <a:prstGeom prst="rect">
            <a:avLst/>
          </a:prstGeom>
          <a:noFill/>
        </p:spPr>
        <p:txBody>
          <a:bodyPr wrap="square" rtlCol="0">
            <a:spAutoFit/>
          </a:bodyPr>
          <a:lstStyle/>
          <a:p>
            <a:r>
              <a:rPr lang="en-US" dirty="0"/>
              <a:t>X</a:t>
            </a:r>
          </a:p>
        </p:txBody>
      </p:sp>
      <p:sp>
        <p:nvSpPr>
          <p:cNvPr id="13" name="TextBox 12"/>
          <p:cNvSpPr txBox="1"/>
          <p:nvPr/>
        </p:nvSpPr>
        <p:spPr>
          <a:xfrm>
            <a:off x="3355769" y="5802868"/>
            <a:ext cx="266700" cy="369332"/>
          </a:xfrm>
          <a:prstGeom prst="rect">
            <a:avLst/>
          </a:prstGeom>
          <a:noFill/>
        </p:spPr>
        <p:txBody>
          <a:bodyPr wrap="square" rtlCol="0">
            <a:spAutoFit/>
          </a:bodyPr>
          <a:lstStyle/>
          <a:p>
            <a:r>
              <a:rPr lang="en-US" dirty="0"/>
              <a:t>X</a:t>
            </a:r>
          </a:p>
        </p:txBody>
      </p:sp>
      <p:sp>
        <p:nvSpPr>
          <p:cNvPr id="14" name="TextBox 13"/>
          <p:cNvSpPr txBox="1"/>
          <p:nvPr/>
        </p:nvSpPr>
        <p:spPr>
          <a:xfrm>
            <a:off x="3913243" y="6205247"/>
            <a:ext cx="266700" cy="369332"/>
          </a:xfrm>
          <a:prstGeom prst="rect">
            <a:avLst/>
          </a:prstGeom>
          <a:noFill/>
        </p:spPr>
        <p:txBody>
          <a:bodyPr wrap="square" rtlCol="0">
            <a:spAutoFit/>
          </a:bodyPr>
          <a:lstStyle/>
          <a:p>
            <a:r>
              <a:rPr lang="en-US" dirty="0"/>
              <a:t>X</a:t>
            </a:r>
          </a:p>
        </p:txBody>
      </p:sp>
      <p:sp>
        <p:nvSpPr>
          <p:cNvPr id="15" name="TextBox 14"/>
          <p:cNvSpPr txBox="1"/>
          <p:nvPr/>
        </p:nvSpPr>
        <p:spPr>
          <a:xfrm>
            <a:off x="4533900" y="5665909"/>
            <a:ext cx="266700" cy="369332"/>
          </a:xfrm>
          <a:prstGeom prst="rect">
            <a:avLst/>
          </a:prstGeom>
          <a:noFill/>
        </p:spPr>
        <p:txBody>
          <a:bodyPr wrap="square" rtlCol="0">
            <a:spAutoFit/>
          </a:bodyPr>
          <a:lstStyle/>
          <a:p>
            <a:r>
              <a:rPr lang="en-US" dirty="0"/>
              <a:t>X</a:t>
            </a:r>
          </a:p>
        </p:txBody>
      </p:sp>
      <p:sp>
        <p:nvSpPr>
          <p:cNvPr id="16" name="TextBox 15"/>
          <p:cNvSpPr txBox="1"/>
          <p:nvPr/>
        </p:nvSpPr>
        <p:spPr>
          <a:xfrm>
            <a:off x="4549809" y="6030086"/>
            <a:ext cx="266700" cy="369332"/>
          </a:xfrm>
          <a:prstGeom prst="rect">
            <a:avLst/>
          </a:prstGeom>
          <a:noFill/>
        </p:spPr>
        <p:txBody>
          <a:bodyPr wrap="square" rtlCol="0">
            <a:spAutoFit/>
          </a:bodyPr>
          <a:lstStyle/>
          <a:p>
            <a:r>
              <a:rPr lang="en-US" dirty="0"/>
              <a:t>X</a:t>
            </a:r>
          </a:p>
        </p:txBody>
      </p:sp>
      <p:sp>
        <p:nvSpPr>
          <p:cNvPr id="17" name="TextBox 16"/>
          <p:cNvSpPr txBox="1"/>
          <p:nvPr/>
        </p:nvSpPr>
        <p:spPr>
          <a:xfrm>
            <a:off x="3206338" y="5228503"/>
            <a:ext cx="266700" cy="369332"/>
          </a:xfrm>
          <a:prstGeom prst="rect">
            <a:avLst/>
          </a:prstGeom>
          <a:noFill/>
        </p:spPr>
        <p:txBody>
          <a:bodyPr wrap="square" rtlCol="0">
            <a:spAutoFit/>
          </a:bodyPr>
          <a:lstStyle/>
          <a:p>
            <a:r>
              <a:rPr lang="en-US" dirty="0"/>
              <a:t>X</a:t>
            </a:r>
          </a:p>
        </p:txBody>
      </p:sp>
      <p:sp>
        <p:nvSpPr>
          <p:cNvPr id="3" name="Flowchart: Merge 2"/>
          <p:cNvSpPr/>
          <p:nvPr/>
        </p:nvSpPr>
        <p:spPr>
          <a:xfrm rot="16200000">
            <a:off x="3513146" y="4794765"/>
            <a:ext cx="1948487" cy="2514601"/>
          </a:xfrm>
          <a:prstGeom prst="flowChartMerg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33145" y="5318740"/>
            <a:ext cx="266700" cy="369332"/>
          </a:xfrm>
          <a:prstGeom prst="rect">
            <a:avLst/>
          </a:prstGeom>
          <a:noFill/>
        </p:spPr>
        <p:txBody>
          <a:bodyPr wrap="square" rtlCol="0">
            <a:spAutoFit/>
          </a:bodyPr>
          <a:lstStyle/>
          <a:p>
            <a:r>
              <a:rPr lang="en-US" dirty="0"/>
              <a:t>X</a:t>
            </a:r>
          </a:p>
        </p:txBody>
      </p:sp>
      <p:sp>
        <p:nvSpPr>
          <p:cNvPr id="20" name="TextBox 19"/>
          <p:cNvSpPr txBox="1"/>
          <p:nvPr/>
        </p:nvSpPr>
        <p:spPr>
          <a:xfrm>
            <a:off x="4953000" y="5829978"/>
            <a:ext cx="266700" cy="369332"/>
          </a:xfrm>
          <a:prstGeom prst="rect">
            <a:avLst/>
          </a:prstGeom>
          <a:noFill/>
        </p:spPr>
        <p:txBody>
          <a:bodyPr wrap="square" rtlCol="0">
            <a:spAutoFit/>
          </a:bodyPr>
          <a:lstStyle/>
          <a:p>
            <a:r>
              <a:rPr lang="en-US" dirty="0"/>
              <a:t>X</a:t>
            </a:r>
          </a:p>
        </p:txBody>
      </p:sp>
      <p:sp>
        <p:nvSpPr>
          <p:cNvPr id="21" name="TextBox 20"/>
          <p:cNvSpPr txBox="1"/>
          <p:nvPr/>
        </p:nvSpPr>
        <p:spPr>
          <a:xfrm>
            <a:off x="5725183" y="5614795"/>
            <a:ext cx="574494" cy="830997"/>
          </a:xfrm>
          <a:prstGeom prst="rect">
            <a:avLst/>
          </a:prstGeom>
          <a:noFill/>
        </p:spPr>
        <p:txBody>
          <a:bodyPr wrap="square" rtlCol="0">
            <a:spAutoFit/>
          </a:bodyPr>
          <a:lstStyle/>
          <a:p>
            <a:r>
              <a:rPr lang="en-US" sz="4800" dirty="0"/>
              <a:t>Y</a:t>
            </a:r>
          </a:p>
        </p:txBody>
      </p:sp>
      <p:sp>
        <p:nvSpPr>
          <p:cNvPr id="6" name="TextBox 5"/>
          <p:cNvSpPr txBox="1"/>
          <p:nvPr/>
        </p:nvSpPr>
        <p:spPr>
          <a:xfrm>
            <a:off x="3677632" y="4934811"/>
            <a:ext cx="2622045" cy="369332"/>
          </a:xfrm>
          <a:prstGeom prst="rect">
            <a:avLst/>
          </a:prstGeom>
          <a:noFill/>
        </p:spPr>
        <p:txBody>
          <a:bodyPr wrap="square" rtlCol="0">
            <a:spAutoFit/>
          </a:bodyPr>
          <a:lstStyle/>
          <a:p>
            <a:r>
              <a:rPr lang="en-US" dirty="0"/>
              <a:t>LITTLE ISSUES FEED THE </a:t>
            </a:r>
          </a:p>
        </p:txBody>
      </p:sp>
    </p:spTree>
    <p:extLst>
      <p:ext uri="{BB962C8B-B14F-4D97-AF65-F5344CB8AC3E}">
        <p14:creationId xmlns:p14="http://schemas.microsoft.com/office/powerpoint/2010/main" val="1635943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2725" cy="3970337"/>
          </a:xfrm>
          <a:ln/>
        </p:spPr>
      </p:sp>
      <p:sp>
        <p:nvSpPr>
          <p:cNvPr id="13315" name="Rectangle 3"/>
          <p:cNvSpPr>
            <a:spLocks noGrp="1" noChangeArrowheads="1"/>
          </p:cNvSpPr>
          <p:nvPr>
            <p:ph type="body" idx="1"/>
          </p:nvPr>
        </p:nvSpPr>
        <p:spPr>
          <a:xfrm>
            <a:off x="685798" y="4648200"/>
            <a:ext cx="5486400" cy="3950970"/>
          </a:xfrm>
          <a:noFill/>
          <a:ln/>
        </p:spPr>
        <p:txBody>
          <a:bodyPr/>
          <a:lstStyle/>
          <a:p>
            <a:r>
              <a:rPr lang="en-US" dirty="0"/>
              <a:t>Brainstorm other things that might be a source of agitation for the patient.</a:t>
            </a:r>
          </a:p>
          <a:p>
            <a:endParaRPr lang="en-US" dirty="0"/>
          </a:p>
          <a:p>
            <a:r>
              <a:rPr lang="en-US" dirty="0"/>
              <a:t>Notes:</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29</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 </a:t>
            </a:r>
            <a:r>
              <a:rPr lang="en-US" dirty="0"/>
              <a:t>U Woods:</a:t>
            </a:r>
            <a:r>
              <a:rPr lang="en-US" baseline="0" dirty="0"/>
              <a:t> DOWNTIME video courtesy of </a:t>
            </a:r>
            <a:r>
              <a:rPr lang="en-US" baseline="0" dirty="0" err="1"/>
              <a:t>Youtube</a:t>
            </a:r>
            <a:r>
              <a:rPr lang="en-US" baseline="0" dirty="0"/>
              <a:t> and </a:t>
            </a:r>
            <a:r>
              <a:rPr lang="en-US" baseline="0" dirty="0" err="1"/>
              <a:t>Univeristy</a:t>
            </a:r>
            <a:r>
              <a:rPr lang="en-US" baseline="0" dirty="0"/>
              <a:t> Health Network out of Canada</a:t>
            </a:r>
            <a:endParaRPr lang="en-US" dirty="0"/>
          </a:p>
        </p:txBody>
      </p:sp>
      <p:sp>
        <p:nvSpPr>
          <p:cNvPr id="4" name="Slide Number Placeholder 3"/>
          <p:cNvSpPr>
            <a:spLocks noGrp="1"/>
          </p:cNvSpPr>
          <p:nvPr>
            <p:ph type="sldNum" sz="quarter" idx="10"/>
          </p:nvPr>
        </p:nvSpPr>
        <p:spPr/>
        <p:txBody>
          <a:bodyPr/>
          <a:lstStyle/>
          <a:p>
            <a:fld id="{37D47D06-C7F4-49BA-A921-CD2D611AE488}" type="slidenum">
              <a:rPr lang="en-US" smtClean="0"/>
              <a:pPr/>
              <a:t>3</a:t>
            </a:fld>
            <a:endParaRPr lang="en-US" dirty="0"/>
          </a:p>
        </p:txBody>
      </p:sp>
    </p:spTree>
    <p:extLst>
      <p:ext uri="{BB962C8B-B14F-4D97-AF65-F5344CB8AC3E}">
        <p14:creationId xmlns:p14="http://schemas.microsoft.com/office/powerpoint/2010/main" val="1063658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15975" y="411163"/>
            <a:ext cx="5278438" cy="3960812"/>
          </a:xfrm>
          <a:ln/>
        </p:spPr>
      </p:sp>
      <p:sp>
        <p:nvSpPr>
          <p:cNvPr id="13315" name="Rectangle 3"/>
          <p:cNvSpPr>
            <a:spLocks noGrp="1" noChangeArrowheads="1"/>
          </p:cNvSpPr>
          <p:nvPr>
            <p:ph type="body" idx="1"/>
          </p:nvPr>
        </p:nvSpPr>
        <p:spPr>
          <a:xfrm>
            <a:off x="685800" y="4800600"/>
            <a:ext cx="5486400" cy="3798570"/>
          </a:xfrm>
          <a:noFill/>
          <a:ln/>
        </p:spPr>
        <p:txBody>
          <a:bodyPr/>
          <a:lstStyle/>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30</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346700" cy="4011612"/>
          </a:xfrm>
          <a:ln/>
        </p:spPr>
      </p:sp>
      <p:sp>
        <p:nvSpPr>
          <p:cNvPr id="13315" name="Rectangle 3"/>
          <p:cNvSpPr>
            <a:spLocks noGrp="1" noChangeArrowheads="1"/>
          </p:cNvSpPr>
          <p:nvPr>
            <p:ph type="body" idx="1"/>
          </p:nvPr>
        </p:nvSpPr>
        <p:spPr>
          <a:xfrm>
            <a:off x="685799" y="4648200"/>
            <a:ext cx="5486400" cy="4183380"/>
          </a:xfrm>
          <a:noFill/>
          <a:ln/>
        </p:spPr>
        <p:txBody>
          <a:bodyPr/>
          <a:lstStyle/>
          <a:p>
            <a:r>
              <a:rPr lang="en-US" b="1" u="sng" dirty="0"/>
              <a:t>Lean – A3 Do’s </a:t>
            </a:r>
          </a:p>
          <a:p>
            <a:r>
              <a:rPr lang="en-US" dirty="0"/>
              <a:t>1.   Focus on the problem solving, not creating a great presentation.</a:t>
            </a:r>
          </a:p>
          <a:p>
            <a:pPr marL="232422" indent="-232422"/>
            <a:r>
              <a:rPr lang="en-US" dirty="0"/>
              <a:t>2.   Consider the background, the issue, the goals, the people, the timeframe, and the   root cause analysis.</a:t>
            </a:r>
          </a:p>
          <a:p>
            <a:r>
              <a:rPr lang="en-US" dirty="0"/>
              <a:t>3.   Include pictures, videos, and graphics. They are strongly encouraged.</a:t>
            </a:r>
          </a:p>
          <a:p>
            <a:pPr marL="232422" indent="-232422"/>
            <a:r>
              <a:rPr lang="en-US" dirty="0"/>
              <a:t>4.   Handwritten A3s work. </a:t>
            </a:r>
            <a:r>
              <a:rPr lang="en-US" b="1" u="sng" dirty="0"/>
              <a:t>Write in pencil </a:t>
            </a:r>
            <a:r>
              <a:rPr lang="en-US" dirty="0"/>
              <a:t>so that you can make changes as you work on   the problem.</a:t>
            </a:r>
          </a:p>
          <a:p>
            <a:r>
              <a:rPr lang="en-US" dirty="0"/>
              <a:t>5.   Establish the countermeasures, run the test, and troubleshoot.</a:t>
            </a:r>
          </a:p>
          <a:p>
            <a:r>
              <a:rPr lang="en-US" dirty="0"/>
              <a:t>6.   Be sure that each iteration or change is small and can be completed quickly.</a:t>
            </a:r>
          </a:p>
          <a:p>
            <a:pPr marL="232422" indent="-232422"/>
            <a:r>
              <a:rPr lang="en-US" dirty="0"/>
              <a:t>7.   </a:t>
            </a:r>
            <a:r>
              <a:rPr lang="en-US" b="1" u="sng" dirty="0"/>
              <a:t>Make a good plan but don't waste time making it perfect. The idea is to learn from each cycle.</a:t>
            </a:r>
          </a:p>
          <a:p>
            <a:pPr marL="232422" indent="-232422"/>
            <a:r>
              <a:rPr lang="en-US" dirty="0"/>
              <a:t>8.  Discover who will be impacted by the change and establish stakeholder support - engage the people.</a:t>
            </a:r>
          </a:p>
          <a:p>
            <a:r>
              <a:rPr lang="en-US" dirty="0"/>
              <a:t>9.   Involve other departments if they will be affected by your changes.</a:t>
            </a:r>
          </a:p>
          <a:p>
            <a:pPr marL="232422" indent="-232422"/>
            <a:r>
              <a:rPr lang="en-US" dirty="0"/>
              <a:t>10. Stay present and involved during cycles. Be available in case things don't turn out as planned. </a:t>
            </a:r>
          </a:p>
          <a:p>
            <a:pPr marL="232422" indent="-232422"/>
            <a:r>
              <a:rPr lang="en-US" dirty="0"/>
              <a:t>11. </a:t>
            </a:r>
            <a:r>
              <a:rPr lang="en-US" b="1" u="sng" dirty="0"/>
              <a:t>Include process improvement missteps, oversights, miscalculations, and  shortcomings in the next cycle of improvement.</a:t>
            </a:r>
          </a:p>
          <a:p>
            <a:pPr marL="232422" indent="-232422"/>
            <a:r>
              <a:rPr lang="en-US" dirty="0"/>
              <a:t>12. Plan to test during different process conditions, look to introduce natural process variation.</a:t>
            </a:r>
          </a:p>
          <a:p>
            <a:pPr marL="232422" indent="-232422"/>
            <a:r>
              <a:rPr lang="en-US" dirty="0"/>
              <a:t>13. </a:t>
            </a:r>
            <a:r>
              <a:rPr lang="en-US" b="1" u="sng" dirty="0"/>
              <a:t>As a current cycle closes, the next cycle undertaken can be slightly more complex. Allow each cycle of improvement to build upon the last.</a:t>
            </a:r>
          </a:p>
          <a:p>
            <a:endParaRPr lang="en-US" dirty="0"/>
          </a:p>
          <a:p>
            <a:endParaRPr lang="en-US" dirty="0"/>
          </a:p>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31</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sp>
        <p:nvSpPr>
          <p:cNvPr id="13315" name="Rectangle 3"/>
          <p:cNvSpPr>
            <a:spLocks noGrp="1" noChangeArrowheads="1"/>
          </p:cNvSpPr>
          <p:nvPr>
            <p:ph type="body" idx="1"/>
          </p:nvPr>
        </p:nvSpPr>
        <p:spPr>
          <a:xfrm>
            <a:off x="685800" y="4648200"/>
            <a:ext cx="5486400" cy="3950970"/>
          </a:xfrm>
          <a:noFill/>
          <a:ln/>
        </p:spPr>
        <p:txBody>
          <a:bodyPr/>
          <a:lstStyle/>
          <a:p>
            <a:r>
              <a:rPr lang="en-US" b="1" u="sng" dirty="0"/>
              <a:t>Lean - A3 Don’ts</a:t>
            </a:r>
          </a:p>
          <a:p>
            <a:pPr marL="170027" indent="-170027"/>
            <a:r>
              <a:rPr lang="en-US" dirty="0"/>
              <a:t>1. Don’t try to fix problems in departments other than your own. There are plenty of opportunities where you are working.</a:t>
            </a:r>
          </a:p>
          <a:p>
            <a:pPr marL="170027" indent="-170027"/>
            <a:r>
              <a:rPr lang="en-US" dirty="0"/>
              <a:t>2. Don't go solo. Solutions can't be implemented by one person so be sure to include colleagues in your planning.</a:t>
            </a:r>
          </a:p>
          <a:p>
            <a:pPr marL="170027" indent="-170027"/>
            <a:r>
              <a:rPr lang="en-US" dirty="0"/>
              <a:t>3. Don't skip the root cause section. Countermeasures are the goal but you must ensure you are addressing the root cause to make a valuable improvement.</a:t>
            </a:r>
          </a:p>
          <a:p>
            <a:pPr marL="170027" indent="-170027"/>
            <a:r>
              <a:rPr lang="en-US" dirty="0"/>
              <a:t>4. Don't use the word solution. Rather than saying a problem is solved or that you have found a solution, use the word countermeasure to show that you have found the best improvement until a better approach is found or conditions change.</a:t>
            </a:r>
          </a:p>
          <a:p>
            <a:pPr marL="170027" indent="-170027"/>
            <a:r>
              <a:rPr lang="en-US" dirty="0"/>
              <a:t>5. Don't skip the follow-up section of the A3. It's the most important section to work on in order to sustain your gains.</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32</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a:t>
            </a:r>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33</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 Limit yourself.</a:t>
            </a:r>
            <a:r>
              <a:rPr lang="en-US" baseline="0" dirty="0"/>
              <a:t> </a:t>
            </a:r>
            <a:r>
              <a:rPr lang="en-US" b="1" baseline="0" dirty="0"/>
              <a:t>DON’T BOIL THE OCEAN</a:t>
            </a:r>
            <a:endParaRPr lang="en-US" b="1"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34</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 State</a:t>
            </a:r>
            <a:r>
              <a:rPr lang="en-US" baseline="0" dirty="0"/>
              <a:t> your business case for back up. Show the $$. It all translates into $$.</a:t>
            </a:r>
            <a:endParaRPr lang="en-US"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35</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 </a:t>
            </a:r>
            <a:r>
              <a:rPr lang="en-US" b="1" dirty="0"/>
              <a:t>YOU</a:t>
            </a:r>
            <a:r>
              <a:rPr lang="en-US" b="1" baseline="0" dirty="0"/>
              <a:t> DON’T KNOW WHAT YOU DON’T KNOW! Bring up </a:t>
            </a:r>
            <a:r>
              <a:rPr lang="en-US" b="1" i="1" baseline="0" dirty="0"/>
              <a:t>quick wins </a:t>
            </a:r>
            <a:r>
              <a:rPr lang="en-US" b="1" baseline="0" dirty="0"/>
              <a:t>(ER Flow were leaving AMA, not LWBS: Departed incorrectly).</a:t>
            </a:r>
            <a:endParaRPr lang="en-US" b="1"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36</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 Start</a:t>
            </a:r>
            <a:r>
              <a:rPr lang="en-US" baseline="0" dirty="0"/>
              <a:t> to fix “What Bugs You!”</a:t>
            </a:r>
            <a:endParaRPr lang="en-US"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37</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Show your improvement!</a:t>
            </a:r>
            <a:r>
              <a:rPr lang="en-US" baseline="0" dirty="0"/>
              <a:t> CELEBRATE!</a:t>
            </a:r>
            <a:endParaRPr lang="en-US" dirty="0"/>
          </a:p>
          <a:p>
            <a:endParaRPr lang="en-US"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38</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63588" y="411163"/>
            <a:ext cx="5294312" cy="3971925"/>
          </a:xfrm>
          <a:ln/>
        </p:spPr>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a:spLocks noGrp="1" noChangeArrowheads="1"/>
          </p:cNvSpPr>
          <p:nvPr>
            <p:ph type="body" idx="1"/>
          </p:nvPr>
        </p:nvSpPr>
        <p:spPr>
          <a:xfrm>
            <a:off x="686421" y="4648203"/>
            <a:ext cx="5485158" cy="3951528"/>
          </a:xfrm>
          <a:noFill/>
          <a:ln/>
        </p:spPr>
        <p:txBody>
          <a:bodyPr/>
          <a:lstStyle/>
          <a:p>
            <a:r>
              <a:rPr lang="en-US" dirty="0"/>
              <a:t>Notes: Pass</a:t>
            </a:r>
            <a:r>
              <a:rPr lang="en-US" baseline="0" dirty="0"/>
              <a:t> it on to the stakeholders of the process. </a:t>
            </a:r>
            <a:endParaRPr lang="en-US" dirty="0"/>
          </a:p>
        </p:txBody>
      </p: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39</a:t>
            </a:fld>
            <a:endParaRPr lang="en-US" dirty="0"/>
          </a:p>
        </p:txBody>
      </p:sp>
    </p:spTree>
    <p:extLst>
      <p:ext uri="{BB962C8B-B14F-4D97-AF65-F5344CB8AC3E}">
        <p14:creationId xmlns:p14="http://schemas.microsoft.com/office/powerpoint/2010/main" val="163594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71525" y="411163"/>
            <a:ext cx="5314950" cy="3987800"/>
          </a:xfrm>
          <a:ln/>
        </p:spPr>
      </p:sp>
      <p:sp>
        <p:nvSpPr>
          <p:cNvPr id="13315" name="Rectangle 3"/>
          <p:cNvSpPr>
            <a:spLocks noGrp="1" noChangeArrowheads="1"/>
          </p:cNvSpPr>
          <p:nvPr>
            <p:ph type="body" idx="1"/>
          </p:nvPr>
        </p:nvSpPr>
        <p:spPr>
          <a:xfrm>
            <a:off x="327672" y="4800600"/>
            <a:ext cx="6202659" cy="4267199"/>
          </a:xfrm>
          <a:noFill/>
          <a:ln/>
        </p:spPr>
        <p:txBody>
          <a:bodyPr/>
          <a:lstStyle/>
          <a:p>
            <a:r>
              <a:rPr lang="en-US" sz="1100" b="1" u="sng" dirty="0"/>
              <a:t>Lean</a:t>
            </a:r>
          </a:p>
          <a:p>
            <a:pPr algn="just"/>
            <a:r>
              <a:rPr lang="en-US" sz="1100" dirty="0"/>
              <a:t>Lean is a well-defined set of tools that increase customer value by eliminating waste (</a:t>
            </a:r>
            <a:r>
              <a:rPr lang="en-US" sz="1100" dirty="0" err="1"/>
              <a:t>muda</a:t>
            </a:r>
            <a:r>
              <a:rPr lang="en-US" sz="1100" dirty="0"/>
              <a:t>: Japanese</a:t>
            </a:r>
            <a:r>
              <a:rPr lang="en-US" sz="1100" baseline="0" dirty="0"/>
              <a:t> word for “waste” that we will discuss a little later on</a:t>
            </a:r>
            <a:r>
              <a:rPr lang="en-US" sz="1100" dirty="0"/>
              <a:t>) and creating flow throughout the value stream.  Lean improvements are generally inexpensive to implement, focus on improving the process, not the people and promote simple, error proof systems. </a:t>
            </a:r>
          </a:p>
          <a:p>
            <a:endParaRPr lang="en-US" sz="1100"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4</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55613"/>
            <a:ext cx="5278437" cy="3960812"/>
          </a:xfrm>
          <a:ln/>
        </p:spPr>
      </p:sp>
      <p:sp>
        <p:nvSpPr>
          <p:cNvPr id="13315" name="Rectangle 3"/>
          <p:cNvSpPr>
            <a:spLocks noGrp="1" noChangeArrowheads="1"/>
          </p:cNvSpPr>
          <p:nvPr>
            <p:ph type="body" idx="1"/>
          </p:nvPr>
        </p:nvSpPr>
        <p:spPr>
          <a:xfrm>
            <a:off x="762000" y="4648204"/>
            <a:ext cx="5486400" cy="3723998"/>
          </a:xfrm>
          <a:noFill/>
          <a:ln/>
        </p:spPr>
        <p:txBody>
          <a:bodyPr/>
          <a:lstStyle/>
          <a:p>
            <a:r>
              <a:rPr lang="en-US" dirty="0"/>
              <a:t>Notes:</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40</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8988" y="411163"/>
            <a:ext cx="5240337" cy="3932237"/>
          </a:xfrm>
          <a:ln/>
        </p:spPr>
      </p:sp>
      <p:sp>
        <p:nvSpPr>
          <p:cNvPr id="13315" name="Rectangle 3"/>
          <p:cNvSpPr>
            <a:spLocks noGrp="1" noChangeArrowheads="1"/>
          </p:cNvSpPr>
          <p:nvPr>
            <p:ph type="body" idx="1"/>
          </p:nvPr>
        </p:nvSpPr>
        <p:spPr>
          <a:xfrm>
            <a:off x="685800" y="4724401"/>
            <a:ext cx="5486400" cy="3874770"/>
          </a:xfrm>
          <a:noFill/>
          <a:ln/>
        </p:spPr>
        <p:txBody>
          <a:bodyPr/>
          <a:lstStyle/>
          <a:p>
            <a:r>
              <a:rPr lang="en-US" b="1" u="sng" dirty="0"/>
              <a:t>Benefits of Standard Work:</a:t>
            </a:r>
          </a:p>
          <a:p>
            <a:pPr marL="171450" indent="-171450">
              <a:buFont typeface="Arial" panose="020B0604020202020204" pitchFamily="34" charset="0"/>
              <a:buChar char="•"/>
            </a:pPr>
            <a:r>
              <a:rPr lang="en-US" dirty="0"/>
              <a:t>Reduction in variation.</a:t>
            </a:r>
          </a:p>
          <a:p>
            <a:pPr marL="171450" indent="-171450">
              <a:buFont typeface="Arial" panose="020B0604020202020204" pitchFamily="34" charset="0"/>
              <a:buChar char="•"/>
            </a:pPr>
            <a:r>
              <a:rPr lang="en-US" dirty="0"/>
              <a:t>Simplifies</a:t>
            </a:r>
            <a:r>
              <a:rPr lang="en-US" baseline="0" dirty="0"/>
              <a:t> training process for new hires.</a:t>
            </a:r>
            <a:endParaRPr lang="en-US" dirty="0"/>
          </a:p>
          <a:p>
            <a:pPr marL="171450" indent="-171450">
              <a:buFont typeface="Arial" panose="020B0604020202020204" pitchFamily="34" charset="0"/>
              <a:buChar char="•"/>
            </a:pPr>
            <a:r>
              <a:rPr lang="en-US" dirty="0"/>
              <a:t>Documents the current process.</a:t>
            </a:r>
          </a:p>
          <a:p>
            <a:pPr marL="171450" indent="-171450">
              <a:buFont typeface="Arial" panose="020B0604020202020204" pitchFamily="34" charset="0"/>
              <a:buChar char="•"/>
            </a:pPr>
            <a:r>
              <a:rPr lang="en-US" dirty="0"/>
              <a:t>Establishes a baseline for improvement efforts.</a:t>
            </a:r>
          </a:p>
          <a:p>
            <a:pPr marL="171450" indent="-171450">
              <a:buFont typeface="Arial" panose="020B0604020202020204" pitchFamily="34" charset="0"/>
              <a:buChar char="•"/>
            </a:pPr>
            <a:r>
              <a:rPr lang="en-US" b="1" dirty="0"/>
              <a:t>Increases the discipline of the culture</a:t>
            </a:r>
            <a:r>
              <a:rPr lang="en-US" dirty="0"/>
              <a:t>.</a:t>
            </a:r>
          </a:p>
          <a:p>
            <a:pPr marL="171450" indent="-171450">
              <a:buFont typeface="Arial" panose="020B0604020202020204" pitchFamily="34" charset="0"/>
              <a:buChar char="•"/>
            </a:pPr>
            <a:r>
              <a:rPr lang="en-US" b="1" dirty="0"/>
              <a:t>Supports regular process audits</a:t>
            </a:r>
            <a:r>
              <a:rPr lang="en-US" dirty="0"/>
              <a:t>.</a:t>
            </a:r>
          </a:p>
          <a:p>
            <a:pPr marL="171450" indent="-171450">
              <a:buFont typeface="Arial" panose="020B0604020202020204" pitchFamily="34" charset="0"/>
              <a:buChar char="•"/>
            </a:pPr>
            <a:r>
              <a:rPr lang="en-US" dirty="0"/>
              <a:t>Stimulates collaborative problem solving.</a:t>
            </a:r>
          </a:p>
          <a:p>
            <a:pPr marL="171450" indent="-171450">
              <a:buFont typeface="Arial" panose="020B0604020202020204" pitchFamily="34" charset="0"/>
              <a:buChar char="•"/>
            </a:pPr>
            <a:r>
              <a:rPr lang="en-US" dirty="0"/>
              <a:t>Mistake proofing is developed.</a:t>
            </a:r>
          </a:p>
          <a:p>
            <a:pPr marL="171450" indent="-171450">
              <a:buFont typeface="Arial" panose="020B0604020202020204" pitchFamily="34" charset="0"/>
              <a:buChar char="•"/>
            </a:pPr>
            <a:r>
              <a:rPr lang="en-US" b="1" dirty="0"/>
              <a:t>Employee engagement- </a:t>
            </a:r>
            <a:r>
              <a:rPr lang="en-US" dirty="0"/>
              <a:t>standard work involves team members in making their work life easier.</a:t>
            </a:r>
          </a:p>
          <a:p>
            <a:endParaRPr lang="en-US" dirty="0"/>
          </a:p>
          <a:p>
            <a:r>
              <a:rPr lang="en-US" b="1" u="sng" dirty="0"/>
              <a:t>Practice in your Department:</a:t>
            </a:r>
          </a:p>
          <a:p>
            <a:pPr marL="228600" indent="-228600">
              <a:buAutoNum type="arabicPeriod"/>
            </a:pPr>
            <a:r>
              <a:rPr lang="en-US" dirty="0"/>
              <a:t>List processes that are currently standardized in your department.  </a:t>
            </a:r>
          </a:p>
          <a:p>
            <a:pPr marL="228600" indent="-228600">
              <a:buAutoNum type="arabicPeriod"/>
            </a:pPr>
            <a:r>
              <a:rPr lang="en-US" dirty="0"/>
              <a:t>List processes that could be standardized.   </a:t>
            </a:r>
          </a:p>
          <a:p>
            <a:pPr marL="228600" indent="-228600">
              <a:buAutoNum type="arabicPeriod"/>
            </a:pPr>
            <a:r>
              <a:rPr lang="en-US" dirty="0"/>
              <a:t>Compare the current process to industry best practice.</a:t>
            </a:r>
          </a:p>
          <a:p>
            <a:endParaRPr lang="en-US" dirty="0"/>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41</a:t>
            </a:fld>
            <a:endParaRPr lang="en-US" dirty="0"/>
          </a:p>
        </p:txBody>
      </p:sp>
    </p:spTree>
    <p:extLst>
      <p:ext uri="{BB962C8B-B14F-4D97-AF65-F5344CB8AC3E}">
        <p14:creationId xmlns:p14="http://schemas.microsoft.com/office/powerpoint/2010/main" val="3915162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90575" y="411163"/>
            <a:ext cx="5276850" cy="3957637"/>
          </a:xfrm>
          <a:ln/>
        </p:spPr>
      </p:sp>
      <p:sp>
        <p:nvSpPr>
          <p:cNvPr id="13315" name="Rectangle 3"/>
          <p:cNvSpPr>
            <a:spLocks noGrp="1" noChangeArrowheads="1"/>
          </p:cNvSpPr>
          <p:nvPr>
            <p:ph type="body" idx="1"/>
          </p:nvPr>
        </p:nvSpPr>
        <p:spPr>
          <a:xfrm>
            <a:off x="685799" y="4648202"/>
            <a:ext cx="5486400" cy="3722370"/>
          </a:xfrm>
          <a:noFill/>
          <a:ln/>
        </p:spPr>
        <p:txBody>
          <a:bodyPr/>
          <a:lstStyle/>
          <a:p>
            <a:r>
              <a:rPr lang="en-US" dirty="0"/>
              <a:t>Look at the picture in</a:t>
            </a:r>
            <a:r>
              <a:rPr lang="en-US" baseline="0" dirty="0"/>
              <a:t> the slide. </a:t>
            </a:r>
            <a:r>
              <a:rPr lang="en-US" dirty="0"/>
              <a:t>How has Standard</a:t>
            </a:r>
            <a:r>
              <a:rPr lang="en-US" baseline="0" dirty="0"/>
              <a:t> Work been used in the FPH ED?</a:t>
            </a:r>
            <a:endParaRPr lang="en-US" dirty="0"/>
          </a:p>
          <a:p>
            <a:r>
              <a:rPr lang="en-US" dirty="0"/>
              <a:t>Notes:</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608338" y="6574997"/>
            <a:ext cx="3839742" cy="2548389"/>
            <a:chOff x="2608338" y="6315544"/>
            <a:chExt cx="3839742" cy="2548389"/>
          </a:xfrm>
        </p:grpSpPr>
        <p:sp>
          <p:nvSpPr>
            <p:cNvPr id="7" name="Pentagon 6"/>
            <p:cNvSpPr/>
            <p:nvPr/>
          </p:nvSpPr>
          <p:spPr>
            <a:xfrm rot="1910275">
              <a:off x="2958543" y="6315544"/>
              <a:ext cx="1550665" cy="680916"/>
            </a:xfrm>
            <a:prstGeom prst="homePlat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lIns="89849" tIns="44924" rIns="89849" bIns="4492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900" dirty="0"/>
                <a:t>TIP</a:t>
              </a:r>
            </a:p>
          </p:txBody>
        </p:sp>
        <p:sp>
          <p:nvSpPr>
            <p:cNvPr id="8" name="TextBox 7"/>
            <p:cNvSpPr txBox="1"/>
            <p:nvPr/>
          </p:nvSpPr>
          <p:spPr>
            <a:xfrm>
              <a:off x="2608338" y="7239000"/>
              <a:ext cx="3839742" cy="1624933"/>
            </a:xfrm>
            <a:prstGeom prst="rect">
              <a:avLst/>
            </a:prstGeom>
            <a:noFill/>
            <a:ln w="38100">
              <a:solidFill>
                <a:srgbClr val="006600"/>
              </a:solidFill>
            </a:ln>
          </p:spPr>
          <p:txBody>
            <a:bodyPr wrap="square" lIns="89849" tIns="44924" rIns="89849" bIns="4492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kern="0" dirty="0">
                  <a:solidFill>
                    <a:schemeClr val="accent4">
                      <a:lumMod val="95000"/>
                      <a:lumOff val="5000"/>
                    </a:schemeClr>
                  </a:solidFill>
                  <a:latin typeface="Garamond"/>
                </a:rPr>
                <a:t>After identifying the current best standard of practice, expect to change it 10 more times.</a:t>
              </a:r>
              <a:endParaRPr lang="en-US" sz="1200" dirty="0"/>
            </a:p>
          </p:txBody>
        </p:sp>
      </p:grpSp>
      <p:sp>
        <p:nvSpPr>
          <p:cNvPr id="9"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42</a:t>
            </a:fld>
            <a:endParaRPr lang="en-US" dirty="0"/>
          </a:p>
        </p:txBody>
      </p:sp>
      <p:sp>
        <p:nvSpPr>
          <p:cNvPr id="10" name="Rectangle 3"/>
          <p:cNvSpPr txBox="1">
            <a:spLocks noChangeArrowheads="1"/>
          </p:cNvSpPr>
          <p:nvPr/>
        </p:nvSpPr>
        <p:spPr bwMode="auto">
          <a:xfrm>
            <a:off x="670894" y="5304801"/>
            <a:ext cx="5114003" cy="161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endParaRPr lang="en-US" sz="1200" kern="0" dirty="0"/>
          </a:p>
          <a:p>
            <a:pPr marL="0" indent="0">
              <a:lnSpc>
                <a:spcPct val="80000"/>
              </a:lnSpc>
              <a:buNone/>
            </a:pPr>
            <a:r>
              <a:rPr lang="en-US" sz="1200" kern="0" dirty="0"/>
              <a:t>Build your process around:</a:t>
            </a:r>
          </a:p>
          <a:p>
            <a:pPr marL="285750" lvl="2">
              <a:lnSpc>
                <a:spcPct val="80000"/>
              </a:lnSpc>
              <a:buFont typeface="Wingdings" panose="05000000000000000000" pitchFamily="2" charset="2"/>
              <a:buChar char="§"/>
            </a:pPr>
            <a:r>
              <a:rPr lang="en-US" sz="1200" kern="0" dirty="0"/>
              <a:t>Standard processes based on data &amp; best practice</a:t>
            </a:r>
          </a:p>
          <a:p>
            <a:pPr marL="285750" lvl="2">
              <a:lnSpc>
                <a:spcPct val="80000"/>
              </a:lnSpc>
              <a:buFont typeface="Wingdings" panose="05000000000000000000" pitchFamily="2" charset="2"/>
              <a:buChar char="§"/>
            </a:pPr>
            <a:r>
              <a:rPr lang="en-US" sz="1200" kern="0" dirty="0"/>
              <a:t>Pull systems</a:t>
            </a:r>
          </a:p>
          <a:p>
            <a:pPr marL="285750" lvl="2">
              <a:lnSpc>
                <a:spcPct val="80000"/>
              </a:lnSpc>
              <a:buFont typeface="Wingdings" panose="05000000000000000000" pitchFamily="2" charset="2"/>
              <a:buChar char="§"/>
            </a:pPr>
            <a:r>
              <a:rPr lang="en-US" sz="1200" kern="0" dirty="0"/>
              <a:t>Uninterrupted flow</a:t>
            </a:r>
          </a:p>
          <a:p>
            <a:pPr marL="285750" lvl="2">
              <a:lnSpc>
                <a:spcPct val="80000"/>
              </a:lnSpc>
              <a:buFont typeface="Wingdings" panose="05000000000000000000" pitchFamily="2" charset="2"/>
              <a:buChar char="§"/>
            </a:pPr>
            <a:r>
              <a:rPr lang="en-US" sz="1200" kern="0" dirty="0"/>
              <a:t>Value</a:t>
            </a:r>
          </a:p>
          <a:p>
            <a:pPr marL="285750" lvl="2">
              <a:lnSpc>
                <a:spcPct val="80000"/>
              </a:lnSpc>
              <a:buFont typeface="Wingdings" panose="05000000000000000000" pitchFamily="2" charset="2"/>
              <a:buChar char="§"/>
            </a:pPr>
            <a:r>
              <a:rPr lang="en-US" sz="1200" kern="0" dirty="0"/>
              <a:t>The Voice of the Customer</a:t>
            </a:r>
          </a:p>
        </p:txBody>
      </p:sp>
    </p:spTree>
    <p:extLst>
      <p:ext uri="{BB962C8B-B14F-4D97-AF65-F5344CB8AC3E}">
        <p14:creationId xmlns:p14="http://schemas.microsoft.com/office/powerpoint/2010/main" val="3915162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90575" y="411163"/>
            <a:ext cx="5240338" cy="3932237"/>
          </a:xfrm>
          <a:ln/>
        </p:spPr>
      </p:sp>
      <p:sp>
        <p:nvSpPr>
          <p:cNvPr id="13315" name="Rectangle 3"/>
          <p:cNvSpPr>
            <a:spLocks noGrp="1" noChangeArrowheads="1"/>
          </p:cNvSpPr>
          <p:nvPr>
            <p:ph type="body" idx="1"/>
          </p:nvPr>
        </p:nvSpPr>
        <p:spPr>
          <a:xfrm>
            <a:off x="775252" y="4724404"/>
            <a:ext cx="5486400" cy="3270055"/>
          </a:xfrm>
          <a:noFill/>
          <a:ln/>
        </p:spPr>
        <p:txBody>
          <a:bodyPr/>
          <a:lstStyle/>
          <a:p>
            <a:r>
              <a:rPr lang="en-US" dirty="0"/>
              <a:t>Notes: </a:t>
            </a:r>
            <a:r>
              <a:rPr lang="en-US" b="1" dirty="0"/>
              <a:t>DATA, DATA, DATA! Seeing is believing</a:t>
            </a:r>
          </a:p>
          <a:p>
            <a:endParaRPr lang="en-US" b="1" dirty="0"/>
          </a:p>
          <a:p>
            <a:r>
              <a:rPr lang="en-US" dirty="0"/>
              <a:t>Be very specific when developing a sustainability plan for standard work. </a:t>
            </a:r>
          </a:p>
          <a:p>
            <a:r>
              <a:rPr lang="en-US" dirty="0"/>
              <a:t>How often will you audit the new process? </a:t>
            </a:r>
          </a:p>
          <a:p>
            <a:r>
              <a:rPr lang="en-US" dirty="0"/>
              <a:t>On which day? </a:t>
            </a:r>
          </a:p>
          <a:p>
            <a:r>
              <a:rPr lang="en-US" dirty="0"/>
              <a:t>What actions will you take if you are not satisfied with the results of the audit?</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43</a:t>
            </a:fld>
            <a:endParaRPr lang="en-US" dirty="0"/>
          </a:p>
        </p:txBody>
      </p:sp>
    </p:spTree>
    <p:extLst>
      <p:ext uri="{BB962C8B-B14F-4D97-AF65-F5344CB8AC3E}">
        <p14:creationId xmlns:p14="http://schemas.microsoft.com/office/powerpoint/2010/main" val="3915162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r>
              <a:rPr lang="en-US" dirty="0"/>
              <a:t>Bring together staff</a:t>
            </a:r>
            <a:r>
              <a:rPr lang="en-US" baseline="0" dirty="0"/>
              <a:t> from other departments: ask why, why, why because they don’t think they know why. Creates networking for future projects.  </a:t>
            </a:r>
            <a:r>
              <a:rPr lang="en-US" b="1" baseline="0" dirty="0"/>
              <a:t>Problem always stated: Write it down. Don’t lose sight of it. Don’t Boil The Ocean.</a:t>
            </a:r>
            <a:endParaRPr lang="en-US" b="1" dirty="0"/>
          </a:p>
        </p:txBody>
      </p:sp>
    </p:spTree>
    <p:extLst>
      <p:ext uri="{BB962C8B-B14F-4D97-AF65-F5344CB8AC3E}">
        <p14:creationId xmlns:p14="http://schemas.microsoft.com/office/powerpoint/2010/main" val="133094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47D06-C7F4-49BA-A921-CD2D611AE488}" type="slidenum">
              <a:rPr lang="en-US" smtClean="0"/>
              <a:pPr/>
              <a:t>46</a:t>
            </a:fld>
            <a:endParaRPr lang="en-US" dirty="0"/>
          </a:p>
        </p:txBody>
      </p:sp>
    </p:spTree>
    <p:extLst>
      <p:ext uri="{BB962C8B-B14F-4D97-AF65-F5344CB8AC3E}">
        <p14:creationId xmlns:p14="http://schemas.microsoft.com/office/powerpoint/2010/main" val="398254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06450" y="411163"/>
            <a:ext cx="5245100" cy="3933825"/>
          </a:xfrm>
          <a:ln/>
        </p:spPr>
      </p:sp>
      <p:sp>
        <p:nvSpPr>
          <p:cNvPr id="13315" name="Rectangle 3"/>
          <p:cNvSpPr>
            <a:spLocks noGrp="1" noChangeArrowheads="1"/>
          </p:cNvSpPr>
          <p:nvPr>
            <p:ph type="body" idx="1"/>
          </p:nvPr>
        </p:nvSpPr>
        <p:spPr>
          <a:xfrm>
            <a:off x="327672" y="4648200"/>
            <a:ext cx="6202659" cy="4525164"/>
          </a:xfrm>
          <a:noFill/>
          <a:ln/>
        </p:spPr>
        <p:txBody>
          <a:bodyPr/>
          <a:lstStyle/>
          <a:p>
            <a:r>
              <a:rPr lang="en-US" b="1" kern="0" dirty="0"/>
              <a:t>Origins of Lean</a:t>
            </a:r>
          </a:p>
          <a:p>
            <a:r>
              <a:rPr lang="en-US" sz="1200" kern="1200" dirty="0">
                <a:solidFill>
                  <a:schemeClr val="tx1"/>
                </a:solidFill>
                <a:effectLst/>
                <a:latin typeface="+mn-lt"/>
                <a:ea typeface="+mn-ea"/>
                <a:cs typeface="+mn-cs"/>
              </a:rPr>
              <a:t>History of Lean. When we talk about lean, the first name that strikes our mind is </a:t>
            </a:r>
            <a:r>
              <a:rPr lang="en-US" sz="1200" b="1" kern="1200" dirty="0">
                <a:solidFill>
                  <a:schemeClr val="tx1"/>
                </a:solidFill>
                <a:effectLst/>
                <a:latin typeface="+mn-lt"/>
                <a:ea typeface="+mn-ea"/>
                <a:cs typeface="+mn-cs"/>
              </a:rPr>
              <a:t>Toyota</a:t>
            </a:r>
            <a:r>
              <a:rPr lang="en-US" sz="1200" kern="1200" dirty="0">
                <a:solidFill>
                  <a:schemeClr val="tx1"/>
                </a:solidFill>
                <a:effectLst/>
                <a:latin typeface="+mn-lt"/>
                <a:ea typeface="+mn-ea"/>
                <a:cs typeface="+mn-cs"/>
              </a:rPr>
              <a:t>. However, it is worth noting that the history of lean started way back in 1450s in Venice, and thereafter the first person who integrated the concept of lean in the manufacturing system was Henry Ford.</a:t>
            </a:r>
            <a:endParaRPr lang="en-US" b="1" kern="0" dirty="0"/>
          </a:p>
          <a:p>
            <a:endParaRPr lang="en-US" sz="600" b="1" kern="0" dirty="0"/>
          </a:p>
          <a:p>
            <a:pPr lvl="1">
              <a:lnSpc>
                <a:spcPct val="80000"/>
              </a:lnSpc>
              <a:buFont typeface="Wingdings" panose="05000000000000000000" pitchFamily="2" charset="2"/>
              <a:buChar char="§"/>
            </a:pPr>
            <a:r>
              <a:rPr lang="en-US" kern="0" dirty="0"/>
              <a:t>Henry Ford – Dearborn Michigan hospital in 1922.</a:t>
            </a:r>
          </a:p>
          <a:p>
            <a:pPr lvl="1">
              <a:lnSpc>
                <a:spcPct val="80000"/>
              </a:lnSpc>
              <a:buFont typeface="Wingdings" panose="05000000000000000000" pitchFamily="2" charset="2"/>
              <a:buChar char="§"/>
            </a:pPr>
            <a:r>
              <a:rPr lang="en-US" kern="0" dirty="0"/>
              <a:t>Toyota Motor Company 1945.</a:t>
            </a:r>
          </a:p>
          <a:p>
            <a:pPr lvl="1">
              <a:lnSpc>
                <a:spcPct val="80000"/>
              </a:lnSpc>
              <a:buFont typeface="Wingdings" panose="05000000000000000000" pitchFamily="2" charset="2"/>
              <a:buChar char="§"/>
            </a:pPr>
            <a:r>
              <a:rPr lang="en-US" kern="0" dirty="0"/>
              <a:t>MIT’s International Motor Vehicle Program coins the term “lean”.</a:t>
            </a:r>
            <a:endParaRPr lang="en-US" dirty="0"/>
          </a:p>
          <a:p>
            <a:endParaRPr lang="en-US" dirty="0"/>
          </a:p>
          <a:p>
            <a:pPr algn="just"/>
            <a:r>
              <a:rPr lang="en-US" sz="1200" b="1" dirty="0"/>
              <a:t>Henry Ford in his efforts to apply production methods to a hospital in 1922 wrote: </a:t>
            </a:r>
          </a:p>
          <a:p>
            <a:pPr algn="just"/>
            <a:endParaRPr lang="en-US" sz="600" dirty="0"/>
          </a:p>
          <a:p>
            <a:pPr algn="just"/>
            <a:r>
              <a:rPr lang="en-US" sz="1200" i="1" dirty="0"/>
              <a:t>“It is not at all certain whether hospitals as they are now managed exist for patients or for doctors…it has been an aim of our hospital to cut away from all of these practices and to put the interest of the patient first…In the ordinary hospital the nurses must make useless steps. More of their time is spent in walking than in caring for the patient.  This hospital is designed to save steps. Each floor is complete in itself, and just as in the factories we have tried to eliminate the necessity for waste motion, so we have tried to eliminate waste motion in the hospital.”</a:t>
            </a:r>
            <a:endParaRPr lang="en-US" dirty="0"/>
          </a:p>
          <a:p>
            <a:endParaRPr lang="en-US" dirty="0"/>
          </a:p>
          <a:p>
            <a:pPr lvl="0" algn="just"/>
            <a:r>
              <a:rPr lang="en-US" b="1" dirty="0"/>
              <a:t>A Word on “Broken Processes”</a:t>
            </a:r>
          </a:p>
          <a:p>
            <a:pPr lvl="0" algn="just"/>
            <a:r>
              <a:rPr lang="en-US" dirty="0"/>
              <a:t>There is a natural tendency to blame the people involved when something goes wrong. How often do we hear managers and leaders say they wish their people would feel more ownership for their processes? But how many people want to own a broken process, where they are blamed for poor results? We are surely not respecting the individual if we are asking them to operate broken processes. The role of mangers and leaders is to provide the resources and support that help people to understand and improve their own processes.  Focus on process truly challenges us to think and work in a different way.  In order for CVHP to be successful in achieving zero harm, we have to create great processes that set our colleagues up to succeed.</a:t>
            </a:r>
          </a:p>
          <a:p>
            <a:endParaRPr lang="en-US"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5</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41363" y="381000"/>
            <a:ext cx="5375275" cy="4032250"/>
          </a:xfrm>
          <a:ln/>
        </p:spPr>
      </p:sp>
      <p:sp>
        <p:nvSpPr>
          <p:cNvPr id="13315" name="Rectangle 3"/>
          <p:cNvSpPr>
            <a:spLocks noGrp="1" noChangeArrowheads="1"/>
          </p:cNvSpPr>
          <p:nvPr>
            <p:ph type="body" idx="1"/>
          </p:nvPr>
        </p:nvSpPr>
        <p:spPr>
          <a:xfrm>
            <a:off x="685800" y="4724404"/>
            <a:ext cx="5486400" cy="3874772"/>
          </a:xfrm>
          <a:noFill/>
          <a:ln/>
        </p:spPr>
        <p:txBody>
          <a:bodyPr/>
          <a:lstStyle/>
          <a:p>
            <a:r>
              <a:rPr lang="en-US" dirty="0"/>
              <a:t>We’ll begin</a:t>
            </a:r>
            <a:r>
              <a:rPr lang="en-US" baseline="0" dirty="0"/>
              <a:t> choosing our project with our first step which is to identify waste. </a:t>
            </a:r>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42905" y="6444917"/>
            <a:ext cx="3839742" cy="2278595"/>
            <a:chOff x="2624137" y="6491137"/>
            <a:chExt cx="3962400" cy="2294939"/>
          </a:xfrm>
        </p:grpSpPr>
        <p:sp>
          <p:nvSpPr>
            <p:cNvPr id="5" name="Pentagon 4"/>
            <p:cNvSpPr/>
            <p:nvPr/>
          </p:nvSpPr>
          <p:spPr>
            <a:xfrm rot="1910275">
              <a:off x="3137930" y="6491137"/>
              <a:ext cx="1600200" cy="685800"/>
            </a:xfrm>
            <a:prstGeom prst="homePlat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900" dirty="0"/>
                <a:t>TIP</a:t>
              </a:r>
            </a:p>
          </p:txBody>
        </p:sp>
        <p:sp>
          <p:nvSpPr>
            <p:cNvPr id="6" name="TextBox 5"/>
            <p:cNvSpPr txBox="1"/>
            <p:nvPr/>
          </p:nvSpPr>
          <p:spPr>
            <a:xfrm>
              <a:off x="2624137" y="7577137"/>
              <a:ext cx="3962400" cy="1208939"/>
            </a:xfrm>
            <a:prstGeom prst="rect">
              <a:avLst/>
            </a:prstGeom>
            <a:noFill/>
            <a:ln w="38100">
              <a:solidFill>
                <a:srgbClr val="0066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kern="0" dirty="0">
                  <a:solidFill>
                    <a:schemeClr val="accent4">
                      <a:lumMod val="95000"/>
                      <a:lumOff val="5000"/>
                    </a:schemeClr>
                  </a:solidFill>
                  <a:latin typeface="Garamond"/>
                </a:rPr>
                <a:t>Begin to take notes on the types of waste you see in your department.</a:t>
              </a:r>
              <a:endParaRPr lang="en-US" sz="1200" dirty="0"/>
            </a:p>
          </p:txBody>
        </p:sp>
      </p:grpSp>
      <p:sp>
        <p:nvSpPr>
          <p:cNvPr id="8"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6</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82638" y="411163"/>
            <a:ext cx="5292725" cy="3970337"/>
          </a:xfrm>
          <a:ln/>
        </p:spPr>
      </p:sp>
      <p:sp>
        <p:nvSpPr>
          <p:cNvPr id="13315" name="Rectangle 3"/>
          <p:cNvSpPr>
            <a:spLocks noGrp="1" noChangeArrowheads="1"/>
          </p:cNvSpPr>
          <p:nvPr>
            <p:ph type="body" idx="1"/>
          </p:nvPr>
        </p:nvSpPr>
        <p:spPr>
          <a:xfrm>
            <a:off x="298176" y="4523161"/>
            <a:ext cx="6331225" cy="448913"/>
          </a:xfrm>
          <a:noFill/>
          <a:ln/>
        </p:spPr>
        <p:txBody>
          <a:bodyPr/>
          <a:lstStyle/>
          <a:p>
            <a:r>
              <a:rPr lang="en-US" sz="1100" i="1" dirty="0"/>
              <a:t>Note: Here</a:t>
            </a:r>
            <a:r>
              <a:rPr lang="en-US" sz="1100" i="1" baseline="0" dirty="0"/>
              <a:t> are our 8 wastes. Let’s dig a little deeper into some examples of each of these wastes</a:t>
            </a:r>
            <a:endParaRPr lang="en-US" sz="1100" i="1"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7</a:t>
            </a:fld>
            <a:endParaRPr lang="en-US" dirty="0"/>
          </a:p>
        </p:txBody>
      </p:sp>
      <p:pic>
        <p:nvPicPr>
          <p:cNvPr id="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80" r="2363"/>
          <a:stretch/>
        </p:blipFill>
        <p:spPr bwMode="auto">
          <a:xfrm>
            <a:off x="661574" y="4876800"/>
            <a:ext cx="5665304" cy="4155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09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93750" y="455613"/>
            <a:ext cx="5270500" cy="3954462"/>
          </a:xfrm>
          <a:ln/>
        </p:spPr>
      </p:sp>
      <p:sp>
        <p:nvSpPr>
          <p:cNvPr id="13315" name="Rectangle 3"/>
          <p:cNvSpPr>
            <a:spLocks noGrp="1" noChangeArrowheads="1"/>
          </p:cNvSpPr>
          <p:nvPr>
            <p:ph type="body" idx="1"/>
          </p:nvPr>
        </p:nvSpPr>
        <p:spPr>
          <a:xfrm>
            <a:off x="685799" y="4724401"/>
            <a:ext cx="5486400" cy="4267199"/>
          </a:xfrm>
          <a:noFill/>
          <a:ln/>
        </p:spPr>
        <p:txBody>
          <a:bodyPr/>
          <a:lstStyle/>
          <a:p>
            <a:r>
              <a:rPr lang="en-US" dirty="0"/>
              <a:t>List the </a:t>
            </a:r>
            <a:r>
              <a:rPr lang="en-US" b="1" dirty="0"/>
              <a:t>DEFECTS</a:t>
            </a:r>
            <a:r>
              <a:rPr lang="en-US" dirty="0"/>
              <a:t> that are discussed: Ask for defects</a:t>
            </a:r>
          </a:p>
          <a:p>
            <a:endParaRPr lang="en-US" dirty="0"/>
          </a:p>
          <a:p>
            <a:endParaRPr lang="en-US" dirty="0"/>
          </a:p>
          <a:p>
            <a:endParaRPr lang="en-US" dirty="0"/>
          </a:p>
          <a:p>
            <a:endParaRPr lang="en-US" dirty="0"/>
          </a:p>
          <a:p>
            <a:r>
              <a:rPr lang="en-US" b="1" i="1" dirty="0"/>
              <a:t>Examples:</a:t>
            </a:r>
          </a:p>
          <a:p>
            <a:r>
              <a:rPr lang="en-US" dirty="0"/>
              <a:t>Emailed to the wrong recipient</a:t>
            </a:r>
          </a:p>
          <a:p>
            <a:r>
              <a:rPr lang="en-US" dirty="0"/>
              <a:t>Incorrect patient account #’s</a:t>
            </a:r>
          </a:p>
          <a:p>
            <a:r>
              <a:rPr lang="en-US" dirty="0"/>
              <a:t>Incomplete forms</a:t>
            </a:r>
          </a:p>
          <a:p>
            <a:r>
              <a:rPr lang="en-US" dirty="0"/>
              <a:t>Illegible</a:t>
            </a:r>
          </a:p>
          <a:p>
            <a:r>
              <a:rPr lang="en-US" dirty="0"/>
              <a:t>HIPPA violations</a:t>
            </a:r>
          </a:p>
          <a:p>
            <a:r>
              <a:rPr lang="en-US" dirty="0"/>
              <a:t>Misdiagnosis</a:t>
            </a:r>
          </a:p>
          <a:p>
            <a:r>
              <a:rPr lang="en-US" dirty="0"/>
              <a:t>Missing items</a:t>
            </a:r>
          </a:p>
          <a:p>
            <a:r>
              <a:rPr lang="en-US" dirty="0"/>
              <a:t>Re-sticks/re-draws</a:t>
            </a:r>
          </a:p>
          <a:p>
            <a:r>
              <a:rPr lang="en-US" dirty="0"/>
              <a:t>Treatment failures</a:t>
            </a:r>
          </a:p>
          <a:p>
            <a:r>
              <a:rPr lang="en-US" dirty="0"/>
              <a:t>Wrong patient, drug, lab test etc.</a:t>
            </a:r>
          </a:p>
          <a:p>
            <a:endParaRPr lang="en-US" dirty="0"/>
          </a:p>
          <a:p>
            <a:r>
              <a:rPr lang="en-US" b="1" dirty="0"/>
              <a:t>Defect Definition </a:t>
            </a:r>
            <a:r>
              <a:rPr lang="en-US" dirty="0"/>
              <a:t>- A defect is defined as any part of a product or service that does not meet customer specifications or requirements, or causes customer dissatisfaction, or does not fulfill the functional or physical requirements.</a:t>
            </a:r>
          </a:p>
          <a:p>
            <a:endParaRPr lang="en-US" dirty="0"/>
          </a:p>
        </p:txBody>
      </p:sp>
      <p:cxnSp>
        <p:nvCxnSpPr>
          <p:cNvPr id="4" name="Straight Connector 3"/>
          <p:cNvCxnSpPr/>
          <p:nvPr/>
        </p:nvCxnSpPr>
        <p:spPr>
          <a:xfrm>
            <a:off x="327672" y="4496885"/>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8</a:t>
            </a:fld>
            <a:endParaRPr lang="en-US" dirty="0"/>
          </a:p>
        </p:txBody>
      </p:sp>
    </p:spTree>
    <p:extLst>
      <p:ext uri="{BB962C8B-B14F-4D97-AF65-F5344CB8AC3E}">
        <p14:creationId xmlns:p14="http://schemas.microsoft.com/office/powerpoint/2010/main" val="13309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20738" y="455613"/>
            <a:ext cx="5219700" cy="3916362"/>
          </a:xfrm>
          <a:ln/>
        </p:spPr>
      </p:sp>
      <p:sp>
        <p:nvSpPr>
          <p:cNvPr id="13315" name="Rectangle 3"/>
          <p:cNvSpPr>
            <a:spLocks noGrp="1" noChangeArrowheads="1"/>
          </p:cNvSpPr>
          <p:nvPr>
            <p:ph type="body" idx="1"/>
          </p:nvPr>
        </p:nvSpPr>
        <p:spPr>
          <a:xfrm>
            <a:off x="762000" y="4648202"/>
            <a:ext cx="5486400" cy="4141674"/>
          </a:xfrm>
          <a:noFill/>
          <a:ln/>
        </p:spPr>
        <p:txBody>
          <a:bodyPr/>
          <a:lstStyle/>
          <a:p>
            <a:r>
              <a:rPr lang="en-US" dirty="0"/>
              <a:t>List the </a:t>
            </a:r>
            <a:r>
              <a:rPr lang="en-US" b="1" dirty="0"/>
              <a:t>OVERPRODUCTION</a:t>
            </a:r>
            <a:r>
              <a:rPr lang="en-US" dirty="0"/>
              <a:t> waste that is discussed: Ask for other examples</a:t>
            </a:r>
          </a:p>
          <a:p>
            <a:endParaRPr lang="en-US" dirty="0"/>
          </a:p>
          <a:p>
            <a:endParaRPr lang="en-US" dirty="0"/>
          </a:p>
          <a:p>
            <a:endParaRPr lang="en-US" dirty="0"/>
          </a:p>
          <a:p>
            <a:endParaRPr lang="en-US" dirty="0"/>
          </a:p>
          <a:p>
            <a:endParaRPr lang="en-US" dirty="0"/>
          </a:p>
          <a:p>
            <a:endParaRPr lang="en-US" dirty="0"/>
          </a:p>
          <a:p>
            <a:endParaRPr lang="en-US" dirty="0"/>
          </a:p>
          <a:p>
            <a:r>
              <a:rPr lang="en-US" b="1" i="1" dirty="0"/>
              <a:t>Examples:</a:t>
            </a:r>
          </a:p>
          <a:p>
            <a:r>
              <a:rPr lang="en-US" dirty="0"/>
              <a:t>Buying items before they are needed</a:t>
            </a:r>
          </a:p>
          <a:p>
            <a:r>
              <a:rPr lang="en-US" dirty="0"/>
              <a:t>Just-in-case extra tube of blood</a:t>
            </a:r>
          </a:p>
          <a:p>
            <a:r>
              <a:rPr lang="en-US" dirty="0"/>
              <a:t>Making more than is needed</a:t>
            </a:r>
          </a:p>
          <a:p>
            <a:r>
              <a:rPr lang="en-US" dirty="0"/>
              <a:t>Prescription dispensed but not used</a:t>
            </a:r>
          </a:p>
          <a:p>
            <a:r>
              <a:rPr lang="en-US" dirty="0"/>
              <a:t>“Reply All” to emails</a:t>
            </a:r>
          </a:p>
          <a:p>
            <a:r>
              <a:rPr lang="en-US" dirty="0"/>
              <a:t>Too much information</a:t>
            </a:r>
          </a:p>
          <a:p>
            <a:r>
              <a:rPr lang="en-US" dirty="0"/>
              <a:t>Unnecessary steps in a process</a:t>
            </a:r>
          </a:p>
          <a:p>
            <a:r>
              <a:rPr lang="en-US" dirty="0"/>
              <a:t>Work flow bottlenecking</a:t>
            </a:r>
          </a:p>
          <a:p>
            <a:endParaRPr lang="en-US" dirty="0"/>
          </a:p>
          <a:p>
            <a:r>
              <a:rPr lang="en-US" b="1" dirty="0"/>
              <a:t>Overproduction Definition </a:t>
            </a:r>
            <a:r>
              <a:rPr lang="en-US" dirty="0"/>
              <a:t>- Overproduction is making products in too great a quantity or before it is actually needed leading to excessive inventory. Overproduction is the worst of the seven wastes as it obscures all of the other problems within your processes.</a:t>
            </a:r>
          </a:p>
        </p:txBody>
      </p:sp>
      <p:cxnSp>
        <p:nvCxnSpPr>
          <p:cNvPr id="4" name="Straight Connector 3"/>
          <p:cNvCxnSpPr/>
          <p:nvPr/>
        </p:nvCxnSpPr>
        <p:spPr>
          <a:xfrm>
            <a:off x="327672" y="4495800"/>
            <a:ext cx="620265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5"/>
          </p:nvPr>
        </p:nvSpPr>
        <p:spPr>
          <a:xfrm>
            <a:off x="3884614" y="8829967"/>
            <a:ext cx="2971800" cy="464820"/>
          </a:xfrm>
        </p:spPr>
        <p:txBody>
          <a:bodyPr/>
          <a:lstStyle/>
          <a:p>
            <a:fld id="{37D47D06-C7F4-49BA-A921-CD2D611AE488}" type="slidenum">
              <a:rPr lang="en-US" smtClean="0"/>
              <a:pPr/>
              <a:t>9</a:t>
            </a:fld>
            <a:endParaRPr lang="en-US" dirty="0"/>
          </a:p>
        </p:txBody>
      </p:sp>
      <p:pic>
        <p:nvPicPr>
          <p:cNvPr id="6" name="Picture 5" descr="http://secondactcafe.com/wp-content/uploads/2014/01/I-Love-Lucy_750x4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637" y="6335549"/>
            <a:ext cx="2649398" cy="1592428"/>
          </a:xfrm>
          <a:prstGeom prst="rect">
            <a:avLst/>
          </a:prstGeom>
          <a:ln>
            <a:noFill/>
          </a:ln>
          <a:effectLst/>
        </p:spPr>
      </p:pic>
    </p:spTree>
    <p:extLst>
      <p:ext uri="{BB962C8B-B14F-4D97-AF65-F5344CB8AC3E}">
        <p14:creationId xmlns:p14="http://schemas.microsoft.com/office/powerpoint/2010/main" val="133094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6261100" y="0"/>
          <a:ext cx="2882900" cy="190500"/>
        </p:xfrm>
        <a:graphic>
          <a:graphicData uri="http://schemas.openxmlformats.org/presentationml/2006/ole">
            <mc:AlternateContent xmlns:mc="http://schemas.openxmlformats.org/markup-compatibility/2006">
              <mc:Choice xmlns:v="urn:schemas-microsoft-com:vml" Requires="v">
                <p:oleObj spid="_x0000_s7850" name="Photo Editor Photo" r:id="rId3" imgW="2991268" imgH="285866" progId="">
                  <p:embed/>
                </p:oleObj>
              </mc:Choice>
              <mc:Fallback>
                <p:oleObj name="Photo Editor Photo" r:id="rId3" imgW="2991268" imgH="285866" progId="">
                  <p:embed/>
                  <p:pic>
                    <p:nvPicPr>
                      <p:cNvPr id="0" name="Picture 1700"/>
                      <p:cNvPicPr>
                        <a:picLocks noChangeAspect="1" noChangeArrowheads="1"/>
                      </p:cNvPicPr>
                      <p:nvPr/>
                    </p:nvPicPr>
                    <p:blipFill>
                      <a:blip r:embed="rId4">
                        <a:extLst>
                          <a:ext uri="{28A0092B-C50C-407E-A947-70E740481C1C}">
                            <a14:useLocalDpi xmlns:a14="http://schemas.microsoft.com/office/drawing/2010/main" val="0"/>
                          </a:ext>
                        </a:extLst>
                      </a:blip>
                      <a:srcRect t="26111" r="3610" b="7222"/>
                      <a:stretch>
                        <a:fillRect/>
                      </a:stretch>
                    </p:blipFill>
                    <p:spPr bwMode="auto">
                      <a:xfrm>
                        <a:off x="6261100" y="0"/>
                        <a:ext cx="2882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9"/>
          <p:cNvGraphicFramePr>
            <a:graphicFrameLocks noChangeAspect="1"/>
          </p:cNvGraphicFramePr>
          <p:nvPr/>
        </p:nvGraphicFramePr>
        <p:xfrm>
          <a:off x="0" y="6653213"/>
          <a:ext cx="2933700" cy="204787"/>
        </p:xfrm>
        <a:graphic>
          <a:graphicData uri="http://schemas.openxmlformats.org/presentationml/2006/ole">
            <mc:AlternateContent xmlns:mc="http://schemas.openxmlformats.org/markup-compatibility/2006">
              <mc:Choice xmlns:v="urn:schemas-microsoft-com:vml" Requires="v">
                <p:oleObj spid="_x0000_s7851" name="Photo Editor Photo" r:id="rId5" imgW="2991268" imgH="285866" progId="">
                  <p:embed/>
                </p:oleObj>
              </mc:Choice>
              <mc:Fallback>
                <p:oleObj name="Photo Editor Photo" r:id="rId5" imgW="2991268" imgH="285866" progId="">
                  <p:embed/>
                  <p:pic>
                    <p:nvPicPr>
                      <p:cNvPr id="0" name="Picture 1701"/>
                      <p:cNvPicPr>
                        <a:picLocks noChangeAspect="1" noChangeArrowheads="1"/>
                      </p:cNvPicPr>
                      <p:nvPr/>
                    </p:nvPicPr>
                    <p:blipFill>
                      <a:blip r:embed="rId4">
                        <a:extLst>
                          <a:ext uri="{28A0092B-C50C-407E-A947-70E740481C1C}">
                            <a14:useLocalDpi xmlns:a14="http://schemas.microsoft.com/office/drawing/2010/main" val="0"/>
                          </a:ext>
                        </a:extLst>
                      </a:blip>
                      <a:srcRect l="1910" b="28333"/>
                      <a:stretch>
                        <a:fillRect/>
                      </a:stretch>
                    </p:blipFill>
                    <p:spPr bwMode="auto">
                      <a:xfrm>
                        <a:off x="0" y="6653213"/>
                        <a:ext cx="29337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6555" name="Rectangle 11"/>
          <p:cNvSpPr>
            <a:spLocks noGrp="1" noChangeArrowheads="1"/>
          </p:cNvSpPr>
          <p:nvPr>
            <p:ph type="ctrTitle"/>
          </p:nvPr>
        </p:nvSpPr>
        <p:spPr>
          <a:xfrm>
            <a:off x="762000" y="2133600"/>
            <a:ext cx="7543800" cy="2209800"/>
          </a:xfrm>
        </p:spPr>
        <p:txBody>
          <a:bodyPr/>
          <a:lstStyle>
            <a:lvl1pPr>
              <a:defRPr sz="4600"/>
            </a:lvl1pPr>
          </a:lstStyle>
          <a:p>
            <a:r>
              <a:rPr lang="en-US"/>
              <a:t>Click to edit Master title style</a:t>
            </a:r>
          </a:p>
        </p:txBody>
      </p:sp>
      <p:sp>
        <p:nvSpPr>
          <p:cNvPr id="5"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dirty="0">
              <a:solidFill>
                <a:srgbClr val="000000"/>
              </a:solidFill>
            </a:endParaRPr>
          </a:p>
        </p:txBody>
      </p:sp>
      <p:sp>
        <p:nvSpPr>
          <p:cNvPr id="6"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dirty="0">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3D3A4B67-0927-4CB0-B811-A8462A13F1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508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70A8AB9-07D5-43C4-9CF5-0C7ADC527A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220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9B1BC83-7BCB-4A63-A83D-B540611F90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990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3479828-2FD3-4441-AB82-FBC075DCC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591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484188"/>
          </a:xfrm>
        </p:spPr>
        <p:txBody>
          <a:bodyPr/>
          <a:lstStyle/>
          <a:p>
            <a:r>
              <a:rPr lang="en-US"/>
              <a:t>Click to edit Master title style</a:t>
            </a:r>
          </a:p>
        </p:txBody>
      </p:sp>
      <p:sp>
        <p:nvSpPr>
          <p:cNvPr id="3" name="Text Placeholder 2"/>
          <p:cNvSpPr>
            <a:spLocks noGrp="1"/>
          </p:cNvSpPr>
          <p:nvPr>
            <p:ph type="body" sz="half" idx="1"/>
          </p:nvPr>
        </p:nvSpPr>
        <p:spPr>
          <a:xfrm>
            <a:off x="457200" y="1031875"/>
            <a:ext cx="4038600" cy="514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1875"/>
            <a:ext cx="4038600" cy="514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EB9675C-E44B-4440-BB67-D602C56A6A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466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30212"/>
            <a:ext cx="7772400" cy="484188"/>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219200"/>
            <a:ext cx="8229600" cy="4800600"/>
          </a:xfrm>
        </p:spPr>
        <p:txBody>
          <a:bodyPr/>
          <a:lstStyle>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5657D53-645F-4B02-B743-CBA84D3F02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82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F2C2253-428A-4E97-B761-DFEF12B66B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81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B5ECC8E-37CB-467F-B427-4719B5995E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7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1875"/>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1875"/>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872F216-4197-495A-BEF3-E123E9C4FF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006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C751D0E-11B5-4DB7-8514-0DEDF335C1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020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CA49B68-4C3C-498B-AEE9-22C5CDB05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23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7F3396CA-BCF9-4B04-BF4A-011CDE821F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164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3E37347-3145-47B8-9FB1-EC3FE6327B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10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3.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228600"/>
            <a:ext cx="7772400" cy="48418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457200" y="1031875"/>
            <a:ext cx="8229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2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dirty="0">
              <a:solidFill>
                <a:srgbClr val="000000"/>
              </a:solidFill>
            </a:endParaRPr>
          </a:p>
        </p:txBody>
      </p:sp>
      <p:sp>
        <p:nvSpPr>
          <p:cNvPr id="2355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dirty="0">
              <a:solidFill>
                <a:srgbClr val="000000"/>
              </a:solidFill>
            </a:endParaRPr>
          </a:p>
        </p:txBody>
      </p:sp>
      <p:sp>
        <p:nvSpPr>
          <p:cNvPr id="23553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defRPr/>
            </a:pPr>
            <a:fld id="{37D78578-DF6D-4B4E-A01E-8B278004F6CB}" type="slidenum">
              <a:rPr lang="en-US">
                <a:solidFill>
                  <a:srgbClr val="000000"/>
                </a:solidFill>
              </a:rPr>
              <a:pPr fontAlgn="base">
                <a:spcBef>
                  <a:spcPct val="0"/>
                </a:spcBef>
                <a:spcAft>
                  <a:spcPct val="0"/>
                </a:spcAft>
                <a:defRPr/>
              </a:pPr>
              <a:t>‹#›</a:t>
            </a:fld>
            <a:endParaRPr lang="en-US" dirty="0">
              <a:solidFill>
                <a:srgbClr val="000000"/>
              </a:solidFill>
            </a:endParaRPr>
          </a:p>
        </p:txBody>
      </p:sp>
      <p:graphicFrame>
        <p:nvGraphicFramePr>
          <p:cNvPr id="1031" name="Object 15"/>
          <p:cNvGraphicFramePr>
            <a:graphicFrameLocks noChangeAspect="1"/>
          </p:cNvGraphicFramePr>
          <p:nvPr/>
        </p:nvGraphicFramePr>
        <p:xfrm>
          <a:off x="0" y="6654800"/>
          <a:ext cx="2933700" cy="204788"/>
        </p:xfrm>
        <a:graphic>
          <a:graphicData uri="http://schemas.openxmlformats.org/presentationml/2006/ole">
            <mc:AlternateContent xmlns:mc="http://schemas.openxmlformats.org/markup-compatibility/2006">
              <mc:Choice xmlns:v="urn:schemas-microsoft-com:vml" Requires="v">
                <p:oleObj spid="_x0000_s10750" name="Photo Editor Photo" r:id="rId16" imgW="2991268" imgH="285866" progId="">
                  <p:embed/>
                </p:oleObj>
              </mc:Choice>
              <mc:Fallback>
                <p:oleObj name="Photo Editor Photo" r:id="rId16" imgW="2991268" imgH="285866" progId="">
                  <p:embed/>
                  <p:pic>
                    <p:nvPicPr>
                      <p:cNvPr id="0" name="Picture 2549"/>
                      <p:cNvPicPr>
                        <a:picLocks noChangeAspect="1" noChangeArrowheads="1"/>
                      </p:cNvPicPr>
                      <p:nvPr/>
                    </p:nvPicPr>
                    <p:blipFill>
                      <a:blip r:embed="rId17">
                        <a:extLst>
                          <a:ext uri="{28A0092B-C50C-407E-A947-70E740481C1C}">
                            <a14:useLocalDpi xmlns:a14="http://schemas.microsoft.com/office/drawing/2010/main" val="0"/>
                          </a:ext>
                        </a:extLst>
                      </a:blip>
                      <a:srcRect l="1910" b="28333"/>
                      <a:stretch>
                        <a:fillRect/>
                      </a:stretch>
                    </p:blipFill>
                    <p:spPr bwMode="auto">
                      <a:xfrm>
                        <a:off x="0" y="6654800"/>
                        <a:ext cx="2933700" cy="204788"/>
                      </a:xfrm>
                      <a:prstGeom prst="rect">
                        <a:avLst/>
                      </a:prstGeom>
                      <a:noFill/>
                      <a:ln>
                        <a:noFill/>
                      </a:ln>
                      <a:effectLst/>
                      <a:extLst>
                        <a:ext uri="{909E8E84-426E-40DD-AFC4-6F175D3DCCD1}">
                          <a14:hiddenFill xmlns:a14="http://schemas.microsoft.com/office/drawing/2010/main">
                            <a:solidFill>
                              <a:srgbClr val="4F91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91411"/>
                              </a:outerShdw>
                            </a:effectLst>
                          </a14:hiddenEffects>
                        </a:ext>
                      </a:extLst>
                    </p:spPr>
                  </p:pic>
                </p:oleObj>
              </mc:Fallback>
            </mc:AlternateContent>
          </a:graphicData>
        </a:graphic>
      </p:graphicFrame>
      <p:graphicFrame>
        <p:nvGraphicFramePr>
          <p:cNvPr id="1032" name="Object 16"/>
          <p:cNvGraphicFramePr>
            <a:graphicFrameLocks noChangeAspect="1"/>
          </p:cNvGraphicFramePr>
          <p:nvPr/>
        </p:nvGraphicFramePr>
        <p:xfrm>
          <a:off x="6261100" y="0"/>
          <a:ext cx="2882900" cy="190500"/>
        </p:xfrm>
        <a:graphic>
          <a:graphicData uri="http://schemas.openxmlformats.org/presentationml/2006/ole">
            <mc:AlternateContent xmlns:mc="http://schemas.openxmlformats.org/markup-compatibility/2006">
              <mc:Choice xmlns:v="urn:schemas-microsoft-com:vml" Requires="v">
                <p:oleObj spid="_x0000_s10751" name="Photo Editor Photo" r:id="rId18" imgW="2991268" imgH="285866" progId="">
                  <p:embed/>
                </p:oleObj>
              </mc:Choice>
              <mc:Fallback>
                <p:oleObj name="Photo Editor Photo" r:id="rId18" imgW="2991268" imgH="285866" progId="">
                  <p:embed/>
                  <p:pic>
                    <p:nvPicPr>
                      <p:cNvPr id="0" name="Picture 2550"/>
                      <p:cNvPicPr>
                        <a:picLocks noChangeAspect="1" noChangeArrowheads="1"/>
                      </p:cNvPicPr>
                      <p:nvPr/>
                    </p:nvPicPr>
                    <p:blipFill>
                      <a:blip r:embed="rId17">
                        <a:extLst>
                          <a:ext uri="{28A0092B-C50C-407E-A947-70E740481C1C}">
                            <a14:useLocalDpi xmlns:a14="http://schemas.microsoft.com/office/drawing/2010/main" val="0"/>
                          </a:ext>
                        </a:extLst>
                      </a:blip>
                      <a:srcRect t="26111" r="3610" b="7222"/>
                      <a:stretch>
                        <a:fillRect/>
                      </a:stretch>
                    </p:blipFill>
                    <p:spPr bwMode="auto">
                      <a:xfrm>
                        <a:off x="6261100" y="0"/>
                        <a:ext cx="2882900" cy="190500"/>
                      </a:xfrm>
                      <a:prstGeom prst="rect">
                        <a:avLst/>
                      </a:prstGeom>
                      <a:noFill/>
                      <a:ln>
                        <a:noFill/>
                      </a:ln>
                      <a:effectLst/>
                      <a:extLst>
                        <a:ext uri="{909E8E84-426E-40DD-AFC4-6F175D3DCCD1}">
                          <a14:hiddenFill xmlns:a14="http://schemas.microsoft.com/office/drawing/2010/main">
                            <a:solidFill>
                              <a:srgbClr val="4F91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91411"/>
                              </a:outerShdw>
                            </a:effectLst>
                          </a14:hiddenEffects>
                        </a:ext>
                      </a:extLst>
                    </p:spPr>
                  </p:pic>
                </p:oleObj>
              </mc:Fallback>
            </mc:AlternateContent>
          </a:graphicData>
        </a:graphic>
      </p:graphicFrame>
      <p:graphicFrame>
        <p:nvGraphicFramePr>
          <p:cNvPr id="1033" name="Object 17"/>
          <p:cNvGraphicFramePr>
            <a:graphicFrameLocks noChangeAspect="1"/>
          </p:cNvGraphicFramePr>
          <p:nvPr/>
        </p:nvGraphicFramePr>
        <p:xfrm>
          <a:off x="7696200" y="5870575"/>
          <a:ext cx="1295400" cy="881063"/>
        </p:xfrm>
        <a:graphic>
          <a:graphicData uri="http://schemas.openxmlformats.org/presentationml/2006/ole">
            <mc:AlternateContent xmlns:mc="http://schemas.openxmlformats.org/markup-compatibility/2006">
              <mc:Choice xmlns:v="urn:schemas-microsoft-com:vml" Requires="v">
                <p:oleObj spid="_x0000_s10752" name="Photo Editor Photo" r:id="rId19" imgW="1905266" imgH="1295238" progId="">
                  <p:embed/>
                </p:oleObj>
              </mc:Choice>
              <mc:Fallback>
                <p:oleObj name="Photo Editor Photo" r:id="rId19" imgW="1905266" imgH="1295238" progId="">
                  <p:embed/>
                  <p:pic>
                    <p:nvPicPr>
                      <p:cNvPr id="0" name="Picture 255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6200" y="5870575"/>
                        <a:ext cx="1295400" cy="881063"/>
                      </a:xfrm>
                      <a:prstGeom prst="rect">
                        <a:avLst/>
                      </a:prstGeom>
                      <a:noFill/>
                      <a:ln>
                        <a:noFill/>
                      </a:ln>
                      <a:effectLst/>
                      <a:extLst>
                        <a:ext uri="{909E8E84-426E-40DD-AFC4-6F175D3DCCD1}">
                          <a14:hiddenFill xmlns:a14="http://schemas.microsoft.com/office/drawing/2010/main">
                            <a:solidFill>
                              <a:srgbClr val="4F91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91411"/>
                              </a:outerShdw>
                            </a:effectLst>
                          </a14:hiddenEffects>
                        </a:ext>
                      </a:extLst>
                    </p:spPr>
                  </p:pic>
                </p:oleObj>
              </mc:Fallback>
            </mc:AlternateContent>
          </a:graphicData>
        </a:graphic>
      </p:graphicFrame>
    </p:spTree>
    <p:extLst>
      <p:ext uri="{BB962C8B-B14F-4D97-AF65-F5344CB8AC3E}">
        <p14:creationId xmlns:p14="http://schemas.microsoft.com/office/powerpoint/2010/main" val="112188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000" b="1" i="1">
          <a:solidFill>
            <a:srgbClr val="38865F"/>
          </a:solidFill>
          <a:latin typeface="+mj-lt"/>
          <a:ea typeface="+mj-ea"/>
          <a:cs typeface="+mj-cs"/>
        </a:defRPr>
      </a:lvl1pPr>
      <a:lvl2pPr algn="l" rtl="0" eaLnBrk="0" fontAlgn="base" hangingPunct="0">
        <a:spcBef>
          <a:spcPct val="0"/>
        </a:spcBef>
        <a:spcAft>
          <a:spcPct val="0"/>
        </a:spcAft>
        <a:defRPr sz="4000" b="1" i="1">
          <a:solidFill>
            <a:srgbClr val="38865F"/>
          </a:solidFill>
          <a:latin typeface="Garamond" pitchFamily="18" charset="0"/>
        </a:defRPr>
      </a:lvl2pPr>
      <a:lvl3pPr algn="l" rtl="0" eaLnBrk="0" fontAlgn="base" hangingPunct="0">
        <a:spcBef>
          <a:spcPct val="0"/>
        </a:spcBef>
        <a:spcAft>
          <a:spcPct val="0"/>
        </a:spcAft>
        <a:defRPr sz="4000" b="1" i="1">
          <a:solidFill>
            <a:srgbClr val="38865F"/>
          </a:solidFill>
          <a:latin typeface="Garamond" pitchFamily="18" charset="0"/>
        </a:defRPr>
      </a:lvl3pPr>
      <a:lvl4pPr algn="l" rtl="0" eaLnBrk="0" fontAlgn="base" hangingPunct="0">
        <a:spcBef>
          <a:spcPct val="0"/>
        </a:spcBef>
        <a:spcAft>
          <a:spcPct val="0"/>
        </a:spcAft>
        <a:defRPr sz="4000" b="1" i="1">
          <a:solidFill>
            <a:srgbClr val="38865F"/>
          </a:solidFill>
          <a:latin typeface="Garamond" pitchFamily="18" charset="0"/>
        </a:defRPr>
      </a:lvl4pPr>
      <a:lvl5pPr algn="l" rtl="0" eaLnBrk="0" fontAlgn="base" hangingPunct="0">
        <a:spcBef>
          <a:spcPct val="0"/>
        </a:spcBef>
        <a:spcAft>
          <a:spcPct val="0"/>
        </a:spcAft>
        <a:defRPr sz="4000" b="1" i="1">
          <a:solidFill>
            <a:srgbClr val="38865F"/>
          </a:solidFill>
          <a:latin typeface="Garamond" pitchFamily="18" charset="0"/>
        </a:defRPr>
      </a:lvl5pPr>
      <a:lvl6pPr marL="457200" algn="l" rtl="0" fontAlgn="base">
        <a:spcBef>
          <a:spcPct val="0"/>
        </a:spcBef>
        <a:spcAft>
          <a:spcPct val="0"/>
        </a:spcAft>
        <a:defRPr sz="4000" b="1" i="1">
          <a:solidFill>
            <a:srgbClr val="38865F"/>
          </a:solidFill>
          <a:latin typeface="Garamond" pitchFamily="18" charset="0"/>
        </a:defRPr>
      </a:lvl6pPr>
      <a:lvl7pPr marL="914400" algn="l" rtl="0" fontAlgn="base">
        <a:spcBef>
          <a:spcPct val="0"/>
        </a:spcBef>
        <a:spcAft>
          <a:spcPct val="0"/>
        </a:spcAft>
        <a:defRPr sz="4000" b="1" i="1">
          <a:solidFill>
            <a:srgbClr val="38865F"/>
          </a:solidFill>
          <a:latin typeface="Garamond" pitchFamily="18" charset="0"/>
        </a:defRPr>
      </a:lvl7pPr>
      <a:lvl8pPr marL="1371600" algn="l" rtl="0" fontAlgn="base">
        <a:spcBef>
          <a:spcPct val="0"/>
        </a:spcBef>
        <a:spcAft>
          <a:spcPct val="0"/>
        </a:spcAft>
        <a:defRPr sz="4000" b="1" i="1">
          <a:solidFill>
            <a:srgbClr val="38865F"/>
          </a:solidFill>
          <a:latin typeface="Garamond" pitchFamily="18" charset="0"/>
        </a:defRPr>
      </a:lvl8pPr>
      <a:lvl9pPr marL="1828800" algn="l" rtl="0" fontAlgn="base">
        <a:spcBef>
          <a:spcPct val="0"/>
        </a:spcBef>
        <a:spcAft>
          <a:spcPct val="0"/>
        </a:spcAft>
        <a:defRPr sz="4000" b="1" i="1">
          <a:solidFill>
            <a:srgbClr val="38865F"/>
          </a:solidFill>
          <a:latin typeface="Garamond" pitchFamily="18" charset="0"/>
        </a:defRPr>
      </a:lvl9pPr>
    </p:titleStyle>
    <p:body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www.google.com/url?sa=i&amp;rct=j&amp;q=&amp;esrc=s&amp;frm=1&amp;source=images&amp;cd=&amp;cad=rja&amp;uact=8&amp;ved=0CAcQjRw&amp;url=http://mightycasey.com/wrong-engagement/&amp;ei=_wECVbDfMI7roATl04H4BQ&amp;bvm=bv.88198703,d.cGU&amp;psig=AFQjCNGoIPS_6p3vg4qA5RGhkXDUpHKq_w&amp;ust=14262810756639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ved=0ahUKEwixuIiSoJHKAhUG8mMKHenUCOsQjRwIBw&amp;url=http://career-intelligence.com/unhappy-work-might-people-part-one/&amp;bvm=bv.110151844,d.cGc&amp;psig=AFQjCNF3jaME5Cg2efQIqJaPFSpR21HL0A&amp;ust=14520344715037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ved=0ahUKEwiw-8Hn45XKAhUB6WMKHRPDBDsQjRwIBw&amp;url=http://www.toshiba-medical.ca/news-june-26-2013.htm&amp;psig=AFQjCNGNI4e9gaQvgJ22Ob91v3sHtClRew&amp;ust=145219005487688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0ahUKEwiRw8TMopHKAhUMwmMKHeXND94QjRwIBw&amp;url=http://sasklean.weebly.com/1/post/2012/09/5s-creates-profound-change-at-cast-clinic-pasqua-hospital.html&amp;bvm=bv.110151844,d.cGc&amp;psig=AFQjCNGuUcjL4f84Lxd4HFv3yZ5INrv60Q&amp;ust=145203514675467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p0q7DqJHKAhUBD2MKHe3ID40QjRwIBw&amp;url=http://almost.thedoctorschannel.com/just-call-me-doctor/&amp;bvm=bv.110151844,d.cGc&amp;psig=AFQjCNHZPoWCkz27UkrHCR8lWdKwjjyhfA&amp;ust=1452036726815806" TargetMode="External"/><Relationship Id="rId13" Type="http://schemas.openxmlformats.org/officeDocument/2006/relationships/image" Target="../media/image26.png"/><Relationship Id="rId3" Type="http://schemas.openxmlformats.org/officeDocument/2006/relationships/hyperlink" Target="http://www.google.com/url?sa=i&amp;rct=j&amp;q=&amp;esrc=s&amp;source=images&amp;cd=&amp;cad=rja&amp;uact=8&amp;ved=0ahUKEwiQvfuAqpHKAhUD6WMKHdVhARYQjRwIBw&amp;url=http://www.bastiansolutions.com/blog/index.php/2012/06/01/please-not-another-slimy-sales-guy/&amp;bvm=bv.110151844,d.cGc&amp;psig=AFQjCNFO3bY5rAfRKcH8DfnTah7YAjSRtw&amp;ust=1452037135038934" TargetMode="External"/><Relationship Id="rId7" Type="http://schemas.openxmlformats.org/officeDocument/2006/relationships/image" Target="../media/image3.emf"/><Relationship Id="rId12" Type="http://schemas.openxmlformats.org/officeDocument/2006/relationships/hyperlink" Target="https://www.google.com/url?sa=i&amp;rct=j&amp;q=&amp;esrc=s&amp;source=images&amp;cd=&amp;cad=rja&amp;uact=8&amp;ved=0ahUKEwiJgMCTqZHKAhVV52MKHRCnDy4QjRwIBw&amp;url=https://www.linkedin.com/company/american-healthcare-vendor-association&amp;bvm=bv.110151844,d.cGc&amp;psig=AFQjCNEHVWB-19hAjFdfQ0dqVdreojD3eg&amp;ust=1452036792341154"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3.wdp"/><Relationship Id="rId11" Type="http://schemas.openxmlformats.org/officeDocument/2006/relationships/image" Target="../media/image25.jpeg"/><Relationship Id="rId5" Type="http://schemas.openxmlformats.org/officeDocument/2006/relationships/image" Target="../media/image23.jpeg"/><Relationship Id="rId10" Type="http://schemas.openxmlformats.org/officeDocument/2006/relationships/hyperlink" Target="https://www.google.com/url?sa=i&amp;rct=j&amp;q=&amp;esrc=s&amp;source=images&amp;cd=&amp;cad=rja&amp;uact=8&amp;ved=0ahUKEwiK5ID3p5HKAhVY32MKHR1UAYoQjRwIBw&amp;url=https://www.moore.org/programs/patient-care&amp;bvm=bv.110151844,d.cGc&amp;psig=AFQjCNEXT5LWXrCeaNX8kLkJXZYkmuR10Q&amp;ust=1452036550091745" TargetMode="External"/><Relationship Id="rId4" Type="http://schemas.openxmlformats.org/officeDocument/2006/relationships/image" Target="../media/image22.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6.wmf"/><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hyperlink" Target="http://www.google.com/url?sa=i&amp;rct=j&amp;q=&amp;esrc=s&amp;source=images&amp;cd=&amp;cad=rja&amp;uact=8&amp;ved=0ahUKEwiWu8iFgJvKAhVW9GMKHdtjDVwQjRwIBw&amp;url=http://www.huffingtonpost.co.uk/2012/12/12/december-21-mayan-end-world-gangnam-style-psy-nostradamus_n_2285027.html&amp;psig=AFQjCNGyCVm2d2LpCwBYuDVnN6R2WI6cZQ&amp;ust=145236946721199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1.png"/><Relationship Id="rId5" Type="http://schemas.microsoft.com/office/2007/relationships/hdphoto" Target="../media/hdphoto7.wdp"/><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file:///C:\Users\Jarrett\Downloads\The%208%20wastes%20in%20health%20care.mp4"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microsoft.com/office/2007/relationships/hdphoto" Target="../media/hdphoto8.wdp"/><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hyperlink" Target="https://www.google.com/url?sa=i&amp;rct=j&amp;q=&amp;esrc=s&amp;source=images&amp;cd=&amp;cad=rja&amp;uact=8&amp;ved=0CAcQjRxqFQoTCOv34v36q8gCFZE3iAodnlEEKw&amp;url=https://www.linkedin.com/pulse/20140630124638-7668018-the-big-problem-with-female-entrepreneurship&amp;bvm=bv.104317490,d.dGY&amp;psig=AFQjCNFc12BZO6bIyJWCGri8gfCi3rvfzQ&amp;ust=144415611401010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47.jpeg"/><Relationship Id="rId4" Type="http://schemas.openxmlformats.org/officeDocument/2006/relationships/hyperlink" Target="http://www.google.com/url?sa=i&amp;rct=j&amp;q=&amp;esrc=s&amp;source=images&amp;cd=&amp;cad=rja&amp;uact=8&amp;ved=0CAcQjRxqFQoTCLuZmc38q8gCFUtaiAodAdQHPA&amp;url=http://labs.openviewpartners.com/tackling-big-problems-why-your-startup-should-think-big/&amp;bvm=bv.104317490,d.dGY&amp;psig=AFQjCNFc12BZO6bIyJWCGri8gfCi3rvfzQ&amp;ust=144415611401010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hyperlink" Target="http://www.google.com/url?sa=i&amp;rct=j&amp;q=&amp;esrc=s&amp;source=images&amp;cd=&amp;cad=rja&amp;uact=8&amp;ved=0CAcQjRxqFQoTCIXyu_CBrMgCFU0siAodLn0Baw&amp;url=http://oursocialtimes.com/10-ways-to-measure-social-customer-service/&amp;bvm=bv.104317490,d.dGY&amp;psig=AFQjCNE9Z0k7EFitVVxhR8bCK11mR568gg&amp;ust=144415796694751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49.jpeg"/><Relationship Id="rId4" Type="http://schemas.openxmlformats.org/officeDocument/2006/relationships/hyperlink" Target="http://www.google.com/url?sa=i&amp;rct=j&amp;q=&amp;esrc=s&amp;source=images&amp;cd=&amp;cad=rja&amp;uact=8&amp;ved=0CAcQjRxqFQoTCPOblcOMrMgCFU84iAodt0IJ5g&amp;url=http://tonygentilcore.com/2014/02/5-ah-ha-moments/&amp;bvm=bv.104317490,d.dGY&amp;psig=AFQjCNH6Z5p6-Vxfe70y2OOvfpGVTNBzeg&amp;ust=144416077910143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hyperlink" Target="http://www.google.com/url?sa=i&amp;rct=j&amp;q=&amp;esrc=s&amp;source=images&amp;cd=&amp;cad=rja&amp;uact=8&amp;ved=0CAcQjRxqFQoTCNyR3uD7q8gCFYIliAodsdAPdw&amp;url=http://prashantgodbole.com/big-problem-small-solution-2/&amp;bvm=bv.104317490,d.dGY&amp;psig=AFQjCNFc12BZO6bIyJWCGri8gfCi3rvfzQ&amp;ust=144415611401010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51.jpeg"/><Relationship Id="rId4" Type="http://schemas.openxmlformats.org/officeDocument/2006/relationships/hyperlink" Target="https://www.google.com/url?sa=i&amp;rct=j&amp;q=&amp;esrc=s&amp;source=images&amp;cd=&amp;cad=rja&amp;uact=8&amp;ved=0CAcQjRxqFQoTCN3Z9ZKFrMgCFQswiAodMHEBgA&amp;url=https://www.linkedin.com/pulse/beach-money-how-do-i-get-sean-malone&amp;bvm=bv.104317490,d.dGY&amp;psig=AFQjCNEkRdfX5ATHLBIjJjopRU3uHU4DlQ&amp;ust=144415885861883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hyperlink" Target="https://www.google.com/url?sa=i&amp;rct=j&amp;q=&amp;esrc=s&amp;source=images&amp;cd=&amp;cad=rja&amp;uact=8&amp;ved=0CAcQjRxqFQoTCNip4OyFrMgCFdI4iAodGLEKWw&amp;url=https://www.flickr.com/photos/officialenergizerbunny/5188264260&amp;bvm=bv.104317490,d.dGY&amp;psig=AFQjCNFZ86YGAe640P7U0KKixIldOq2O6w&amp;ust=144415904193689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54.jpeg"/><Relationship Id="rId4" Type="http://schemas.openxmlformats.org/officeDocument/2006/relationships/hyperlink" Target="http://www.google.com/url?sa=i&amp;rct=j&amp;q=&amp;esrc=s&amp;source=images&amp;cd=&amp;cad=rja&amp;uact=8&amp;ved=0ahUKEwiC9sa01pjKAhVU42MKHZDwCgUQjRwIBw&amp;url=http://www.nacacnet.org/studentinfo/articles/Pages/Preparing-for-College-Junior-Checklist.aspx&amp;bvm=bv.110151844,d.cGc&amp;psig=AFQjCNEQLVSpb03jNGHykPmFITF9gksI5g&amp;ust=145228957605245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56.jpeg"/><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google.com/url?sa=i&amp;rct=j&amp;q=&amp;esrc=s&amp;source=images&amp;cd=&amp;cad=rja&amp;uact=8&amp;ved=0ahUKEwiYzdHPn5HKAhVR-GMKHe5lASwQjRwIBw&amp;url=http://www.americansmadandangry.org/know-all_about_medical.php&amp;bvm=bv.110151844,d.cGc&amp;psig=AFQjCNGjRqmiGHNY3-WTtnMKX91rYJ_ITQ&amp;ust=1452034211132847" TargetMode="Externa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ved=0ahUKEwj6pc2Sn5HKAhUO-GMKHVmhC_UQjRwIBw&amp;url=http://www.indystar.com/story/news/2015/10/21/medical-errors-report-2015-indiana-state-department-of-health/74342862/&amp;bvm=bv.110151844,d.cGc&amp;psig=AFQjCNGjRqmiGHNY3-WTtnMKX91rYJ_ITQ&amp;ust=14520342111328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www.google.com/url?sa=i&amp;rct=j&amp;q=&amp;esrc=s&amp;source=images&amp;cd=&amp;cad=rja&amp;uact=8&amp;ved=0ahUKEwj676HA5ZXKAhUE7WMKHfQWCZoQjRwIBw&amp;url=http://www.britannica.com/topic/blood-bank&amp;psig=AFQjCNF1Z_-3-5zP_ub6_5Uxlf-ikKosug&amp;ust=14521905461547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flipV="1">
            <a:off x="685800" y="1600200"/>
            <a:ext cx="7696200" cy="159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647700" y="292663"/>
            <a:ext cx="7124700" cy="1323439"/>
          </a:xfrm>
          <a:prstGeom prst="rect">
            <a:avLst/>
          </a:prstGeom>
          <a:noFill/>
        </p:spPr>
        <p:txBody>
          <a:bodyPr wrap="square" rtlCol="0">
            <a:spAutoFit/>
          </a:bodyPr>
          <a:lstStyle/>
          <a:p>
            <a:endParaRPr lang="en-US" sz="4000" i="1" dirty="0">
              <a:solidFill>
                <a:srgbClr val="0D1916"/>
              </a:solidFill>
              <a:latin typeface="+mj-lt"/>
              <a:ea typeface="Batang" panose="02030600000101010101" pitchFamily="18" charset="-127"/>
            </a:endParaRPr>
          </a:p>
          <a:p>
            <a:r>
              <a:rPr lang="en-US" sz="4000" i="1" dirty="0">
                <a:solidFill>
                  <a:schemeClr val="accent1">
                    <a:lumMod val="50000"/>
                  </a:schemeClr>
                </a:solidFill>
                <a:latin typeface="+mj-lt"/>
                <a:ea typeface="Batang" panose="02030600000101010101" pitchFamily="18" charset="-127"/>
              </a:rPr>
              <a:t>Lean </a:t>
            </a:r>
          </a:p>
        </p:txBody>
      </p:sp>
      <p:sp>
        <p:nvSpPr>
          <p:cNvPr id="7" name="TextBox 6"/>
          <p:cNvSpPr txBox="1"/>
          <p:nvPr/>
        </p:nvSpPr>
        <p:spPr>
          <a:xfrm>
            <a:off x="762000" y="3200400"/>
            <a:ext cx="4724400" cy="3293209"/>
          </a:xfrm>
          <a:prstGeom prst="rect">
            <a:avLst/>
          </a:prstGeom>
          <a:noFill/>
        </p:spPr>
        <p:txBody>
          <a:bodyPr wrap="square" rtlCol="0">
            <a:spAutoFit/>
          </a:bodyPr>
          <a:lstStyle/>
          <a:p>
            <a:endParaRPr lang="en-US" sz="2400" b="1" i="1" u="sng" dirty="0">
              <a:solidFill>
                <a:schemeClr val="bg2">
                  <a:lumMod val="75000"/>
                </a:schemeClr>
              </a:solidFill>
              <a:latin typeface="+mj-lt"/>
            </a:endParaRPr>
          </a:p>
          <a:p>
            <a:r>
              <a:rPr lang="en-US" sz="2400" i="1" dirty="0">
                <a:solidFill>
                  <a:schemeClr val="bg2">
                    <a:lumMod val="75000"/>
                  </a:schemeClr>
                </a:solidFill>
                <a:latin typeface="+mj-lt"/>
              </a:rPr>
              <a:t>Cynthia Routt-Vargas </a:t>
            </a:r>
          </a:p>
          <a:p>
            <a:r>
              <a:rPr lang="en-US" sz="2400" i="1" dirty="0">
                <a:solidFill>
                  <a:schemeClr val="bg2">
                    <a:lumMod val="75000"/>
                  </a:schemeClr>
                </a:solidFill>
                <a:latin typeface="+mj-lt"/>
              </a:rPr>
              <a:t>Certified Lean Six Sigma </a:t>
            </a:r>
          </a:p>
          <a:p>
            <a:r>
              <a:rPr lang="en-US" sz="2400" i="1" dirty="0">
                <a:solidFill>
                  <a:schemeClr val="bg2">
                    <a:lumMod val="75000"/>
                  </a:schemeClr>
                </a:solidFill>
                <a:latin typeface="+mj-lt"/>
              </a:rPr>
              <a:t>Green Belt</a:t>
            </a:r>
          </a:p>
          <a:p>
            <a:endParaRPr lang="en-US" sz="2400" i="1" dirty="0">
              <a:solidFill>
                <a:schemeClr val="bg2">
                  <a:lumMod val="75000"/>
                </a:schemeClr>
              </a:solidFill>
              <a:latin typeface="+mj-lt"/>
            </a:endParaRPr>
          </a:p>
          <a:p>
            <a:endParaRPr lang="en-US" sz="2400" i="1" dirty="0">
              <a:solidFill>
                <a:schemeClr val="bg2">
                  <a:lumMod val="75000"/>
                </a:schemeClr>
              </a:solidFill>
              <a:latin typeface="+mj-lt"/>
            </a:endParaRPr>
          </a:p>
          <a:p>
            <a:endParaRPr lang="en-US" sz="2400" dirty="0">
              <a:solidFill>
                <a:schemeClr val="bg2">
                  <a:lumMod val="75000"/>
                </a:schemeClr>
              </a:solidFill>
              <a:latin typeface="+mj-lt"/>
            </a:endParaRPr>
          </a:p>
          <a:p>
            <a:endParaRPr lang="en-US" sz="2000" dirty="0">
              <a:solidFill>
                <a:srgbClr val="0D1916"/>
              </a:solidFill>
              <a:latin typeface="+mj-lt"/>
            </a:endParaRPr>
          </a:p>
          <a:p>
            <a:endParaRPr lang="en-US" sz="2000" dirty="0">
              <a:solidFill>
                <a:srgbClr val="0D1916"/>
              </a:solidFill>
              <a:latin typeface="+mj-lt"/>
            </a:endParaRPr>
          </a:p>
        </p:txBody>
      </p:sp>
      <p:sp>
        <p:nvSpPr>
          <p:cNvPr id="10" name="TextBox 9"/>
          <p:cNvSpPr txBox="1"/>
          <p:nvPr/>
        </p:nvSpPr>
        <p:spPr>
          <a:xfrm>
            <a:off x="647700" y="407808"/>
            <a:ext cx="7772400" cy="707886"/>
          </a:xfrm>
          <a:prstGeom prst="rect">
            <a:avLst/>
          </a:prstGeom>
          <a:noFill/>
        </p:spPr>
        <p:txBody>
          <a:bodyPr wrap="square" rtlCol="0">
            <a:spAutoFit/>
          </a:bodyPr>
          <a:lstStyle/>
          <a:p>
            <a:r>
              <a:rPr lang="en-US" sz="4000" dirty="0">
                <a:solidFill>
                  <a:schemeClr val="accent1">
                    <a:lumMod val="50000"/>
                  </a:schemeClr>
                </a:solidFill>
                <a:latin typeface="+mj-lt"/>
              </a:rPr>
              <a:t>Citrus Valley Health Partners</a:t>
            </a: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paolo.asuncion\AppData\Local\Microsoft\Windows\Temporary Internet Files\Content.IE5\2USNFJQ8\MPj04285650000[1].jpg"/>
          <p:cNvPicPr/>
          <p:nvPr/>
        </p:nvPicPr>
        <p:blipFill rotWithShape="1">
          <a:blip r:embed="rId4" cstate="print"/>
          <a:srcRect l="12295" t="2636" r="7602" b="20379"/>
          <a:stretch/>
        </p:blipFill>
        <p:spPr bwMode="auto">
          <a:xfrm rot="19464261">
            <a:off x="4826725" y="2884513"/>
            <a:ext cx="3906237" cy="2666340"/>
          </a:xfrm>
          <a:prstGeom prst="rect">
            <a:avLst/>
          </a:prstGeom>
          <a:noFill/>
          <a:ln>
            <a:noFill/>
          </a:ln>
        </p:spPr>
      </p:pic>
      <p:sp>
        <p:nvSpPr>
          <p:cNvPr id="9" name="TextBox 8"/>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3245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sldNum" sz="quarter" idx="12"/>
          </p:nvPr>
        </p:nvSpPr>
        <p:spPr bwMode="auto">
          <a:xfrm>
            <a:off x="6553200" y="6245224"/>
            <a:ext cx="2133600" cy="612775"/>
          </a:xfrm>
          <a:prstGeom prst="rect">
            <a:avLst/>
          </a:prstGeom>
          <a:noFill/>
          <a:ln>
            <a:miter lim="800000"/>
            <a:headEnd/>
            <a:tailEnd/>
          </a:ln>
        </p:spPr>
        <p:txBody>
          <a:bodyPr/>
          <a:lstStyle/>
          <a:p>
            <a:fld id="{25721FD1-4728-4291-82B5-99005AF0AFB9}" type="slidenum">
              <a:rPr lang="en-US"/>
              <a:pPr/>
              <a:t>10</a:t>
            </a:fld>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
          <p:cNvSpPr txBox="1">
            <a:spLocks noChangeArrowheads="1"/>
          </p:cNvSpPr>
          <p:nvPr/>
        </p:nvSpPr>
        <p:spPr bwMode="auto">
          <a:xfrm>
            <a:off x="457200" y="1752600"/>
            <a:ext cx="8077200" cy="161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Waiting - </a:t>
            </a:r>
            <a:r>
              <a:rPr lang="en-US" sz="2800" u="sng" kern="0" dirty="0">
                <a:solidFill>
                  <a:schemeClr val="accent1">
                    <a:lumMod val="50000"/>
                  </a:schemeClr>
                </a:solidFill>
                <a:latin typeface="Garamond"/>
              </a:rPr>
              <a:t>Delays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Physicians wait for patient lab results.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Patients wait for …everything!</a:t>
            </a:r>
          </a:p>
          <a:p>
            <a:pPr lvl="1">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8194" name="Picture 2" descr="http://mightycasey.com/wp-content/uploads/2015/01/pt-engagement-wron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112393"/>
            <a:ext cx="5105400" cy="33836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96200" y="5657671"/>
            <a:ext cx="14478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txBox="1">
            <a:spLocks/>
          </p:cNvSpPr>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396CA-BCF9-4B04-BF4A-011CDE821F2D}"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4" name="Straight Connector 13"/>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spTree>
    <p:extLst>
      <p:ext uri="{BB962C8B-B14F-4D97-AF65-F5344CB8AC3E}">
        <p14:creationId xmlns:p14="http://schemas.microsoft.com/office/powerpoint/2010/main" val="37055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txBox="1">
            <a:spLocks noChangeArrowheads="1"/>
          </p:cNvSpPr>
          <p:nvPr/>
        </p:nvSpPr>
        <p:spPr bwMode="auto">
          <a:xfrm>
            <a:off x="609600" y="1752600"/>
            <a:ext cx="8001000" cy="199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Non-Utilized Talent – </a:t>
            </a:r>
            <a:r>
              <a:rPr lang="en-US" sz="2800" u="sng" kern="0" dirty="0">
                <a:solidFill>
                  <a:schemeClr val="accent1">
                    <a:lumMod val="50000"/>
                  </a:schemeClr>
                </a:solidFill>
                <a:latin typeface="Garamond"/>
              </a:rPr>
              <a:t>Excluding</a:t>
            </a:r>
            <a:endParaRPr lang="en-US" kern="0" dirty="0">
              <a:solidFill>
                <a:schemeClr val="accent1">
                  <a:lumMod val="50000"/>
                </a:schemeClr>
              </a:solidFill>
              <a:latin typeface="Garamond"/>
            </a:endParaRPr>
          </a:p>
          <a:p>
            <a:pPr lvl="1">
              <a:lnSpc>
                <a:spcPct val="80000"/>
              </a:lnSpc>
              <a:buFont typeface="Wingdings" panose="05000000000000000000" pitchFamily="2" charset="2"/>
              <a:buChar char="§"/>
            </a:pPr>
            <a:r>
              <a:rPr lang="en-US" kern="0" dirty="0">
                <a:solidFill>
                  <a:schemeClr val="accent1">
                    <a:lumMod val="50000"/>
                  </a:schemeClr>
                </a:solidFill>
                <a:latin typeface="Garamond"/>
              </a:rPr>
              <a:t>Not properly utilizing experience, skills, &amp; ideas.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We lose ideas, improvement opportunities &amp; learning opportunities.</a:t>
            </a:r>
          </a:p>
          <a:p>
            <a:pPr lvl="1">
              <a:lnSpc>
                <a:spcPct val="80000"/>
              </a:lnSpc>
              <a:buFont typeface="Wingdings" panose="05000000000000000000" pitchFamily="2" charset="2"/>
              <a:buChar char="§"/>
            </a:pPr>
            <a:endParaRPr lang="en-US" sz="2800" kern="0" dirty="0">
              <a:solidFill>
                <a:schemeClr val="accent1">
                  <a:lumMod val="50000"/>
                </a:schemeClr>
              </a:solidFill>
              <a:latin typeface="Garamond"/>
            </a:endParaRPr>
          </a:p>
          <a:p>
            <a:pPr lvl="1">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sp>
        <p:nvSpPr>
          <p:cNvPr id="9" name="TextBox 8"/>
          <p:cNvSpPr txBox="1"/>
          <p:nvPr/>
        </p:nvSpPr>
        <p:spPr>
          <a:xfrm>
            <a:off x="7620000" y="5657671"/>
            <a:ext cx="1371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11</a:t>
            </a:fld>
            <a:endParaRPr lang="en-US" dirty="0">
              <a:solidFill>
                <a:srgbClr val="000000"/>
              </a:solidFill>
            </a:endParaRPr>
          </a:p>
        </p:txBody>
      </p:sp>
      <p:cxnSp>
        <p:nvCxnSpPr>
          <p:cNvPr id="15" name="Straight Connector 14"/>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2290" name="Picture 2" descr="http://192.163.240.212/~careerk8/wp-content/uploads/2014/01/unhappy-at-work-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382684"/>
            <a:ext cx="4419600" cy="33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00" y="5562600"/>
            <a:ext cx="1371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noChangeArrowheads="1"/>
          </p:cNvSpPr>
          <p:nvPr/>
        </p:nvSpPr>
        <p:spPr bwMode="auto">
          <a:xfrm>
            <a:off x="457200" y="1752600"/>
            <a:ext cx="8077200" cy="146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Transportation  - </a:t>
            </a:r>
            <a:r>
              <a:rPr lang="en-US" sz="2800" u="sng" kern="0" dirty="0">
                <a:solidFill>
                  <a:schemeClr val="accent1">
                    <a:lumMod val="50000"/>
                  </a:schemeClr>
                </a:solidFill>
                <a:latin typeface="Garamond"/>
              </a:rPr>
              <a:t>Equipment movement</a:t>
            </a:r>
          </a:p>
          <a:p>
            <a:pPr lvl="1">
              <a:lnSpc>
                <a:spcPct val="80000"/>
              </a:lnSpc>
              <a:buFont typeface="Wingdings" panose="05000000000000000000" pitchFamily="2" charset="2"/>
              <a:buChar char="§"/>
            </a:pPr>
            <a:r>
              <a:rPr lang="en-US" kern="0" dirty="0">
                <a:solidFill>
                  <a:schemeClr val="accent1">
                    <a:lumMod val="50000"/>
                  </a:schemeClr>
                </a:solidFill>
                <a:latin typeface="Garamond"/>
              </a:rPr>
              <a:t>Equipment that is moved from room to room.</a:t>
            </a:r>
          </a:p>
          <a:p>
            <a:pPr lvl="1">
              <a:lnSpc>
                <a:spcPct val="80000"/>
              </a:lnSpc>
              <a:buFont typeface="Wingdings" panose="05000000000000000000" pitchFamily="2" charset="2"/>
              <a:buChar char="§"/>
            </a:pPr>
            <a:r>
              <a:rPr lang="en-US" kern="0" dirty="0">
                <a:solidFill>
                  <a:schemeClr val="accent1">
                    <a:lumMod val="50000"/>
                  </a:schemeClr>
                </a:solidFill>
                <a:latin typeface="Garamond"/>
              </a:rPr>
              <a:t>Supply and paperwork movement.</a:t>
            </a:r>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12</a:t>
            </a:fld>
            <a:endParaRPr lang="en-US" dirty="0">
              <a:solidFill>
                <a:srgbClr val="000000"/>
              </a:solidFill>
            </a:endParaRPr>
          </a:p>
        </p:txBody>
      </p:sp>
      <p:cxnSp>
        <p:nvCxnSpPr>
          <p:cNvPr id="13" name="Straight Connector 12"/>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4338" name="Picture 2" descr="http://www.toshiba-medical.ca/images/Redone_Aplio-500-video-banner_KLAS.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505"/>
          <a:stretch/>
        </p:blipFill>
        <p:spPr bwMode="auto">
          <a:xfrm>
            <a:off x="2895600" y="3000375"/>
            <a:ext cx="3843338"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2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656551" y="1752598"/>
            <a:ext cx="8077200" cy="16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Inventory - </a:t>
            </a:r>
            <a:r>
              <a:rPr lang="en-US" sz="2800" u="sng" kern="0" dirty="0">
                <a:solidFill>
                  <a:schemeClr val="accent1">
                    <a:lumMod val="50000"/>
                  </a:schemeClr>
                </a:solidFill>
                <a:latin typeface="Garamond"/>
              </a:rPr>
              <a:t>Stockpiling</a:t>
            </a:r>
          </a:p>
          <a:p>
            <a:pPr lvl="1">
              <a:lnSpc>
                <a:spcPct val="80000"/>
              </a:lnSpc>
              <a:buFont typeface="Wingdings" panose="05000000000000000000" pitchFamily="2" charset="2"/>
              <a:buChar char="§"/>
            </a:pPr>
            <a:r>
              <a:rPr lang="en-US" kern="0" dirty="0">
                <a:solidFill>
                  <a:schemeClr val="accent1">
                    <a:lumMod val="50000"/>
                  </a:schemeClr>
                </a:solidFill>
                <a:latin typeface="Garamond"/>
              </a:rPr>
              <a:t>Dictation ready for transcription.</a:t>
            </a:r>
          </a:p>
          <a:p>
            <a:pPr lvl="1">
              <a:lnSpc>
                <a:spcPct val="80000"/>
              </a:lnSpc>
              <a:buFont typeface="Wingdings" panose="05000000000000000000" pitchFamily="2" charset="2"/>
              <a:buChar char="§"/>
            </a:pPr>
            <a:r>
              <a:rPr lang="en-US" kern="0" dirty="0">
                <a:solidFill>
                  <a:schemeClr val="accent1">
                    <a:lumMod val="50000"/>
                  </a:schemeClr>
                </a:solidFill>
                <a:latin typeface="Garamond"/>
              </a:rPr>
              <a:t>Testing Schedules.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Supplies or paperwork sitting unused.</a:t>
            </a:r>
          </a:p>
          <a:p>
            <a:pPr lvl="1">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sp>
        <p:nvSpPr>
          <p:cNvPr id="9" name="TextBox 8"/>
          <p:cNvSpPr txBox="1"/>
          <p:nvPr/>
        </p:nvSpPr>
        <p:spPr>
          <a:xfrm>
            <a:off x="7620000" y="5657671"/>
            <a:ext cx="1371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13</a:t>
            </a:fld>
            <a:endParaRPr lang="en-US" dirty="0">
              <a:solidFill>
                <a:srgbClr val="000000"/>
              </a:solidFill>
            </a:endParaRPr>
          </a:p>
        </p:txBody>
      </p:sp>
      <p:cxnSp>
        <p:nvCxnSpPr>
          <p:cNvPr id="11" name="Straight Connector 10"/>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5"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9155" t="21875"/>
          <a:stretch/>
        </p:blipFill>
        <p:spPr>
          <a:xfrm>
            <a:off x="4495800" y="3480119"/>
            <a:ext cx="3708399" cy="3368356"/>
          </a:xfrm>
          <a:prstGeom prst="rect">
            <a:avLst/>
          </a:prstGeom>
        </p:spPr>
      </p:pic>
      <p:pic>
        <p:nvPicPr>
          <p:cNvPr id="13316" name="Picture 4" descr="http://sasklean.weebly.com/uploads/1/3/6/1/13615724/6005489_orig.jpg?27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99"/>
          <a:stretch/>
        </p:blipFill>
        <p:spPr bwMode="auto">
          <a:xfrm>
            <a:off x="476250" y="3469206"/>
            <a:ext cx="3733800" cy="338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28"/>
          <a:stretch/>
        </p:blipFill>
        <p:spPr bwMode="auto">
          <a:xfrm>
            <a:off x="0" y="3962400"/>
            <a:ext cx="4495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06"/>
          <a:stretch/>
        </p:blipFill>
        <p:spPr bwMode="auto">
          <a:xfrm>
            <a:off x="4516153" y="3962400"/>
            <a:ext cx="4627847"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Box 3"/>
          <p:cNvSpPr txBox="1"/>
          <p:nvPr/>
        </p:nvSpPr>
        <p:spPr>
          <a:xfrm flipH="1">
            <a:off x="457200" y="3200400"/>
            <a:ext cx="8185768"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u="sng" dirty="0">
                <a:solidFill>
                  <a:srgbClr val="FF0000"/>
                </a:solidFill>
                <a:latin typeface="Garamond" panose="02020404030301010803" pitchFamily="18" charset="0"/>
              </a:rPr>
              <a:t>ED Flow Green Belt Team - Spaghetti Diagram</a:t>
            </a:r>
          </a:p>
        </p:txBody>
      </p:sp>
      <p:sp>
        <p:nvSpPr>
          <p:cNvPr id="15" name="Rectangle 3"/>
          <p:cNvSpPr txBox="1">
            <a:spLocks noChangeArrowheads="1"/>
          </p:cNvSpPr>
          <p:nvPr/>
        </p:nvSpPr>
        <p:spPr bwMode="auto">
          <a:xfrm>
            <a:off x="533400" y="1752600"/>
            <a:ext cx="8077200" cy="131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Motion – </a:t>
            </a:r>
            <a:r>
              <a:rPr lang="en-US" sz="2800" u="sng" kern="0" dirty="0">
                <a:solidFill>
                  <a:schemeClr val="accent1">
                    <a:lumMod val="50000"/>
                  </a:schemeClr>
                </a:solidFill>
                <a:latin typeface="Garamond"/>
              </a:rPr>
              <a:t>People movement</a:t>
            </a:r>
          </a:p>
          <a:p>
            <a:pPr lvl="1">
              <a:lnSpc>
                <a:spcPct val="80000"/>
              </a:lnSpc>
              <a:buFont typeface="Wingdings" panose="05000000000000000000" pitchFamily="2" charset="2"/>
              <a:buChar char="§"/>
            </a:pPr>
            <a:r>
              <a:rPr lang="en-US" kern="0" dirty="0">
                <a:solidFill>
                  <a:schemeClr val="accent1">
                    <a:lumMod val="50000"/>
                  </a:schemeClr>
                </a:solidFill>
                <a:latin typeface="Garamond"/>
              </a:rPr>
              <a:t>Unnecessary and excess movement of people.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Excess motion while performing procedures/processes.</a:t>
            </a:r>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14</a:t>
            </a:fld>
            <a:endParaRPr lang="en-US" dirty="0">
              <a:solidFill>
                <a:srgbClr val="000000"/>
              </a:solidFill>
            </a:endParaRPr>
          </a:p>
        </p:txBody>
      </p:sp>
      <p:cxnSp>
        <p:nvCxnSpPr>
          <p:cNvPr id="11" name="Straight Connector 10"/>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spTree>
    <p:extLst>
      <p:ext uri="{BB962C8B-B14F-4D97-AF65-F5344CB8AC3E}">
        <p14:creationId xmlns:p14="http://schemas.microsoft.com/office/powerpoint/2010/main" val="185480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676400"/>
            <a:ext cx="8077200" cy="154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Extra Processing – </a:t>
            </a:r>
            <a:r>
              <a:rPr lang="en-US" sz="2800" u="sng" kern="0" dirty="0">
                <a:solidFill>
                  <a:schemeClr val="accent1">
                    <a:lumMod val="50000"/>
                  </a:schemeClr>
                </a:solidFill>
                <a:latin typeface="Garamond"/>
              </a:rPr>
              <a:t>Redundancy &amp; Re-work</a:t>
            </a:r>
          </a:p>
          <a:p>
            <a:pPr lvl="1">
              <a:lnSpc>
                <a:spcPct val="80000"/>
              </a:lnSpc>
              <a:buFont typeface="Wingdings" panose="05000000000000000000" pitchFamily="2" charset="2"/>
              <a:buChar char="§"/>
            </a:pPr>
            <a:r>
              <a:rPr lang="en-US" kern="0" dirty="0">
                <a:solidFill>
                  <a:schemeClr val="accent1">
                    <a:lumMod val="50000"/>
                  </a:schemeClr>
                </a:solidFill>
                <a:latin typeface="Garamond"/>
              </a:rPr>
              <a:t>Data collection that is never used.</a:t>
            </a:r>
          </a:p>
          <a:p>
            <a:pPr lvl="1">
              <a:lnSpc>
                <a:spcPct val="80000"/>
              </a:lnSpc>
              <a:buFont typeface="Wingdings" panose="05000000000000000000" pitchFamily="2" charset="2"/>
              <a:buChar char="§"/>
            </a:pPr>
            <a:r>
              <a:rPr lang="en-US" kern="0" dirty="0">
                <a:solidFill>
                  <a:schemeClr val="accent1">
                    <a:lumMod val="50000"/>
                  </a:schemeClr>
                </a:solidFill>
                <a:latin typeface="Garamond"/>
              </a:rPr>
              <a:t>Sample re-testing.</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96200" y="5657671"/>
            <a:ext cx="14478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15</a:t>
            </a:fld>
            <a:endParaRPr lang="en-US" dirty="0">
              <a:solidFill>
                <a:srgbClr val="000000"/>
              </a:solidFill>
            </a:endParaRPr>
          </a:p>
        </p:txBody>
      </p:sp>
      <p:cxnSp>
        <p:nvCxnSpPr>
          <p:cNvPr id="12" name="Straight Connector 11"/>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grpSp>
        <p:nvGrpSpPr>
          <p:cNvPr id="2" name="Group 1"/>
          <p:cNvGrpSpPr/>
          <p:nvPr/>
        </p:nvGrpSpPr>
        <p:grpSpPr>
          <a:xfrm>
            <a:off x="2590800" y="3017131"/>
            <a:ext cx="5410200" cy="3536069"/>
            <a:chOff x="3962400" y="2987749"/>
            <a:chExt cx="3733800" cy="2257646"/>
          </a:xfrm>
        </p:grpSpPr>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987749"/>
              <a:ext cx="3733800" cy="225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rotWithShape="1">
            <a:blip r:embed="rId5" cstate="print"/>
            <a:srcRect r="2515"/>
            <a:stretch/>
          </p:blipFill>
          <p:spPr>
            <a:xfrm>
              <a:off x="4666169" y="3581400"/>
              <a:ext cx="2953831" cy="737474"/>
            </a:xfrm>
            <a:prstGeom prst="rect">
              <a:avLst/>
            </a:prstGeom>
          </p:spPr>
        </p:pic>
      </p:grpSp>
      <p:sp>
        <p:nvSpPr>
          <p:cNvPr id="3" name="Rectangle 2"/>
          <p:cNvSpPr/>
          <p:nvPr/>
        </p:nvSpPr>
        <p:spPr bwMode="auto">
          <a:xfrm>
            <a:off x="5019675" y="3953505"/>
            <a:ext cx="533400" cy="177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6246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
          <p:cNvSpPr txBox="1">
            <a:spLocks noChangeArrowheads="1"/>
          </p:cNvSpPr>
          <p:nvPr/>
        </p:nvSpPr>
        <p:spPr bwMode="auto">
          <a:xfrm>
            <a:off x="381000" y="1752600"/>
            <a:ext cx="8381326"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b="1" kern="0" dirty="0">
                <a:solidFill>
                  <a:schemeClr val="accent1">
                    <a:lumMod val="50000"/>
                  </a:schemeClr>
                </a:solidFill>
                <a:latin typeface="Garamond"/>
              </a:rPr>
              <a:t>Muda (Waste)</a:t>
            </a:r>
          </a:p>
          <a:p>
            <a:pPr marL="457200" lvl="1" indent="0">
              <a:lnSpc>
                <a:spcPct val="80000"/>
              </a:lnSpc>
              <a:buNone/>
            </a:pPr>
            <a:r>
              <a:rPr lang="en-US" sz="2600" u="sng" kern="0" dirty="0">
                <a:solidFill>
                  <a:schemeClr val="accent1">
                    <a:lumMod val="50000"/>
                  </a:schemeClr>
                </a:solidFill>
                <a:latin typeface="Garamond"/>
              </a:rPr>
              <a:t>“Needed” or “Enabling” Activity (Muda 1)</a:t>
            </a:r>
          </a:p>
          <a:p>
            <a:pPr lvl="1">
              <a:lnSpc>
                <a:spcPct val="80000"/>
              </a:lnSpc>
              <a:buFont typeface="Wingdings" panose="05000000000000000000" pitchFamily="2" charset="2"/>
              <a:buChar char="§"/>
            </a:pPr>
            <a:r>
              <a:rPr lang="en-US" kern="0" dirty="0">
                <a:solidFill>
                  <a:schemeClr val="accent1">
                    <a:lumMod val="50000"/>
                  </a:schemeClr>
                </a:solidFill>
                <a:latin typeface="Garamond"/>
              </a:rPr>
              <a:t>The activity adds no value, but cannot be eliminated based on current state of process, technology, policy or thinking.</a:t>
            </a:r>
          </a:p>
          <a:p>
            <a:pPr lvl="1">
              <a:lnSpc>
                <a:spcPct val="80000"/>
              </a:lnSpc>
              <a:buFont typeface="Wingdings" panose="05000000000000000000" pitchFamily="2" charset="2"/>
              <a:buChar char="§"/>
            </a:pPr>
            <a:endParaRPr lang="en-US" sz="1000" kern="0" dirty="0">
              <a:solidFill>
                <a:schemeClr val="accent1">
                  <a:lumMod val="50000"/>
                </a:schemeClr>
              </a:solidFill>
              <a:latin typeface="Garamond"/>
            </a:endParaRPr>
          </a:p>
          <a:p>
            <a:pPr marL="457200" lvl="1" indent="0">
              <a:lnSpc>
                <a:spcPct val="80000"/>
              </a:lnSpc>
              <a:buNone/>
            </a:pPr>
            <a:r>
              <a:rPr lang="en-US" sz="2600" u="sng" kern="0" dirty="0">
                <a:solidFill>
                  <a:schemeClr val="accent1">
                    <a:lumMod val="50000"/>
                  </a:schemeClr>
                </a:solidFill>
                <a:latin typeface="Garamond"/>
              </a:rPr>
              <a:t>Non Value-Added Activity (Muda 2)</a:t>
            </a:r>
          </a:p>
          <a:p>
            <a:pPr lvl="1">
              <a:lnSpc>
                <a:spcPct val="80000"/>
              </a:lnSpc>
              <a:buFont typeface="Wingdings" panose="05000000000000000000" pitchFamily="2" charset="2"/>
              <a:buChar char="§"/>
            </a:pPr>
            <a:r>
              <a:rPr lang="en-US" kern="0" dirty="0">
                <a:solidFill>
                  <a:schemeClr val="accent1">
                    <a:lumMod val="50000"/>
                  </a:schemeClr>
                </a:solidFill>
                <a:latin typeface="Garamond"/>
              </a:rPr>
              <a:t>Consumes resources but creates no value to the patient.</a:t>
            </a:r>
          </a:p>
          <a:p>
            <a:pPr lvl="1">
              <a:lnSpc>
                <a:spcPct val="80000"/>
              </a:lnSpc>
              <a:buFont typeface="Wingdings" panose="05000000000000000000" pitchFamily="2" charset="2"/>
              <a:buChar char="§"/>
            </a:pPr>
            <a:r>
              <a:rPr lang="en-US" kern="0" dirty="0">
                <a:solidFill>
                  <a:schemeClr val="accent1">
                    <a:lumMod val="50000"/>
                  </a:schemeClr>
                </a:solidFill>
                <a:latin typeface="Garamond"/>
              </a:rPr>
              <a:t>Pure waste - if this activity is removed, the process can continue.</a:t>
            </a:r>
          </a:p>
          <a:p>
            <a:pPr lvl="2">
              <a:lnSpc>
                <a:spcPct val="80000"/>
              </a:lnSpc>
              <a:buFont typeface="Wingdings" panose="05000000000000000000" pitchFamily="2" charset="2"/>
              <a:buChar char="§"/>
            </a:pPr>
            <a:r>
              <a:rPr lang="en-US" sz="2200" kern="0" dirty="0">
                <a:solidFill>
                  <a:schemeClr val="accent1">
                    <a:lumMod val="50000"/>
                  </a:schemeClr>
                </a:solidFill>
                <a:latin typeface="Garamond"/>
              </a:rPr>
              <a:t>The 8 wastes are non-value added activities and should be the first eliminated.</a:t>
            </a:r>
          </a:p>
        </p:txBody>
      </p:sp>
      <p:sp>
        <p:nvSpPr>
          <p:cNvPr id="8" name="TextBox 7"/>
          <p:cNvSpPr txBox="1"/>
          <p:nvPr/>
        </p:nvSpPr>
        <p:spPr>
          <a:xfrm>
            <a:off x="7467600" y="5657671"/>
            <a:ext cx="16764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16</a:t>
            </a:fld>
            <a:endParaRPr lang="en-US" dirty="0">
              <a:solidFill>
                <a:srgbClr val="000000"/>
              </a:solidFill>
            </a:endParaRPr>
          </a:p>
        </p:txBody>
      </p:sp>
      <p:cxnSp>
        <p:nvCxnSpPr>
          <p:cNvPr id="10" name="Straight Connector 9"/>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spTree>
    <p:extLst>
      <p:ext uri="{BB962C8B-B14F-4D97-AF65-F5344CB8AC3E}">
        <p14:creationId xmlns:p14="http://schemas.microsoft.com/office/powerpoint/2010/main" val="178578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3400" y="400050"/>
            <a:ext cx="7657763" cy="1138773"/>
            <a:chOff x="533400" y="400050"/>
            <a:chExt cx="7657763" cy="1138773"/>
          </a:xfrm>
        </p:grpSpPr>
        <p:cxnSp>
          <p:nvCxnSpPr>
            <p:cNvPr id="15" name="Straight Connector 14"/>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Defining Value - Voice of the Customer</a:t>
              </a:r>
            </a:p>
          </p:txBody>
        </p:sp>
      </p:grpSp>
      <p:sp>
        <p:nvSpPr>
          <p:cNvPr id="10" name="TextBox 9"/>
          <p:cNvSpPr txBox="1"/>
          <p:nvPr/>
        </p:nvSpPr>
        <p:spPr>
          <a:xfrm>
            <a:off x="7696200" y="5867400"/>
            <a:ext cx="1295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2" name="Slide Number Placeholder 11"/>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17</a:t>
            </a:fld>
            <a:endParaRPr lang="en-US" dirty="0">
              <a:solidFill>
                <a:srgbClr val="000000"/>
              </a:solidFill>
            </a:endParaRPr>
          </a:p>
        </p:txBody>
      </p:sp>
      <p:sp>
        <p:nvSpPr>
          <p:cNvPr id="11" name="TextBox 10"/>
          <p:cNvSpPr txBox="1"/>
          <p:nvPr/>
        </p:nvSpPr>
        <p:spPr>
          <a:xfrm>
            <a:off x="762000" y="1676400"/>
            <a:ext cx="7543800" cy="3031599"/>
          </a:xfrm>
          <a:prstGeom prst="rect">
            <a:avLst/>
          </a:prstGeom>
          <a:noFill/>
        </p:spPr>
        <p:txBody>
          <a:bodyPr wrap="square" rtlCol="0">
            <a:spAutoFit/>
          </a:bodyPr>
          <a:lstStyle/>
          <a:p>
            <a:pPr algn="ctr"/>
            <a:r>
              <a:rPr lang="en-US" sz="4800" u="sng" dirty="0">
                <a:solidFill>
                  <a:srgbClr val="7030A0"/>
                </a:solidFill>
                <a:latin typeface="+mj-lt"/>
              </a:rPr>
              <a:t>Discover &amp; Refine</a:t>
            </a:r>
            <a:endParaRPr lang="en-US" sz="2000" dirty="0">
              <a:solidFill>
                <a:schemeClr val="accent1">
                  <a:lumMod val="50000"/>
                </a:schemeClr>
              </a:solidFill>
              <a:latin typeface="+mj-lt"/>
            </a:endParaRPr>
          </a:p>
          <a:p>
            <a:pPr algn="ctr"/>
            <a:r>
              <a:rPr lang="en-US" sz="4400" dirty="0">
                <a:solidFill>
                  <a:schemeClr val="accent1">
                    <a:lumMod val="50000"/>
                  </a:schemeClr>
                </a:solidFill>
                <a:latin typeface="+mj-lt"/>
              </a:rPr>
              <a:t>Second Step:</a:t>
            </a:r>
          </a:p>
          <a:p>
            <a:pPr algn="ctr"/>
            <a:endParaRPr lang="en-US" sz="1100" dirty="0">
              <a:solidFill>
                <a:schemeClr val="accent1">
                  <a:lumMod val="50000"/>
                </a:schemeClr>
              </a:solidFill>
              <a:latin typeface="+mj-lt"/>
            </a:endParaRPr>
          </a:p>
          <a:p>
            <a:pPr algn="ctr"/>
            <a:r>
              <a:rPr lang="en-US" sz="4400" dirty="0">
                <a:solidFill>
                  <a:schemeClr val="accent1">
                    <a:lumMod val="50000"/>
                  </a:schemeClr>
                </a:solidFill>
                <a:latin typeface="+mj-lt"/>
              </a:rPr>
              <a:t>Focus on the Customer’s</a:t>
            </a:r>
          </a:p>
          <a:p>
            <a:pPr algn="ctr"/>
            <a:r>
              <a:rPr lang="en-US" sz="4400" dirty="0">
                <a:solidFill>
                  <a:schemeClr val="accent1">
                    <a:lumMod val="50000"/>
                  </a:schemeClr>
                </a:solidFill>
                <a:latin typeface="+mj-lt"/>
              </a:rPr>
              <a:t>Point of View</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406305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www.bastiansolutions.com/blog/wp-content/uploads/2012/06/sales-best-practices.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16"/>
          <a:stretch/>
        </p:blipFill>
        <p:spPr bwMode="auto">
          <a:xfrm>
            <a:off x="201273" y="3190875"/>
            <a:ext cx="2112054" cy="29806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Grp="1"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Lst>
          </a:blip>
          <a:srcRect l="24498" t="14644" r="23722"/>
          <a:stretch/>
        </p:blipFill>
        <p:spPr bwMode="auto">
          <a:xfrm>
            <a:off x="2133600" y="2998256"/>
            <a:ext cx="3487360" cy="3449197"/>
          </a:xfrm>
          <a:prstGeom prst="rect">
            <a:avLst/>
          </a:prstGeom>
          <a:noFill/>
          <a:ln w="9525">
            <a:noFill/>
            <a:miter lim="800000"/>
            <a:headEnd/>
            <a:tailEnd/>
          </a:ln>
          <a:effectLst/>
        </p:spPr>
      </p:pic>
      <p:sp>
        <p:nvSpPr>
          <p:cNvPr id="15" name="TextBox 14"/>
          <p:cNvSpPr txBox="1"/>
          <p:nvPr/>
        </p:nvSpPr>
        <p:spPr>
          <a:xfrm>
            <a:off x="7391400" y="5867400"/>
            <a:ext cx="1600200"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http://cdn.almost.thedoctorschannel.com/wp-content/uploads/2013/09/Fashionable_Young_Pretty_Female_Doctor1.jpg">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899" r="30759"/>
          <a:stretch/>
        </p:blipFill>
        <p:spPr bwMode="auto">
          <a:xfrm>
            <a:off x="6781800" y="3429000"/>
            <a:ext cx="1652704" cy="323377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18</a:t>
            </a:fld>
            <a:endParaRPr lang="en-US" dirty="0">
              <a:solidFill>
                <a:srgbClr val="000000"/>
              </a:solidFill>
            </a:endParaRPr>
          </a:p>
        </p:txBody>
      </p:sp>
      <p:grpSp>
        <p:nvGrpSpPr>
          <p:cNvPr id="22" name="Group 21"/>
          <p:cNvGrpSpPr/>
          <p:nvPr/>
        </p:nvGrpSpPr>
        <p:grpSpPr>
          <a:xfrm>
            <a:off x="533400" y="400050"/>
            <a:ext cx="7657763" cy="1138773"/>
            <a:chOff x="533400" y="400050"/>
            <a:chExt cx="7657763" cy="1138773"/>
          </a:xfrm>
        </p:grpSpPr>
        <p:cxnSp>
          <p:nvCxnSpPr>
            <p:cNvPr id="23" name="Straight Connector 22"/>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Defining Value - Voice of the Customer</a:t>
              </a:r>
            </a:p>
          </p:txBody>
        </p:sp>
      </p:grpSp>
      <p:sp>
        <p:nvSpPr>
          <p:cNvPr id="14" name="Rectangle 3"/>
          <p:cNvSpPr txBox="1">
            <a:spLocks noChangeArrowheads="1"/>
          </p:cNvSpPr>
          <p:nvPr/>
        </p:nvSpPr>
        <p:spPr bwMode="auto">
          <a:xfrm>
            <a:off x="647363" y="1626656"/>
            <a:ext cx="762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What is a Customer?</a:t>
            </a:r>
          </a:p>
          <a:p>
            <a:pPr lvl="1">
              <a:lnSpc>
                <a:spcPct val="80000"/>
              </a:lnSpc>
              <a:buFont typeface="Wingdings" panose="05000000000000000000" pitchFamily="2" charset="2"/>
              <a:buChar char="§"/>
            </a:pPr>
            <a:r>
              <a:rPr lang="en-US" kern="0" dirty="0">
                <a:solidFill>
                  <a:schemeClr val="accent1">
                    <a:lumMod val="50000"/>
                  </a:schemeClr>
                </a:solidFill>
                <a:latin typeface="Garamond"/>
              </a:rPr>
              <a:t>Any person or company that gets a product or service from the work that we do.</a:t>
            </a:r>
          </a:p>
        </p:txBody>
      </p:sp>
      <p:pic>
        <p:nvPicPr>
          <p:cNvPr id="15362" name="Picture 2" descr="https://www.moore.org/images/default-source/programs/moore_pc_program_hero.jpg?sfvrsn=0">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1801" y="4905327"/>
            <a:ext cx="3810000" cy="191457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media.licdn.com/media/p/4/005/0ac/366/058a76d.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5000" y="2715156"/>
            <a:ext cx="2819400" cy="95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762000" y="1752600"/>
            <a:ext cx="762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What is the Voice of the Customer?</a:t>
            </a:r>
          </a:p>
          <a:p>
            <a:pPr lvl="1">
              <a:lnSpc>
                <a:spcPct val="80000"/>
              </a:lnSpc>
              <a:buFont typeface="Wingdings" panose="05000000000000000000" pitchFamily="2" charset="2"/>
              <a:buChar char="§"/>
            </a:pPr>
            <a:r>
              <a:rPr lang="en-US" kern="0" dirty="0">
                <a:solidFill>
                  <a:schemeClr val="accent1">
                    <a:lumMod val="50000"/>
                  </a:schemeClr>
                </a:solidFill>
                <a:latin typeface="Garamond"/>
              </a:rPr>
              <a:t>Your customer’s needs and the perception of your service.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Customers decide if your process is effective.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Your process design should focus heavily on your customer’s requirements.</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0" y="5867400"/>
            <a:ext cx="1371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19</a:t>
            </a:fld>
            <a:endParaRPr lang="en-US" dirty="0">
              <a:solidFill>
                <a:srgbClr val="000000"/>
              </a:solidFill>
            </a:endParaRPr>
          </a:p>
        </p:txBody>
      </p:sp>
      <p:grpSp>
        <p:nvGrpSpPr>
          <p:cNvPr id="10" name="Group 9"/>
          <p:cNvGrpSpPr/>
          <p:nvPr/>
        </p:nvGrpSpPr>
        <p:grpSpPr>
          <a:xfrm>
            <a:off x="533400" y="400050"/>
            <a:ext cx="7657763" cy="1138773"/>
            <a:chOff x="533400" y="400050"/>
            <a:chExt cx="7657763" cy="1138773"/>
          </a:xfrm>
        </p:grpSpPr>
        <p:cxnSp>
          <p:nvCxnSpPr>
            <p:cNvPr id="11" name="Straight Connector 10"/>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Defining Value - Voice of the Customer</a:t>
              </a: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528" y="4190999"/>
            <a:ext cx="2556943" cy="2322719"/>
          </a:xfrm>
          <a:prstGeom prst="rect">
            <a:avLst/>
          </a:prstGeom>
        </p:spPr>
      </p:pic>
    </p:spTree>
    <p:extLst>
      <p:ext uri="{BB962C8B-B14F-4D97-AF65-F5344CB8AC3E}">
        <p14:creationId xmlns:p14="http://schemas.microsoft.com/office/powerpoint/2010/main" val="350063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a:t>
            </a:fld>
            <a:endParaRPr lang="en-US" dirty="0">
              <a:solidFill>
                <a:srgbClr val="000000"/>
              </a:solidFill>
            </a:endParaRPr>
          </a:p>
        </p:txBody>
      </p:sp>
      <p:grpSp>
        <p:nvGrpSpPr>
          <p:cNvPr id="13" name="Group 12"/>
          <p:cNvGrpSpPr/>
          <p:nvPr/>
        </p:nvGrpSpPr>
        <p:grpSpPr>
          <a:xfrm>
            <a:off x="676275" y="304800"/>
            <a:ext cx="7772400" cy="1138773"/>
            <a:chOff x="676275" y="304800"/>
            <a:chExt cx="7772400" cy="1138773"/>
          </a:xfrm>
        </p:grpSpPr>
        <p:cxnSp>
          <p:nvCxnSpPr>
            <p:cNvPr id="14" name="Straight Connector 13"/>
            <p:cNvCxnSpPr/>
            <p:nvPr/>
          </p:nvCxnSpPr>
          <p:spPr bwMode="auto">
            <a:xfrm>
              <a:off x="676275" y="1371600"/>
              <a:ext cx="777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701675" y="304800"/>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 Certification</a:t>
              </a:r>
            </a:p>
            <a:p>
              <a:r>
                <a:rPr lang="en-US" sz="2800" i="1" dirty="0">
                  <a:solidFill>
                    <a:schemeClr val="accent1">
                      <a:lumMod val="50000"/>
                    </a:schemeClr>
                  </a:solidFill>
                  <a:latin typeface="+mj-lt"/>
                  <a:ea typeface="Batang" panose="02030600000101010101" pitchFamily="18" charset="-127"/>
                </a:rPr>
                <a:t>Process Excellence at CVHP</a:t>
              </a:r>
            </a:p>
          </p:txBody>
        </p:sp>
      </p:grpSp>
      <p:graphicFrame>
        <p:nvGraphicFramePr>
          <p:cNvPr id="24" name="Diagram 23"/>
          <p:cNvGraphicFramePr/>
          <p:nvPr>
            <p:extLst>
              <p:ext uri="{D42A27DB-BD31-4B8C-83A1-F6EECF244321}">
                <p14:modId xmlns:p14="http://schemas.microsoft.com/office/powerpoint/2010/main" val="3302436698"/>
              </p:ext>
            </p:extLst>
          </p:nvPr>
        </p:nvGraphicFramePr>
        <p:xfrm>
          <a:off x="381000" y="1752600"/>
          <a:ext cx="8763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p:cNvGrpSpPr/>
          <p:nvPr/>
        </p:nvGrpSpPr>
        <p:grpSpPr>
          <a:xfrm>
            <a:off x="6235638" y="372784"/>
            <a:ext cx="2755962" cy="1002803"/>
            <a:chOff x="321608" y="4419600"/>
            <a:chExt cx="2755962" cy="1002803"/>
          </a:xfrm>
        </p:grpSpPr>
        <p:pic>
          <p:nvPicPr>
            <p:cNvPr id="25" name="Picture 6"/>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1608" y="4419600"/>
              <a:ext cx="229944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5400" y="4495798"/>
              <a:ext cx="1782170" cy="926605"/>
            </a:xfrm>
            <a:prstGeom prst="rect">
              <a:avLst/>
            </a:prstGeom>
            <a:noFill/>
            <a:ln>
              <a:noFill/>
            </a:ln>
          </p:spPr>
        </p:pic>
      </p:grpSp>
    </p:spTree>
    <p:extLst>
      <p:ext uri="{BB962C8B-B14F-4D97-AF65-F5344CB8AC3E}">
        <p14:creationId xmlns:p14="http://schemas.microsoft.com/office/powerpoint/2010/main" val="33765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
          <p:cNvSpPr txBox="1">
            <a:spLocks noChangeArrowheads="1"/>
          </p:cNvSpPr>
          <p:nvPr/>
        </p:nvSpPr>
        <p:spPr bwMode="auto">
          <a:xfrm>
            <a:off x="418828" y="1752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Obtaining the </a:t>
            </a:r>
          </a:p>
          <a:p>
            <a:pPr marL="0" indent="0">
              <a:lnSpc>
                <a:spcPct val="80000"/>
              </a:lnSpc>
              <a:buNone/>
            </a:pPr>
            <a:r>
              <a:rPr lang="en-US" sz="2800" kern="0" dirty="0">
                <a:solidFill>
                  <a:schemeClr val="accent1">
                    <a:lumMod val="50000"/>
                  </a:schemeClr>
                </a:solidFill>
                <a:latin typeface="Garamond"/>
              </a:rPr>
              <a:t>    Voice of the </a:t>
            </a:r>
          </a:p>
          <a:p>
            <a:pPr marL="0" indent="0">
              <a:lnSpc>
                <a:spcPct val="80000"/>
              </a:lnSpc>
              <a:buNone/>
            </a:pPr>
            <a:r>
              <a:rPr lang="en-US" sz="2800" kern="0" dirty="0">
                <a:solidFill>
                  <a:schemeClr val="accent1">
                    <a:lumMod val="50000"/>
                  </a:schemeClr>
                </a:solidFill>
                <a:latin typeface="Garamond"/>
              </a:rPr>
              <a:t>    Customer</a:t>
            </a:r>
          </a:p>
        </p:txBody>
      </p:sp>
      <p:graphicFrame>
        <p:nvGraphicFramePr>
          <p:cNvPr id="4" name="Diagram 3"/>
          <p:cNvGraphicFramePr/>
          <p:nvPr>
            <p:extLst>
              <p:ext uri="{D42A27DB-BD31-4B8C-83A1-F6EECF244321}">
                <p14:modId xmlns:p14="http://schemas.microsoft.com/office/powerpoint/2010/main" val="2919422587"/>
              </p:ext>
            </p:extLst>
          </p:nvPr>
        </p:nvGraphicFramePr>
        <p:xfrm>
          <a:off x="3429000" y="1828800"/>
          <a:ext cx="5181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Pentagon 20"/>
          <p:cNvSpPr/>
          <p:nvPr/>
        </p:nvSpPr>
        <p:spPr>
          <a:xfrm rot="2339692">
            <a:off x="602918" y="3841476"/>
            <a:ext cx="1600200" cy="685800"/>
          </a:xfrm>
          <a:prstGeom prst="homePlat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dirty="0"/>
              <a:t>TIP</a:t>
            </a:r>
          </a:p>
        </p:txBody>
      </p:sp>
      <p:sp>
        <p:nvSpPr>
          <p:cNvPr id="22" name="Slide Number Placeholder 21"/>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20</a:t>
            </a:fld>
            <a:endParaRPr lang="en-US" dirty="0">
              <a:solidFill>
                <a:srgbClr val="000000"/>
              </a:solidFill>
            </a:endParaRPr>
          </a:p>
        </p:txBody>
      </p:sp>
      <p:grpSp>
        <p:nvGrpSpPr>
          <p:cNvPr id="12" name="Group 11"/>
          <p:cNvGrpSpPr/>
          <p:nvPr/>
        </p:nvGrpSpPr>
        <p:grpSpPr>
          <a:xfrm>
            <a:off x="533400" y="400050"/>
            <a:ext cx="7657763" cy="1138773"/>
            <a:chOff x="533400" y="400050"/>
            <a:chExt cx="7657763" cy="1138773"/>
          </a:xfrm>
        </p:grpSpPr>
        <p:cxnSp>
          <p:nvCxnSpPr>
            <p:cNvPr id="14" name="Straight Connector 13"/>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Defining Value - Voice of the Customer</a:t>
              </a:r>
            </a:p>
          </p:txBody>
        </p:sp>
      </p:grpSp>
      <p:sp>
        <p:nvSpPr>
          <p:cNvPr id="16" name="TextBox 10"/>
          <p:cNvSpPr txBox="1"/>
          <p:nvPr/>
        </p:nvSpPr>
        <p:spPr>
          <a:xfrm>
            <a:off x="1066800" y="4800600"/>
            <a:ext cx="3200400" cy="1200329"/>
          </a:xfrm>
          <a:prstGeom prst="rect">
            <a:avLst/>
          </a:prstGeom>
          <a:noFill/>
          <a:ln w="38100">
            <a:solidFill>
              <a:srgbClr val="0066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Indirect methods can yield more honest information</a:t>
            </a:r>
          </a:p>
        </p:txBody>
      </p:sp>
    </p:spTree>
    <p:extLst>
      <p:ext uri="{BB962C8B-B14F-4D97-AF65-F5344CB8AC3E}">
        <p14:creationId xmlns:p14="http://schemas.microsoft.com/office/powerpoint/2010/main" val="41886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126" y="380999"/>
            <a:ext cx="7620674" cy="1138773"/>
            <a:chOff x="685126" y="380999"/>
            <a:chExt cx="7620674" cy="1138773"/>
          </a:xfrm>
        </p:grpSpPr>
        <p:cxnSp>
          <p:nvCxnSpPr>
            <p:cNvPr id="17" name="Straight Connector 16"/>
            <p:cNvCxnSpPr/>
            <p:nvPr/>
          </p:nvCxnSpPr>
          <p:spPr bwMode="auto">
            <a:xfrm>
              <a:off x="762000" y="1515545"/>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685126" y="380999"/>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a:t>
              </a: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21</a:t>
            </a:fld>
            <a:endParaRPr lang="en-US" dirty="0">
              <a:solidFill>
                <a:srgbClr val="000000"/>
              </a:solidFill>
            </a:endParaRPr>
          </a:p>
        </p:txBody>
      </p:sp>
      <p:sp>
        <p:nvSpPr>
          <p:cNvPr id="11" name="TextBox 10"/>
          <p:cNvSpPr txBox="1"/>
          <p:nvPr/>
        </p:nvSpPr>
        <p:spPr>
          <a:xfrm>
            <a:off x="762000" y="1828800"/>
            <a:ext cx="7543800" cy="5432256"/>
          </a:xfrm>
          <a:prstGeom prst="rect">
            <a:avLst/>
          </a:prstGeom>
          <a:noFill/>
        </p:spPr>
        <p:txBody>
          <a:bodyPr wrap="square" rtlCol="0">
            <a:spAutoFit/>
          </a:bodyPr>
          <a:lstStyle/>
          <a:p>
            <a:pPr algn="ctr"/>
            <a:r>
              <a:rPr lang="en-US" sz="4800" u="sng" dirty="0">
                <a:solidFill>
                  <a:srgbClr val="7030A0"/>
                </a:solidFill>
                <a:latin typeface="+mj-lt"/>
              </a:rPr>
              <a:t>Gather ideas and information for your project</a:t>
            </a:r>
          </a:p>
          <a:p>
            <a:pPr algn="ctr"/>
            <a:endParaRPr lang="en-US" sz="2000" dirty="0">
              <a:solidFill>
                <a:schemeClr val="accent1">
                  <a:lumMod val="50000"/>
                </a:schemeClr>
              </a:solidFill>
              <a:latin typeface="+mj-lt"/>
            </a:endParaRPr>
          </a:p>
          <a:p>
            <a:pPr algn="ctr"/>
            <a:r>
              <a:rPr lang="en-US" sz="4400" dirty="0">
                <a:solidFill>
                  <a:schemeClr val="accent1">
                    <a:lumMod val="50000"/>
                  </a:schemeClr>
                </a:solidFill>
                <a:latin typeface="+mj-lt"/>
              </a:rPr>
              <a:t>Third Step:</a:t>
            </a:r>
          </a:p>
          <a:p>
            <a:pPr algn="ctr"/>
            <a:endParaRPr lang="en-US" sz="1100" dirty="0">
              <a:solidFill>
                <a:schemeClr val="accent1">
                  <a:lumMod val="50000"/>
                </a:schemeClr>
              </a:solidFill>
              <a:latin typeface="+mj-lt"/>
            </a:endParaRPr>
          </a:p>
          <a:p>
            <a:pPr lvl="0" algn="ctr"/>
            <a:r>
              <a:rPr lang="en-US" sz="4000" dirty="0">
                <a:solidFill>
                  <a:schemeClr val="accent1">
                    <a:lumMod val="50000"/>
                  </a:schemeClr>
                </a:solidFill>
                <a:latin typeface="+mj-lt"/>
              </a:rPr>
              <a:t>Discover the “Current State” </a:t>
            </a:r>
            <a:r>
              <a:rPr lang="en-US" sz="4000" dirty="0">
                <a:solidFill>
                  <a:srgbClr val="4F917E">
                    <a:lumMod val="50000"/>
                  </a:srgbClr>
                </a:solidFill>
                <a:latin typeface="Garamond"/>
              </a:rPr>
              <a:t>Organize your information and find the root cause</a:t>
            </a:r>
          </a:p>
          <a:p>
            <a:pPr algn="ctr"/>
            <a:r>
              <a:rPr lang="en-US" sz="4400" dirty="0">
                <a:solidFill>
                  <a:schemeClr val="accent1">
                    <a:lumMod val="50000"/>
                  </a:schemeClr>
                </a:solidFill>
                <a:latin typeface="+mj-lt"/>
              </a:rPr>
              <a:t> </a:t>
            </a:r>
          </a:p>
        </p:txBody>
      </p:sp>
    </p:spTree>
    <p:extLst>
      <p:ext uri="{BB962C8B-B14F-4D97-AF65-F5344CB8AC3E}">
        <p14:creationId xmlns:p14="http://schemas.microsoft.com/office/powerpoint/2010/main" val="11997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57347" y="1615786"/>
            <a:ext cx="8151223"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u="sng" kern="0" dirty="0">
                <a:solidFill>
                  <a:schemeClr val="accent1">
                    <a:lumMod val="50000"/>
                  </a:schemeClr>
                </a:solidFill>
                <a:latin typeface="Garamond"/>
              </a:rPr>
              <a:t>Any Process Has at Least 4 Versions…</a:t>
            </a:r>
          </a:p>
          <a:p>
            <a:pPr marL="0" indent="0">
              <a:lnSpc>
                <a:spcPct val="80000"/>
              </a:lnSpc>
              <a:buNone/>
            </a:pPr>
            <a:endParaRPr lang="en-US" sz="2800" kern="0" dirty="0">
              <a:solidFill>
                <a:schemeClr val="accent1">
                  <a:lumMod val="50000"/>
                </a:schemeClr>
              </a:solidFill>
              <a:latin typeface="Garamond"/>
            </a:endParaRP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561703" y="2355291"/>
            <a:ext cx="3553097"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What </a:t>
            </a:r>
            <a:r>
              <a:rPr lang="en-US" sz="2800" b="1" i="1" kern="0" dirty="0">
                <a:solidFill>
                  <a:schemeClr val="accent1">
                    <a:lumMod val="50000"/>
                  </a:schemeClr>
                </a:solidFill>
                <a:latin typeface="Garamond"/>
              </a:rPr>
              <a:t>YOU</a:t>
            </a:r>
            <a:r>
              <a:rPr lang="en-US" sz="2800" kern="0" dirty="0">
                <a:solidFill>
                  <a:schemeClr val="accent1">
                    <a:lumMod val="50000"/>
                  </a:schemeClr>
                </a:solidFill>
                <a:latin typeface="Garamond"/>
              </a:rPr>
              <a:t> think it is…</a:t>
            </a:r>
          </a:p>
          <a:p>
            <a:pPr marL="0" indent="0">
              <a:lnSpc>
                <a:spcPct val="80000"/>
              </a:lnSpc>
              <a:buNone/>
            </a:pPr>
            <a:endParaRPr lang="en-US" sz="2800" kern="0" dirty="0">
              <a:solidFill>
                <a:schemeClr val="accent1">
                  <a:lumMod val="50000"/>
                </a:schemeClr>
              </a:solidFill>
              <a:latin typeface="Garamond"/>
            </a:endParaRP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sp>
        <p:nvSpPr>
          <p:cNvPr id="13" name="Rectangle 3"/>
          <p:cNvSpPr txBox="1">
            <a:spLocks noChangeArrowheads="1"/>
          </p:cNvSpPr>
          <p:nvPr/>
        </p:nvSpPr>
        <p:spPr bwMode="auto">
          <a:xfrm>
            <a:off x="674240" y="3484191"/>
            <a:ext cx="3553097"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What it </a:t>
            </a:r>
            <a:r>
              <a:rPr lang="en-US" sz="2800" b="1" i="1" kern="0" dirty="0">
                <a:solidFill>
                  <a:schemeClr val="accent1">
                    <a:lumMod val="50000"/>
                  </a:schemeClr>
                </a:solidFill>
                <a:latin typeface="Garamond"/>
              </a:rPr>
              <a:t>REALLY</a:t>
            </a:r>
            <a:r>
              <a:rPr lang="en-US" sz="2800" kern="0" dirty="0">
                <a:solidFill>
                  <a:schemeClr val="accent1">
                    <a:lumMod val="50000"/>
                  </a:schemeClr>
                </a:solidFill>
                <a:latin typeface="Garamond"/>
              </a:rPr>
              <a:t> is…</a:t>
            </a:r>
          </a:p>
          <a:p>
            <a:pPr marL="0" indent="0">
              <a:lnSpc>
                <a:spcPct val="80000"/>
              </a:lnSpc>
              <a:buNone/>
            </a:pPr>
            <a:endParaRPr lang="en-US" sz="2800" kern="0" dirty="0">
              <a:solidFill>
                <a:schemeClr val="accent1">
                  <a:lumMod val="50000"/>
                </a:schemeClr>
              </a:solidFill>
              <a:latin typeface="Garamond"/>
            </a:endParaRP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sp>
        <p:nvSpPr>
          <p:cNvPr id="14" name="Rectangle 3"/>
          <p:cNvSpPr txBox="1">
            <a:spLocks noChangeArrowheads="1"/>
          </p:cNvSpPr>
          <p:nvPr/>
        </p:nvSpPr>
        <p:spPr bwMode="auto">
          <a:xfrm>
            <a:off x="587827" y="4563496"/>
            <a:ext cx="3733800"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What it </a:t>
            </a:r>
            <a:r>
              <a:rPr lang="en-US" sz="2800" b="1" i="1" kern="0" dirty="0">
                <a:solidFill>
                  <a:schemeClr val="accent1">
                    <a:lumMod val="50000"/>
                  </a:schemeClr>
                </a:solidFill>
                <a:latin typeface="Garamond"/>
              </a:rPr>
              <a:t>SHOULD</a:t>
            </a:r>
            <a:r>
              <a:rPr lang="en-US" sz="2800" kern="0" dirty="0">
                <a:solidFill>
                  <a:schemeClr val="accent1">
                    <a:lumMod val="50000"/>
                  </a:schemeClr>
                </a:solidFill>
                <a:latin typeface="Garamond"/>
              </a:rPr>
              <a:t> be…</a:t>
            </a:r>
          </a:p>
          <a:p>
            <a:pPr marL="0" indent="0">
              <a:lnSpc>
                <a:spcPct val="80000"/>
              </a:lnSpc>
              <a:buNone/>
            </a:pPr>
            <a:endParaRPr lang="en-US" sz="2800" kern="0" dirty="0">
              <a:solidFill>
                <a:schemeClr val="accent1">
                  <a:lumMod val="50000"/>
                </a:schemeClr>
              </a:solidFill>
              <a:latin typeface="Garamond"/>
            </a:endParaRP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sp>
        <p:nvSpPr>
          <p:cNvPr id="15" name="Rectangle 3"/>
          <p:cNvSpPr txBox="1">
            <a:spLocks noChangeArrowheads="1"/>
          </p:cNvSpPr>
          <p:nvPr/>
        </p:nvSpPr>
        <p:spPr bwMode="auto">
          <a:xfrm>
            <a:off x="598714" y="5516718"/>
            <a:ext cx="3553097"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What it </a:t>
            </a:r>
            <a:r>
              <a:rPr lang="en-US" sz="2800" b="1" i="1" kern="0" dirty="0">
                <a:solidFill>
                  <a:schemeClr val="accent1">
                    <a:lumMod val="50000"/>
                  </a:schemeClr>
                </a:solidFill>
                <a:latin typeface="Garamond"/>
              </a:rPr>
              <a:t>COULD</a:t>
            </a:r>
            <a:r>
              <a:rPr lang="en-US" sz="2800" kern="0" dirty="0">
                <a:solidFill>
                  <a:schemeClr val="accent1">
                    <a:lumMod val="50000"/>
                  </a:schemeClr>
                </a:solidFill>
                <a:latin typeface="Garamond"/>
              </a:rPr>
              <a:t> be…</a:t>
            </a:r>
          </a:p>
          <a:p>
            <a:pPr marL="0" indent="0">
              <a:lnSpc>
                <a:spcPct val="80000"/>
              </a:lnSpc>
              <a:buNone/>
            </a:pPr>
            <a:endParaRPr lang="en-US" sz="2800" kern="0" dirty="0">
              <a:solidFill>
                <a:schemeClr val="accent1">
                  <a:lumMod val="50000"/>
                </a:schemeClr>
              </a:solidFill>
              <a:latin typeface="Garamond"/>
            </a:endParaRP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pic>
        <p:nvPicPr>
          <p:cNvPr id="4102" name="Picture 6" descr="http://i.dailymail.co.uk/i/pix/2009/12/18/article-0-029D8D640000044D-272_468x3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267200"/>
            <a:ext cx="1756797" cy="14790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cx.images-amazon.com/images/I/51bPOQK5UGL._SY300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519"/>
          <a:stretch/>
        </p:blipFill>
        <p:spPr bwMode="auto">
          <a:xfrm>
            <a:off x="6098902" y="5691972"/>
            <a:ext cx="1244169" cy="10759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pnwumc.org/news/wp-content/uploads/2013/11/a-hot-me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03" t="8839" r="4834" b="6951"/>
          <a:stretch/>
        </p:blipFill>
        <p:spPr bwMode="auto">
          <a:xfrm>
            <a:off x="5410200" y="3200400"/>
            <a:ext cx="2209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mm.gmstatic.net/86/65418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2057400"/>
            <a:ext cx="2246559" cy="116114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9" name="Slide Number Placeholder 9"/>
          <p:cNvSpPr>
            <a:spLocks noGrp="1"/>
          </p:cNvSpPr>
          <p:nvPr>
            <p:ph type="sldNum" sz="quarter" idx="12"/>
          </p:nvPr>
        </p:nvSpPr>
        <p:spPr>
          <a:xfrm>
            <a:off x="6781800" y="6248400"/>
            <a:ext cx="1905000" cy="457200"/>
          </a:xfrm>
        </p:spPr>
        <p:txBody>
          <a:bodyPr/>
          <a:lstStyle/>
          <a:p>
            <a:pPr>
              <a:defRPr/>
            </a:pPr>
            <a:fld id="{7F3396CA-BCF9-4B04-BF4A-011CDE821F2D}" type="slidenum">
              <a:rPr lang="en-US" smtClean="0">
                <a:solidFill>
                  <a:srgbClr val="000000"/>
                </a:solidFill>
              </a:rPr>
              <a:pPr>
                <a:defRPr/>
              </a:pPr>
              <a:t>22</a:t>
            </a:fld>
            <a:endParaRPr lang="en-US" dirty="0">
              <a:solidFill>
                <a:srgbClr val="000000"/>
              </a:solidFill>
            </a:endParaRPr>
          </a:p>
        </p:txBody>
      </p:sp>
      <p:grpSp>
        <p:nvGrpSpPr>
          <p:cNvPr id="23" name="Group 22"/>
          <p:cNvGrpSpPr/>
          <p:nvPr/>
        </p:nvGrpSpPr>
        <p:grpSpPr>
          <a:xfrm>
            <a:off x="685126" y="380999"/>
            <a:ext cx="7620674" cy="1138773"/>
            <a:chOff x="685126" y="380999"/>
            <a:chExt cx="7620674" cy="1138773"/>
          </a:xfrm>
        </p:grpSpPr>
        <p:cxnSp>
          <p:nvCxnSpPr>
            <p:cNvPr id="24" name="Straight Connector 23"/>
            <p:cNvCxnSpPr/>
            <p:nvPr/>
          </p:nvCxnSpPr>
          <p:spPr bwMode="auto">
            <a:xfrm>
              <a:off x="762000" y="1515545"/>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TextBox 24"/>
            <p:cNvSpPr txBox="1"/>
            <p:nvPr/>
          </p:nvSpPr>
          <p:spPr>
            <a:xfrm>
              <a:off x="685126" y="380999"/>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Process (Gemba) Walk</a:t>
              </a:r>
            </a:p>
          </p:txBody>
        </p:sp>
      </p:grpSp>
    </p:spTree>
    <p:extLst>
      <p:ext uri="{BB962C8B-B14F-4D97-AF65-F5344CB8AC3E}">
        <p14:creationId xmlns:p14="http://schemas.microsoft.com/office/powerpoint/2010/main" val="25747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fade">
                                      <p:cBhvr>
                                        <p:cTn id="10" dur="500"/>
                                        <p:tgtEl>
                                          <p:spTgt spid="4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fade">
                                      <p:cBhvr>
                                        <p:cTn id="18" dur="500"/>
                                        <p:tgtEl>
                                          <p:spTgt spid="41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fade">
                                      <p:cBhvr>
                                        <p:cTn id="26" dur="500"/>
                                        <p:tgtEl>
                                          <p:spTgt spid="410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fade">
                                      <p:cBhvr>
                                        <p:cTn id="34"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35577" y="1729488"/>
            <a:ext cx="8151223" cy="6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pPr>
            <a:r>
              <a:rPr lang="en-US" sz="2800" kern="0" dirty="0">
                <a:solidFill>
                  <a:schemeClr val="accent1">
                    <a:lumMod val="50000"/>
                  </a:schemeClr>
                </a:solidFill>
                <a:latin typeface="Garamond"/>
              </a:rPr>
              <a:t>Gemba means “go to the real place”</a:t>
            </a:r>
          </a:p>
          <a:p>
            <a:pPr marL="0" indent="0">
              <a:lnSpc>
                <a:spcPct val="80000"/>
              </a:lnSpc>
              <a:buNone/>
            </a:pPr>
            <a:endParaRPr lang="en-US" sz="2800" kern="0" dirty="0">
              <a:solidFill>
                <a:schemeClr val="accent1">
                  <a:lumMod val="50000"/>
                </a:schemeClr>
              </a:solidFill>
              <a:latin typeface="Garamond"/>
            </a:endParaRPr>
          </a:p>
          <a:p>
            <a:pPr marL="0" indent="0" algn="ctr">
              <a:lnSpc>
                <a:spcPct val="80000"/>
              </a:lnSpc>
              <a:buNone/>
            </a:pPr>
            <a:r>
              <a:rPr lang="en-US" sz="2800" kern="0" dirty="0">
                <a:solidFill>
                  <a:schemeClr val="accent1">
                    <a:lumMod val="50000"/>
                  </a:schemeClr>
                </a:solidFill>
                <a:latin typeface="Garamond"/>
              </a:rPr>
              <a:t>A process walk is used to discover what a process looks like in its current state.</a:t>
            </a:r>
          </a:p>
          <a:p>
            <a:pPr marL="0" indent="0">
              <a:lnSpc>
                <a:spcPct val="80000"/>
              </a:lnSpc>
              <a:buNone/>
            </a:pPr>
            <a:r>
              <a:rPr lang="en-US" sz="2800" kern="0" dirty="0">
                <a:solidFill>
                  <a:schemeClr val="accent1">
                    <a:lumMod val="50000"/>
                  </a:schemeClr>
                </a:solidFill>
                <a:latin typeface="Garamond"/>
              </a:rPr>
              <a:t> </a:t>
            </a:r>
            <a:endParaRPr lang="en-US" kern="0" dirty="0">
              <a:solidFill>
                <a:schemeClr val="accent1">
                  <a:lumMod val="50000"/>
                </a:schemeClr>
              </a:solidFill>
              <a:latin typeface="Garamond"/>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9" name="Slide Number Placeholder 9"/>
          <p:cNvSpPr>
            <a:spLocks noGrp="1"/>
          </p:cNvSpPr>
          <p:nvPr>
            <p:ph type="sldNum" sz="quarter" idx="12"/>
          </p:nvPr>
        </p:nvSpPr>
        <p:spPr>
          <a:xfrm>
            <a:off x="6781800" y="6248400"/>
            <a:ext cx="1905000" cy="457200"/>
          </a:xfrm>
        </p:spPr>
        <p:txBody>
          <a:bodyPr/>
          <a:lstStyle/>
          <a:p>
            <a:pPr>
              <a:defRPr/>
            </a:pPr>
            <a:fld id="{7F3396CA-BCF9-4B04-BF4A-011CDE821F2D}" type="slidenum">
              <a:rPr lang="en-US" smtClean="0">
                <a:solidFill>
                  <a:srgbClr val="000000"/>
                </a:solidFill>
              </a:rPr>
              <a:pPr>
                <a:defRPr/>
              </a:pPr>
              <a:t>23</a:t>
            </a:fld>
            <a:endParaRPr lang="en-US" dirty="0">
              <a:solidFill>
                <a:srgbClr val="000000"/>
              </a:solidFill>
            </a:endParaRPr>
          </a:p>
        </p:txBody>
      </p:sp>
      <p:grpSp>
        <p:nvGrpSpPr>
          <p:cNvPr id="14" name="Group 13"/>
          <p:cNvGrpSpPr/>
          <p:nvPr/>
        </p:nvGrpSpPr>
        <p:grpSpPr>
          <a:xfrm>
            <a:off x="685126" y="457200"/>
            <a:ext cx="7620674" cy="1138773"/>
            <a:chOff x="685126" y="457200"/>
            <a:chExt cx="7620674" cy="1138773"/>
          </a:xfrm>
        </p:grpSpPr>
        <p:cxnSp>
          <p:nvCxnSpPr>
            <p:cNvPr id="15" name="Straight Connector 14"/>
            <p:cNvCxnSpPr/>
            <p:nvPr/>
          </p:nvCxnSpPr>
          <p:spPr bwMode="auto">
            <a:xfrm>
              <a:off x="762000" y="1515545"/>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685126" y="457200"/>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Process (Gemba) Walk</a:t>
              </a:r>
            </a:p>
          </p:txBody>
        </p:sp>
      </p:grpSp>
      <p:pic>
        <p:nvPicPr>
          <p:cNvPr id="11266" name="Picture 2" descr="http://i.huffpost.com/gen/768392/images/o-GANGNAM-STYLE-facebook.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298" t="5315" r="22731"/>
          <a:stretch/>
        </p:blipFill>
        <p:spPr bwMode="auto">
          <a:xfrm>
            <a:off x="2971800" y="3482194"/>
            <a:ext cx="3528849" cy="332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5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685127" y="1702128"/>
            <a:ext cx="4191673" cy="416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3200" kern="0" dirty="0">
                <a:solidFill>
                  <a:schemeClr val="accent1">
                    <a:lumMod val="50000"/>
                  </a:schemeClr>
                </a:solidFill>
                <a:latin typeface="Garamond"/>
              </a:rPr>
              <a:t>Goals of a Process Walk:</a:t>
            </a:r>
          </a:p>
          <a:p>
            <a:pPr marL="0" indent="0">
              <a:lnSpc>
                <a:spcPct val="80000"/>
              </a:lnSpc>
              <a:buNone/>
            </a:pPr>
            <a:endParaRPr lang="en-US" sz="800" kern="0" dirty="0">
              <a:solidFill>
                <a:schemeClr val="accent1">
                  <a:lumMod val="50000"/>
                </a:schemeClr>
              </a:solidFill>
              <a:latin typeface="Garamond"/>
            </a:endParaRPr>
          </a:p>
          <a:p>
            <a:pPr>
              <a:lnSpc>
                <a:spcPct val="80000"/>
              </a:lnSpc>
              <a:buFont typeface="Wingdings" panose="05000000000000000000" pitchFamily="2" charset="2"/>
              <a:buChar char="ü"/>
            </a:pPr>
            <a:r>
              <a:rPr lang="en-US" sz="2200" kern="0" dirty="0">
                <a:solidFill>
                  <a:schemeClr val="accent1">
                    <a:lumMod val="50000"/>
                  </a:schemeClr>
                </a:solidFill>
                <a:latin typeface="Garamond"/>
              </a:rPr>
              <a:t>See how the work is actually being done (discover the current state)</a:t>
            </a:r>
          </a:p>
          <a:p>
            <a:pPr>
              <a:lnSpc>
                <a:spcPct val="80000"/>
              </a:lnSpc>
              <a:buFont typeface="Wingdings" panose="05000000000000000000" pitchFamily="2" charset="2"/>
              <a:buChar char="ü"/>
            </a:pPr>
            <a:r>
              <a:rPr lang="en-US" sz="2200" kern="0" dirty="0">
                <a:solidFill>
                  <a:schemeClr val="accent1">
                    <a:lumMod val="50000"/>
                  </a:schemeClr>
                </a:solidFill>
                <a:latin typeface="Garamond"/>
              </a:rPr>
              <a:t>Develop a deep understanding of the process</a:t>
            </a:r>
          </a:p>
          <a:p>
            <a:pPr>
              <a:lnSpc>
                <a:spcPct val="80000"/>
              </a:lnSpc>
              <a:buFont typeface="Wingdings" panose="05000000000000000000" pitchFamily="2" charset="2"/>
              <a:buChar char="ü"/>
            </a:pPr>
            <a:r>
              <a:rPr lang="en-US" sz="2200" kern="0" dirty="0">
                <a:solidFill>
                  <a:schemeClr val="accent1">
                    <a:lumMod val="50000"/>
                  </a:schemeClr>
                </a:solidFill>
                <a:latin typeface="Garamond"/>
              </a:rPr>
              <a:t>Map every step and handoff taken in the current process</a:t>
            </a:r>
          </a:p>
          <a:p>
            <a:pPr>
              <a:lnSpc>
                <a:spcPct val="80000"/>
              </a:lnSpc>
              <a:buFont typeface="Wingdings" panose="05000000000000000000" pitchFamily="2" charset="2"/>
              <a:buChar char="ü"/>
            </a:pPr>
            <a:r>
              <a:rPr lang="en-US" sz="2200" kern="0" dirty="0">
                <a:solidFill>
                  <a:schemeClr val="accent1">
                    <a:lumMod val="50000"/>
                  </a:schemeClr>
                </a:solidFill>
                <a:latin typeface="Garamond"/>
              </a:rPr>
              <a:t>Determine what to measure to get a baseline for current operations</a:t>
            </a:r>
          </a:p>
          <a:p>
            <a:pPr>
              <a:lnSpc>
                <a:spcPct val="80000"/>
              </a:lnSpc>
              <a:buFont typeface="Wingdings" panose="05000000000000000000" pitchFamily="2" charset="2"/>
              <a:buChar char="ü"/>
            </a:pPr>
            <a:r>
              <a:rPr lang="en-US" sz="2200" kern="0" dirty="0">
                <a:solidFill>
                  <a:schemeClr val="accent1">
                    <a:lumMod val="50000"/>
                  </a:schemeClr>
                </a:solidFill>
                <a:latin typeface="Garamond"/>
              </a:rPr>
              <a:t>Identify possible waste and root causes for defects</a:t>
            </a:r>
          </a:p>
          <a:p>
            <a:pPr marL="0" indent="0">
              <a:lnSpc>
                <a:spcPct val="80000"/>
              </a:lnSpc>
              <a:buNone/>
            </a:pPr>
            <a:endParaRPr lang="en-US" sz="2800" kern="0" dirty="0">
              <a:solidFill>
                <a:schemeClr val="accent1">
                  <a:lumMod val="50000"/>
                </a:schemeClr>
              </a:solidFill>
              <a:latin typeface="Garamond"/>
            </a:endParaRPr>
          </a:p>
        </p:txBody>
      </p:sp>
      <p:sp>
        <p:nvSpPr>
          <p:cNvPr id="13" name="TextBox 12"/>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4" name="Slide Number Placeholder 9"/>
          <p:cNvSpPr>
            <a:spLocks noGrp="1"/>
          </p:cNvSpPr>
          <p:nvPr>
            <p:ph type="sldNum" sz="quarter" idx="12"/>
          </p:nvPr>
        </p:nvSpPr>
        <p:spPr>
          <a:xfrm>
            <a:off x="6781800" y="6248400"/>
            <a:ext cx="1905000" cy="457200"/>
          </a:xfrm>
        </p:spPr>
        <p:txBody>
          <a:bodyPr/>
          <a:lstStyle/>
          <a:p>
            <a:pPr>
              <a:defRPr/>
            </a:pPr>
            <a:fld id="{7F3396CA-BCF9-4B04-BF4A-011CDE821F2D}" type="slidenum">
              <a:rPr lang="en-US" smtClean="0">
                <a:solidFill>
                  <a:srgbClr val="000000"/>
                </a:solidFill>
              </a:rPr>
              <a:pPr>
                <a:defRPr/>
              </a:pPr>
              <a:t>24</a:t>
            </a:fld>
            <a:endParaRPr lang="en-US" dirty="0">
              <a:solidFill>
                <a:srgbClr val="000000"/>
              </a:solidFill>
            </a:endParaRPr>
          </a:p>
        </p:txBody>
      </p:sp>
      <p:grpSp>
        <p:nvGrpSpPr>
          <p:cNvPr id="18" name="Group 17"/>
          <p:cNvGrpSpPr/>
          <p:nvPr/>
        </p:nvGrpSpPr>
        <p:grpSpPr>
          <a:xfrm>
            <a:off x="685126" y="380999"/>
            <a:ext cx="7620674" cy="1138773"/>
            <a:chOff x="685126" y="380999"/>
            <a:chExt cx="7620674" cy="1138773"/>
          </a:xfrm>
        </p:grpSpPr>
        <p:cxnSp>
          <p:nvCxnSpPr>
            <p:cNvPr id="19" name="Straight Connector 18"/>
            <p:cNvCxnSpPr/>
            <p:nvPr/>
          </p:nvCxnSpPr>
          <p:spPr bwMode="auto">
            <a:xfrm>
              <a:off x="762000" y="1515545"/>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685126" y="380999"/>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Process (Gemba) Walk</a:t>
              </a:r>
            </a:p>
          </p:txBody>
        </p:sp>
      </p:grpSp>
      <p:pic>
        <p:nvPicPr>
          <p:cNvPr id="11266" name="Picture 2" descr="C:\Users\nlascala\AppData\Local\Microsoft\Windows\Temporary Internet Files\Content.Outlook\A2KZWTGC\IMG_96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939"/>
          <a:stretch/>
        </p:blipFill>
        <p:spPr bwMode="auto">
          <a:xfrm rot="5400000">
            <a:off x="4741181" y="2107294"/>
            <a:ext cx="4365568" cy="394193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4269" y="5708545"/>
            <a:ext cx="3941930" cy="461665"/>
          </a:xfrm>
          <a:prstGeom prst="rect">
            <a:avLst/>
          </a:prstGeom>
          <a:noFill/>
        </p:spPr>
        <p:txBody>
          <a:bodyPr wrap="square" rtlCol="0">
            <a:spAutoFit/>
          </a:bodyPr>
          <a:lstStyle/>
          <a:p>
            <a:pPr algn="ctr"/>
            <a:r>
              <a:rPr lang="en-US" sz="2400" dirty="0">
                <a:solidFill>
                  <a:srgbClr val="FF0000"/>
                </a:solidFill>
              </a:rPr>
              <a:t>McDonald’s Work-Around</a:t>
            </a:r>
          </a:p>
        </p:txBody>
      </p:sp>
      <p:sp>
        <p:nvSpPr>
          <p:cNvPr id="4" name="Oval 3"/>
          <p:cNvSpPr/>
          <p:nvPr/>
        </p:nvSpPr>
        <p:spPr bwMode="auto">
          <a:xfrm>
            <a:off x="5947485" y="4038600"/>
            <a:ext cx="2133600" cy="6096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598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25</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Fishbone Diagram &amp; 5 Whys</a:t>
              </a:r>
            </a:p>
          </p:txBody>
        </p:sp>
      </p:grpSp>
      <p:sp>
        <p:nvSpPr>
          <p:cNvPr id="8" name="Rectangle 3"/>
          <p:cNvSpPr txBox="1">
            <a:spLocks noChangeArrowheads="1"/>
          </p:cNvSpPr>
          <p:nvPr/>
        </p:nvSpPr>
        <p:spPr bwMode="auto">
          <a:xfrm>
            <a:off x="676275" y="16764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kern="0" dirty="0">
                <a:solidFill>
                  <a:schemeClr val="accent1">
                    <a:lumMod val="50000"/>
                  </a:schemeClr>
                </a:solidFill>
                <a:latin typeface="Garamond"/>
              </a:rPr>
              <a:t>Why “5 Whys”?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Simple tool that helps identify the root cause of an issue.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Helps us to see the relationships.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Is best used when issues involve human factors and interactions.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Assists with solving day-to-day problems.</a:t>
            </a:r>
          </a:p>
        </p:txBody>
      </p:sp>
      <p:pic>
        <p:nvPicPr>
          <p:cNvPr id="11" name="Picture 2" descr="https://lh4.googleusercontent.com/-tbS8krYeEr0/VNa0ANUZfbI/AAAAAAAAELo/VD4gTnK_uXc/w800-h800/why%2Bbecause.gif"/>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76500" y="3878059"/>
            <a:ext cx="4552950" cy="214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26</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Fishbone Diagram &amp; 5 Whys</a:t>
              </a:r>
            </a:p>
          </p:txBody>
        </p:sp>
      </p:grpSp>
      <p:sp>
        <p:nvSpPr>
          <p:cNvPr id="8" name="Rectangle 3"/>
          <p:cNvSpPr txBox="1">
            <a:spLocks noChangeArrowheads="1"/>
          </p:cNvSpPr>
          <p:nvPr/>
        </p:nvSpPr>
        <p:spPr bwMode="auto">
          <a:xfrm>
            <a:off x="0" y="1600200"/>
            <a:ext cx="899092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gn="ctr">
              <a:lnSpc>
                <a:spcPct val="80000"/>
              </a:lnSpc>
              <a:buNone/>
            </a:pPr>
            <a:r>
              <a:rPr lang="en-US" sz="2800" kern="0" dirty="0">
                <a:solidFill>
                  <a:schemeClr val="accent1">
                    <a:lumMod val="50000"/>
                  </a:schemeClr>
                </a:solidFill>
                <a:latin typeface="Garamond"/>
              </a:rPr>
              <a:t>Discovering Root Causes with the 5 Why’s</a:t>
            </a:r>
          </a:p>
        </p:txBody>
      </p:sp>
      <p:sp>
        <p:nvSpPr>
          <p:cNvPr id="2" name="Rectangle 1"/>
          <p:cNvSpPr/>
          <p:nvPr/>
        </p:nvSpPr>
        <p:spPr>
          <a:xfrm>
            <a:off x="685125" y="2081748"/>
            <a:ext cx="7849611" cy="4247317"/>
          </a:xfrm>
          <a:prstGeom prst="rect">
            <a:avLst/>
          </a:prstGeom>
        </p:spPr>
        <p:txBody>
          <a:bodyPr wrap="square">
            <a:spAutoFit/>
          </a:bodyPr>
          <a:lstStyle/>
          <a:p>
            <a:r>
              <a:rPr lang="en-US" dirty="0">
                <a:latin typeface="+mj-lt"/>
              </a:rPr>
              <a:t>I take a lot of pride in making my lawn look good. I don't hire a yard service, I do the mowing, fertilizing, edging, raking, myself. I was dismayed to discover that our dog, Coco, had begun digging in the yard, and there were bad patches everywhere. </a:t>
            </a:r>
          </a:p>
          <a:p>
            <a:endParaRPr lang="en-US" dirty="0">
              <a:latin typeface="+mj-lt"/>
            </a:endParaRPr>
          </a:p>
          <a:p>
            <a:r>
              <a:rPr lang="en-US" dirty="0">
                <a:latin typeface="+mj-lt"/>
              </a:rPr>
              <a:t>My first thought was that we had to get rid of the dog. How would I explain that to the kids? </a:t>
            </a:r>
          </a:p>
          <a:p>
            <a:endParaRPr lang="en-US" dirty="0">
              <a:latin typeface="+mj-lt"/>
            </a:endParaRPr>
          </a:p>
          <a:p>
            <a:r>
              <a:rPr lang="en-US" u="sng" dirty="0">
                <a:latin typeface="+mj-lt"/>
              </a:rPr>
              <a:t>Why</a:t>
            </a:r>
            <a:r>
              <a:rPr lang="en-US" dirty="0">
                <a:latin typeface="+mj-lt"/>
              </a:rPr>
              <a:t> did the lawn look bad? - The dog was digging it up. </a:t>
            </a:r>
          </a:p>
          <a:p>
            <a:r>
              <a:rPr lang="en-US" u="sng" dirty="0">
                <a:latin typeface="+mj-lt"/>
              </a:rPr>
              <a:t>Why</a:t>
            </a:r>
            <a:r>
              <a:rPr lang="en-US" dirty="0">
                <a:latin typeface="+mj-lt"/>
              </a:rPr>
              <a:t> was Coco digging it up? - Because she was trying to get at the moles. </a:t>
            </a:r>
          </a:p>
          <a:p>
            <a:r>
              <a:rPr lang="en-US" u="sng" dirty="0">
                <a:latin typeface="+mj-lt"/>
              </a:rPr>
              <a:t>Why</a:t>
            </a:r>
            <a:r>
              <a:rPr lang="en-US" dirty="0">
                <a:latin typeface="+mj-lt"/>
              </a:rPr>
              <a:t> were moles in the yard? Because they like the ready supply of grubs. </a:t>
            </a:r>
          </a:p>
          <a:p>
            <a:r>
              <a:rPr lang="en-US" u="sng" dirty="0">
                <a:latin typeface="+mj-lt"/>
              </a:rPr>
              <a:t>Why</a:t>
            </a:r>
            <a:r>
              <a:rPr lang="en-US" dirty="0">
                <a:latin typeface="+mj-lt"/>
              </a:rPr>
              <a:t> are there grubs in my beautiful yard? They are attracted to the new fertilizer. </a:t>
            </a:r>
          </a:p>
          <a:p>
            <a:r>
              <a:rPr lang="en-US" u="sng" dirty="0">
                <a:latin typeface="+mj-lt"/>
              </a:rPr>
              <a:t>Why</a:t>
            </a:r>
            <a:r>
              <a:rPr lang="en-US" dirty="0">
                <a:latin typeface="+mj-lt"/>
              </a:rPr>
              <a:t> did I switch to a new fertilizer? I thought it would make my yard look better! </a:t>
            </a:r>
          </a:p>
          <a:p>
            <a:endParaRPr lang="en-US" dirty="0">
              <a:latin typeface="+mj-lt"/>
            </a:endParaRPr>
          </a:p>
          <a:p>
            <a:r>
              <a:rPr lang="en-US" dirty="0">
                <a:latin typeface="+mj-lt"/>
              </a:rPr>
              <a:t>5 whys have saved Coco and my yard. I've gone back to my old fertilizer, which it turns out is cheaper anyway. </a:t>
            </a:r>
          </a:p>
        </p:txBody>
      </p:sp>
    </p:spTree>
    <p:extLst>
      <p:ext uri="{BB962C8B-B14F-4D97-AF65-F5344CB8AC3E}">
        <p14:creationId xmlns:p14="http://schemas.microsoft.com/office/powerpoint/2010/main" val="12114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27</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Fishbone Diagram &amp; 5 Whys</a:t>
              </a:r>
            </a:p>
          </p:txBody>
        </p:sp>
      </p:grpSp>
      <p:sp>
        <p:nvSpPr>
          <p:cNvPr id="11" name="Rectangle 3"/>
          <p:cNvSpPr txBox="1">
            <a:spLocks noChangeArrowheads="1"/>
          </p:cNvSpPr>
          <p:nvPr/>
        </p:nvSpPr>
        <p:spPr bwMode="auto">
          <a:xfrm>
            <a:off x="685126" y="1752600"/>
            <a:ext cx="762067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Fishbone Diagram</a:t>
            </a:r>
          </a:p>
          <a:p>
            <a:pPr lvl="1" algn="just">
              <a:lnSpc>
                <a:spcPct val="80000"/>
              </a:lnSpc>
              <a:buFont typeface="Wingdings" panose="05000000000000000000" pitchFamily="2" charset="2"/>
              <a:buChar char="§"/>
            </a:pPr>
            <a:r>
              <a:rPr lang="en-US" sz="2800" kern="0" dirty="0">
                <a:solidFill>
                  <a:schemeClr val="accent1">
                    <a:lumMod val="50000"/>
                  </a:schemeClr>
                </a:solidFill>
                <a:latin typeface="Garamond"/>
              </a:rPr>
              <a:t>A visual tool that can help you organize some of the possible causes that you found on your Process Walk.</a:t>
            </a:r>
          </a:p>
          <a:p>
            <a:pPr marL="457200" lvl="1" indent="0" algn="just">
              <a:lnSpc>
                <a:spcPct val="80000"/>
              </a:lnSpc>
              <a:buNone/>
            </a:pPr>
            <a:endParaRPr lang="en-US" sz="1200" kern="0" dirty="0">
              <a:solidFill>
                <a:schemeClr val="accent1">
                  <a:lumMod val="50000"/>
                </a:schemeClr>
              </a:solidFill>
              <a:latin typeface="Garamond"/>
            </a:endParaRPr>
          </a:p>
          <a:p>
            <a:pPr lvl="1" algn="just">
              <a:lnSpc>
                <a:spcPct val="80000"/>
              </a:lnSpc>
              <a:buFont typeface="Wingdings" panose="05000000000000000000" pitchFamily="2" charset="2"/>
              <a:buChar char="§"/>
            </a:pPr>
            <a:r>
              <a:rPr lang="en-US" sz="2800" kern="0" dirty="0">
                <a:solidFill>
                  <a:schemeClr val="accent1">
                    <a:lumMod val="50000"/>
                  </a:schemeClr>
                </a:solidFill>
                <a:latin typeface="Garamond"/>
              </a:rPr>
              <a:t>Problems are arranged under their “theme” to help drill down details regarding the cause.</a:t>
            </a:r>
          </a:p>
          <a:p>
            <a:pPr marL="457200" lvl="1" indent="0" algn="just">
              <a:lnSpc>
                <a:spcPct val="80000"/>
              </a:lnSpc>
              <a:buNone/>
            </a:pPr>
            <a:endParaRPr lang="en-US" sz="1200" kern="0" dirty="0">
              <a:solidFill>
                <a:schemeClr val="accent1">
                  <a:lumMod val="50000"/>
                </a:schemeClr>
              </a:solidFill>
              <a:latin typeface="Garamond"/>
            </a:endParaRPr>
          </a:p>
          <a:p>
            <a:pPr lvl="1" algn="just">
              <a:lnSpc>
                <a:spcPct val="80000"/>
              </a:lnSpc>
              <a:buFont typeface="Wingdings" panose="05000000000000000000" pitchFamily="2" charset="2"/>
              <a:buChar char="§"/>
            </a:pPr>
            <a:r>
              <a:rPr lang="en-US" sz="2800" kern="0" dirty="0">
                <a:solidFill>
                  <a:schemeClr val="accent1">
                    <a:lumMod val="50000"/>
                  </a:schemeClr>
                </a:solidFill>
                <a:latin typeface="Garamond"/>
              </a:rPr>
              <a:t>Assists the team in having a common understanding of the causes and can help get to the root of the problem.</a:t>
            </a:r>
          </a:p>
          <a:p>
            <a:pPr lvl="1">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spTree>
    <p:extLst>
      <p:ext uri="{BB962C8B-B14F-4D97-AF65-F5344CB8AC3E}">
        <p14:creationId xmlns:p14="http://schemas.microsoft.com/office/powerpoint/2010/main" val="1033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28</a:t>
            </a:fld>
            <a:endParaRPr lang="en-US" dirty="0">
              <a:solidFill>
                <a:srgbClr val="000000"/>
              </a:solidFill>
            </a:endParaRPr>
          </a:p>
        </p:txBody>
      </p:sp>
      <p:pic>
        <p:nvPicPr>
          <p:cNvPr id="8"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1905" b="11981"/>
          <a:stretch/>
        </p:blipFill>
        <p:spPr bwMode="auto">
          <a:xfrm>
            <a:off x="228600" y="769938"/>
            <a:ext cx="8430952" cy="540161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7500" r="16250"/>
          <a:stretch/>
        </p:blipFill>
        <p:spPr bwMode="auto">
          <a:xfrm>
            <a:off x="8077200" y="236538"/>
            <a:ext cx="10096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3"/>
          <p:cNvSpPr txBox="1">
            <a:spLocks noChangeArrowheads="1"/>
          </p:cNvSpPr>
          <p:nvPr/>
        </p:nvSpPr>
        <p:spPr bwMode="auto">
          <a:xfrm>
            <a:off x="228600" y="236538"/>
            <a:ext cx="296636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nSpc>
                <a:spcPct val="80000"/>
              </a:lnSpc>
              <a:buNone/>
            </a:pPr>
            <a:r>
              <a:rPr lang="en-US" sz="2800" b="1" kern="0" dirty="0">
                <a:solidFill>
                  <a:schemeClr val="accent1">
                    <a:lumMod val="50000"/>
                  </a:schemeClr>
                </a:solidFill>
                <a:latin typeface="Garamond"/>
              </a:rPr>
              <a:t>Fishbone Activity</a:t>
            </a:r>
            <a:endParaRPr lang="en-US" sz="2200" kern="0" dirty="0">
              <a:solidFill>
                <a:schemeClr val="accent1">
                  <a:lumMod val="50000"/>
                </a:schemeClr>
              </a:solidFill>
              <a:latin typeface="Garamond"/>
            </a:endParaRPr>
          </a:p>
        </p:txBody>
      </p:sp>
    </p:spTree>
    <p:extLst>
      <p:ext uri="{BB962C8B-B14F-4D97-AF65-F5344CB8AC3E}">
        <p14:creationId xmlns:p14="http://schemas.microsoft.com/office/powerpoint/2010/main" val="31418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rotWithShape="1">
          <a:blip r:embed="rId3" cstate="print">
            <a:extLst>
              <a:ext uri="{28A0092B-C50C-407E-A947-70E740481C1C}">
                <a14:useLocalDpi xmlns:a14="http://schemas.microsoft.com/office/drawing/2010/main" val="0"/>
              </a:ext>
            </a:extLst>
          </a:blip>
          <a:srcRect t="11102" b="12283"/>
          <a:stretch/>
        </p:blipFill>
        <p:spPr bwMode="auto">
          <a:xfrm>
            <a:off x="366712" y="2057400"/>
            <a:ext cx="8458200" cy="4184153"/>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29</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Fishbone Diagram &amp; 5 Whys</a:t>
              </a:r>
            </a:p>
          </p:txBody>
        </p:sp>
      </p:grpSp>
      <p:sp>
        <p:nvSpPr>
          <p:cNvPr id="12" name="TextBox 11"/>
          <p:cNvSpPr txBox="1"/>
          <p:nvPr/>
        </p:nvSpPr>
        <p:spPr>
          <a:xfrm>
            <a:off x="7391400" y="4080268"/>
            <a:ext cx="1260230" cy="375435"/>
          </a:xfrm>
          <a:prstGeom prst="rect">
            <a:avLst/>
          </a:prstGeom>
          <a:noFill/>
        </p:spPr>
        <p:txBody>
          <a:bodyPr wrap="square" rtlCol="0">
            <a:spAutoFit/>
          </a:bodyPr>
          <a:lstStyle/>
          <a:p>
            <a:r>
              <a:rPr lang="en-US" sz="1500" b="1" dirty="0"/>
              <a:t>Agitation</a:t>
            </a:r>
          </a:p>
        </p:txBody>
      </p:sp>
      <p:sp>
        <p:nvSpPr>
          <p:cNvPr id="14" name="TextBox 13"/>
          <p:cNvSpPr txBox="1"/>
          <p:nvPr/>
        </p:nvSpPr>
        <p:spPr>
          <a:xfrm>
            <a:off x="990600" y="2444658"/>
            <a:ext cx="1359876" cy="375435"/>
          </a:xfrm>
          <a:prstGeom prst="rect">
            <a:avLst/>
          </a:prstGeom>
          <a:noFill/>
        </p:spPr>
        <p:txBody>
          <a:bodyPr wrap="square" rtlCol="0">
            <a:spAutoFit/>
          </a:bodyPr>
          <a:lstStyle/>
          <a:p>
            <a:r>
              <a:rPr lang="en-US" sz="1500" b="1" dirty="0"/>
              <a:t>People</a:t>
            </a:r>
          </a:p>
        </p:txBody>
      </p:sp>
      <p:sp>
        <p:nvSpPr>
          <p:cNvPr id="15" name="TextBox 14"/>
          <p:cNvSpPr txBox="1"/>
          <p:nvPr/>
        </p:nvSpPr>
        <p:spPr>
          <a:xfrm>
            <a:off x="2971800" y="2444657"/>
            <a:ext cx="1910860" cy="375435"/>
          </a:xfrm>
          <a:prstGeom prst="rect">
            <a:avLst/>
          </a:prstGeom>
          <a:noFill/>
        </p:spPr>
        <p:txBody>
          <a:bodyPr wrap="square" rtlCol="0">
            <a:spAutoFit/>
          </a:bodyPr>
          <a:lstStyle/>
          <a:p>
            <a:r>
              <a:rPr lang="en-US" sz="1500" b="1" dirty="0"/>
              <a:t>Environment</a:t>
            </a:r>
          </a:p>
        </p:txBody>
      </p:sp>
      <p:sp>
        <p:nvSpPr>
          <p:cNvPr id="16" name="TextBox 15"/>
          <p:cNvSpPr txBox="1"/>
          <p:nvPr/>
        </p:nvSpPr>
        <p:spPr>
          <a:xfrm>
            <a:off x="4942107" y="2459924"/>
            <a:ext cx="2525493" cy="385411"/>
          </a:xfrm>
          <a:prstGeom prst="rect">
            <a:avLst/>
          </a:prstGeom>
          <a:noFill/>
        </p:spPr>
        <p:txBody>
          <a:bodyPr wrap="square" rtlCol="0">
            <a:spAutoFit/>
          </a:bodyPr>
          <a:lstStyle/>
          <a:p>
            <a:r>
              <a:rPr lang="en-US" sz="1500" b="1" dirty="0"/>
              <a:t>Patient Factors</a:t>
            </a:r>
          </a:p>
        </p:txBody>
      </p:sp>
      <p:sp>
        <p:nvSpPr>
          <p:cNvPr id="17" name="TextBox 16"/>
          <p:cNvSpPr txBox="1"/>
          <p:nvPr/>
        </p:nvSpPr>
        <p:spPr>
          <a:xfrm>
            <a:off x="762000" y="5663835"/>
            <a:ext cx="1856767" cy="375435"/>
          </a:xfrm>
          <a:prstGeom prst="rect">
            <a:avLst/>
          </a:prstGeom>
          <a:noFill/>
        </p:spPr>
        <p:txBody>
          <a:bodyPr wrap="square" rtlCol="0">
            <a:spAutoFit/>
          </a:bodyPr>
          <a:lstStyle/>
          <a:p>
            <a:r>
              <a:rPr lang="en-US" sz="1500" b="1" dirty="0"/>
              <a:t>Drugs &amp; Devices</a:t>
            </a:r>
          </a:p>
        </p:txBody>
      </p:sp>
      <p:sp>
        <p:nvSpPr>
          <p:cNvPr id="18" name="TextBox 17"/>
          <p:cNvSpPr txBox="1"/>
          <p:nvPr/>
        </p:nvSpPr>
        <p:spPr>
          <a:xfrm>
            <a:off x="3005522" y="5679682"/>
            <a:ext cx="1817076" cy="375435"/>
          </a:xfrm>
          <a:prstGeom prst="rect">
            <a:avLst/>
          </a:prstGeom>
          <a:noFill/>
        </p:spPr>
        <p:txBody>
          <a:bodyPr wrap="square" rtlCol="0">
            <a:spAutoFit/>
          </a:bodyPr>
          <a:lstStyle/>
          <a:p>
            <a:r>
              <a:rPr lang="en-US" sz="1500" b="1" dirty="0"/>
              <a:t>Technology</a:t>
            </a:r>
          </a:p>
        </p:txBody>
      </p:sp>
      <p:sp>
        <p:nvSpPr>
          <p:cNvPr id="22" name="TextBox 21"/>
          <p:cNvSpPr txBox="1"/>
          <p:nvPr/>
        </p:nvSpPr>
        <p:spPr>
          <a:xfrm>
            <a:off x="4826388" y="5699337"/>
            <a:ext cx="2400888" cy="336123"/>
          </a:xfrm>
          <a:prstGeom prst="rect">
            <a:avLst/>
          </a:prstGeom>
          <a:noFill/>
        </p:spPr>
        <p:txBody>
          <a:bodyPr wrap="square" rtlCol="0">
            <a:spAutoFit/>
          </a:bodyPr>
          <a:lstStyle/>
          <a:p>
            <a:r>
              <a:rPr lang="en-US" sz="1500" b="1" dirty="0"/>
              <a:t>Communication</a:t>
            </a:r>
          </a:p>
        </p:txBody>
      </p:sp>
      <p:sp>
        <p:nvSpPr>
          <p:cNvPr id="23" name="TextBox 22"/>
          <p:cNvSpPr txBox="1"/>
          <p:nvPr/>
        </p:nvSpPr>
        <p:spPr>
          <a:xfrm>
            <a:off x="568569" y="2959765"/>
            <a:ext cx="1500553" cy="336123"/>
          </a:xfrm>
          <a:prstGeom prst="rect">
            <a:avLst/>
          </a:prstGeom>
          <a:noFill/>
        </p:spPr>
        <p:txBody>
          <a:bodyPr wrap="square" rtlCol="0">
            <a:spAutoFit/>
          </a:bodyPr>
          <a:lstStyle/>
          <a:p>
            <a:r>
              <a:rPr lang="en-US" sz="1500" b="1" dirty="0"/>
              <a:t>Family</a:t>
            </a:r>
          </a:p>
        </p:txBody>
      </p:sp>
      <p:sp>
        <p:nvSpPr>
          <p:cNvPr id="24" name="TextBox 23"/>
          <p:cNvSpPr txBox="1"/>
          <p:nvPr/>
        </p:nvSpPr>
        <p:spPr>
          <a:xfrm>
            <a:off x="581968" y="3291684"/>
            <a:ext cx="1500553" cy="336123"/>
          </a:xfrm>
          <a:prstGeom prst="rect">
            <a:avLst/>
          </a:prstGeom>
          <a:noFill/>
        </p:spPr>
        <p:txBody>
          <a:bodyPr wrap="square" rtlCol="0">
            <a:spAutoFit/>
          </a:bodyPr>
          <a:lstStyle/>
          <a:p>
            <a:r>
              <a:rPr lang="en-US" sz="1500" b="1" dirty="0"/>
              <a:t>RN</a:t>
            </a:r>
          </a:p>
        </p:txBody>
      </p:sp>
      <p:sp>
        <p:nvSpPr>
          <p:cNvPr id="25" name="TextBox 24"/>
          <p:cNvSpPr txBox="1"/>
          <p:nvPr/>
        </p:nvSpPr>
        <p:spPr>
          <a:xfrm>
            <a:off x="568569" y="3608562"/>
            <a:ext cx="1500553" cy="336123"/>
          </a:xfrm>
          <a:prstGeom prst="rect">
            <a:avLst/>
          </a:prstGeom>
          <a:noFill/>
        </p:spPr>
        <p:txBody>
          <a:bodyPr wrap="square" rtlCol="0">
            <a:spAutoFit/>
          </a:bodyPr>
          <a:lstStyle/>
          <a:p>
            <a:r>
              <a:rPr lang="en-US" sz="1500" b="1" dirty="0"/>
              <a:t>Other</a:t>
            </a:r>
          </a:p>
        </p:txBody>
      </p:sp>
      <p:sp>
        <p:nvSpPr>
          <p:cNvPr id="26" name="TextBox 25"/>
          <p:cNvSpPr txBox="1"/>
          <p:nvPr/>
        </p:nvSpPr>
        <p:spPr>
          <a:xfrm>
            <a:off x="2584939" y="2933165"/>
            <a:ext cx="1500553" cy="336123"/>
          </a:xfrm>
          <a:prstGeom prst="rect">
            <a:avLst/>
          </a:prstGeom>
          <a:noFill/>
        </p:spPr>
        <p:txBody>
          <a:bodyPr wrap="square" rtlCol="0">
            <a:spAutoFit/>
          </a:bodyPr>
          <a:lstStyle/>
          <a:p>
            <a:r>
              <a:rPr lang="en-US" sz="1500" b="1" dirty="0"/>
              <a:t>Lighting</a:t>
            </a:r>
          </a:p>
        </p:txBody>
      </p:sp>
      <p:sp>
        <p:nvSpPr>
          <p:cNvPr id="27" name="TextBox 26"/>
          <p:cNvSpPr txBox="1"/>
          <p:nvPr/>
        </p:nvSpPr>
        <p:spPr>
          <a:xfrm>
            <a:off x="2598337" y="3289540"/>
            <a:ext cx="1500553" cy="336123"/>
          </a:xfrm>
          <a:prstGeom prst="rect">
            <a:avLst/>
          </a:prstGeom>
          <a:noFill/>
        </p:spPr>
        <p:txBody>
          <a:bodyPr wrap="square" rtlCol="0">
            <a:spAutoFit/>
          </a:bodyPr>
          <a:lstStyle/>
          <a:p>
            <a:r>
              <a:rPr lang="en-US" sz="1500" b="1" dirty="0"/>
              <a:t>Noise</a:t>
            </a:r>
          </a:p>
        </p:txBody>
      </p:sp>
      <p:sp>
        <p:nvSpPr>
          <p:cNvPr id="28" name="TextBox 27"/>
          <p:cNvSpPr txBox="1"/>
          <p:nvPr/>
        </p:nvSpPr>
        <p:spPr>
          <a:xfrm>
            <a:off x="2584939" y="3615057"/>
            <a:ext cx="1500553" cy="576212"/>
          </a:xfrm>
          <a:prstGeom prst="rect">
            <a:avLst/>
          </a:prstGeom>
          <a:noFill/>
        </p:spPr>
        <p:txBody>
          <a:bodyPr wrap="square" rtlCol="0">
            <a:spAutoFit/>
          </a:bodyPr>
          <a:lstStyle/>
          <a:p>
            <a:r>
              <a:rPr lang="en-US" sz="1500" b="1" dirty="0"/>
              <a:t>Visiting hours</a:t>
            </a:r>
          </a:p>
        </p:txBody>
      </p:sp>
      <p:sp>
        <p:nvSpPr>
          <p:cNvPr id="29" name="TextBox 28"/>
          <p:cNvSpPr txBox="1"/>
          <p:nvPr/>
        </p:nvSpPr>
        <p:spPr>
          <a:xfrm>
            <a:off x="4526279" y="2923159"/>
            <a:ext cx="1500553" cy="336123"/>
          </a:xfrm>
          <a:prstGeom prst="rect">
            <a:avLst/>
          </a:prstGeom>
          <a:noFill/>
        </p:spPr>
        <p:txBody>
          <a:bodyPr wrap="square" rtlCol="0">
            <a:spAutoFit/>
          </a:bodyPr>
          <a:lstStyle/>
          <a:p>
            <a:r>
              <a:rPr lang="en-US" sz="1500" b="1" dirty="0"/>
              <a:t>Age/Sex</a:t>
            </a:r>
          </a:p>
        </p:txBody>
      </p:sp>
      <p:sp>
        <p:nvSpPr>
          <p:cNvPr id="30" name="TextBox 29"/>
          <p:cNvSpPr txBox="1"/>
          <p:nvPr/>
        </p:nvSpPr>
        <p:spPr>
          <a:xfrm>
            <a:off x="4531638" y="3289541"/>
            <a:ext cx="1757792" cy="336123"/>
          </a:xfrm>
          <a:prstGeom prst="rect">
            <a:avLst/>
          </a:prstGeom>
          <a:noFill/>
        </p:spPr>
        <p:txBody>
          <a:bodyPr wrap="square" rtlCol="0">
            <a:spAutoFit/>
          </a:bodyPr>
          <a:lstStyle/>
          <a:p>
            <a:r>
              <a:rPr lang="en-US" sz="1500" b="1" dirty="0"/>
              <a:t>PM History</a:t>
            </a:r>
          </a:p>
        </p:txBody>
      </p:sp>
      <p:sp>
        <p:nvSpPr>
          <p:cNvPr id="31" name="TextBox 30"/>
          <p:cNvSpPr txBox="1"/>
          <p:nvPr/>
        </p:nvSpPr>
        <p:spPr>
          <a:xfrm>
            <a:off x="4526277" y="3608564"/>
            <a:ext cx="1763152" cy="336123"/>
          </a:xfrm>
          <a:prstGeom prst="rect">
            <a:avLst/>
          </a:prstGeom>
          <a:noFill/>
        </p:spPr>
        <p:txBody>
          <a:bodyPr wrap="square" rtlCol="0">
            <a:spAutoFit/>
          </a:bodyPr>
          <a:lstStyle/>
          <a:p>
            <a:r>
              <a:rPr lang="en-US" sz="1500" b="1" dirty="0"/>
              <a:t>Diagnosis</a:t>
            </a:r>
          </a:p>
        </p:txBody>
      </p:sp>
      <p:sp>
        <p:nvSpPr>
          <p:cNvPr id="32" name="TextBox 31"/>
          <p:cNvSpPr txBox="1"/>
          <p:nvPr/>
        </p:nvSpPr>
        <p:spPr>
          <a:xfrm>
            <a:off x="581968" y="4297152"/>
            <a:ext cx="1862294" cy="336123"/>
          </a:xfrm>
          <a:prstGeom prst="rect">
            <a:avLst/>
          </a:prstGeom>
          <a:noFill/>
        </p:spPr>
        <p:txBody>
          <a:bodyPr wrap="square" rtlCol="0">
            <a:spAutoFit/>
          </a:bodyPr>
          <a:lstStyle/>
          <a:p>
            <a:r>
              <a:rPr lang="en-US" sz="1500" b="1" dirty="0"/>
              <a:t>Side effects</a:t>
            </a:r>
          </a:p>
        </p:txBody>
      </p:sp>
      <p:sp>
        <p:nvSpPr>
          <p:cNvPr id="33" name="TextBox 32"/>
          <p:cNvSpPr txBox="1"/>
          <p:nvPr/>
        </p:nvSpPr>
        <p:spPr>
          <a:xfrm>
            <a:off x="584646" y="4634369"/>
            <a:ext cx="1862294" cy="336123"/>
          </a:xfrm>
          <a:prstGeom prst="rect">
            <a:avLst/>
          </a:prstGeom>
          <a:noFill/>
        </p:spPr>
        <p:txBody>
          <a:bodyPr wrap="square" rtlCol="0">
            <a:spAutoFit/>
          </a:bodyPr>
          <a:lstStyle/>
          <a:p>
            <a:r>
              <a:rPr lang="en-US" sz="1500" b="1" dirty="0"/>
              <a:t>NG Tube</a:t>
            </a:r>
          </a:p>
        </p:txBody>
      </p:sp>
      <p:sp>
        <p:nvSpPr>
          <p:cNvPr id="34" name="TextBox 33"/>
          <p:cNvSpPr txBox="1"/>
          <p:nvPr/>
        </p:nvSpPr>
        <p:spPr>
          <a:xfrm>
            <a:off x="568569" y="4985743"/>
            <a:ext cx="1862294" cy="336123"/>
          </a:xfrm>
          <a:prstGeom prst="rect">
            <a:avLst/>
          </a:prstGeom>
          <a:noFill/>
        </p:spPr>
        <p:txBody>
          <a:bodyPr wrap="square" rtlCol="0">
            <a:spAutoFit/>
          </a:bodyPr>
          <a:lstStyle/>
          <a:p>
            <a:r>
              <a:rPr lang="en-US" sz="1500" b="1" dirty="0"/>
              <a:t>Catheter</a:t>
            </a:r>
          </a:p>
        </p:txBody>
      </p:sp>
      <p:sp>
        <p:nvSpPr>
          <p:cNvPr id="35" name="TextBox 34"/>
          <p:cNvSpPr txBox="1"/>
          <p:nvPr/>
        </p:nvSpPr>
        <p:spPr>
          <a:xfrm>
            <a:off x="2645229" y="4267986"/>
            <a:ext cx="1862294" cy="576212"/>
          </a:xfrm>
          <a:prstGeom prst="rect">
            <a:avLst/>
          </a:prstGeom>
          <a:noFill/>
        </p:spPr>
        <p:txBody>
          <a:bodyPr wrap="square" rtlCol="0">
            <a:spAutoFit/>
          </a:bodyPr>
          <a:lstStyle/>
          <a:p>
            <a:r>
              <a:rPr lang="en-US" sz="1500" b="1" dirty="0"/>
              <a:t>Computer System</a:t>
            </a:r>
          </a:p>
        </p:txBody>
      </p:sp>
      <p:sp>
        <p:nvSpPr>
          <p:cNvPr id="36" name="TextBox 35"/>
          <p:cNvSpPr txBox="1"/>
          <p:nvPr/>
        </p:nvSpPr>
        <p:spPr>
          <a:xfrm>
            <a:off x="2680418" y="4634369"/>
            <a:ext cx="1068642" cy="375435"/>
          </a:xfrm>
          <a:prstGeom prst="rect">
            <a:avLst/>
          </a:prstGeom>
          <a:noFill/>
        </p:spPr>
        <p:txBody>
          <a:bodyPr wrap="square" rtlCol="0">
            <a:spAutoFit/>
          </a:bodyPr>
          <a:lstStyle/>
          <a:p>
            <a:r>
              <a:rPr lang="en-US" sz="1500" b="1" dirty="0"/>
              <a:t>IV Pumps</a:t>
            </a:r>
          </a:p>
        </p:txBody>
      </p:sp>
      <p:sp>
        <p:nvSpPr>
          <p:cNvPr id="37" name="TextBox 36"/>
          <p:cNvSpPr txBox="1"/>
          <p:nvPr/>
        </p:nvSpPr>
        <p:spPr>
          <a:xfrm>
            <a:off x="4654899" y="4297149"/>
            <a:ext cx="1862294" cy="576212"/>
          </a:xfrm>
          <a:prstGeom prst="rect">
            <a:avLst/>
          </a:prstGeom>
          <a:noFill/>
        </p:spPr>
        <p:txBody>
          <a:bodyPr wrap="square" rtlCol="0">
            <a:spAutoFit/>
          </a:bodyPr>
          <a:lstStyle/>
          <a:p>
            <a:r>
              <a:rPr lang="en-US" sz="1500" b="1" dirty="0"/>
              <a:t>Progress notes</a:t>
            </a:r>
          </a:p>
        </p:txBody>
      </p:sp>
      <p:sp>
        <p:nvSpPr>
          <p:cNvPr id="38" name="TextBox 37"/>
          <p:cNvSpPr txBox="1"/>
          <p:nvPr/>
        </p:nvSpPr>
        <p:spPr>
          <a:xfrm>
            <a:off x="4654899" y="4633269"/>
            <a:ext cx="1862294" cy="336123"/>
          </a:xfrm>
          <a:prstGeom prst="rect">
            <a:avLst/>
          </a:prstGeom>
          <a:noFill/>
        </p:spPr>
        <p:txBody>
          <a:bodyPr wrap="square" rtlCol="0">
            <a:spAutoFit/>
          </a:bodyPr>
          <a:lstStyle/>
          <a:p>
            <a:r>
              <a:rPr lang="en-US" sz="1500" b="1" dirty="0"/>
              <a:t>Rounds</a:t>
            </a:r>
          </a:p>
        </p:txBody>
      </p:sp>
      <p:sp>
        <p:nvSpPr>
          <p:cNvPr id="39" name="TextBox 38"/>
          <p:cNvSpPr txBox="1"/>
          <p:nvPr/>
        </p:nvSpPr>
        <p:spPr>
          <a:xfrm>
            <a:off x="4654899" y="4993090"/>
            <a:ext cx="1862294" cy="336123"/>
          </a:xfrm>
          <a:prstGeom prst="rect">
            <a:avLst/>
          </a:prstGeom>
          <a:noFill/>
        </p:spPr>
        <p:txBody>
          <a:bodyPr wrap="square" rtlCol="0">
            <a:spAutoFit/>
          </a:bodyPr>
          <a:lstStyle/>
          <a:p>
            <a:r>
              <a:rPr lang="en-US" sz="1500" b="1" dirty="0"/>
              <a:t>Phones</a:t>
            </a:r>
          </a:p>
        </p:txBody>
      </p:sp>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399" y="4785553"/>
            <a:ext cx="18145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10"/>
          <p:cNvSpPr txBox="1"/>
          <p:nvPr/>
        </p:nvSpPr>
        <p:spPr>
          <a:xfrm>
            <a:off x="6888955" y="1859759"/>
            <a:ext cx="2057400" cy="1200329"/>
          </a:xfrm>
          <a:prstGeom prst="rect">
            <a:avLst/>
          </a:prstGeom>
          <a:noFill/>
          <a:ln w="38100">
            <a:solidFill>
              <a:srgbClr val="0066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j-lt"/>
              </a:rPr>
              <a:t>The problem we are trying to resolve is written in the head of the “fish”</a:t>
            </a:r>
          </a:p>
        </p:txBody>
      </p:sp>
      <p:sp>
        <p:nvSpPr>
          <p:cNvPr id="45" name="Left Arrow 44"/>
          <p:cNvSpPr/>
          <p:nvPr/>
        </p:nvSpPr>
        <p:spPr bwMode="auto">
          <a:xfrm rot="16200000">
            <a:off x="7501722" y="3204013"/>
            <a:ext cx="791023" cy="554466"/>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normalizeH="0" baseline="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Tree>
    <p:extLst>
      <p:ext uri="{BB962C8B-B14F-4D97-AF65-F5344CB8AC3E}">
        <p14:creationId xmlns:p14="http://schemas.microsoft.com/office/powerpoint/2010/main" val="15295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a:t>
            </a:fld>
            <a:endParaRPr lang="en-US" dirty="0">
              <a:solidFill>
                <a:srgbClr val="000000"/>
              </a:solidFill>
            </a:endParaRPr>
          </a:p>
        </p:txBody>
      </p:sp>
      <p:pic>
        <p:nvPicPr>
          <p:cNvPr id="12" name="The 8 wastes in health care.mp4">
            <a:hlinkClick r:id="" action="ppaction://media"/>
          </p:cNvPr>
          <p:cNvPicPr>
            <a:picLocks noRot="1" noChangeAspect="1"/>
          </p:cNvPicPr>
          <p:nvPr>
            <a:videoFile r:link="rId1"/>
          </p:nvPr>
        </p:nvPicPr>
        <p:blipFill>
          <a:blip r:embed="rId4" cstate="print"/>
          <a:stretch>
            <a:fillRect/>
          </a:stretch>
        </p:blipFill>
        <p:spPr>
          <a:xfrm>
            <a:off x="381000" y="628650"/>
            <a:ext cx="8305800" cy="5143500"/>
          </a:xfrm>
          <a:prstGeom prst="rect">
            <a:avLst/>
          </a:prstGeom>
        </p:spPr>
      </p:pic>
    </p:spTree>
    <p:extLst>
      <p:ext uri="{BB962C8B-B14F-4D97-AF65-F5344CB8AC3E}">
        <p14:creationId xmlns:p14="http://schemas.microsoft.com/office/powerpoint/2010/main" val="175713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6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30</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Pursue Perfection </a:t>
              </a:r>
            </a:p>
          </p:txBody>
        </p:sp>
      </p:grpSp>
      <p:sp>
        <p:nvSpPr>
          <p:cNvPr id="8" name="TextBox 7"/>
          <p:cNvSpPr txBox="1"/>
          <p:nvPr/>
        </p:nvSpPr>
        <p:spPr>
          <a:xfrm>
            <a:off x="762000" y="1676400"/>
            <a:ext cx="7543800" cy="3339376"/>
          </a:xfrm>
          <a:prstGeom prst="rect">
            <a:avLst/>
          </a:prstGeom>
          <a:noFill/>
        </p:spPr>
        <p:txBody>
          <a:bodyPr wrap="square" rtlCol="0">
            <a:spAutoFit/>
          </a:bodyPr>
          <a:lstStyle/>
          <a:p>
            <a:pPr algn="ctr"/>
            <a:r>
              <a:rPr lang="en-US" sz="4800" u="sng" dirty="0">
                <a:solidFill>
                  <a:srgbClr val="7030A0"/>
                </a:solidFill>
                <a:latin typeface="+mj-lt"/>
              </a:rPr>
              <a:t>Organize your project</a:t>
            </a:r>
          </a:p>
          <a:p>
            <a:pPr algn="ctr"/>
            <a:endParaRPr lang="en-US" sz="2000" dirty="0">
              <a:solidFill>
                <a:schemeClr val="accent1">
                  <a:lumMod val="50000"/>
                </a:schemeClr>
              </a:solidFill>
              <a:latin typeface="+mj-lt"/>
            </a:endParaRPr>
          </a:p>
          <a:p>
            <a:pPr algn="ctr"/>
            <a:r>
              <a:rPr lang="en-US" sz="4400" dirty="0">
                <a:solidFill>
                  <a:schemeClr val="accent1">
                    <a:lumMod val="50000"/>
                  </a:schemeClr>
                </a:solidFill>
                <a:latin typeface="+mj-lt"/>
              </a:rPr>
              <a:t>Fourth Step:</a:t>
            </a:r>
          </a:p>
          <a:p>
            <a:pPr algn="ctr"/>
            <a:endParaRPr lang="en-US" sz="1100" dirty="0">
              <a:solidFill>
                <a:schemeClr val="accent1">
                  <a:lumMod val="50000"/>
                </a:schemeClr>
              </a:solidFill>
              <a:latin typeface="+mj-lt"/>
            </a:endParaRPr>
          </a:p>
          <a:p>
            <a:pPr algn="ctr"/>
            <a:r>
              <a:rPr lang="en-US" sz="4400" dirty="0">
                <a:solidFill>
                  <a:schemeClr val="accent1">
                    <a:lumMod val="50000"/>
                  </a:schemeClr>
                </a:solidFill>
                <a:latin typeface="+mj-lt"/>
              </a:rPr>
              <a:t>Measure &amp; </a:t>
            </a:r>
          </a:p>
          <a:p>
            <a:pPr algn="ctr"/>
            <a:r>
              <a:rPr lang="en-US" sz="4400" dirty="0">
                <a:solidFill>
                  <a:schemeClr val="accent1">
                    <a:lumMod val="50000"/>
                  </a:schemeClr>
                </a:solidFill>
                <a:latin typeface="+mj-lt"/>
              </a:rPr>
              <a:t>plan your improvement.</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26091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31</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Pursue Perfection – The A3 Worksheet</a:t>
              </a:r>
            </a:p>
          </p:txBody>
        </p:sp>
      </p:grpSp>
      <p:sp>
        <p:nvSpPr>
          <p:cNvPr id="11" name="Rectangle 3"/>
          <p:cNvSpPr txBox="1">
            <a:spLocks noChangeArrowheads="1"/>
          </p:cNvSpPr>
          <p:nvPr/>
        </p:nvSpPr>
        <p:spPr bwMode="auto">
          <a:xfrm>
            <a:off x="684452" y="1523996"/>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A3  sections</a:t>
            </a:r>
          </a:p>
        </p:txBody>
      </p:sp>
      <p:grpSp>
        <p:nvGrpSpPr>
          <p:cNvPr id="2" name="Group 1"/>
          <p:cNvGrpSpPr/>
          <p:nvPr/>
        </p:nvGrpSpPr>
        <p:grpSpPr>
          <a:xfrm>
            <a:off x="762000" y="1981199"/>
            <a:ext cx="7620000" cy="4153892"/>
            <a:chOff x="728662" y="1827925"/>
            <a:chExt cx="7653338" cy="4305532"/>
          </a:xfrm>
        </p:grpSpPr>
        <p:pic>
          <p:nvPicPr>
            <p:cNvPr id="717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28662" y="1827925"/>
              <a:ext cx="7653338" cy="430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rot="19930706">
              <a:off x="2640803" y="3901931"/>
              <a:ext cx="185538" cy="957037"/>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9930706">
              <a:off x="6021658" y="3362303"/>
              <a:ext cx="185538" cy="957037"/>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4316186" y="5348862"/>
              <a:ext cx="3962400" cy="478518"/>
            </a:xfrm>
            <a:prstGeom prst="rect">
              <a:avLst/>
            </a:prstGeom>
            <a:noFill/>
          </p:spPr>
          <p:txBody>
            <a:bodyPr wrap="square" lIns="91440" tIns="45720" rIns="91440" bIns="45720">
              <a:spAutoFit/>
            </a:bodyPr>
            <a:lstStyle/>
            <a:p>
              <a:pPr algn="ct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0339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32</a:t>
            </a:fld>
            <a:endParaRPr lang="en-US" dirty="0">
              <a:solidFill>
                <a:srgbClr val="000000"/>
              </a:solidFill>
            </a:endParaRPr>
          </a:p>
        </p:txBody>
      </p:sp>
      <p:grpSp>
        <p:nvGrpSpPr>
          <p:cNvPr id="19" name="Group 18"/>
          <p:cNvGrpSpPr/>
          <p:nvPr/>
        </p:nvGrpSpPr>
        <p:grpSpPr>
          <a:xfrm>
            <a:off x="691476" y="374650"/>
            <a:ext cx="7614324" cy="1138773"/>
            <a:chOff x="691476" y="381000"/>
            <a:chExt cx="761432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9147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Pursue Perfection – The A3 Worksheet</a:t>
              </a:r>
            </a:p>
          </p:txBody>
        </p:sp>
      </p:gr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 y="1628775"/>
            <a:ext cx="8300097" cy="509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3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33</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 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1 – Background (Define)</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Why is this a problem?</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What bugs you about the current state?</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What makes this project worth working on?</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How did we get here?</a:t>
            </a: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8196" name="Picture 4" descr="https://media.licdn.com/mpr/mpr/p/4/005/06d/234/243cb3f.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624" b="-1"/>
          <a:stretch/>
        </p:blipFill>
        <p:spPr bwMode="auto">
          <a:xfrm>
            <a:off x="2819400" y="4105275"/>
            <a:ext cx="5562600" cy="260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34</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62000"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2 – Current State/Problem statement</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15 word statement that defines the problem and focuses on exactly what you will be working on.</a:t>
            </a: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10242" name="Picture 2" descr="http://labs.openviewpartners.com/wp-content/uploads/files/2012/11/tackling-big-problems-e1352089541745.jpe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62200" y="3686173"/>
            <a:ext cx="56197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35</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3 – Business Case/Goals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Determine what you will measure for your current state.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How much time it currently takes to perform a task?</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How much money you are spending that is wasted?</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How much inventory is being thrown away?</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How often must you fix a mistake?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Current survey results?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Employee turnover?</a:t>
            </a:r>
          </a:p>
          <a:p>
            <a:pPr lvl="2">
              <a:lnSpc>
                <a:spcPct val="80000"/>
              </a:lnSpc>
              <a:buFont typeface="Wingdings" panose="05000000000000000000" pitchFamily="2" charset="2"/>
              <a:buChar char="§"/>
            </a:pPr>
            <a:r>
              <a:rPr lang="en-US" kern="0" dirty="0">
                <a:solidFill>
                  <a:schemeClr val="accent1">
                    <a:lumMod val="50000"/>
                  </a:schemeClr>
                </a:solidFill>
                <a:latin typeface="Garamond"/>
              </a:rPr>
              <a:t>Number of defects?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Patient satisfaction?</a:t>
            </a:r>
          </a:p>
          <a:p>
            <a:pPr marL="0" indent="0">
              <a:lnSpc>
                <a:spcPct val="80000"/>
              </a:lnSpc>
              <a:buNone/>
            </a:pPr>
            <a:endParaRPr lang="en-US" sz="2800" kern="0" dirty="0">
              <a:solidFill>
                <a:schemeClr val="accent1">
                  <a:lumMod val="50000"/>
                </a:schemeClr>
              </a:solidFill>
              <a:latin typeface="Garamond"/>
            </a:endParaRPr>
          </a:p>
        </p:txBody>
      </p:sp>
      <p:pic>
        <p:nvPicPr>
          <p:cNvPr id="11266" name="Picture 2" descr="http://oursocialtimes.com/wp-content/uploads/2013/12/Measurement.p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99"/>
          <a:stretch/>
        </p:blipFill>
        <p:spPr bwMode="auto">
          <a:xfrm>
            <a:off x="4648199" y="4384530"/>
            <a:ext cx="3705225" cy="235695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8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36</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4 – Root Cause (Measure)</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Results of your interviews and GEMBA walks.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What is the current process telling you?</a:t>
            </a:r>
          </a:p>
          <a:p>
            <a:pPr lvl="2">
              <a:lnSpc>
                <a:spcPct val="80000"/>
              </a:lnSpc>
              <a:buFont typeface="Wingdings" panose="05000000000000000000" pitchFamily="2" charset="2"/>
              <a:buChar char="§"/>
            </a:pPr>
            <a:r>
              <a:rPr lang="en-US" kern="0" dirty="0">
                <a:solidFill>
                  <a:schemeClr val="accent1">
                    <a:lumMod val="50000"/>
                  </a:schemeClr>
                </a:solidFill>
                <a:latin typeface="Garamond"/>
              </a:rPr>
              <a:t>What is feeding into the mistakes/waste?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What is the behavioral culture surrounding the current state of affairs?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Ah Ha! Moments.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Wow!  Didn’t realize that was happening.</a:t>
            </a: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12292" name="Picture 4" descr="http://tonygentilcore.com/wp-content/uploads/2014/02/kid-ah-ha.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062"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37</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5 – Countermeasures (Improve)</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What specific countermeasures will address the root of the problem?</a:t>
            </a:r>
          </a:p>
          <a:p>
            <a:pPr lvl="2">
              <a:lnSpc>
                <a:spcPct val="80000"/>
              </a:lnSpc>
              <a:buFont typeface="Wingdings" panose="05000000000000000000" pitchFamily="2" charset="2"/>
              <a:buChar char="§"/>
            </a:pPr>
            <a:r>
              <a:rPr lang="en-US" kern="0" dirty="0">
                <a:solidFill>
                  <a:schemeClr val="accent1">
                    <a:lumMod val="50000"/>
                  </a:schemeClr>
                </a:solidFill>
                <a:latin typeface="Garamond"/>
              </a:rPr>
              <a:t>Can this be accomplished immediately or will it need to be done in stages?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Plan for measuring the “after” state.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Who will perform the measuring?</a:t>
            </a:r>
          </a:p>
          <a:p>
            <a:pPr lvl="2">
              <a:lnSpc>
                <a:spcPct val="80000"/>
              </a:lnSpc>
              <a:buFont typeface="Wingdings" panose="05000000000000000000" pitchFamily="2" charset="2"/>
              <a:buChar char="§"/>
            </a:pPr>
            <a:r>
              <a:rPr lang="en-US" kern="0" dirty="0">
                <a:solidFill>
                  <a:schemeClr val="accent1">
                    <a:lumMod val="50000"/>
                  </a:schemeClr>
                </a:solidFill>
                <a:latin typeface="Garamond"/>
              </a:rPr>
              <a:t>Is the criteria for measuring the same as before?</a:t>
            </a:r>
          </a:p>
          <a:p>
            <a:pPr lvl="2">
              <a:lnSpc>
                <a:spcPct val="80000"/>
              </a:lnSpc>
              <a:buFont typeface="Wingdings" panose="05000000000000000000" pitchFamily="2" charset="2"/>
              <a:buChar char="§"/>
            </a:pPr>
            <a:endParaRPr lang="en-US" kern="0" dirty="0">
              <a:solidFill>
                <a:schemeClr val="accent1">
                  <a:lumMod val="50000"/>
                </a:schemeClr>
              </a:solidFill>
              <a:latin typeface="Garamond"/>
            </a:endParaRPr>
          </a:p>
          <a:p>
            <a:pPr lvl="2">
              <a:lnSpc>
                <a:spcPct val="80000"/>
              </a:lnSpc>
              <a:buFont typeface="Wingdings" panose="05000000000000000000" pitchFamily="2" charset="2"/>
              <a:buChar char="§"/>
            </a:pPr>
            <a:endParaRPr lang="en-US" kern="0" dirty="0">
              <a:solidFill>
                <a:schemeClr val="accent1">
                  <a:lumMod val="50000"/>
                </a:schemeClr>
              </a:solidFill>
              <a:latin typeface="Garamond"/>
            </a:endParaRP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9218" name="Picture 2" descr="http://prashantgodbole.com/wp-content/uploads/2013/04/Big-Problem-Small-Solution.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303" t="10770" r="27639"/>
          <a:stretch/>
        </p:blipFill>
        <p:spPr bwMode="auto">
          <a:xfrm>
            <a:off x="7474965" y="2943274"/>
            <a:ext cx="963761" cy="380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38</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6 – Implementation Plan</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Which tasks are specifically assigned to whom?</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On what days/times will each step be performed?</a:t>
            </a:r>
            <a:endParaRPr lang="en-US" kern="0" dirty="0">
              <a:solidFill>
                <a:schemeClr val="accent1">
                  <a:lumMod val="50000"/>
                </a:schemeClr>
              </a:solidFill>
              <a:latin typeface="Garamond"/>
            </a:endParaRP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Begin measuring after plan implementation.</a:t>
            </a:r>
          </a:p>
          <a:p>
            <a:pPr lvl="2">
              <a:lnSpc>
                <a:spcPct val="80000"/>
              </a:lnSpc>
              <a:buFont typeface="Wingdings" panose="05000000000000000000" pitchFamily="2" charset="2"/>
              <a:buChar char="§"/>
            </a:pPr>
            <a:r>
              <a:rPr lang="en-US" kern="0" dirty="0">
                <a:solidFill>
                  <a:schemeClr val="accent1">
                    <a:lumMod val="50000"/>
                  </a:schemeClr>
                </a:solidFill>
                <a:latin typeface="Garamond"/>
              </a:rPr>
              <a:t>Does it take less time?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Are you measuring less mistakes?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Did you lower costs?</a:t>
            </a:r>
          </a:p>
          <a:p>
            <a:pPr lvl="2">
              <a:lnSpc>
                <a:spcPct val="80000"/>
              </a:lnSpc>
              <a:buFont typeface="Wingdings" panose="05000000000000000000" pitchFamily="2" charset="2"/>
              <a:buChar char="§"/>
            </a:pPr>
            <a:r>
              <a:rPr lang="en-US" kern="0" dirty="0">
                <a:solidFill>
                  <a:schemeClr val="accent1">
                    <a:lumMod val="50000"/>
                  </a:schemeClr>
                </a:solidFill>
                <a:latin typeface="Garamond"/>
              </a:rPr>
              <a:t>Have the survey results improved?</a:t>
            </a:r>
          </a:p>
          <a:p>
            <a:pPr lvl="2">
              <a:lnSpc>
                <a:spcPct val="80000"/>
              </a:lnSpc>
              <a:buFont typeface="Wingdings" panose="05000000000000000000" pitchFamily="2" charset="2"/>
              <a:buChar char="§"/>
            </a:pPr>
            <a:r>
              <a:rPr lang="en-US" kern="0" dirty="0">
                <a:solidFill>
                  <a:schemeClr val="accent1">
                    <a:lumMod val="50000"/>
                  </a:schemeClr>
                </a:solidFill>
                <a:latin typeface="Garamond"/>
              </a:rPr>
              <a:t>Are your colleagues happier with the improvements?</a:t>
            </a:r>
          </a:p>
          <a:p>
            <a:pPr lvl="2">
              <a:lnSpc>
                <a:spcPct val="80000"/>
              </a:lnSpc>
              <a:buFont typeface="Wingdings" panose="05000000000000000000" pitchFamily="2" charset="2"/>
              <a:buChar char="§"/>
            </a:pPr>
            <a:endParaRPr lang="en-US" kern="0" dirty="0">
              <a:solidFill>
                <a:schemeClr val="accent1">
                  <a:lumMod val="50000"/>
                </a:schemeClr>
              </a:solidFill>
              <a:latin typeface="Garamond"/>
            </a:endParaRPr>
          </a:p>
          <a:p>
            <a:pPr lvl="2">
              <a:lnSpc>
                <a:spcPct val="80000"/>
              </a:lnSpc>
              <a:buFont typeface="Wingdings" panose="05000000000000000000" pitchFamily="2" charset="2"/>
              <a:buChar char="§"/>
            </a:pPr>
            <a:endParaRPr lang="en-US" kern="0" dirty="0">
              <a:solidFill>
                <a:schemeClr val="accent1">
                  <a:lumMod val="50000"/>
                </a:schemeClr>
              </a:solidFill>
              <a:latin typeface="Garamond"/>
            </a:endParaRP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13314" name="Picture 2" descr="https://media.licdn.com/mpr/mpr/shrinknp_800_800/AAEAAQAAAAAAAAM3AAAAJDFhOGUyZTVkLWVhZWMtNGExYS05MmVlLTkwZTViODNmYjQ1Z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3969" y="3562350"/>
            <a:ext cx="3420031" cy="164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5240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39</a:t>
            </a:fld>
            <a:endParaRPr lang="en-US" dirty="0">
              <a:solidFill>
                <a:srgbClr val="000000"/>
              </a:solidFill>
            </a:endParaRPr>
          </a:p>
        </p:txBody>
      </p:sp>
      <p:grpSp>
        <p:nvGrpSpPr>
          <p:cNvPr id="19" name="Group 18"/>
          <p:cNvGrpSpPr/>
          <p:nvPr/>
        </p:nvGrpSpPr>
        <p:grpSpPr>
          <a:xfrm>
            <a:off x="685126" y="381000"/>
            <a:ext cx="7620674" cy="1138773"/>
            <a:chOff x="685126" y="381000"/>
            <a:chExt cx="7620674" cy="1138773"/>
          </a:xfrm>
        </p:grpSpPr>
        <p:cxnSp>
          <p:nvCxnSpPr>
            <p:cNvPr id="20" name="Straight Connector 19"/>
            <p:cNvCxnSpPr/>
            <p:nvPr/>
          </p:nvCxnSpPr>
          <p:spPr bwMode="auto">
            <a:xfrm>
              <a:off x="762000" y="1458218"/>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85126" y="381000"/>
              <a:ext cx="7543800" cy="1138773"/>
            </a:xfrm>
            <a:prstGeom prst="rect">
              <a:avLst/>
            </a:prstGeom>
            <a:noFill/>
          </p:spPr>
          <p:txBody>
            <a:bodyPr wrap="square" rtlCol="0">
              <a:spAutoFit/>
            </a:bodyPr>
            <a:lstStyle/>
            <a:p>
              <a:r>
                <a:rPr lang="en-US" sz="4000" dirty="0">
                  <a:solidFill>
                    <a:srgbClr val="0D1916"/>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The A3 Worksheet</a:t>
              </a:r>
            </a:p>
          </p:txBody>
        </p:sp>
      </p:grpSp>
      <p:sp>
        <p:nvSpPr>
          <p:cNvPr id="11" name="Rectangle 3"/>
          <p:cNvSpPr txBox="1">
            <a:spLocks noChangeArrowheads="1"/>
          </p:cNvSpPr>
          <p:nvPr/>
        </p:nvSpPr>
        <p:spPr bwMode="auto">
          <a:xfrm>
            <a:off x="733425" y="161925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Section 7 – Sustainability (Control)</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If you win the lottery tomorrow, will your new process live on?</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Have you created plans to address updates or changes?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Plan to continue to measure results.</a:t>
            </a:r>
            <a:endParaRPr lang="en-US" kern="0" dirty="0">
              <a:solidFill>
                <a:schemeClr val="accent1">
                  <a:lumMod val="50000"/>
                </a:schemeClr>
              </a:solidFill>
              <a:latin typeface="Garamond"/>
            </a:endParaRPr>
          </a:p>
          <a:p>
            <a:pPr lvl="2">
              <a:lnSpc>
                <a:spcPct val="80000"/>
              </a:lnSpc>
              <a:buFont typeface="Wingdings" panose="05000000000000000000" pitchFamily="2" charset="2"/>
              <a:buChar char="§"/>
            </a:pPr>
            <a:endParaRPr lang="en-US" kern="0" dirty="0">
              <a:solidFill>
                <a:schemeClr val="accent1">
                  <a:lumMod val="50000"/>
                </a:schemeClr>
              </a:solidFill>
              <a:latin typeface="Garamond"/>
            </a:endParaRPr>
          </a:p>
          <a:p>
            <a:pPr>
              <a:lnSpc>
                <a:spcPct val="80000"/>
              </a:lnSpc>
              <a:buFont typeface="Wingdings" panose="05000000000000000000" pitchFamily="2" charset="2"/>
              <a:buChar char="§"/>
            </a:pPr>
            <a:endParaRPr lang="en-US" sz="2800" kern="0" dirty="0">
              <a:solidFill>
                <a:schemeClr val="accent1">
                  <a:lumMod val="50000"/>
                </a:schemeClr>
              </a:solidFill>
              <a:latin typeface="Garamond"/>
            </a:endParaRPr>
          </a:p>
        </p:txBody>
      </p:sp>
      <p:pic>
        <p:nvPicPr>
          <p:cNvPr id="15362" name="Picture 2" descr="https://c2.staticflickr.com/2/1038/5188264260_6e041b7451_b.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50" t="15544" r="6250" b="17789"/>
          <a:stretch/>
        </p:blipFill>
        <p:spPr bwMode="auto">
          <a:xfrm>
            <a:off x="2407357" y="4048125"/>
            <a:ext cx="5917493" cy="254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4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71500" y="2819400"/>
            <a:ext cx="8305800" cy="1384995"/>
          </a:xfrm>
          <a:prstGeom prst="rect">
            <a:avLst/>
          </a:prstGeom>
          <a:noFill/>
        </p:spPr>
        <p:txBody>
          <a:bodyPr wrap="square" rtlCol="0">
            <a:spAutoFit/>
          </a:bodyPr>
          <a:lstStyle/>
          <a:p>
            <a:pPr algn="ctr"/>
            <a:r>
              <a:rPr lang="en-US" sz="2800" dirty="0">
                <a:solidFill>
                  <a:srgbClr val="9954CC"/>
                </a:solidFill>
                <a:latin typeface="+mj-lt"/>
              </a:rPr>
              <a:t>Lean Eliminates </a:t>
            </a:r>
            <a:r>
              <a:rPr lang="en-US" sz="2800" u="sng" dirty="0">
                <a:solidFill>
                  <a:srgbClr val="9954CC"/>
                </a:solidFill>
                <a:latin typeface="+mj-lt"/>
              </a:rPr>
              <a:t>Waste</a:t>
            </a:r>
            <a:r>
              <a:rPr lang="en-US" sz="2800" dirty="0">
                <a:solidFill>
                  <a:srgbClr val="9954CC"/>
                </a:solidFill>
                <a:latin typeface="+mj-lt"/>
              </a:rPr>
              <a:t> using</a:t>
            </a:r>
          </a:p>
          <a:p>
            <a:pPr algn="ctr"/>
            <a:r>
              <a:rPr lang="en-US" sz="2800" dirty="0">
                <a:solidFill>
                  <a:srgbClr val="9954CC"/>
                </a:solidFill>
                <a:latin typeface="+mj-lt"/>
              </a:rPr>
              <a:t> Tools, Daily Continuous Improvement, </a:t>
            </a:r>
          </a:p>
          <a:p>
            <a:pPr algn="ctr"/>
            <a:r>
              <a:rPr lang="en-US" sz="2800" dirty="0">
                <a:solidFill>
                  <a:srgbClr val="9954CC"/>
                </a:solidFill>
                <a:latin typeface="+mj-lt"/>
              </a:rPr>
              <a:t>Respect for People</a:t>
            </a:r>
          </a:p>
        </p:txBody>
      </p:sp>
      <p:sp>
        <p:nvSpPr>
          <p:cNvPr id="12" name="TextBox 11"/>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a:t>
            </a:fld>
            <a:endParaRPr lang="en-US" dirty="0">
              <a:solidFill>
                <a:srgbClr val="000000"/>
              </a:solidFill>
            </a:endParaRPr>
          </a:p>
        </p:txBody>
      </p:sp>
      <p:grpSp>
        <p:nvGrpSpPr>
          <p:cNvPr id="13" name="Group 12"/>
          <p:cNvGrpSpPr/>
          <p:nvPr/>
        </p:nvGrpSpPr>
        <p:grpSpPr>
          <a:xfrm>
            <a:off x="676275" y="304800"/>
            <a:ext cx="7772400" cy="1138773"/>
            <a:chOff x="676275" y="304800"/>
            <a:chExt cx="7772400" cy="1138773"/>
          </a:xfrm>
        </p:grpSpPr>
        <p:cxnSp>
          <p:nvCxnSpPr>
            <p:cNvPr id="14" name="Straight Connector 13"/>
            <p:cNvCxnSpPr/>
            <p:nvPr/>
          </p:nvCxnSpPr>
          <p:spPr bwMode="auto">
            <a:xfrm>
              <a:off x="676275" y="1371600"/>
              <a:ext cx="777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676275" y="304800"/>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Introduction to Lean</a:t>
              </a:r>
            </a:p>
          </p:txBody>
        </p:sp>
      </p:grpSp>
    </p:spTree>
    <p:extLst>
      <p:ext uri="{BB962C8B-B14F-4D97-AF65-F5344CB8AC3E}">
        <p14:creationId xmlns:p14="http://schemas.microsoft.com/office/powerpoint/2010/main" val="159834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3400" y="400050"/>
            <a:ext cx="7657763" cy="1138773"/>
            <a:chOff x="533400" y="400050"/>
            <a:chExt cx="7657763" cy="1138773"/>
          </a:xfrm>
        </p:grpSpPr>
        <p:cxnSp>
          <p:nvCxnSpPr>
            <p:cNvPr id="15" name="Straight Connector 14"/>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Standard Work</a:t>
              </a:r>
            </a:p>
          </p:txBody>
        </p:sp>
      </p:grpSp>
      <p:sp>
        <p:nvSpPr>
          <p:cNvPr id="10" name="TextBox 9"/>
          <p:cNvSpPr txBox="1"/>
          <p:nvPr/>
        </p:nvSpPr>
        <p:spPr>
          <a:xfrm>
            <a:off x="7696200" y="5867400"/>
            <a:ext cx="1295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2" name="Slide Number Placeholder 11"/>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40</a:t>
            </a:fld>
            <a:endParaRPr lang="en-US" dirty="0">
              <a:solidFill>
                <a:srgbClr val="000000"/>
              </a:solidFill>
            </a:endParaRPr>
          </a:p>
        </p:txBody>
      </p:sp>
      <p:sp>
        <p:nvSpPr>
          <p:cNvPr id="11" name="TextBox 10"/>
          <p:cNvSpPr txBox="1"/>
          <p:nvPr/>
        </p:nvSpPr>
        <p:spPr>
          <a:xfrm>
            <a:off x="762000" y="1676399"/>
            <a:ext cx="7543800" cy="3031599"/>
          </a:xfrm>
          <a:prstGeom prst="rect">
            <a:avLst/>
          </a:prstGeom>
          <a:noFill/>
        </p:spPr>
        <p:txBody>
          <a:bodyPr wrap="square" rtlCol="0">
            <a:spAutoFit/>
          </a:bodyPr>
          <a:lstStyle/>
          <a:p>
            <a:pPr algn="ctr"/>
            <a:r>
              <a:rPr lang="en-US" sz="4800" u="sng" dirty="0">
                <a:solidFill>
                  <a:srgbClr val="7030A0"/>
                </a:solidFill>
                <a:latin typeface="+mj-lt"/>
              </a:rPr>
              <a:t>A Stable Base</a:t>
            </a:r>
            <a:endParaRPr lang="en-US" sz="2000" dirty="0">
              <a:solidFill>
                <a:schemeClr val="accent1">
                  <a:lumMod val="50000"/>
                </a:schemeClr>
              </a:solidFill>
              <a:latin typeface="+mj-lt"/>
            </a:endParaRPr>
          </a:p>
          <a:p>
            <a:pPr algn="ctr"/>
            <a:r>
              <a:rPr lang="en-US" sz="4400" dirty="0">
                <a:solidFill>
                  <a:schemeClr val="accent1">
                    <a:lumMod val="50000"/>
                  </a:schemeClr>
                </a:solidFill>
                <a:latin typeface="+mj-lt"/>
              </a:rPr>
              <a:t>Fifth Step:</a:t>
            </a:r>
          </a:p>
          <a:p>
            <a:pPr algn="ctr"/>
            <a:endParaRPr lang="en-US" sz="1100" dirty="0">
              <a:solidFill>
                <a:schemeClr val="accent1">
                  <a:lumMod val="50000"/>
                </a:schemeClr>
              </a:solidFill>
              <a:latin typeface="+mj-lt"/>
            </a:endParaRPr>
          </a:p>
          <a:p>
            <a:pPr algn="ctr"/>
            <a:r>
              <a:rPr lang="en-US" sz="4400" dirty="0">
                <a:solidFill>
                  <a:schemeClr val="accent1">
                    <a:lumMod val="50000"/>
                  </a:schemeClr>
                </a:solidFill>
                <a:latin typeface="+mj-lt"/>
              </a:rPr>
              <a:t>Standard Work </a:t>
            </a:r>
          </a:p>
          <a:p>
            <a:pPr algn="ctr"/>
            <a:r>
              <a:rPr lang="en-US" sz="4400" dirty="0">
                <a:solidFill>
                  <a:schemeClr val="accent1">
                    <a:lumMod val="50000"/>
                  </a:schemeClr>
                </a:solidFill>
                <a:latin typeface="+mj-lt"/>
              </a:rPr>
              <a:t>as Part of a Process Solution</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421809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682422"/>
            <a:ext cx="8077200" cy="2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Standardization and Standard Work</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Establishes the “standard” by which all work is done.</a:t>
            </a:r>
          </a:p>
          <a:p>
            <a:pPr lvl="2">
              <a:lnSpc>
                <a:spcPct val="80000"/>
              </a:lnSpc>
              <a:buFont typeface="Wingdings" panose="05000000000000000000" pitchFamily="2" charset="2"/>
              <a:buChar char="§"/>
            </a:pPr>
            <a:r>
              <a:rPr lang="en-US" kern="0" dirty="0">
                <a:solidFill>
                  <a:schemeClr val="accent1">
                    <a:lumMod val="50000"/>
                  </a:schemeClr>
                </a:solidFill>
                <a:latin typeface="Garamond"/>
              </a:rPr>
              <a:t>Includes Best Practices, Standards, and Procedures.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Forms a strong base for continuous improvement.</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The focus is on improving the standard.</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Launches creativity</a:t>
            </a:r>
          </a:p>
          <a:p>
            <a:pPr marL="0" indent="0">
              <a:lnSpc>
                <a:spcPct val="80000"/>
              </a:lnSpc>
              <a:buNone/>
            </a:pPr>
            <a:endParaRPr lang="en-US" sz="2400" kern="0" dirty="0">
              <a:solidFill>
                <a:schemeClr val="accent1">
                  <a:lumMod val="50000"/>
                </a:schemeClr>
              </a:solidFill>
              <a:latin typeface="Garamond"/>
            </a:endParaRPr>
          </a:p>
          <a:p>
            <a:pPr marL="57150" lvl="1" indent="0">
              <a:lnSpc>
                <a:spcPct val="80000"/>
              </a:lnSpc>
              <a:buNone/>
            </a:pPr>
            <a:r>
              <a:rPr lang="en-US" sz="1500" i="1" dirty="0">
                <a:solidFill>
                  <a:schemeClr val="accent1">
                    <a:lumMod val="50000"/>
                  </a:schemeClr>
                </a:solidFill>
              </a:rPr>
              <a:t>“It’s all about identifying and improving on the standard work and applying that standard work every time for every patient.” </a:t>
            </a:r>
          </a:p>
          <a:p>
            <a:pPr marL="57150" lvl="1" indent="0">
              <a:lnSpc>
                <a:spcPct val="80000"/>
              </a:lnSpc>
              <a:buNone/>
            </a:pPr>
            <a:endParaRPr lang="en-US" sz="1500" i="1" dirty="0">
              <a:solidFill>
                <a:schemeClr val="accent1">
                  <a:lumMod val="50000"/>
                </a:schemeClr>
              </a:solidFill>
            </a:endParaRPr>
          </a:p>
          <a:p>
            <a:pPr marL="57150" lvl="1" indent="0">
              <a:lnSpc>
                <a:spcPct val="80000"/>
              </a:lnSpc>
              <a:buNone/>
            </a:pPr>
            <a:r>
              <a:rPr lang="en-US" sz="1500" i="1" dirty="0" err="1">
                <a:solidFill>
                  <a:schemeClr val="accent1">
                    <a:lumMod val="50000"/>
                  </a:schemeClr>
                </a:solidFill>
              </a:rPr>
              <a:t>Charleen</a:t>
            </a:r>
            <a:r>
              <a:rPr lang="en-US" sz="1500" i="1" dirty="0">
                <a:solidFill>
                  <a:schemeClr val="accent1">
                    <a:lumMod val="50000"/>
                  </a:schemeClr>
                </a:solidFill>
              </a:rPr>
              <a:t> Tachibana</a:t>
            </a:r>
          </a:p>
          <a:p>
            <a:pPr marL="57150" lvl="1" indent="0">
              <a:lnSpc>
                <a:spcPct val="80000"/>
              </a:lnSpc>
              <a:buNone/>
            </a:pPr>
            <a:r>
              <a:rPr lang="en-US" sz="1600" dirty="0">
                <a:solidFill>
                  <a:schemeClr val="accent1">
                    <a:lumMod val="50000"/>
                  </a:schemeClr>
                </a:solidFill>
              </a:rPr>
              <a:t>RN, Senior Vice President, Hospital Administrator and Chief Nursing Officer Virginia Mason </a:t>
            </a:r>
            <a:endParaRPr lang="en-US" sz="1600" kern="0" dirty="0">
              <a:solidFill>
                <a:schemeClr val="accent1">
                  <a:lumMod val="50000"/>
                </a:schemeClr>
              </a:solidFill>
            </a:endParaRPr>
          </a:p>
          <a:p>
            <a:pPr marL="914400" lvl="2" indent="0">
              <a:lnSpc>
                <a:spcPct val="80000"/>
              </a:lnSpc>
              <a:buNone/>
            </a:pPr>
            <a:endParaRPr lang="en-US" kern="0" dirty="0">
              <a:solidFill>
                <a:schemeClr val="accent1">
                  <a:lumMod val="50000"/>
                </a:schemeClr>
              </a:solidFill>
              <a:latin typeface="Garamond"/>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371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41</a:t>
            </a:fld>
            <a:endParaRPr lang="en-US" dirty="0">
              <a:solidFill>
                <a:srgbClr val="000000"/>
              </a:solidFill>
            </a:endParaRPr>
          </a:p>
        </p:txBody>
      </p:sp>
      <p:grpSp>
        <p:nvGrpSpPr>
          <p:cNvPr id="15" name="Group 14"/>
          <p:cNvGrpSpPr/>
          <p:nvPr/>
        </p:nvGrpSpPr>
        <p:grpSpPr>
          <a:xfrm>
            <a:off x="533400" y="400050"/>
            <a:ext cx="7657763" cy="1138773"/>
            <a:chOff x="533400" y="400050"/>
            <a:chExt cx="7657763" cy="1138773"/>
          </a:xfrm>
        </p:grpSpPr>
        <p:cxnSp>
          <p:nvCxnSpPr>
            <p:cNvPr id="19" name="Straight Connector 18"/>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Standard Work</a:t>
              </a:r>
            </a:p>
          </p:txBody>
        </p:sp>
      </p:grpSp>
    </p:spTree>
    <p:extLst>
      <p:ext uri="{BB962C8B-B14F-4D97-AF65-F5344CB8AC3E}">
        <p14:creationId xmlns:p14="http://schemas.microsoft.com/office/powerpoint/2010/main" val="30721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676400"/>
            <a:ext cx="3962063" cy="465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kern="0" dirty="0">
                <a:solidFill>
                  <a:schemeClr val="accent1">
                    <a:lumMod val="50000"/>
                  </a:schemeClr>
                </a:solidFill>
                <a:latin typeface="Garamond"/>
              </a:rPr>
              <a:t>Standard Work How To</a:t>
            </a:r>
          </a:p>
          <a:p>
            <a:pPr lvl="1">
              <a:lnSpc>
                <a:spcPct val="80000"/>
              </a:lnSpc>
              <a:buFont typeface="Wingdings" panose="05000000000000000000" pitchFamily="2" charset="2"/>
              <a:buChar char="§"/>
            </a:pPr>
            <a:r>
              <a:rPr lang="en-US" kern="0" dirty="0">
                <a:solidFill>
                  <a:schemeClr val="accent1">
                    <a:lumMod val="50000"/>
                  </a:schemeClr>
                </a:solidFill>
                <a:latin typeface="Garamond"/>
              </a:rPr>
              <a:t>Make common procedures and processes easy to perform.</a:t>
            </a:r>
          </a:p>
          <a:p>
            <a:pPr lvl="1">
              <a:lnSpc>
                <a:spcPct val="80000"/>
              </a:lnSpc>
              <a:buFont typeface="Wingdings" panose="05000000000000000000" pitchFamily="2" charset="2"/>
              <a:buChar char="§"/>
            </a:pPr>
            <a:r>
              <a:rPr lang="en-US" kern="0" dirty="0">
                <a:solidFill>
                  <a:schemeClr val="accent1">
                    <a:lumMod val="50000"/>
                  </a:schemeClr>
                </a:solidFill>
                <a:latin typeface="Garamond"/>
              </a:rPr>
              <a:t>Create effective visual aids, point-of-use checklists, templates, job instructions.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Launches creativity – The goal is not mindless conformity.  </a:t>
            </a:r>
            <a:r>
              <a:rPr lang="en-US" b="1" kern="0" dirty="0">
                <a:solidFill>
                  <a:schemeClr val="accent1">
                    <a:lumMod val="50000"/>
                  </a:schemeClr>
                </a:solidFill>
                <a:latin typeface="Garamond"/>
              </a:rPr>
              <a:t>Thought and energy is saved for more important work that people must do.</a:t>
            </a:r>
          </a:p>
          <a:p>
            <a:pPr marL="0" indent="0">
              <a:lnSpc>
                <a:spcPct val="80000"/>
              </a:lnSpc>
              <a:buNone/>
            </a:pPr>
            <a:endParaRPr lang="en-US" sz="2400" kern="0" dirty="0">
              <a:solidFill>
                <a:schemeClr val="accent1">
                  <a:lumMod val="50000"/>
                </a:schemeClr>
              </a:solidFill>
              <a:latin typeface="Garamond"/>
            </a:endParaRPr>
          </a:p>
          <a:p>
            <a:pPr marL="914400" lvl="2" indent="0">
              <a:lnSpc>
                <a:spcPct val="80000"/>
              </a:lnSpc>
              <a:buNone/>
            </a:pPr>
            <a:endParaRPr lang="en-US" kern="0" dirty="0">
              <a:solidFill>
                <a:schemeClr val="accent1">
                  <a:lumMod val="50000"/>
                </a:schemeClr>
              </a:solidFill>
              <a:latin typeface="Garamond"/>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371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42</a:t>
            </a:fld>
            <a:endParaRPr lang="en-US" dirty="0">
              <a:solidFill>
                <a:srgbClr val="000000"/>
              </a:solidFill>
            </a:endParaRPr>
          </a:p>
        </p:txBody>
      </p:sp>
      <p:grpSp>
        <p:nvGrpSpPr>
          <p:cNvPr id="15" name="Group 14"/>
          <p:cNvGrpSpPr/>
          <p:nvPr/>
        </p:nvGrpSpPr>
        <p:grpSpPr>
          <a:xfrm>
            <a:off x="533400" y="400050"/>
            <a:ext cx="7657763" cy="1138773"/>
            <a:chOff x="533400" y="400050"/>
            <a:chExt cx="7657763" cy="1138773"/>
          </a:xfrm>
        </p:grpSpPr>
        <p:cxnSp>
          <p:nvCxnSpPr>
            <p:cNvPr id="19" name="Straight Connector 18"/>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Standard Work</a:t>
              </a:r>
            </a:p>
          </p:txBody>
        </p:sp>
      </p:grpSp>
      <p:pic>
        <p:nvPicPr>
          <p:cNvPr id="11" name="Content Placeholder 3" descr="lean 4.jpg"/>
          <p:cNvPicPr>
            <a:picLocks noChangeAspect="1"/>
          </p:cNvPicPr>
          <p:nvPr/>
        </p:nvPicPr>
        <p:blipFill>
          <a:blip r:embed="rId4" cstate="print"/>
          <a:stretch>
            <a:fillRect/>
          </a:stretch>
        </p:blipFill>
        <p:spPr>
          <a:xfrm>
            <a:off x="4447838" y="1968663"/>
            <a:ext cx="4419600" cy="3314700"/>
          </a:xfrm>
          <a:prstGeom prst="rect">
            <a:avLst/>
          </a:prstGeom>
        </p:spPr>
      </p:pic>
    </p:spTree>
    <p:extLst>
      <p:ext uri="{BB962C8B-B14F-4D97-AF65-F5344CB8AC3E}">
        <p14:creationId xmlns:p14="http://schemas.microsoft.com/office/powerpoint/2010/main" val="64152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682422"/>
            <a:ext cx="8077200" cy="365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Standard Work Sustainability</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Create Standardized steps that can be tracked and audited. </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Help staff form new habits!</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Standard Work must be documented and tested.</a:t>
            </a:r>
          </a:p>
          <a:p>
            <a:pPr lvl="1">
              <a:lnSpc>
                <a:spcPct val="80000"/>
              </a:lnSpc>
              <a:buFont typeface="Wingdings" panose="05000000000000000000" pitchFamily="2" charset="2"/>
              <a:buChar char="§"/>
            </a:pPr>
            <a:r>
              <a:rPr lang="en-US" sz="2800" kern="0" dirty="0">
                <a:solidFill>
                  <a:schemeClr val="accent1">
                    <a:lumMod val="50000"/>
                  </a:schemeClr>
                </a:solidFill>
                <a:latin typeface="Garamond"/>
              </a:rPr>
              <a:t>Continuous evaluation, audits, and adjustments to the work.</a:t>
            </a:r>
          </a:p>
          <a:p>
            <a:pPr marL="0" indent="0">
              <a:lnSpc>
                <a:spcPct val="80000"/>
              </a:lnSpc>
              <a:buNone/>
            </a:pPr>
            <a:endParaRPr lang="en-US" sz="2400" kern="0" dirty="0">
              <a:solidFill>
                <a:schemeClr val="accent1">
                  <a:lumMod val="50000"/>
                </a:schemeClr>
              </a:solidFill>
              <a:latin typeface="Garamond"/>
            </a:endParaRPr>
          </a:p>
          <a:p>
            <a:pPr marL="914400" lvl="2" indent="0">
              <a:lnSpc>
                <a:spcPct val="80000"/>
              </a:lnSpc>
              <a:buNone/>
            </a:pPr>
            <a:endParaRPr lang="en-US" kern="0" dirty="0">
              <a:solidFill>
                <a:schemeClr val="accent1">
                  <a:lumMod val="50000"/>
                </a:schemeClr>
              </a:solidFill>
              <a:latin typeface="Garamond"/>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867400"/>
            <a:ext cx="13716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43</a:t>
            </a:fld>
            <a:endParaRPr lang="en-US" dirty="0">
              <a:solidFill>
                <a:srgbClr val="000000"/>
              </a:solidFill>
            </a:endParaRPr>
          </a:p>
        </p:txBody>
      </p:sp>
      <p:grpSp>
        <p:nvGrpSpPr>
          <p:cNvPr id="15" name="Group 14"/>
          <p:cNvGrpSpPr/>
          <p:nvPr/>
        </p:nvGrpSpPr>
        <p:grpSpPr>
          <a:xfrm>
            <a:off x="533400" y="400049"/>
            <a:ext cx="7657763" cy="1138773"/>
            <a:chOff x="533400" y="400050"/>
            <a:chExt cx="7657763" cy="1138773"/>
          </a:xfrm>
        </p:grpSpPr>
        <p:cxnSp>
          <p:nvCxnSpPr>
            <p:cNvPr id="19" name="Straight Connector 18"/>
            <p:cNvCxnSpPr/>
            <p:nvPr/>
          </p:nvCxnSpPr>
          <p:spPr bwMode="auto">
            <a:xfrm>
              <a:off x="647363" y="1506021"/>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533400" y="400050"/>
              <a:ext cx="7468274"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Standard Work</a:t>
              </a:r>
            </a:p>
          </p:txBody>
        </p:sp>
      </p:grpSp>
      <p:pic>
        <p:nvPicPr>
          <p:cNvPr id="14338" name="Picture 2" descr="http://www.nacacnet.org/studentinfo/PublishingImages/checklist2.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382571"/>
            <a:ext cx="2876887" cy="246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867400" y="0"/>
            <a:ext cx="12192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858000" y="0"/>
            <a:ext cx="12192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924800" y="0"/>
            <a:ext cx="1219200" cy="152400"/>
          </a:xfrm>
          <a:prstGeom prst="rect">
            <a:avLst/>
          </a:prstGeom>
          <a:solidFill>
            <a:srgbClr val="2D8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Century Gothic" panose="020B0502020202020204" pitchFamily="34" charset="0"/>
                <a:cs typeface="Browallia New" panose="020B0604020202020204" pitchFamily="34" charset="-34"/>
              </a:rPr>
              <a:t> </a:t>
            </a:r>
          </a:p>
        </p:txBody>
      </p:sp>
      <p:cxnSp>
        <p:nvCxnSpPr>
          <p:cNvPr id="34" name="Straight Connector 33"/>
          <p:cNvCxnSpPr/>
          <p:nvPr/>
        </p:nvCxnSpPr>
        <p:spPr bwMode="auto">
          <a:xfrm>
            <a:off x="457200" y="1447800"/>
            <a:ext cx="815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381000" y="247471"/>
            <a:ext cx="8229600" cy="1200329"/>
          </a:xfrm>
          <a:prstGeom prst="rect">
            <a:avLst/>
          </a:prstGeom>
          <a:noFill/>
        </p:spPr>
        <p:txBody>
          <a:bodyPr wrap="square" rtlCol="0">
            <a:spAutoFit/>
          </a:bodyPr>
          <a:lstStyle/>
          <a:p>
            <a:r>
              <a:rPr lang="en-US" sz="3200" dirty="0">
                <a:solidFill>
                  <a:srgbClr val="30511F"/>
                </a:solidFill>
                <a:latin typeface="Garamond" panose="02020404030301010803" pitchFamily="18" charset="0"/>
                <a:cs typeface="Browallia New" panose="020B0604020202020204" pitchFamily="34" charset="-34"/>
              </a:rPr>
              <a:t>Wave I Green Belt Project                  </a:t>
            </a:r>
            <a:endParaRPr lang="en-US" sz="4000" i="1" dirty="0">
              <a:solidFill>
                <a:srgbClr val="30511F"/>
              </a:solidFill>
              <a:latin typeface="Garamond" panose="02020404030301010803" pitchFamily="18" charset="0"/>
              <a:cs typeface="Browallia New" panose="020B0604020202020204" pitchFamily="34" charset="-34"/>
            </a:endParaRPr>
          </a:p>
          <a:p>
            <a:r>
              <a:rPr lang="en-US" sz="4000" i="1" dirty="0">
                <a:solidFill>
                  <a:srgbClr val="30511F"/>
                </a:solidFill>
                <a:latin typeface="Garamond" panose="02020404030301010803" pitchFamily="18" charset="0"/>
                <a:cs typeface="Browallia New" panose="020B0604020202020204" pitchFamily="34" charset="-34"/>
              </a:rPr>
              <a:t>ED Flow – “The A Team”</a:t>
            </a:r>
            <a:endParaRPr lang="en-US" i="1" dirty="0">
              <a:solidFill>
                <a:srgbClr val="30511F"/>
              </a:solidFill>
              <a:latin typeface="Garamond" panose="02020404030301010803" pitchFamily="18" charset="0"/>
              <a:cs typeface="Browallia New" panose="020B0604020202020204" pitchFamily="34" charset="-34"/>
            </a:endParaRPr>
          </a:p>
        </p:txBody>
      </p:sp>
      <p:sp>
        <p:nvSpPr>
          <p:cNvPr id="16" name="Rectangle 12"/>
          <p:cNvSpPr>
            <a:spLocks noGrp="1" noChangeArrowheads="1"/>
          </p:cNvSpPr>
          <p:nvPr>
            <p:ph type="sldNum" sz="quarter" idx="12"/>
          </p:nvPr>
        </p:nvSpPr>
        <p:spPr bwMode="auto">
          <a:xfrm>
            <a:off x="6477000" y="6356350"/>
            <a:ext cx="2133600" cy="365125"/>
          </a:xfrm>
          <a:prstGeom prst="rect">
            <a:avLst/>
          </a:prstGeom>
          <a:noFill/>
          <a:ln>
            <a:miter lim="800000"/>
            <a:headEnd/>
            <a:tailEnd/>
          </a:ln>
        </p:spPr>
        <p:txBody>
          <a:bodyPr/>
          <a:lstStyle/>
          <a:p>
            <a:fld id="{25721FD1-4728-4291-82B5-99005AF0AFB9}" type="slidenum">
              <a:rPr lang="en-US">
                <a:solidFill>
                  <a:schemeClr val="bg1">
                    <a:lumMod val="50000"/>
                  </a:schemeClr>
                </a:solidFill>
              </a:rPr>
              <a:pPr/>
              <a:t>44</a:t>
            </a:fld>
            <a:endParaRPr lang="en-US" dirty="0">
              <a:solidFill>
                <a:schemeClr val="bg1">
                  <a:lumMod val="50000"/>
                </a:schemeClr>
              </a:solidFill>
            </a:endParaRPr>
          </a:p>
        </p:txBody>
      </p:sp>
      <p:sp>
        <p:nvSpPr>
          <p:cNvPr id="17" name="Rectangle 16"/>
          <p:cNvSpPr/>
          <p:nvPr/>
        </p:nvSpPr>
        <p:spPr>
          <a:xfrm>
            <a:off x="-4985" y="6705600"/>
            <a:ext cx="12192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85615" y="6705600"/>
            <a:ext cx="12192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052415" y="6705600"/>
            <a:ext cx="1219200" cy="152400"/>
          </a:xfrm>
          <a:prstGeom prst="rect">
            <a:avLst/>
          </a:prstGeom>
          <a:solidFill>
            <a:srgbClr val="2D8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Browallia New" panose="020B0604020202020204" pitchFamily="34" charset="-34"/>
                <a:cs typeface="Browallia New" panose="020B0604020202020204" pitchFamily="34" charset="-34"/>
              </a:rPr>
              <a:t>  </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747" y="6324600"/>
            <a:ext cx="49505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7" y="6332022"/>
            <a:ext cx="1109885" cy="33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13"/>
          <p:cNvSpPr txBox="1">
            <a:spLocks/>
          </p:cNvSpPr>
          <p:nvPr/>
        </p:nvSpPr>
        <p:spPr>
          <a:xfrm>
            <a:off x="457200" y="1600200"/>
            <a:ext cx="6019800" cy="43434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u="sng" dirty="0">
                <a:solidFill>
                  <a:srgbClr val="27483F"/>
                </a:solidFill>
                <a:latin typeface="Garamond" panose="02020404030301010803" pitchFamily="18" charset="0"/>
              </a:rPr>
              <a:t>Team:</a:t>
            </a:r>
            <a:r>
              <a:rPr lang="en-US" sz="2800" b="1" dirty="0">
                <a:solidFill>
                  <a:srgbClr val="27483F"/>
                </a:solidFill>
                <a:latin typeface="Garamond" panose="02020404030301010803" pitchFamily="18" charset="0"/>
              </a:rPr>
              <a:t> </a:t>
            </a:r>
            <a:r>
              <a:rPr lang="en-US" sz="2400" dirty="0">
                <a:solidFill>
                  <a:srgbClr val="27483F"/>
                </a:solidFill>
                <a:latin typeface="Garamond" panose="02020404030301010803" pitchFamily="18" charset="0"/>
              </a:rPr>
              <a:t>Lori Bryant, Director, Admitting/Registration, Sheryl Claveria RN, House Supervisor, Darlene Coker, CLS, Director of Laboratory, </a:t>
            </a:r>
            <a:r>
              <a:rPr lang="en-US" sz="2400" dirty="0" err="1">
                <a:solidFill>
                  <a:srgbClr val="27483F"/>
                </a:solidFill>
                <a:latin typeface="Garamond" panose="02020404030301010803" pitchFamily="18" charset="0"/>
              </a:rPr>
              <a:t>Lolly</a:t>
            </a:r>
            <a:r>
              <a:rPr lang="en-US" sz="2400" dirty="0">
                <a:solidFill>
                  <a:srgbClr val="27483F"/>
                </a:solidFill>
                <a:latin typeface="Garamond" panose="02020404030301010803" pitchFamily="18" charset="0"/>
              </a:rPr>
              <a:t> Henderson, Director, Emergency Department</a:t>
            </a:r>
          </a:p>
          <a:p>
            <a:pPr marL="0" indent="0">
              <a:buNone/>
            </a:pPr>
            <a:endParaRPr lang="en-US" sz="2400" dirty="0">
              <a:solidFill>
                <a:srgbClr val="27483F"/>
              </a:solidFill>
              <a:latin typeface="Garamond" panose="02020404030301010803" pitchFamily="18" charset="0"/>
            </a:endParaRPr>
          </a:p>
          <a:p>
            <a:pPr marL="0" indent="0">
              <a:buNone/>
            </a:pPr>
            <a:r>
              <a:rPr lang="en-US" altLang="en-US" sz="2400" b="1" u="sng" dirty="0">
                <a:solidFill>
                  <a:srgbClr val="27483F"/>
                </a:solidFill>
                <a:latin typeface="Garamond" panose="02020404030301010803" pitchFamily="18" charset="0"/>
              </a:rPr>
              <a:t>Problem Statement:</a:t>
            </a:r>
            <a:r>
              <a:rPr lang="en-US" altLang="en-US" sz="2400" b="1" dirty="0">
                <a:solidFill>
                  <a:srgbClr val="27483F"/>
                </a:solidFill>
                <a:latin typeface="Garamond" panose="02020404030301010803" pitchFamily="18" charset="0"/>
              </a:rPr>
              <a:t> </a:t>
            </a:r>
            <a:r>
              <a:rPr lang="en-US" altLang="en-US" sz="2400" i="1" dirty="0">
                <a:solidFill>
                  <a:srgbClr val="27483F"/>
                </a:solidFill>
                <a:latin typeface="Garamond" panose="02020404030301010803" pitchFamily="18" charset="0"/>
              </a:rPr>
              <a:t>A Significant number of patients seeking medical treatment in the  Emergency Department (ED) at Foothill Presbyterian Hospital (FPH) leave  without being seen  which negatively impacts  our communities health.</a:t>
            </a:r>
          </a:p>
          <a:p>
            <a:pPr marL="0" indent="0">
              <a:buNone/>
            </a:pPr>
            <a:r>
              <a:rPr lang="en-US" altLang="en-US" sz="900" i="1" dirty="0">
                <a:solidFill>
                  <a:srgbClr val="27483F"/>
                </a:solidFill>
                <a:latin typeface="Garamond" panose="02020404030301010803" pitchFamily="18" charset="0"/>
              </a:rPr>
              <a:t>     </a:t>
            </a:r>
          </a:p>
          <a:p>
            <a:pPr marL="0" indent="0">
              <a:buNone/>
            </a:pPr>
            <a:endParaRPr lang="en-US" sz="2400" b="1" dirty="0">
              <a:solidFill>
                <a:srgbClr val="27483F"/>
              </a:solidFill>
              <a:latin typeface="Garamond" panose="02020404030301010803" pitchFamily="18" charset="0"/>
            </a:endParaRPr>
          </a:p>
          <a:p>
            <a:pPr marL="0" indent="0">
              <a:buNone/>
            </a:pPr>
            <a:endParaRPr lang="en-US" sz="2400" b="1" dirty="0">
              <a:solidFill>
                <a:srgbClr val="27483F"/>
              </a:solidFill>
              <a:latin typeface="Garamond" panose="02020404030301010803" pitchFamily="18" charset="0"/>
            </a:endParaRPr>
          </a:p>
          <a:p>
            <a:pPr marL="0" indent="0">
              <a:buNone/>
            </a:pPr>
            <a:endParaRPr lang="en-US" sz="1800" dirty="0">
              <a:solidFill>
                <a:srgbClr val="27483F"/>
              </a:solidFill>
              <a:latin typeface="Garamond" panose="02020404030301010803" pitchFamily="18" charset="0"/>
            </a:endParaRP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5734" t="24254" r="30154" b="7819"/>
          <a:stretch/>
        </p:blipFill>
        <p:spPr>
          <a:xfrm>
            <a:off x="6396472" y="2438400"/>
            <a:ext cx="2423801" cy="1926070"/>
          </a:xfrm>
          <a:prstGeom prst="rect">
            <a:avLst/>
          </a:prstGeom>
        </p:spPr>
      </p:pic>
    </p:spTree>
    <p:extLst>
      <p:ext uri="{BB962C8B-B14F-4D97-AF65-F5344CB8AC3E}">
        <p14:creationId xmlns:p14="http://schemas.microsoft.com/office/powerpoint/2010/main" val="2434504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noGrp="1" noChangeArrowheads="1"/>
          </p:cNvSpPr>
          <p:nvPr>
            <p:ph type="sldNum" sz="quarter" idx="12"/>
          </p:nvPr>
        </p:nvSpPr>
        <p:spPr bwMode="auto">
          <a:xfrm>
            <a:off x="6477000" y="6356350"/>
            <a:ext cx="2133600" cy="365125"/>
          </a:xfrm>
          <a:prstGeom prst="rect">
            <a:avLst/>
          </a:prstGeom>
          <a:noFill/>
          <a:ln>
            <a:miter lim="800000"/>
            <a:headEnd/>
            <a:tailEnd/>
          </a:ln>
        </p:spPr>
        <p:txBody>
          <a:bodyPr/>
          <a:lstStyle/>
          <a:p>
            <a:fld id="{25721FD1-4728-4291-82B5-99005AF0AFB9}" type="slidenum">
              <a:rPr lang="en-US">
                <a:solidFill>
                  <a:schemeClr val="bg1">
                    <a:lumMod val="50000"/>
                  </a:schemeClr>
                </a:solidFill>
              </a:rPr>
              <a:pPr/>
              <a:t>45</a:t>
            </a:fld>
            <a:endParaRPr lang="en-US" dirty="0">
              <a:solidFill>
                <a:schemeClr val="bg1">
                  <a:lumMod val="50000"/>
                </a:schemeClr>
              </a:solidFill>
            </a:endParaRPr>
          </a:p>
        </p:txBody>
      </p:sp>
      <p:sp>
        <p:nvSpPr>
          <p:cNvPr id="22" name="Rectangle 21"/>
          <p:cNvSpPr/>
          <p:nvPr/>
        </p:nvSpPr>
        <p:spPr>
          <a:xfrm>
            <a:off x="-4985" y="6705600"/>
            <a:ext cx="12192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85615" y="6705600"/>
            <a:ext cx="12192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052415" y="6705600"/>
            <a:ext cx="1219200" cy="152400"/>
          </a:xfrm>
          <a:prstGeom prst="rect">
            <a:avLst/>
          </a:prstGeom>
          <a:solidFill>
            <a:srgbClr val="2D8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Browallia New" panose="020B0604020202020204" pitchFamily="34" charset="-34"/>
                <a:cs typeface="Browallia New" panose="020B0604020202020204" pitchFamily="34" charset="-34"/>
              </a:rPr>
              <a:t>  </a:t>
            </a: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747" y="6324600"/>
            <a:ext cx="49505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7" y="6332022"/>
            <a:ext cx="1109885" cy="33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5867400" y="0"/>
            <a:ext cx="12192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858000" y="0"/>
            <a:ext cx="12192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924800" y="0"/>
            <a:ext cx="1219200" cy="152400"/>
          </a:xfrm>
          <a:prstGeom prst="rect">
            <a:avLst/>
          </a:prstGeom>
          <a:solidFill>
            <a:srgbClr val="2D8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Century Gothic" panose="020B0502020202020204" pitchFamily="34" charset="0"/>
                <a:cs typeface="Browallia New" panose="020B0604020202020204" pitchFamily="34" charset="-34"/>
              </a:rPr>
              <a:t> </a:t>
            </a:r>
          </a:p>
        </p:txBody>
      </p:sp>
      <p:cxnSp>
        <p:nvCxnSpPr>
          <p:cNvPr id="39" name="Straight Connector 38"/>
          <p:cNvCxnSpPr/>
          <p:nvPr/>
        </p:nvCxnSpPr>
        <p:spPr bwMode="auto">
          <a:xfrm>
            <a:off x="457200" y="1447800"/>
            <a:ext cx="815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Content Placeholder 13"/>
          <p:cNvSpPr txBox="1">
            <a:spLocks/>
          </p:cNvSpPr>
          <p:nvPr/>
        </p:nvSpPr>
        <p:spPr>
          <a:xfrm>
            <a:off x="685800" y="3581400"/>
            <a:ext cx="7848600" cy="16764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000" b="1" u="sng" dirty="0">
                <a:latin typeface="Garamond" panose="02020404030301010803" pitchFamily="18" charset="0"/>
              </a:rPr>
              <a:t>Targeted Solutions</a:t>
            </a:r>
          </a:p>
          <a:p>
            <a:pPr>
              <a:buClrTx/>
              <a:buFont typeface="Wingdings" panose="05000000000000000000" pitchFamily="2" charset="2"/>
              <a:buChar char="Ø"/>
            </a:pPr>
            <a:r>
              <a:rPr lang="en-US" altLang="en-US" sz="2000" dirty="0">
                <a:latin typeface="Garamond" panose="02020404030301010803" pitchFamily="18" charset="0"/>
              </a:rPr>
              <a:t>Improved/streamlined workflow in ED</a:t>
            </a:r>
          </a:p>
          <a:p>
            <a:pPr lvl="1">
              <a:buClrTx/>
              <a:buFont typeface="Wingdings" panose="05000000000000000000" pitchFamily="2" charset="2"/>
              <a:buChar char="Ø"/>
            </a:pPr>
            <a:r>
              <a:rPr lang="en-US" altLang="en-US" sz="1600" dirty="0">
                <a:solidFill>
                  <a:schemeClr val="tx1"/>
                </a:solidFill>
                <a:latin typeface="Garamond" panose="02020404030301010803" pitchFamily="18" charset="0"/>
              </a:rPr>
              <a:t>Midlevel provider performing IEC in triage</a:t>
            </a:r>
          </a:p>
          <a:p>
            <a:pPr lvl="1">
              <a:buClrTx/>
              <a:buFont typeface="Wingdings" panose="05000000000000000000" pitchFamily="2" charset="2"/>
              <a:buChar char="Ø"/>
            </a:pPr>
            <a:r>
              <a:rPr lang="en-US" altLang="en-US" sz="1600" dirty="0">
                <a:solidFill>
                  <a:schemeClr val="tx1"/>
                </a:solidFill>
                <a:latin typeface="Garamond" panose="02020404030301010803" pitchFamily="18" charset="0"/>
              </a:rPr>
              <a:t>Double triage when greater than 3 patients waiting</a:t>
            </a:r>
          </a:p>
          <a:p>
            <a:pPr lvl="1">
              <a:buClrTx/>
              <a:buFont typeface="Wingdings" panose="05000000000000000000" pitchFamily="2" charset="2"/>
              <a:buChar char="Ø"/>
            </a:pPr>
            <a:r>
              <a:rPr lang="en-US" altLang="en-US" sz="1600" dirty="0">
                <a:solidFill>
                  <a:schemeClr val="tx1"/>
                </a:solidFill>
                <a:latin typeface="Garamond" panose="02020404030301010803" pitchFamily="18" charset="0"/>
              </a:rPr>
              <a:t>Reallocate nursing staff hours to manage front-end flow</a:t>
            </a:r>
          </a:p>
          <a:p>
            <a:pPr lvl="1">
              <a:buClrTx/>
              <a:buFont typeface="Wingdings" panose="05000000000000000000" pitchFamily="2" charset="2"/>
              <a:buChar char="Ø"/>
            </a:pPr>
            <a:r>
              <a:rPr lang="en-US" altLang="en-US" sz="1600" dirty="0">
                <a:solidFill>
                  <a:schemeClr val="tx1"/>
                </a:solidFill>
                <a:latin typeface="Garamond" panose="02020404030301010803" pitchFamily="18" charset="0"/>
              </a:rPr>
              <a:t>Education, re-training and weekly reports to track timeliness</a:t>
            </a:r>
          </a:p>
          <a:p>
            <a:pPr>
              <a:buClrTx/>
              <a:buFont typeface="Wingdings" panose="05000000000000000000" pitchFamily="2" charset="2"/>
              <a:buChar char="Ø"/>
            </a:pPr>
            <a:r>
              <a:rPr lang="en-US" altLang="en-US" sz="2100" dirty="0">
                <a:latin typeface="Garamond" panose="02020404030301010803" pitchFamily="18" charset="0"/>
              </a:rPr>
              <a:t>Waste reduction in motion and transport</a:t>
            </a:r>
          </a:p>
          <a:p>
            <a:pPr lvl="1">
              <a:buClrTx/>
              <a:buFont typeface="Wingdings" panose="05000000000000000000" pitchFamily="2" charset="2"/>
              <a:buChar char="Ø"/>
            </a:pPr>
            <a:r>
              <a:rPr lang="en-US" altLang="en-US" sz="1500" dirty="0">
                <a:solidFill>
                  <a:schemeClr val="tx1"/>
                </a:solidFill>
                <a:latin typeface="Garamond" panose="02020404030301010803" pitchFamily="18" charset="0"/>
              </a:rPr>
              <a:t>New location for ED charts, racks and assignment board; relocation of  linens, sharps containers and disinfectant holders</a:t>
            </a:r>
          </a:p>
        </p:txBody>
      </p:sp>
      <p:sp>
        <p:nvSpPr>
          <p:cNvPr id="17" name="TextBox 16"/>
          <p:cNvSpPr txBox="1"/>
          <p:nvPr/>
        </p:nvSpPr>
        <p:spPr>
          <a:xfrm>
            <a:off x="381000" y="247471"/>
            <a:ext cx="8229600" cy="1200329"/>
          </a:xfrm>
          <a:prstGeom prst="rect">
            <a:avLst/>
          </a:prstGeom>
          <a:noFill/>
        </p:spPr>
        <p:txBody>
          <a:bodyPr wrap="square" rtlCol="0">
            <a:spAutoFit/>
          </a:bodyPr>
          <a:lstStyle/>
          <a:p>
            <a:r>
              <a:rPr lang="en-US" sz="3200" dirty="0">
                <a:solidFill>
                  <a:srgbClr val="30511F"/>
                </a:solidFill>
                <a:latin typeface="Garamond" panose="02020404030301010803" pitchFamily="18" charset="0"/>
                <a:cs typeface="Browallia New" panose="020B0604020202020204" pitchFamily="34" charset="-34"/>
              </a:rPr>
              <a:t>Wave I Green Belt Project                  </a:t>
            </a:r>
            <a:endParaRPr lang="en-US" sz="4000" i="1" dirty="0">
              <a:solidFill>
                <a:srgbClr val="30511F"/>
              </a:solidFill>
              <a:latin typeface="Garamond" panose="02020404030301010803" pitchFamily="18" charset="0"/>
              <a:cs typeface="Browallia New" panose="020B0604020202020204" pitchFamily="34" charset="-34"/>
            </a:endParaRPr>
          </a:p>
          <a:p>
            <a:r>
              <a:rPr lang="en-US" sz="4000" i="1" dirty="0">
                <a:solidFill>
                  <a:srgbClr val="30511F"/>
                </a:solidFill>
                <a:latin typeface="Garamond" panose="02020404030301010803" pitchFamily="18" charset="0"/>
                <a:cs typeface="Browallia New" panose="020B0604020202020204" pitchFamily="34" charset="-34"/>
              </a:rPr>
              <a:t>ED Flow – “The A Team”</a:t>
            </a:r>
            <a:endParaRPr lang="en-US" i="1" dirty="0">
              <a:solidFill>
                <a:srgbClr val="30511F"/>
              </a:solidFill>
              <a:latin typeface="Garamond" panose="02020404030301010803" pitchFamily="18" charset="0"/>
              <a:cs typeface="Browallia New" panose="020B0604020202020204" pitchFamily="34" charset="-34"/>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47501"/>
            <a:ext cx="4264879" cy="194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49922">
            <a:off x="3647224" y="1505126"/>
            <a:ext cx="671145" cy="64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2572" y="1579739"/>
            <a:ext cx="4409978" cy="11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00600" y="2895600"/>
            <a:ext cx="4019673" cy="369332"/>
          </a:xfrm>
          <a:prstGeom prst="rect">
            <a:avLst/>
          </a:prstGeom>
          <a:noFill/>
        </p:spPr>
        <p:txBody>
          <a:bodyPr wrap="square" rtlCol="0">
            <a:spAutoFit/>
          </a:bodyPr>
          <a:lstStyle/>
          <a:p>
            <a:pPr algn="ctr"/>
            <a:r>
              <a:rPr lang="en-US" b="1" dirty="0">
                <a:solidFill>
                  <a:srgbClr val="00B050"/>
                </a:solidFill>
                <a:latin typeface="Garamond" panose="02020404030301010803" pitchFamily="18" charset="0"/>
              </a:rPr>
              <a:t>Continued sustainability – SUCCESS!</a:t>
            </a:r>
          </a:p>
        </p:txBody>
      </p:sp>
    </p:spTree>
    <p:extLst>
      <p:ext uri="{BB962C8B-B14F-4D97-AF65-F5344CB8AC3E}">
        <p14:creationId xmlns:p14="http://schemas.microsoft.com/office/powerpoint/2010/main" val="342755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46</a:t>
            </a:fld>
            <a:endParaRPr lang="en-US" dirty="0">
              <a:solidFill>
                <a:srgbClr val="000000"/>
              </a:solidFill>
            </a:endParaRPr>
          </a:p>
        </p:txBody>
      </p:sp>
      <p:pic>
        <p:nvPicPr>
          <p:cNvPr id="11266" name="Picture 2" descr="C:\Users\croutt-vargas\AppData\Local\Microsoft\Windows\Temporary Internet Files\Content.IE5\QZYFDLZ3\question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803400"/>
            <a:ext cx="3343735" cy="3017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816100"/>
            <a:ext cx="1828800" cy="707886"/>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Control the </a:t>
            </a:r>
            <a:r>
              <a:rPr lang="en-US" sz="2000" dirty="0" err="1">
                <a:effectLst>
                  <a:outerShdw blurRad="38100" dist="38100" dir="2700000" algn="tl">
                    <a:srgbClr val="000000">
                      <a:alpha val="43137"/>
                    </a:srgbClr>
                  </a:outerShdw>
                </a:effectLst>
              </a:rPr>
              <a:t>controllables</a:t>
            </a:r>
            <a:r>
              <a:rPr lang="en-US" dirty="0">
                <a:effectLst>
                  <a:outerShdw blurRad="38100" dist="38100" dir="2700000" algn="tl">
                    <a:srgbClr val="000000">
                      <a:alpha val="43137"/>
                    </a:srgbClr>
                  </a:outerShdw>
                </a:effectLst>
              </a:rPr>
              <a:t>!</a:t>
            </a:r>
          </a:p>
        </p:txBody>
      </p:sp>
      <p:sp>
        <p:nvSpPr>
          <p:cNvPr id="5" name="TextBox 4"/>
          <p:cNvSpPr txBox="1"/>
          <p:nvPr/>
        </p:nvSpPr>
        <p:spPr>
          <a:xfrm>
            <a:off x="381000" y="5105400"/>
            <a:ext cx="3012078" cy="646331"/>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You don’t know what      you don’t know </a:t>
            </a:r>
          </a:p>
        </p:txBody>
      </p:sp>
      <p:pic>
        <p:nvPicPr>
          <p:cNvPr id="11267" name="Picture 3" descr="C:\Users\croutt-vargas\AppData\Local\Microsoft\Windows\Temporary Internet Files\Content.IE5\R3EBWYB2\question-mark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843" y="5428565"/>
            <a:ext cx="366086" cy="274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56509" y="1890354"/>
            <a:ext cx="1338828" cy="646331"/>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Don’t boil</a:t>
            </a:r>
          </a:p>
          <a:p>
            <a:r>
              <a:rPr lang="en-US" dirty="0">
                <a:effectLst>
                  <a:outerShdw blurRad="38100" dist="38100" dir="2700000" algn="tl">
                    <a:srgbClr val="000000">
                      <a:alpha val="43137"/>
                    </a:srgbClr>
                  </a:outerShdw>
                </a:effectLst>
              </a:rPr>
              <a:t>The ocean!</a:t>
            </a:r>
          </a:p>
        </p:txBody>
      </p:sp>
      <p:sp>
        <p:nvSpPr>
          <p:cNvPr id="7" name="TextBox 6"/>
          <p:cNvSpPr txBox="1"/>
          <p:nvPr/>
        </p:nvSpPr>
        <p:spPr>
          <a:xfrm>
            <a:off x="6851461" y="3810000"/>
            <a:ext cx="748923" cy="1477328"/>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Keep</a:t>
            </a:r>
          </a:p>
          <a:p>
            <a:pPr algn="ctr"/>
            <a:r>
              <a:rPr lang="en-US" dirty="0">
                <a:effectLst>
                  <a:outerShdw blurRad="38100" dist="38100" dir="2700000" algn="tl">
                    <a:srgbClr val="000000">
                      <a:alpha val="43137"/>
                    </a:srgbClr>
                  </a:outerShdw>
                </a:effectLst>
              </a:rPr>
              <a:t>Calm</a:t>
            </a:r>
          </a:p>
          <a:p>
            <a:pPr algn="ctr"/>
            <a:r>
              <a:rPr lang="en-US" dirty="0">
                <a:effectLst>
                  <a:outerShdw blurRad="38100" dist="38100" dir="2700000" algn="tl">
                    <a:srgbClr val="000000">
                      <a:alpha val="43137"/>
                    </a:srgbClr>
                  </a:outerShdw>
                </a:effectLst>
              </a:rPr>
              <a:t>and</a:t>
            </a:r>
          </a:p>
          <a:p>
            <a:pPr algn="ctr"/>
            <a:r>
              <a:rPr lang="en-US" dirty="0">
                <a:effectLst>
                  <a:outerShdw blurRad="38100" dist="38100" dir="2700000" algn="tl">
                    <a:srgbClr val="000000">
                      <a:alpha val="43137"/>
                    </a:srgbClr>
                  </a:outerShdw>
                </a:effectLst>
              </a:rPr>
              <a:t>Carry</a:t>
            </a:r>
          </a:p>
          <a:p>
            <a:pPr algn="ctr"/>
            <a:r>
              <a:rPr lang="en-US" dirty="0">
                <a:effectLst>
                  <a:outerShdw blurRad="38100" dist="38100" dir="2700000" algn="tl">
                    <a:srgbClr val="000000">
                      <a:alpha val="43137"/>
                    </a:srgbClr>
                  </a:outerShdw>
                </a:effectLst>
              </a:rPr>
              <a:t>On</a:t>
            </a:r>
          </a:p>
        </p:txBody>
      </p:sp>
    </p:spTree>
    <p:extLst>
      <p:ext uri="{BB962C8B-B14F-4D97-AF65-F5344CB8AC3E}">
        <p14:creationId xmlns:p14="http://schemas.microsoft.com/office/powerpoint/2010/main" val="62344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noChangeArrowheads="1"/>
          </p:cNvSpPr>
          <p:nvPr/>
        </p:nvSpPr>
        <p:spPr bwMode="auto">
          <a:xfrm>
            <a:off x="457200" y="1676400"/>
            <a:ext cx="8077200" cy="458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b="1" i="1" kern="0" dirty="0">
                <a:solidFill>
                  <a:schemeClr val="accent1">
                    <a:lumMod val="50000"/>
                  </a:schemeClr>
                </a:solidFill>
                <a:latin typeface="Garamond"/>
              </a:rPr>
              <a:t>Lean </a:t>
            </a:r>
            <a:r>
              <a:rPr lang="en-US" sz="2800" kern="0" dirty="0">
                <a:solidFill>
                  <a:schemeClr val="accent1">
                    <a:lumMod val="50000"/>
                  </a:schemeClr>
                </a:solidFill>
                <a:latin typeface="Garamond"/>
              </a:rPr>
              <a:t>Healthcare</a:t>
            </a:r>
            <a:endParaRPr lang="en-US" sz="2800" u="sng" kern="0" dirty="0">
              <a:solidFill>
                <a:schemeClr val="accent1">
                  <a:lumMod val="50000"/>
                </a:schemeClr>
              </a:solidFill>
              <a:latin typeface="Garamond"/>
            </a:endParaRPr>
          </a:p>
          <a:p>
            <a:pPr lvl="1">
              <a:lnSpc>
                <a:spcPct val="80000"/>
              </a:lnSpc>
              <a:buFont typeface="Wingdings" panose="05000000000000000000" pitchFamily="2" charset="2"/>
              <a:buChar char="§"/>
            </a:pPr>
            <a:r>
              <a:rPr lang="en-US" kern="0" dirty="0">
                <a:solidFill>
                  <a:schemeClr val="accent1">
                    <a:lumMod val="50000"/>
                  </a:schemeClr>
                </a:solidFill>
                <a:latin typeface="Garamond"/>
              </a:rPr>
              <a:t>Can change the way hospitals are organized and managed.</a:t>
            </a:r>
          </a:p>
          <a:p>
            <a:pPr lvl="1">
              <a:lnSpc>
                <a:spcPct val="80000"/>
              </a:lnSpc>
              <a:buFont typeface="Wingdings" panose="05000000000000000000" pitchFamily="2" charset="2"/>
              <a:buChar char="§"/>
            </a:pPr>
            <a:r>
              <a:rPr lang="en-US" kern="0" dirty="0">
                <a:solidFill>
                  <a:schemeClr val="accent1">
                    <a:lumMod val="50000"/>
                  </a:schemeClr>
                </a:solidFill>
                <a:latin typeface="Garamond"/>
              </a:rPr>
              <a:t>Allows hospitals to improve the quality of care for patients by reducing errors and waiting times.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Eliminates staff roadblocks and allows us to focus on providing care.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Fixes the process where the work is actually done, by the people who do the work.</a:t>
            </a:r>
          </a:p>
          <a:p>
            <a:pPr lvl="1">
              <a:lnSpc>
                <a:spcPct val="80000"/>
              </a:lnSpc>
              <a:buFont typeface="Wingdings" panose="05000000000000000000" pitchFamily="2" charset="2"/>
              <a:buChar char="§"/>
            </a:pPr>
            <a:r>
              <a:rPr lang="en-US" b="1" i="1" kern="0" dirty="0">
                <a:solidFill>
                  <a:schemeClr val="accent1">
                    <a:lumMod val="50000"/>
                  </a:schemeClr>
                </a:solidFill>
                <a:latin typeface="Garamond"/>
              </a:rPr>
              <a:t>The process is broken, not the people.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Requires continued learning.</a:t>
            </a:r>
          </a:p>
        </p:txBody>
      </p:sp>
      <p:sp>
        <p:nvSpPr>
          <p:cNvPr id="8" name="TextBox 7"/>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5</a:t>
            </a:fld>
            <a:endParaRPr lang="en-US" dirty="0">
              <a:solidFill>
                <a:srgbClr val="000000"/>
              </a:solidFill>
            </a:endParaRPr>
          </a:p>
        </p:txBody>
      </p:sp>
      <p:grpSp>
        <p:nvGrpSpPr>
          <p:cNvPr id="10" name="Group 9"/>
          <p:cNvGrpSpPr/>
          <p:nvPr/>
        </p:nvGrpSpPr>
        <p:grpSpPr>
          <a:xfrm>
            <a:off x="676275" y="258227"/>
            <a:ext cx="7772400" cy="1138773"/>
            <a:chOff x="676275" y="304800"/>
            <a:chExt cx="7772400" cy="1138773"/>
          </a:xfrm>
        </p:grpSpPr>
        <p:cxnSp>
          <p:nvCxnSpPr>
            <p:cNvPr id="12" name="Straight Connector 11"/>
            <p:cNvCxnSpPr/>
            <p:nvPr/>
          </p:nvCxnSpPr>
          <p:spPr bwMode="auto">
            <a:xfrm>
              <a:off x="676275" y="1371600"/>
              <a:ext cx="777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676275" y="304800"/>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Introduction to Lean</a:t>
              </a:r>
            </a:p>
          </p:txBody>
        </p:sp>
      </p:grpSp>
    </p:spTree>
    <p:extLst>
      <p:ext uri="{BB962C8B-B14F-4D97-AF65-F5344CB8AC3E}">
        <p14:creationId xmlns:p14="http://schemas.microsoft.com/office/powerpoint/2010/main" val="8028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6</a:t>
            </a:fld>
            <a:endParaRPr lang="en-US" dirty="0">
              <a:solidFill>
                <a:srgbClr val="000000"/>
              </a:solidFill>
            </a:endParaRPr>
          </a:p>
        </p:txBody>
      </p:sp>
      <p:sp>
        <p:nvSpPr>
          <p:cNvPr id="12" name="TextBox 11"/>
          <p:cNvSpPr txBox="1"/>
          <p:nvPr/>
        </p:nvSpPr>
        <p:spPr>
          <a:xfrm>
            <a:off x="762000" y="1676400"/>
            <a:ext cx="7543800" cy="3339376"/>
          </a:xfrm>
          <a:prstGeom prst="rect">
            <a:avLst/>
          </a:prstGeom>
          <a:noFill/>
        </p:spPr>
        <p:txBody>
          <a:bodyPr wrap="square" rtlCol="0">
            <a:spAutoFit/>
          </a:bodyPr>
          <a:lstStyle/>
          <a:p>
            <a:pPr algn="ctr"/>
            <a:r>
              <a:rPr lang="en-US" sz="4800" u="sng" dirty="0">
                <a:solidFill>
                  <a:srgbClr val="7030A0"/>
                </a:solidFill>
                <a:latin typeface="+mj-lt"/>
              </a:rPr>
              <a:t>Discovering your project</a:t>
            </a:r>
          </a:p>
          <a:p>
            <a:pPr algn="ctr"/>
            <a:endParaRPr lang="en-US" sz="2000" dirty="0">
              <a:solidFill>
                <a:schemeClr val="accent1">
                  <a:lumMod val="50000"/>
                </a:schemeClr>
              </a:solidFill>
              <a:latin typeface="+mj-lt"/>
            </a:endParaRPr>
          </a:p>
          <a:p>
            <a:pPr algn="ctr"/>
            <a:r>
              <a:rPr lang="en-US" sz="4400" dirty="0">
                <a:solidFill>
                  <a:schemeClr val="accent1">
                    <a:lumMod val="50000"/>
                  </a:schemeClr>
                </a:solidFill>
                <a:latin typeface="+mj-lt"/>
              </a:rPr>
              <a:t>First Step:</a:t>
            </a:r>
          </a:p>
          <a:p>
            <a:pPr algn="ctr"/>
            <a:endParaRPr lang="en-US" sz="1100" dirty="0">
              <a:solidFill>
                <a:schemeClr val="accent1">
                  <a:lumMod val="50000"/>
                </a:schemeClr>
              </a:solidFill>
              <a:latin typeface="+mj-lt"/>
            </a:endParaRPr>
          </a:p>
          <a:p>
            <a:pPr algn="ctr"/>
            <a:r>
              <a:rPr lang="en-US" sz="4400" dirty="0">
                <a:solidFill>
                  <a:schemeClr val="accent1">
                    <a:lumMod val="50000"/>
                  </a:schemeClr>
                </a:solidFill>
                <a:latin typeface="+mj-lt"/>
              </a:rPr>
              <a:t>Focus on the Opportunities </a:t>
            </a:r>
          </a:p>
          <a:p>
            <a:pPr algn="ctr"/>
            <a:r>
              <a:rPr lang="en-US" sz="4400" dirty="0">
                <a:solidFill>
                  <a:schemeClr val="accent1">
                    <a:lumMod val="50000"/>
                  </a:schemeClr>
                </a:solidFill>
                <a:latin typeface="+mj-lt"/>
              </a:rPr>
              <a:t>by Identifying Waste</a:t>
            </a:r>
          </a:p>
        </p:txBody>
      </p:sp>
    </p:spTree>
    <p:extLst>
      <p:ext uri="{BB962C8B-B14F-4D97-AF65-F5344CB8AC3E}">
        <p14:creationId xmlns:p14="http://schemas.microsoft.com/office/powerpoint/2010/main" val="23825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Table 18"/>
          <p:cNvGraphicFramePr>
            <a:graphicFrameLocks noGrp="1"/>
          </p:cNvGraphicFramePr>
          <p:nvPr>
            <p:extLst>
              <p:ext uri="{D42A27DB-BD31-4B8C-83A1-F6EECF244321}">
                <p14:modId xmlns:p14="http://schemas.microsoft.com/office/powerpoint/2010/main" val="1260643713"/>
              </p:ext>
            </p:extLst>
          </p:nvPr>
        </p:nvGraphicFramePr>
        <p:xfrm>
          <a:off x="2171700" y="2275194"/>
          <a:ext cx="4724400" cy="3819120"/>
        </p:xfrm>
        <a:graphic>
          <a:graphicData uri="http://schemas.openxmlformats.org/drawingml/2006/table">
            <a:tbl>
              <a:tblPr firstRow="1" bandRow="1">
                <a:tableStyleId>{BC89EF96-8CEA-46FF-86C4-4CE0E7609802}</a:tableStyleId>
              </a:tblPr>
              <a:tblGrid>
                <a:gridCol w="767715">
                  <a:extLst>
                    <a:ext uri="{9D8B030D-6E8A-4147-A177-3AD203B41FA5}">
                      <a16:colId xmlns:a16="http://schemas.microsoft.com/office/drawing/2014/main" val="20000"/>
                    </a:ext>
                  </a:extLst>
                </a:gridCol>
                <a:gridCol w="3956685">
                  <a:extLst>
                    <a:ext uri="{9D8B030D-6E8A-4147-A177-3AD203B41FA5}">
                      <a16:colId xmlns:a16="http://schemas.microsoft.com/office/drawing/2014/main" val="20001"/>
                    </a:ext>
                  </a:extLst>
                </a:gridCol>
              </a:tblGrid>
              <a:tr h="477390">
                <a:tc>
                  <a:txBody>
                    <a:bodyPr/>
                    <a:lstStyle/>
                    <a:p>
                      <a:pPr algn="ctr"/>
                      <a:r>
                        <a:rPr lang="en-US" sz="2000" b="1" dirty="0"/>
                        <a:t>D</a:t>
                      </a:r>
                    </a:p>
                  </a:txBody>
                  <a:tcPr/>
                </a:tc>
                <a:tc>
                  <a:txBody>
                    <a:bodyPr/>
                    <a:lstStyle/>
                    <a:p>
                      <a:r>
                        <a:rPr lang="en-US" sz="2000" b="0" dirty="0"/>
                        <a:t>Defects</a:t>
                      </a:r>
                    </a:p>
                  </a:txBody>
                  <a:tcPr/>
                </a:tc>
                <a:extLst>
                  <a:ext uri="{0D108BD9-81ED-4DB2-BD59-A6C34878D82A}">
                    <a16:rowId xmlns:a16="http://schemas.microsoft.com/office/drawing/2014/main" val="10000"/>
                  </a:ext>
                </a:extLst>
              </a:tr>
              <a:tr h="477390">
                <a:tc>
                  <a:txBody>
                    <a:bodyPr/>
                    <a:lstStyle/>
                    <a:p>
                      <a:pPr algn="ctr"/>
                      <a:r>
                        <a:rPr lang="en-US" sz="2000" b="1" dirty="0"/>
                        <a:t>O</a:t>
                      </a:r>
                    </a:p>
                  </a:txBody>
                  <a:tcPr/>
                </a:tc>
                <a:tc>
                  <a:txBody>
                    <a:bodyPr/>
                    <a:lstStyle/>
                    <a:p>
                      <a:r>
                        <a:rPr lang="en-US" sz="2000" b="0" dirty="0"/>
                        <a:t>Overproduction</a:t>
                      </a:r>
                    </a:p>
                  </a:txBody>
                  <a:tcPr/>
                </a:tc>
                <a:extLst>
                  <a:ext uri="{0D108BD9-81ED-4DB2-BD59-A6C34878D82A}">
                    <a16:rowId xmlns:a16="http://schemas.microsoft.com/office/drawing/2014/main" val="10001"/>
                  </a:ext>
                </a:extLst>
              </a:tr>
              <a:tr h="477390">
                <a:tc>
                  <a:txBody>
                    <a:bodyPr/>
                    <a:lstStyle/>
                    <a:p>
                      <a:pPr algn="ctr"/>
                      <a:r>
                        <a:rPr lang="en-US" sz="2000" b="1" dirty="0"/>
                        <a:t>W</a:t>
                      </a:r>
                    </a:p>
                  </a:txBody>
                  <a:tcPr/>
                </a:tc>
                <a:tc>
                  <a:txBody>
                    <a:bodyPr/>
                    <a:lstStyle/>
                    <a:p>
                      <a:r>
                        <a:rPr lang="en-US" sz="2000" b="0" dirty="0"/>
                        <a:t>Waiting</a:t>
                      </a:r>
                    </a:p>
                  </a:txBody>
                  <a:tcPr/>
                </a:tc>
                <a:extLst>
                  <a:ext uri="{0D108BD9-81ED-4DB2-BD59-A6C34878D82A}">
                    <a16:rowId xmlns:a16="http://schemas.microsoft.com/office/drawing/2014/main" val="10002"/>
                  </a:ext>
                </a:extLst>
              </a:tr>
              <a:tr h="477390">
                <a:tc>
                  <a:txBody>
                    <a:bodyPr/>
                    <a:lstStyle/>
                    <a:p>
                      <a:pPr algn="ctr"/>
                      <a:r>
                        <a:rPr lang="en-US" sz="2000" b="1" dirty="0"/>
                        <a:t>N</a:t>
                      </a:r>
                    </a:p>
                  </a:txBody>
                  <a:tcPr/>
                </a:tc>
                <a:tc>
                  <a:txBody>
                    <a:bodyPr/>
                    <a:lstStyle/>
                    <a:p>
                      <a:r>
                        <a:rPr lang="en-US" sz="2000" b="0" dirty="0"/>
                        <a:t>Non-Utilized Talent</a:t>
                      </a:r>
                    </a:p>
                  </a:txBody>
                  <a:tcPr/>
                </a:tc>
                <a:extLst>
                  <a:ext uri="{0D108BD9-81ED-4DB2-BD59-A6C34878D82A}">
                    <a16:rowId xmlns:a16="http://schemas.microsoft.com/office/drawing/2014/main" val="10003"/>
                  </a:ext>
                </a:extLst>
              </a:tr>
              <a:tr h="477390">
                <a:tc>
                  <a:txBody>
                    <a:bodyPr/>
                    <a:lstStyle/>
                    <a:p>
                      <a:pPr algn="ctr"/>
                      <a:r>
                        <a:rPr lang="en-US" sz="2000" b="1" dirty="0"/>
                        <a:t>T</a:t>
                      </a:r>
                    </a:p>
                  </a:txBody>
                  <a:tcPr/>
                </a:tc>
                <a:tc>
                  <a:txBody>
                    <a:bodyPr/>
                    <a:lstStyle/>
                    <a:p>
                      <a:r>
                        <a:rPr lang="en-US" sz="2000" b="0" dirty="0"/>
                        <a:t>Transportation</a:t>
                      </a:r>
                    </a:p>
                  </a:txBody>
                  <a:tcPr/>
                </a:tc>
                <a:extLst>
                  <a:ext uri="{0D108BD9-81ED-4DB2-BD59-A6C34878D82A}">
                    <a16:rowId xmlns:a16="http://schemas.microsoft.com/office/drawing/2014/main" val="10004"/>
                  </a:ext>
                </a:extLst>
              </a:tr>
              <a:tr h="477390">
                <a:tc>
                  <a:txBody>
                    <a:bodyPr/>
                    <a:lstStyle/>
                    <a:p>
                      <a:pPr algn="ctr"/>
                      <a:r>
                        <a:rPr lang="en-US" sz="2000" b="1" dirty="0"/>
                        <a:t>I</a:t>
                      </a:r>
                    </a:p>
                  </a:txBody>
                  <a:tcPr/>
                </a:tc>
                <a:tc>
                  <a:txBody>
                    <a:bodyPr/>
                    <a:lstStyle/>
                    <a:p>
                      <a:r>
                        <a:rPr lang="en-US" sz="2000" b="0" dirty="0"/>
                        <a:t>Inventory</a:t>
                      </a:r>
                    </a:p>
                  </a:txBody>
                  <a:tcPr/>
                </a:tc>
                <a:extLst>
                  <a:ext uri="{0D108BD9-81ED-4DB2-BD59-A6C34878D82A}">
                    <a16:rowId xmlns:a16="http://schemas.microsoft.com/office/drawing/2014/main" val="10005"/>
                  </a:ext>
                </a:extLst>
              </a:tr>
              <a:tr h="477390">
                <a:tc>
                  <a:txBody>
                    <a:bodyPr/>
                    <a:lstStyle/>
                    <a:p>
                      <a:pPr algn="ctr"/>
                      <a:r>
                        <a:rPr lang="en-US" sz="2000" b="1" dirty="0"/>
                        <a:t>M</a:t>
                      </a:r>
                    </a:p>
                  </a:txBody>
                  <a:tcPr/>
                </a:tc>
                <a:tc>
                  <a:txBody>
                    <a:bodyPr/>
                    <a:lstStyle/>
                    <a:p>
                      <a:r>
                        <a:rPr lang="en-US" sz="2000" b="0" dirty="0"/>
                        <a:t>Motion</a:t>
                      </a:r>
                    </a:p>
                  </a:txBody>
                  <a:tcPr/>
                </a:tc>
                <a:extLst>
                  <a:ext uri="{0D108BD9-81ED-4DB2-BD59-A6C34878D82A}">
                    <a16:rowId xmlns:a16="http://schemas.microsoft.com/office/drawing/2014/main" val="10006"/>
                  </a:ext>
                </a:extLst>
              </a:tr>
              <a:tr h="477390">
                <a:tc>
                  <a:txBody>
                    <a:bodyPr/>
                    <a:lstStyle/>
                    <a:p>
                      <a:pPr algn="ctr"/>
                      <a:r>
                        <a:rPr lang="en-US" sz="2000" b="1" dirty="0"/>
                        <a:t>E</a:t>
                      </a:r>
                    </a:p>
                  </a:txBody>
                  <a:tcPr/>
                </a:tc>
                <a:tc>
                  <a:txBody>
                    <a:bodyPr/>
                    <a:lstStyle/>
                    <a:p>
                      <a:r>
                        <a:rPr lang="en-US" sz="2000" b="0" dirty="0"/>
                        <a:t>Extra-Processing</a:t>
                      </a:r>
                    </a:p>
                  </a:txBody>
                  <a:tcPr/>
                </a:tc>
                <a:extLst>
                  <a:ext uri="{0D108BD9-81ED-4DB2-BD59-A6C34878D82A}">
                    <a16:rowId xmlns:a16="http://schemas.microsoft.com/office/drawing/2014/main" val="10007"/>
                  </a:ext>
                </a:extLst>
              </a:tr>
            </a:tbl>
          </a:graphicData>
        </a:graphic>
      </p:graphicFrame>
      <p:sp>
        <p:nvSpPr>
          <p:cNvPr id="20" name="TextBox 19"/>
          <p:cNvSpPr txBox="1"/>
          <p:nvPr/>
        </p:nvSpPr>
        <p:spPr>
          <a:xfrm>
            <a:off x="685800" y="1295400"/>
            <a:ext cx="7543800" cy="830997"/>
          </a:xfrm>
          <a:prstGeom prst="rect">
            <a:avLst/>
          </a:prstGeom>
          <a:noFill/>
        </p:spPr>
        <p:txBody>
          <a:bodyPr wrap="square" rtlCol="0">
            <a:spAutoFit/>
          </a:bodyPr>
          <a:lstStyle/>
          <a:p>
            <a:pPr algn="ctr"/>
            <a:endParaRPr lang="en-US" sz="2000" dirty="0">
              <a:solidFill>
                <a:schemeClr val="accent1">
                  <a:lumMod val="50000"/>
                </a:schemeClr>
              </a:solidFill>
              <a:latin typeface="+mj-lt"/>
            </a:endParaRPr>
          </a:p>
          <a:p>
            <a:pPr algn="ctr"/>
            <a:r>
              <a:rPr lang="en-US" sz="2800" u="sng" dirty="0">
                <a:solidFill>
                  <a:schemeClr val="accent1">
                    <a:lumMod val="50000"/>
                  </a:schemeClr>
                </a:solidFill>
                <a:latin typeface="Garamond" pitchFamily="18" charset="0"/>
              </a:rPr>
              <a:t>Categorizing Waste</a:t>
            </a:r>
          </a:p>
        </p:txBody>
      </p:sp>
      <p:sp>
        <p:nvSpPr>
          <p:cNvPr id="9" name="TextBox 8"/>
          <p:cNvSpPr txBox="1"/>
          <p:nvPr/>
        </p:nvSpPr>
        <p:spPr>
          <a:xfrm>
            <a:off x="7239000" y="5562600"/>
            <a:ext cx="1752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7</a:t>
            </a:fld>
            <a:endParaRPr lang="en-US" dirty="0">
              <a:solidFill>
                <a:srgbClr val="000000"/>
              </a:solidFill>
            </a:endParaRPr>
          </a:p>
        </p:txBody>
      </p:sp>
      <p:cxnSp>
        <p:nvCxnSpPr>
          <p:cNvPr id="11" name="Straight Connector 10"/>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spTree>
    <p:extLst>
      <p:ext uri="{BB962C8B-B14F-4D97-AF65-F5344CB8AC3E}">
        <p14:creationId xmlns:p14="http://schemas.microsoft.com/office/powerpoint/2010/main" val="303125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752600"/>
            <a:ext cx="807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Defects - </a:t>
            </a:r>
            <a:r>
              <a:rPr lang="en-US" sz="2800" u="sng" kern="0" dirty="0">
                <a:solidFill>
                  <a:schemeClr val="accent1">
                    <a:lumMod val="50000"/>
                  </a:schemeClr>
                </a:solidFill>
                <a:latin typeface="Garamond"/>
              </a:rPr>
              <a:t>Errors</a:t>
            </a:r>
          </a:p>
          <a:p>
            <a:pPr lvl="1">
              <a:lnSpc>
                <a:spcPct val="80000"/>
              </a:lnSpc>
              <a:buFont typeface="Wingdings" panose="05000000000000000000" pitchFamily="2" charset="2"/>
              <a:buChar char="§"/>
            </a:pPr>
            <a:r>
              <a:rPr lang="en-US" kern="0" dirty="0">
                <a:solidFill>
                  <a:schemeClr val="accent1">
                    <a:lumMod val="50000"/>
                  </a:schemeClr>
                </a:solidFill>
                <a:latin typeface="Garamond"/>
              </a:rPr>
              <a:t>Dispensing or administering to the wrong patient.</a:t>
            </a:r>
          </a:p>
          <a:p>
            <a:pPr lvl="1">
              <a:lnSpc>
                <a:spcPct val="80000"/>
              </a:lnSpc>
              <a:buFont typeface="Wingdings" panose="05000000000000000000" pitchFamily="2" charset="2"/>
              <a:buChar char="§"/>
            </a:pPr>
            <a:r>
              <a:rPr lang="en-US" kern="0" dirty="0">
                <a:solidFill>
                  <a:schemeClr val="accent1">
                    <a:lumMod val="50000"/>
                  </a:schemeClr>
                </a:solidFill>
                <a:latin typeface="Garamond"/>
              </a:rPr>
              <a:t>Choosing the wrong procedure or site.</a:t>
            </a:r>
          </a:p>
          <a:p>
            <a:pPr lvl="1">
              <a:lnSpc>
                <a:spcPct val="80000"/>
              </a:lnSpc>
              <a:buFont typeface="Wingdings" panose="05000000000000000000" pitchFamily="2" charset="2"/>
              <a:buChar char="§"/>
            </a:pPr>
            <a:r>
              <a:rPr lang="en-US" kern="0" dirty="0">
                <a:solidFill>
                  <a:schemeClr val="accent1">
                    <a:lumMod val="50000"/>
                  </a:schemeClr>
                </a:solidFill>
                <a:latin typeface="Garamond"/>
              </a:rPr>
              <a:t>Choosing the wrong patient medical record and registration.</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CEAAkGBxQSEhQUEhQUFBQXFRQUFBQUFBQUFBQUFBQXFxQUFBQYHCggGBolHBQUITEhJSksLi4uFx8zODMsNygtLisBCgoKDg0OGxAQGiwkHSQsLCwsLCwsLCwsLCwsLCwsLCwsLCwsLCwsLCwsLCwsLCwsLCwsLCwsLCwsLCwsLCwsLP/AABEIAMIBAwMBIgACEQEDEQH/xAAbAAACAwEBAQAAAAAAAAAAAAABAgADBAUGB//EADoQAAIBAgQCCAQEBQQDAAAAAAABAgMRBAUSITFBEyJRYXGBkbEGMqHBI3LR4VJigvDxFJKywhUzQv/EABkBAAMBAQEAAAAAAAAAAAAAAAABAgMEBf/EACURAQEAAgICAgICAwEAAAAAAAABAhEDMRIhMkETImGBM3GhBP/aAAwDAQACEQMRAD8AzyouPAtoYjtN8qaZir4bsM0tUZphlE58ajizVTr3EBnEpnE0vcrlEVNllAz1aRvcSqcCTcudIrtY6M4FEqRKmZTJKKY8qRW42Ebn46jZrv8AtYyOJ0sWrpdzMdRGOfbow6ZIxGiWRjYk0TtRHErlEviBxA2bSLKBp0AlEqUM8YhcS3SHQVstK4RO5kytT/qf2ORY72WQ/Dj5+7NePtlydNIUixRGsbsVekmktAMiaRWiwRjBLAaCBgFbRBrEFo3o43Q3Eu0iSpi0zZa+GuYZ0XE6twSgmIOVDFNcS+OITHr4JMw1cJJcCabb0iBqOa3JA6Zk1TdOxVJGOVaQrrMk2mSKZor1sm4lRjzCVo7cboytGnHrZeKKYmOfbfDpVpBOJalyI4ma2SKLEWOAqgPZyEcRGi2QlhygmgdIsihnDYezZ7HewG1OPh77nEjC+x6ChTtFLsSR0cbn5FqYdREhlE3YluQZxBpGQAcRrBsMK9BNJZYlgCrSQdogaN6WIWBBBmVxKpUy8BIUCuJoaEcCabJPDpmStgjq6RXEmqeeqw0jwimdLG4XUjhtuDszOqjXKjYRxK4Yvkwqur2vZ94lMuYU+rfvXuYonXxdO8H4e3+DlJGXJ21w6BisusVyRltqQeKJBFkYitORlnHcDganTJpK2bPoHSLlBEcR7BcBFarnapnIwq3a7/sb4to6+P4uTk+TYojaTPGuWxro1ZmmtiQQZSTQrdigZxBpE6YKqjIdILDaiAFdiFliCN6BBIgobIrJYaxLCUWwGhgMmmRiseQliKZJI52LwiZ09JXOJFOPO1sA+Qs8E5KzR3ZQK5LsJqtvNV6VaEXp60ex7+hXFHruh6t+fLvPNTW78WY8rXju1NhXEsiwtGLaVXGAw0Ij6RLimQhbiKsYq7MlDMIT4O6LmN1uRO5vTTEkgwkBoIqFw0usdimkzkQXWR2sJR5nXxX9XLyzWSf6cH+mNnRk0mzFi6B8iXfM2NAsigyyhcrlTNziI6Yww6mTpTVKiVyoDJT0wB+gIL0b1KQSIJTJCWCQmmDFYZAsRVEsSw9iWJpkaKZmiaMtVk04qmNSpcwwhdmpwsiTVxkuB5fFR68vzS9z0FZNHBxPzy8WZcvTXj7ZGt2BFjW5GjBrOywe5fpKCyLYvtpHBz2qk0pLqu6b7Oz2MMsJOMY9HLnu13/bc9DmWBVVWZyIZBP5ekejsWzO/i5MPGe9OfPHLbr5arx+bUaKkbFeXYCNJWiv3NNZHJlZ5XTox3r2yarNeJ6TB/Kebaud7Kp3ijfhv05+afbfpBpGiO4nQwZ3TElTNM4iNDDPoBoLmgNDJVpA4llgNDCvSQexBm7MQixHGyFIjIgSJplGSJFDJEUy6Q2GsSxJqKxlsaqxVTiRVDTiaHErsNGQBVVpXPK5o3Fztx1WXnK33PZSR47N+NT8z4cbKW5lyfTXj+3Pp4rW3Dg7OzX8Sbi/Tb1Bguk31uLVtrJp+DQMXRVOdFrZXcH/AFK935xRlozipyUpSjO8opN9SXNW5XtYXjLPS96qihmbvK9uM0u5wdrFdLPJ6WpxSk4uUOx9z7yvC5Y6tHpFbpNcmm+fWaaf1NClGNqVaKbtaDVnfa2/OLN/Hj3Zrad5N2V15ShrqSi7q6SVrGapni6TQovjzXYZcjprXODhJyjJrVbZLld8EyZtgdE4z2sr3e3Y+XP9w/Hh52X+j8svHbbWzyEU2+K2JSzuM4tvZI8tjZa5XirLbz7WbqdOgodZq+3evQ0v/mwk+0/ly26OHzhSmorm9j0+UVrbd9jxuQUYt6rdaN7efB+h6XB19N++1jLPxxy1ifvLHdeontuWU6hw1iXL5vLsLaFdx8PYczZ3F3LXKnEFCpdXLDWIVaQOJaBoYUuINJa0Cwwq0gLbEA2+mOVosKZCAgUiaZkgkCTTQgSJEmy1VuNTQ9SAIog0aFcB2xoxEZYrY8pjI3nO/OU0/Ns9fY8rjY/iT/NL3MebprxduXi4qrFwjJKSafa007q68iU6T02qaZO+7Ssu7Y5dWnKNeUoRT0zep8JOM4Jryu3/ALUV5pXbnGUakoRcXeyTtKLs0/X6DnFbqS+u1eXt2tHJWRfTw6dnZX7bHNyaopXXTKq+PBK3kjt0+Rz5y43TbG7gdCcXFZRKrVvP5Eto35956KwqW4+PkuPuHljt5PF4HoZSlKOpS5rkvAyUq+HXFLj2PbfjwPZ4ikpcTg5zQhSWpq518fN5ervbLLDXtxsVKNOpTqQ+WT0yXjwOvVicahljk4uMrwclK31Vjv1aewcupZInGWy7TD1pR47o6FGspcGc/DV1wZqVBN3jsQh0cBidDafD2OvGV0ebd00dXLa+1vM2wyRY33CKmE2ShLBRBgtgDEDYaxgILGzFMaJWh4sRrEQFyXJpmCLEE5EGEmKSMbl0YC0ZIUy0IBAGeXzKNq0/G/qkz1J5zO4fi+KT+32MOaemvF28znapRd6knByaWpNrhe1/X2HqZRCdKME2knqjJPffjv3leNUFidVWyjGlFxvwTlKSbfovUSnrVSMKU46NLlFSV9tXypp8tipL4zV/n+F+t+z08trU3eE4TX80dLt+ZfodylB2Tex5unmlSniJU5vVDUku2N1dez9DqTziKjtGct38sW1s7Pcjl487Zv8A4rDKOx2ElE4UviODpuUYyukn1ouKd++x0MmnVqU1Ora73SSttyv3md4csZu+lzOXpoqRM2OwinHhf/Bwsxx841ZRqTkorgoJXfmzsZDilOLilPbnPi795reHLCTMvyS+nmssqOjV6KXBvqv12+h3JmX4vy1uKqQW8Hfbs5/YGV4rpaafO2/jzNOWeUnJP7ThdW4m0K9mWU7wfcCvHdM0043RE6Rl6rTTakjRg1aS/viY1Cy8zp5dFN9bluXIhrlTfITW1yN7iVzpHSzZ410WqRXOgUypNcGMNZDH0zIBusmNcrTDcbIyIpClkUIzIMQDE00lKwsYX4hiu0e5JilYNxSJCMdRFImkDiSDpnC+II9eL/la9H+524nJ+IVtB97Xql+hnyz9WnH8nmM2wLnacFFyScXGXCUXa68VZNHIhltWLhLolLTKbUFO2hSaas/U9ZTiUYqlUcX0WlS7ZX29EZ8fLlNYtssJXDzHK5znrsleG+/CcWnH7m3J6Elht09XWbT2d23sW4KFazVbS3ycXx8USePqRTSoTduDvFxfmmVllll+nr0UkntzcJTc8A0lulJW/K2vsb/h/OIOjFO+pJJ7Pitnb0DDN7LejVXbaF1v3ob/AMs+FKjUlz+XSt+29i7vKWXHu77E1OqGd5a62iVKymndSe23B32DleV1IT1TrSn/AC8ImnLsTWm30lNQS4O6bfkbrbmeWeeM8FSS3aV6CnFpnhKVKWFxLg7qnNu1+FuX6H0CLPP/ABdl3SU9S+aO6+5XBnr9b1S5Jv3O4FaF0WYPgjzmC+IPw2p/NFep6HJcVBuOraM7Wf8AC329xWXFlhfaLlMum2pS4GzAR3R1aWDiktr+JZKmjSYVltSg3C6QuhmqRF0ksyDCt0yDkDYXxQbFEYMtVJ82xs1iYykil0kK4CNf0qA6yKlAdImgyrIZV0LGI6piph0wekY2hBUSTIm2OgkaYjNFHK+IV+HF/wA6/wCMjpJSOb8QRfRq9ra17SI5PjV8fyjlwexojG0TJQfBG6ZxR12aZKhdCOwtQvithky0obl9OmkxsNFbjS4oL0cRw3A0W1OJXYqAqExcLxa7hwyWxU7J8tzrB9HOW+z5HY+HZqVK3P8ATb9C3Pshc5ymnv8ATblY5mRxqU5um4vtvy9T0srM+Lv3HLjLjyf7fSPh3HOcHCT60NvGPL04eh1WeOy2t0dWMuTdpeEtn+vkexMeO7h8uPjS2FaGYDVmVxBYZgAFIC4R6C6IbiojEgVuFAiEAZIawqDcQMGwoUxGIUxbhJMyGQiDcQNcw51T1UZd1peju/pc2Amrpp8GrPwZNm5pWN1dvI4d7nQMfRaJyg+Tt4rk/Q1a7WOHWndbtXXRsStFGGpUTa8TW5BCoYfiw1haD6w1R3GBveKYELCXVa7CRlcrEqZIjYRGMRkxlO5z5Ydcktv7+x1MQ9jNYqWr1O3Mq35HuGzzmW4VSqK/BdZ+XD62PQ6jo4p625ufKWyCAFxWzdzi2VSqDOIHEDVOT7CFliAF6ZBRkhIOgoBABiCkEZrhTFQbgDEuLcKZJnTIKgiBrkbFJcA4OdvTWi+2Cv5N/t6GWpK+5Z8TtqpTfbFr0f7oojLbyOPk+Vd/HP0lc3Kq7lOafKVvodzpDgZHDr1n21P+sTsT2I6Vl2up1OsGpUMuFqam2WrdlRFXUJbvvJTqK9hI7FVSaUggrdKRU5Cqqmih1igvqcDJOexc5XTMso2RUFro/D6vrfgvdv2R1zl5CupL83sl+p1Dqw6ced/YGxWwsUtKXFYzAwMhAEAL0NEhBJOAJAMCBIIIiBIABBIQQEICCBmQhBBw/ildWn+Z+yOfT+XyIQ5OX5u/h/xxiyX/AOvzS9zfieDAQhWXyZcnfVfib4cSEHE09TiY8bxIQcKFpv5vATCPqohBfar02w4FFUJDRNdPI/8A1/1P2R0UQh149OPLtGKQhaUAyEAyMhCFG//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7620000" y="5657671"/>
            <a:ext cx="13716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8</a:t>
            </a:fld>
            <a:endParaRPr lang="en-US" dirty="0">
              <a:solidFill>
                <a:srgbClr val="000000"/>
              </a:solidFill>
            </a:endParaRPr>
          </a:p>
        </p:txBody>
      </p:sp>
      <p:cxnSp>
        <p:nvCxnSpPr>
          <p:cNvPr id="12" name="Straight Connector 11"/>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1266" name="Picture 2" descr="http://www.gannett-cdn.com/-mm-/e3bd7df781192ca85a86aa72e3245558714ab816/c=0-70-598-520&amp;r=x404&amp;c=534x401/local/-/media/Indianapolis/None/2014/10/07/635482780474400503-Scissors-in-chest-photo-2-.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678465"/>
            <a:ext cx="3409503"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mericansmadandangry.org/images/747_crash.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1017" y="5424170"/>
            <a:ext cx="2583383" cy="73152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7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171557"/>
            <a:ext cx="1752600" cy="5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
          <p:cNvSpPr txBox="1">
            <a:spLocks noChangeArrowheads="1"/>
          </p:cNvSpPr>
          <p:nvPr/>
        </p:nvSpPr>
        <p:spPr bwMode="auto">
          <a:xfrm>
            <a:off x="533400" y="1676400"/>
            <a:ext cx="8077200" cy="204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8865F"/>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E8CBB"/>
              </a:buClr>
              <a:buSzPct val="6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80000"/>
              </a:lnSpc>
              <a:buFont typeface="Wingdings" panose="05000000000000000000" pitchFamily="2" charset="2"/>
              <a:buChar char="§"/>
            </a:pPr>
            <a:r>
              <a:rPr lang="en-US" sz="2800" kern="0" dirty="0">
                <a:solidFill>
                  <a:schemeClr val="accent1">
                    <a:lumMod val="50000"/>
                  </a:schemeClr>
                </a:solidFill>
                <a:latin typeface="Garamond"/>
              </a:rPr>
              <a:t>Overproduction – </a:t>
            </a:r>
            <a:r>
              <a:rPr lang="en-US" sz="2800" u="sng" kern="0" dirty="0">
                <a:solidFill>
                  <a:schemeClr val="accent1">
                    <a:lumMod val="50000"/>
                  </a:schemeClr>
                </a:solidFill>
                <a:latin typeface="Garamond"/>
              </a:rPr>
              <a:t>Too much</a:t>
            </a:r>
          </a:p>
          <a:p>
            <a:pPr lvl="1">
              <a:lnSpc>
                <a:spcPct val="80000"/>
              </a:lnSpc>
              <a:buFont typeface="Wingdings" panose="05000000000000000000" pitchFamily="2" charset="2"/>
              <a:buChar char="§"/>
            </a:pPr>
            <a:r>
              <a:rPr lang="en-US" kern="0" dirty="0">
                <a:solidFill>
                  <a:schemeClr val="accent1">
                    <a:lumMod val="50000"/>
                  </a:schemeClr>
                </a:solidFill>
                <a:latin typeface="Garamond"/>
              </a:rPr>
              <a:t>Excessive amount of tests being ordered for the convenience or liability of the organization.</a:t>
            </a:r>
          </a:p>
          <a:p>
            <a:pPr lvl="1">
              <a:lnSpc>
                <a:spcPct val="80000"/>
              </a:lnSpc>
              <a:buFont typeface="Wingdings" panose="05000000000000000000" pitchFamily="2" charset="2"/>
              <a:buChar char="§"/>
            </a:pPr>
            <a:r>
              <a:rPr lang="en-US" kern="0" dirty="0">
                <a:solidFill>
                  <a:schemeClr val="accent1">
                    <a:lumMod val="50000"/>
                  </a:schemeClr>
                </a:solidFill>
                <a:latin typeface="Garamond"/>
              </a:rPr>
              <a:t>Food that goes uneaten or spoils</a:t>
            </a:r>
            <a:r>
              <a:rPr lang="en-US" sz="2800" kern="0" dirty="0">
                <a:solidFill>
                  <a:schemeClr val="accent1">
                    <a:lumMod val="50000"/>
                  </a:schemeClr>
                </a:solidFill>
                <a:latin typeface="Garamond"/>
              </a:rPr>
              <a:t>.</a:t>
            </a:r>
          </a:p>
        </p:txBody>
      </p:sp>
      <p:sp>
        <p:nvSpPr>
          <p:cNvPr id="10" name="TextBox 9"/>
          <p:cNvSpPr txBox="1"/>
          <p:nvPr/>
        </p:nvSpPr>
        <p:spPr>
          <a:xfrm>
            <a:off x="7696200" y="5657671"/>
            <a:ext cx="12954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pPr>
              <a:defRPr/>
            </a:pPr>
            <a:fld id="{7F3396CA-BCF9-4B04-BF4A-011CDE821F2D}" type="slidenum">
              <a:rPr lang="en-US" smtClean="0">
                <a:solidFill>
                  <a:srgbClr val="000000"/>
                </a:solidFill>
              </a:rPr>
              <a:pPr>
                <a:defRPr/>
              </a:pPr>
              <a:t>9</a:t>
            </a:fld>
            <a:endParaRPr lang="en-US" dirty="0">
              <a:solidFill>
                <a:srgbClr val="000000"/>
              </a:solidFill>
            </a:endParaRPr>
          </a:p>
        </p:txBody>
      </p:sp>
      <p:cxnSp>
        <p:nvCxnSpPr>
          <p:cNvPr id="12" name="Straight Connector 11"/>
          <p:cNvCxnSpPr/>
          <p:nvPr/>
        </p:nvCxnSpPr>
        <p:spPr bwMode="auto">
          <a:xfrm>
            <a:off x="762000" y="1447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685126" y="367248"/>
            <a:ext cx="7543800" cy="1138773"/>
          </a:xfrm>
          <a:prstGeom prst="rect">
            <a:avLst/>
          </a:prstGeom>
          <a:noFill/>
        </p:spPr>
        <p:txBody>
          <a:bodyPr wrap="square" rtlCol="0">
            <a:spAutoFit/>
          </a:bodyPr>
          <a:lstStyle/>
          <a:p>
            <a:r>
              <a:rPr lang="en-US" sz="4000" dirty="0">
                <a:solidFill>
                  <a:schemeClr val="accent1">
                    <a:lumMod val="50000"/>
                  </a:schemeClr>
                </a:solidFill>
                <a:latin typeface="+mj-lt"/>
                <a:ea typeface="Batang" panose="02030600000101010101" pitchFamily="18" charset="-127"/>
              </a:rPr>
              <a:t>Lean</a:t>
            </a:r>
          </a:p>
          <a:p>
            <a:r>
              <a:rPr lang="en-US" sz="2800" i="1" dirty="0">
                <a:solidFill>
                  <a:schemeClr val="accent1">
                    <a:lumMod val="50000"/>
                  </a:schemeClr>
                </a:solidFill>
                <a:latin typeface="+mj-lt"/>
                <a:ea typeface="Batang" panose="02030600000101010101" pitchFamily="18" charset="-127"/>
              </a:rPr>
              <a:t>Define Value - The 8 Wastes</a:t>
            </a:r>
          </a:p>
        </p:txBody>
      </p:sp>
      <p:pic>
        <p:nvPicPr>
          <p:cNvPr id="15362" name="Picture 2" descr="http://media-2.web.britannica.com/eb-media/09/147309-004-46AD9BB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50"/>
          <a:stretch/>
        </p:blipFill>
        <p:spPr bwMode="auto">
          <a:xfrm>
            <a:off x="2971800" y="3276600"/>
            <a:ext cx="4134524" cy="331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0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ers">
  <a:themeElements>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Layers">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19858</TotalTime>
  <Words>5023</Words>
  <Application>Microsoft Office PowerPoint</Application>
  <PresentationFormat>On-screen Show (4:3)</PresentationFormat>
  <Paragraphs>912</Paragraphs>
  <Slides>46</Slides>
  <Notes>46</Notes>
  <HiddenSlides>1</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Batang</vt:lpstr>
      <vt:lpstr>Arial</vt:lpstr>
      <vt:lpstr>Browallia New</vt:lpstr>
      <vt:lpstr>Calibri</vt:lpstr>
      <vt:lpstr>Century Gothic</vt:lpstr>
      <vt:lpstr>Garamond</vt:lpstr>
      <vt:lpstr>Wingdings</vt:lpstr>
      <vt:lpstr>Wingdings 2</vt:lpstr>
      <vt:lpstr>Layers</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Ronquillo, Denise</dc:creator>
  <cp:lastModifiedBy>Lena E Watts</cp:lastModifiedBy>
  <cp:revision>872</cp:revision>
  <cp:lastPrinted>2018-08-23T18:24:58Z</cp:lastPrinted>
  <dcterms:created xsi:type="dcterms:W3CDTF">2014-10-01T07:52:59Z</dcterms:created>
  <dcterms:modified xsi:type="dcterms:W3CDTF">2018-08-29T05:25:38Z</dcterms:modified>
</cp:coreProperties>
</file>