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302" r:id="rId3"/>
    <p:sldId id="303" r:id="rId4"/>
    <p:sldId id="257" r:id="rId5"/>
    <p:sldId id="294" r:id="rId6"/>
    <p:sldId id="258" r:id="rId7"/>
    <p:sldId id="297" r:id="rId8"/>
    <p:sldId id="259" r:id="rId9"/>
    <p:sldId id="299" r:id="rId10"/>
    <p:sldId id="300" r:id="rId11"/>
    <p:sldId id="295" r:id="rId12"/>
    <p:sldId id="296" r:id="rId13"/>
    <p:sldId id="298" r:id="rId14"/>
    <p:sldId id="3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96504" autoAdjust="0"/>
  </p:normalViewPr>
  <p:slideViewPr>
    <p:cSldViewPr snapToGrid="0">
      <p:cViewPr varScale="1">
        <p:scale>
          <a:sx n="65" d="100"/>
          <a:sy n="65" d="100"/>
        </p:scale>
        <p:origin x="667"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560BC-C1FF-487C-8EC2-AD6577183937}" type="datetimeFigureOut">
              <a:rPr lang="en-US" smtClean="0"/>
              <a:t>8/28/2018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1C59C-EE14-4903-9DAA-162CE9AB579D}" type="slidenum">
              <a:rPr lang="en-US" smtClean="0"/>
              <a:t>‹#›</a:t>
            </a:fld>
            <a:endParaRPr lang="en-US" dirty="0"/>
          </a:p>
        </p:txBody>
      </p:sp>
    </p:spTree>
    <p:extLst>
      <p:ext uri="{BB962C8B-B14F-4D97-AF65-F5344CB8AC3E}">
        <p14:creationId xmlns:p14="http://schemas.microsoft.com/office/powerpoint/2010/main" val="62585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At Sutter Health we take</a:t>
            </a:r>
            <a:r>
              <a:rPr lang="en-US" baseline="0" dirty="0"/>
              <a:t> the patient experience serious and consider every touch point an opportunity to create a high quality experience. Prior to leveraging the many tools Experian has to offer, patients had a completely different and very disconnected experience when it came to billing and liability. There were severe delays in the time it took for patients to receive there bill, we either did not have estimates or estimates were labor-intensive requiring staff to do significant amounts of research. Patients would call in for benefit information and depending on who they spoke to would receive a variance in responses. Estimates were primarily based on total charges, not the patient’s liability. We only accepted cash or check at point of service and our request for payment was often met with a response like, “I left my wallet/checkbook at home”, “ I didn’t want to bring my purse to the hospital while I was in surgery”. Wait times on applications were long and required supporting documentation. And worst of all, patients didn’t find out what they owed until they got the bill in the mail…months later! So, at Sutter we made a decision to create not only a great patient experience during your hospital stay or clinic visit, we invested in Experian’s suite of tools that supports the culture we wanted to instill. Today we have timely, quality billing. Our Foundation has a patient facing portal and we have a shopper estimate call in group. E-Benefit information is imported into our EHR. Estimates are based on benefits, contract rates, and outstanding patient liability. We collect payments securely and electronically over the phone. We offer immediate, real-time financial assistance. And most importantly, our patients have an increased understanding about their benefits and liability that helps them make educated decisions- they have the whole story ahead of time!</a:t>
            </a:r>
            <a:endParaRPr lang="en-US" dirty="0"/>
          </a:p>
        </p:txBody>
      </p:sp>
      <p:sp>
        <p:nvSpPr>
          <p:cNvPr id="4" name="Slide Number Placeholder 3"/>
          <p:cNvSpPr>
            <a:spLocks noGrp="1"/>
          </p:cNvSpPr>
          <p:nvPr>
            <p:ph type="sldNum" sz="quarter" idx="10"/>
          </p:nvPr>
        </p:nvSpPr>
        <p:spPr/>
        <p:txBody>
          <a:bodyPr/>
          <a:lstStyle/>
          <a:p>
            <a:fld id="{71986C19-19E0-2B44-AAD4-4AA3E61127DF}" type="slidenum">
              <a:rPr lang="en-US" smtClean="0"/>
              <a:pPr/>
              <a:t>5</a:t>
            </a:fld>
            <a:endParaRPr lang="en-US" dirty="0"/>
          </a:p>
        </p:txBody>
      </p:sp>
    </p:spTree>
    <p:extLst>
      <p:ext uri="{BB962C8B-B14F-4D97-AF65-F5344CB8AC3E}">
        <p14:creationId xmlns:p14="http://schemas.microsoft.com/office/powerpoint/2010/main" val="264687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9D6E-1596-41EE-8829-7674F53BF2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A3CF1C-BCDC-41B1-9075-355F5E5147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F213C6-B410-4C36-85C7-4123422683AF}"/>
              </a:ext>
            </a:extLst>
          </p:cNvPr>
          <p:cNvSpPr>
            <a:spLocks noGrp="1"/>
          </p:cNvSpPr>
          <p:nvPr>
            <p:ph type="dt" sz="half" idx="10"/>
          </p:nvPr>
        </p:nvSpPr>
        <p:spPr/>
        <p:txBody>
          <a:bodyPr/>
          <a:lstStyle/>
          <a:p>
            <a:fld id="{1ACCBCFC-E05E-43E9-A955-59F672C28559}" type="datetimeFigureOut">
              <a:rPr lang="en-US" smtClean="0"/>
              <a:t>8/28/2018</a:t>
            </a:fld>
            <a:endParaRPr lang="en-US" dirty="0"/>
          </a:p>
        </p:txBody>
      </p:sp>
      <p:sp>
        <p:nvSpPr>
          <p:cNvPr id="5" name="Footer Placeholder 4">
            <a:extLst>
              <a:ext uri="{FF2B5EF4-FFF2-40B4-BE49-F238E27FC236}">
                <a16:creationId xmlns:a16="http://schemas.microsoft.com/office/drawing/2014/main" id="{878FE5B5-586E-4378-A930-16EAD09DC4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4A888A-5E5F-43DE-B73B-40968D1CC837}"/>
              </a:ext>
            </a:extLst>
          </p:cNvPr>
          <p:cNvSpPr>
            <a:spLocks noGrp="1"/>
          </p:cNvSpPr>
          <p:nvPr>
            <p:ph type="sldNum" sz="quarter" idx="12"/>
          </p:nvPr>
        </p:nvSpPr>
        <p:spPr/>
        <p:txBody>
          <a:bodyPr/>
          <a:lstStyle/>
          <a:p>
            <a:fld id="{6ADE130C-254F-4790-8F41-B9669F540414}" type="slidenum">
              <a:rPr lang="en-US" smtClean="0"/>
              <a:t>‹#›</a:t>
            </a:fld>
            <a:endParaRPr lang="en-US" dirty="0"/>
          </a:p>
        </p:txBody>
      </p:sp>
    </p:spTree>
    <p:extLst>
      <p:ext uri="{BB962C8B-B14F-4D97-AF65-F5344CB8AC3E}">
        <p14:creationId xmlns:p14="http://schemas.microsoft.com/office/powerpoint/2010/main" val="2993686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1A96-C4BE-4FDD-B641-C03D66B47B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2FB7A5-67FC-4338-B85F-113B7B86BF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45FBF-753D-4022-9CB9-E340E2B15C54}"/>
              </a:ext>
            </a:extLst>
          </p:cNvPr>
          <p:cNvSpPr>
            <a:spLocks noGrp="1"/>
          </p:cNvSpPr>
          <p:nvPr>
            <p:ph type="dt" sz="half" idx="10"/>
          </p:nvPr>
        </p:nvSpPr>
        <p:spPr/>
        <p:txBody>
          <a:bodyPr/>
          <a:lstStyle/>
          <a:p>
            <a:fld id="{1ACCBCFC-E05E-43E9-A955-59F672C28559}" type="datetimeFigureOut">
              <a:rPr lang="en-US" smtClean="0"/>
              <a:t>8/28/2018</a:t>
            </a:fld>
            <a:endParaRPr lang="en-US" dirty="0"/>
          </a:p>
        </p:txBody>
      </p:sp>
      <p:sp>
        <p:nvSpPr>
          <p:cNvPr id="5" name="Footer Placeholder 4">
            <a:extLst>
              <a:ext uri="{FF2B5EF4-FFF2-40B4-BE49-F238E27FC236}">
                <a16:creationId xmlns:a16="http://schemas.microsoft.com/office/drawing/2014/main" id="{1609059E-7A30-4D2B-966E-D958BE277F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9EA5E5-5387-4A7B-8CA2-F101F24434FD}"/>
              </a:ext>
            </a:extLst>
          </p:cNvPr>
          <p:cNvSpPr>
            <a:spLocks noGrp="1"/>
          </p:cNvSpPr>
          <p:nvPr>
            <p:ph type="sldNum" sz="quarter" idx="12"/>
          </p:nvPr>
        </p:nvSpPr>
        <p:spPr/>
        <p:txBody>
          <a:bodyPr/>
          <a:lstStyle/>
          <a:p>
            <a:fld id="{6ADE130C-254F-4790-8F41-B9669F540414}" type="slidenum">
              <a:rPr lang="en-US" smtClean="0"/>
              <a:t>‹#›</a:t>
            </a:fld>
            <a:endParaRPr lang="en-US" dirty="0"/>
          </a:p>
        </p:txBody>
      </p:sp>
    </p:spTree>
    <p:extLst>
      <p:ext uri="{BB962C8B-B14F-4D97-AF65-F5344CB8AC3E}">
        <p14:creationId xmlns:p14="http://schemas.microsoft.com/office/powerpoint/2010/main" val="2422511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F9008-E141-458D-92CB-342DD5C6F0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0ADE80-E548-4070-899E-E8D5BBFC64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9511B-E0FF-45B5-9096-A3106A67C173}"/>
              </a:ext>
            </a:extLst>
          </p:cNvPr>
          <p:cNvSpPr>
            <a:spLocks noGrp="1"/>
          </p:cNvSpPr>
          <p:nvPr>
            <p:ph type="dt" sz="half" idx="10"/>
          </p:nvPr>
        </p:nvSpPr>
        <p:spPr/>
        <p:txBody>
          <a:bodyPr/>
          <a:lstStyle/>
          <a:p>
            <a:fld id="{1ACCBCFC-E05E-43E9-A955-59F672C28559}" type="datetimeFigureOut">
              <a:rPr lang="en-US" smtClean="0"/>
              <a:t>8/28/2018</a:t>
            </a:fld>
            <a:endParaRPr lang="en-US" dirty="0"/>
          </a:p>
        </p:txBody>
      </p:sp>
      <p:sp>
        <p:nvSpPr>
          <p:cNvPr id="5" name="Footer Placeholder 4">
            <a:extLst>
              <a:ext uri="{FF2B5EF4-FFF2-40B4-BE49-F238E27FC236}">
                <a16:creationId xmlns:a16="http://schemas.microsoft.com/office/drawing/2014/main" id="{DA2D0721-B325-4ED8-96ED-86736BA881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8CE53-A52B-425A-9425-A3892216D20C}"/>
              </a:ext>
            </a:extLst>
          </p:cNvPr>
          <p:cNvSpPr>
            <a:spLocks noGrp="1"/>
          </p:cNvSpPr>
          <p:nvPr>
            <p:ph type="sldNum" sz="quarter" idx="12"/>
          </p:nvPr>
        </p:nvSpPr>
        <p:spPr/>
        <p:txBody>
          <a:bodyPr/>
          <a:lstStyle/>
          <a:p>
            <a:fld id="{6ADE130C-254F-4790-8F41-B9669F540414}" type="slidenum">
              <a:rPr lang="en-US" smtClean="0"/>
              <a:t>‹#›</a:t>
            </a:fld>
            <a:endParaRPr lang="en-US" dirty="0"/>
          </a:p>
        </p:txBody>
      </p:sp>
    </p:spTree>
    <p:extLst>
      <p:ext uri="{BB962C8B-B14F-4D97-AF65-F5344CB8AC3E}">
        <p14:creationId xmlns:p14="http://schemas.microsoft.com/office/powerpoint/2010/main" val="2242112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B90F-921F-45C6-9AA9-5633030704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09AEF-0A5D-4184-BE1E-971C10ED65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3466D-A739-44C8-B655-8BB19E0BAB3B}"/>
              </a:ext>
            </a:extLst>
          </p:cNvPr>
          <p:cNvSpPr>
            <a:spLocks noGrp="1"/>
          </p:cNvSpPr>
          <p:nvPr>
            <p:ph type="dt" sz="half" idx="10"/>
          </p:nvPr>
        </p:nvSpPr>
        <p:spPr/>
        <p:txBody>
          <a:bodyPr/>
          <a:lstStyle/>
          <a:p>
            <a:fld id="{1ACCBCFC-E05E-43E9-A955-59F672C28559}" type="datetimeFigureOut">
              <a:rPr lang="en-US" smtClean="0"/>
              <a:t>8/28/2018</a:t>
            </a:fld>
            <a:endParaRPr lang="en-US" dirty="0"/>
          </a:p>
        </p:txBody>
      </p:sp>
      <p:sp>
        <p:nvSpPr>
          <p:cNvPr id="5" name="Footer Placeholder 4">
            <a:extLst>
              <a:ext uri="{FF2B5EF4-FFF2-40B4-BE49-F238E27FC236}">
                <a16:creationId xmlns:a16="http://schemas.microsoft.com/office/drawing/2014/main" id="{5D3962D9-A537-41CC-B48E-4A72C7627F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DAFC3B-DFA1-4BFD-B185-E2EAF1587EB7}"/>
              </a:ext>
            </a:extLst>
          </p:cNvPr>
          <p:cNvSpPr>
            <a:spLocks noGrp="1"/>
          </p:cNvSpPr>
          <p:nvPr>
            <p:ph type="sldNum" sz="quarter" idx="12"/>
          </p:nvPr>
        </p:nvSpPr>
        <p:spPr/>
        <p:txBody>
          <a:bodyPr/>
          <a:lstStyle/>
          <a:p>
            <a:fld id="{6ADE130C-254F-4790-8F41-B9669F540414}" type="slidenum">
              <a:rPr lang="en-US" smtClean="0"/>
              <a:t>‹#›</a:t>
            </a:fld>
            <a:endParaRPr lang="en-US" dirty="0"/>
          </a:p>
        </p:txBody>
      </p:sp>
    </p:spTree>
    <p:extLst>
      <p:ext uri="{BB962C8B-B14F-4D97-AF65-F5344CB8AC3E}">
        <p14:creationId xmlns:p14="http://schemas.microsoft.com/office/powerpoint/2010/main" val="2911747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E45A-9E96-4B79-8CC2-C8C43845F6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A8905-A88B-4531-A31D-F28E90AE3F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A6EB0A-8050-4ABA-96E3-5169D0E85B70}"/>
              </a:ext>
            </a:extLst>
          </p:cNvPr>
          <p:cNvSpPr>
            <a:spLocks noGrp="1"/>
          </p:cNvSpPr>
          <p:nvPr>
            <p:ph type="dt" sz="half" idx="10"/>
          </p:nvPr>
        </p:nvSpPr>
        <p:spPr/>
        <p:txBody>
          <a:bodyPr/>
          <a:lstStyle/>
          <a:p>
            <a:fld id="{1ACCBCFC-E05E-43E9-A955-59F672C28559}" type="datetimeFigureOut">
              <a:rPr lang="en-US" smtClean="0"/>
              <a:t>8/28/2018</a:t>
            </a:fld>
            <a:endParaRPr lang="en-US" dirty="0"/>
          </a:p>
        </p:txBody>
      </p:sp>
      <p:sp>
        <p:nvSpPr>
          <p:cNvPr id="5" name="Footer Placeholder 4">
            <a:extLst>
              <a:ext uri="{FF2B5EF4-FFF2-40B4-BE49-F238E27FC236}">
                <a16:creationId xmlns:a16="http://schemas.microsoft.com/office/drawing/2014/main" id="{7674B076-510C-4771-8D76-508359FD0D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170A6A-464D-4648-A55E-D77B1168C2E4}"/>
              </a:ext>
            </a:extLst>
          </p:cNvPr>
          <p:cNvSpPr>
            <a:spLocks noGrp="1"/>
          </p:cNvSpPr>
          <p:nvPr>
            <p:ph type="sldNum" sz="quarter" idx="12"/>
          </p:nvPr>
        </p:nvSpPr>
        <p:spPr/>
        <p:txBody>
          <a:bodyPr/>
          <a:lstStyle/>
          <a:p>
            <a:fld id="{6ADE130C-254F-4790-8F41-B9669F540414}" type="slidenum">
              <a:rPr lang="en-US" smtClean="0"/>
              <a:t>‹#›</a:t>
            </a:fld>
            <a:endParaRPr lang="en-US" dirty="0"/>
          </a:p>
        </p:txBody>
      </p:sp>
    </p:spTree>
    <p:extLst>
      <p:ext uri="{BB962C8B-B14F-4D97-AF65-F5344CB8AC3E}">
        <p14:creationId xmlns:p14="http://schemas.microsoft.com/office/powerpoint/2010/main" val="1068628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F782-1862-45E6-B012-9A7DA4E55D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64E630-9556-4A4D-B707-3CA13C580F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1E103F-3E4E-463C-A875-E8851EBA9A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0C0034-91BD-4F62-9E39-A303FF464CFA}"/>
              </a:ext>
            </a:extLst>
          </p:cNvPr>
          <p:cNvSpPr>
            <a:spLocks noGrp="1"/>
          </p:cNvSpPr>
          <p:nvPr>
            <p:ph type="dt" sz="half" idx="10"/>
          </p:nvPr>
        </p:nvSpPr>
        <p:spPr/>
        <p:txBody>
          <a:bodyPr/>
          <a:lstStyle/>
          <a:p>
            <a:fld id="{1ACCBCFC-E05E-43E9-A955-59F672C28559}" type="datetimeFigureOut">
              <a:rPr lang="en-US" smtClean="0"/>
              <a:t>8/28/2018</a:t>
            </a:fld>
            <a:endParaRPr lang="en-US" dirty="0"/>
          </a:p>
        </p:txBody>
      </p:sp>
      <p:sp>
        <p:nvSpPr>
          <p:cNvPr id="6" name="Footer Placeholder 5">
            <a:extLst>
              <a:ext uri="{FF2B5EF4-FFF2-40B4-BE49-F238E27FC236}">
                <a16:creationId xmlns:a16="http://schemas.microsoft.com/office/drawing/2014/main" id="{EB138742-E23D-4441-BF64-0BA846DCC7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2E8BF4-D47E-4504-9912-B95C9A055FF6}"/>
              </a:ext>
            </a:extLst>
          </p:cNvPr>
          <p:cNvSpPr>
            <a:spLocks noGrp="1"/>
          </p:cNvSpPr>
          <p:nvPr>
            <p:ph type="sldNum" sz="quarter" idx="12"/>
          </p:nvPr>
        </p:nvSpPr>
        <p:spPr/>
        <p:txBody>
          <a:bodyPr/>
          <a:lstStyle/>
          <a:p>
            <a:fld id="{6ADE130C-254F-4790-8F41-B9669F540414}" type="slidenum">
              <a:rPr lang="en-US" smtClean="0"/>
              <a:t>‹#›</a:t>
            </a:fld>
            <a:endParaRPr lang="en-US" dirty="0"/>
          </a:p>
        </p:txBody>
      </p:sp>
    </p:spTree>
    <p:extLst>
      <p:ext uri="{BB962C8B-B14F-4D97-AF65-F5344CB8AC3E}">
        <p14:creationId xmlns:p14="http://schemas.microsoft.com/office/powerpoint/2010/main" val="8363849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73AF-64A6-4974-95C7-582730F3A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5A5686-5693-4E73-B0A7-AA43E07A8D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E859E5-7FBB-4F17-9938-87B4A946E6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988A65-E223-475F-A2BF-0F9AA2EF3E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9DC916-FED2-4CA3-A12C-C96418369B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70DF83-3D20-4F5B-9988-4FF40432BE08}"/>
              </a:ext>
            </a:extLst>
          </p:cNvPr>
          <p:cNvSpPr>
            <a:spLocks noGrp="1"/>
          </p:cNvSpPr>
          <p:nvPr>
            <p:ph type="dt" sz="half" idx="10"/>
          </p:nvPr>
        </p:nvSpPr>
        <p:spPr/>
        <p:txBody>
          <a:bodyPr/>
          <a:lstStyle/>
          <a:p>
            <a:fld id="{1ACCBCFC-E05E-43E9-A955-59F672C28559}" type="datetimeFigureOut">
              <a:rPr lang="en-US" smtClean="0"/>
              <a:t>8/28/2018</a:t>
            </a:fld>
            <a:endParaRPr lang="en-US" dirty="0"/>
          </a:p>
        </p:txBody>
      </p:sp>
      <p:sp>
        <p:nvSpPr>
          <p:cNvPr id="8" name="Footer Placeholder 7">
            <a:extLst>
              <a:ext uri="{FF2B5EF4-FFF2-40B4-BE49-F238E27FC236}">
                <a16:creationId xmlns:a16="http://schemas.microsoft.com/office/drawing/2014/main" id="{267BB3C2-ACEA-41BC-B033-889F4651C18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E0E81A9-A1E0-4A2D-8732-ADF96AB160F0}"/>
              </a:ext>
            </a:extLst>
          </p:cNvPr>
          <p:cNvSpPr>
            <a:spLocks noGrp="1"/>
          </p:cNvSpPr>
          <p:nvPr>
            <p:ph type="sldNum" sz="quarter" idx="12"/>
          </p:nvPr>
        </p:nvSpPr>
        <p:spPr/>
        <p:txBody>
          <a:bodyPr/>
          <a:lstStyle/>
          <a:p>
            <a:fld id="{6ADE130C-254F-4790-8F41-B9669F540414}" type="slidenum">
              <a:rPr lang="en-US" smtClean="0"/>
              <a:t>‹#›</a:t>
            </a:fld>
            <a:endParaRPr lang="en-US" dirty="0"/>
          </a:p>
        </p:txBody>
      </p:sp>
    </p:spTree>
    <p:extLst>
      <p:ext uri="{BB962C8B-B14F-4D97-AF65-F5344CB8AC3E}">
        <p14:creationId xmlns:p14="http://schemas.microsoft.com/office/powerpoint/2010/main" val="1992993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BD21-82C5-4A9E-BEAE-188CA9CF24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18839C-00DB-46F6-A11A-7516B4327316}"/>
              </a:ext>
            </a:extLst>
          </p:cNvPr>
          <p:cNvSpPr>
            <a:spLocks noGrp="1"/>
          </p:cNvSpPr>
          <p:nvPr>
            <p:ph type="dt" sz="half" idx="10"/>
          </p:nvPr>
        </p:nvSpPr>
        <p:spPr/>
        <p:txBody>
          <a:bodyPr/>
          <a:lstStyle/>
          <a:p>
            <a:fld id="{1ACCBCFC-E05E-43E9-A955-59F672C28559}" type="datetimeFigureOut">
              <a:rPr lang="en-US" smtClean="0"/>
              <a:t>8/28/2018</a:t>
            </a:fld>
            <a:endParaRPr lang="en-US" dirty="0"/>
          </a:p>
        </p:txBody>
      </p:sp>
      <p:sp>
        <p:nvSpPr>
          <p:cNvPr id="4" name="Footer Placeholder 3">
            <a:extLst>
              <a:ext uri="{FF2B5EF4-FFF2-40B4-BE49-F238E27FC236}">
                <a16:creationId xmlns:a16="http://schemas.microsoft.com/office/drawing/2014/main" id="{CA3C4240-6250-41D1-8302-4DA95B74060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1D8CEA1-B50E-48C8-88B2-D2459DADF3AC}"/>
              </a:ext>
            </a:extLst>
          </p:cNvPr>
          <p:cNvSpPr>
            <a:spLocks noGrp="1"/>
          </p:cNvSpPr>
          <p:nvPr>
            <p:ph type="sldNum" sz="quarter" idx="12"/>
          </p:nvPr>
        </p:nvSpPr>
        <p:spPr/>
        <p:txBody>
          <a:bodyPr/>
          <a:lstStyle/>
          <a:p>
            <a:fld id="{6ADE130C-254F-4790-8F41-B9669F540414}" type="slidenum">
              <a:rPr lang="en-US" smtClean="0"/>
              <a:t>‹#›</a:t>
            </a:fld>
            <a:endParaRPr lang="en-US" dirty="0"/>
          </a:p>
        </p:txBody>
      </p:sp>
    </p:spTree>
    <p:extLst>
      <p:ext uri="{BB962C8B-B14F-4D97-AF65-F5344CB8AC3E}">
        <p14:creationId xmlns:p14="http://schemas.microsoft.com/office/powerpoint/2010/main" val="4224053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671D2-3DF8-4982-8A97-3A8E6E37F061}"/>
              </a:ext>
            </a:extLst>
          </p:cNvPr>
          <p:cNvSpPr>
            <a:spLocks noGrp="1"/>
          </p:cNvSpPr>
          <p:nvPr>
            <p:ph type="dt" sz="half" idx="10"/>
          </p:nvPr>
        </p:nvSpPr>
        <p:spPr/>
        <p:txBody>
          <a:bodyPr/>
          <a:lstStyle/>
          <a:p>
            <a:fld id="{1ACCBCFC-E05E-43E9-A955-59F672C28559}" type="datetimeFigureOut">
              <a:rPr lang="en-US" smtClean="0"/>
              <a:t>8/28/2018</a:t>
            </a:fld>
            <a:endParaRPr lang="en-US" dirty="0"/>
          </a:p>
        </p:txBody>
      </p:sp>
      <p:sp>
        <p:nvSpPr>
          <p:cNvPr id="3" name="Footer Placeholder 2">
            <a:extLst>
              <a:ext uri="{FF2B5EF4-FFF2-40B4-BE49-F238E27FC236}">
                <a16:creationId xmlns:a16="http://schemas.microsoft.com/office/drawing/2014/main" id="{2A6E194C-0EE0-4A7A-8BCA-BAD664044C9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1366CE0-A128-47A8-92F8-2F3BABC4580E}"/>
              </a:ext>
            </a:extLst>
          </p:cNvPr>
          <p:cNvSpPr>
            <a:spLocks noGrp="1"/>
          </p:cNvSpPr>
          <p:nvPr>
            <p:ph type="sldNum" sz="quarter" idx="12"/>
          </p:nvPr>
        </p:nvSpPr>
        <p:spPr/>
        <p:txBody>
          <a:bodyPr/>
          <a:lstStyle/>
          <a:p>
            <a:fld id="{6ADE130C-254F-4790-8F41-B9669F540414}" type="slidenum">
              <a:rPr lang="en-US" smtClean="0"/>
              <a:t>‹#›</a:t>
            </a:fld>
            <a:endParaRPr lang="en-US" dirty="0"/>
          </a:p>
        </p:txBody>
      </p:sp>
    </p:spTree>
    <p:extLst>
      <p:ext uri="{BB962C8B-B14F-4D97-AF65-F5344CB8AC3E}">
        <p14:creationId xmlns:p14="http://schemas.microsoft.com/office/powerpoint/2010/main" val="1905553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34D5-019A-4E8A-884E-DE7890F6CE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A93670-37D4-43D6-BDDE-0DBFE566E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76DE66-D785-4ED2-92CC-0420416F9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8DA096-0554-4E02-B845-6AFB000F145E}"/>
              </a:ext>
            </a:extLst>
          </p:cNvPr>
          <p:cNvSpPr>
            <a:spLocks noGrp="1"/>
          </p:cNvSpPr>
          <p:nvPr>
            <p:ph type="dt" sz="half" idx="10"/>
          </p:nvPr>
        </p:nvSpPr>
        <p:spPr/>
        <p:txBody>
          <a:bodyPr/>
          <a:lstStyle/>
          <a:p>
            <a:fld id="{1ACCBCFC-E05E-43E9-A955-59F672C28559}" type="datetimeFigureOut">
              <a:rPr lang="en-US" smtClean="0"/>
              <a:t>8/28/2018</a:t>
            </a:fld>
            <a:endParaRPr lang="en-US" dirty="0"/>
          </a:p>
        </p:txBody>
      </p:sp>
      <p:sp>
        <p:nvSpPr>
          <p:cNvPr id="6" name="Footer Placeholder 5">
            <a:extLst>
              <a:ext uri="{FF2B5EF4-FFF2-40B4-BE49-F238E27FC236}">
                <a16:creationId xmlns:a16="http://schemas.microsoft.com/office/drawing/2014/main" id="{B0A57F78-D4DF-4425-AD6D-7833B2B9BA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090473-3AB6-457B-B76F-AE36761265D3}"/>
              </a:ext>
            </a:extLst>
          </p:cNvPr>
          <p:cNvSpPr>
            <a:spLocks noGrp="1"/>
          </p:cNvSpPr>
          <p:nvPr>
            <p:ph type="sldNum" sz="quarter" idx="12"/>
          </p:nvPr>
        </p:nvSpPr>
        <p:spPr/>
        <p:txBody>
          <a:bodyPr/>
          <a:lstStyle/>
          <a:p>
            <a:fld id="{6ADE130C-254F-4790-8F41-B9669F540414}" type="slidenum">
              <a:rPr lang="en-US" smtClean="0"/>
              <a:t>‹#›</a:t>
            </a:fld>
            <a:endParaRPr lang="en-US" dirty="0"/>
          </a:p>
        </p:txBody>
      </p:sp>
    </p:spTree>
    <p:extLst>
      <p:ext uri="{BB962C8B-B14F-4D97-AF65-F5344CB8AC3E}">
        <p14:creationId xmlns:p14="http://schemas.microsoft.com/office/powerpoint/2010/main" val="37004276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65A5-82A0-4D10-9FC5-EA4F6EDDEA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99D8AD-5B6E-4FBF-A954-1CA05553A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66B155-B265-4B57-BFE9-2B3E55832C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EE3E70-4378-4CCD-BDB6-804392AD5A94}"/>
              </a:ext>
            </a:extLst>
          </p:cNvPr>
          <p:cNvSpPr>
            <a:spLocks noGrp="1"/>
          </p:cNvSpPr>
          <p:nvPr>
            <p:ph type="dt" sz="half" idx="10"/>
          </p:nvPr>
        </p:nvSpPr>
        <p:spPr/>
        <p:txBody>
          <a:bodyPr/>
          <a:lstStyle/>
          <a:p>
            <a:fld id="{1ACCBCFC-E05E-43E9-A955-59F672C28559}" type="datetimeFigureOut">
              <a:rPr lang="en-US" smtClean="0"/>
              <a:t>8/28/2018</a:t>
            </a:fld>
            <a:endParaRPr lang="en-US" dirty="0"/>
          </a:p>
        </p:txBody>
      </p:sp>
      <p:sp>
        <p:nvSpPr>
          <p:cNvPr id="6" name="Footer Placeholder 5">
            <a:extLst>
              <a:ext uri="{FF2B5EF4-FFF2-40B4-BE49-F238E27FC236}">
                <a16:creationId xmlns:a16="http://schemas.microsoft.com/office/drawing/2014/main" id="{90AB69B9-00C8-4822-8531-42CD90CF8B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6F309E-556A-49CE-B8FE-C31A291799C3}"/>
              </a:ext>
            </a:extLst>
          </p:cNvPr>
          <p:cNvSpPr>
            <a:spLocks noGrp="1"/>
          </p:cNvSpPr>
          <p:nvPr>
            <p:ph type="sldNum" sz="quarter" idx="12"/>
          </p:nvPr>
        </p:nvSpPr>
        <p:spPr/>
        <p:txBody>
          <a:bodyPr/>
          <a:lstStyle/>
          <a:p>
            <a:fld id="{6ADE130C-254F-4790-8F41-B9669F540414}" type="slidenum">
              <a:rPr lang="en-US" smtClean="0"/>
              <a:t>‹#›</a:t>
            </a:fld>
            <a:endParaRPr lang="en-US" dirty="0"/>
          </a:p>
        </p:txBody>
      </p:sp>
    </p:spTree>
    <p:extLst>
      <p:ext uri="{BB962C8B-B14F-4D97-AF65-F5344CB8AC3E}">
        <p14:creationId xmlns:p14="http://schemas.microsoft.com/office/powerpoint/2010/main" val="771744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528402-FD9A-4699-BF15-FE1D72F495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114262-7DD5-4C33-A638-71340D821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42EFA-EE52-4882-895E-09E4F44C83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CBCFC-E05E-43E9-A955-59F672C28559}" type="datetimeFigureOut">
              <a:rPr lang="en-US" smtClean="0"/>
              <a:t>8/28/2018</a:t>
            </a:fld>
            <a:endParaRPr lang="en-US" dirty="0"/>
          </a:p>
        </p:txBody>
      </p:sp>
      <p:sp>
        <p:nvSpPr>
          <p:cNvPr id="5" name="Footer Placeholder 4">
            <a:extLst>
              <a:ext uri="{FF2B5EF4-FFF2-40B4-BE49-F238E27FC236}">
                <a16:creationId xmlns:a16="http://schemas.microsoft.com/office/drawing/2014/main" id="{86987D31-02A6-4131-B95F-6322A07A3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28EAA74-CA97-4805-8B5F-733F3A1564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E130C-254F-4790-8F41-B9669F540414}" type="slidenum">
              <a:rPr lang="en-US" smtClean="0"/>
              <a:t>‹#›</a:t>
            </a:fld>
            <a:endParaRPr lang="en-US" dirty="0"/>
          </a:p>
        </p:txBody>
      </p:sp>
    </p:spTree>
    <p:extLst>
      <p:ext uri="{BB962C8B-B14F-4D97-AF65-F5344CB8AC3E}">
        <p14:creationId xmlns:p14="http://schemas.microsoft.com/office/powerpoint/2010/main" val="41524366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asementdesigner.com/basement-finishing-102"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21EA-11CE-437F-AAD2-67470ECF7E26}"/>
              </a:ext>
            </a:extLst>
          </p:cNvPr>
          <p:cNvSpPr>
            <a:spLocks noGrp="1"/>
          </p:cNvSpPr>
          <p:nvPr>
            <p:ph type="ctrTitle"/>
          </p:nvPr>
        </p:nvSpPr>
        <p:spPr/>
        <p:txBody>
          <a:bodyPr>
            <a:normAutofit fontScale="90000"/>
          </a:bodyPr>
          <a:lstStyle/>
          <a:p>
            <a:r>
              <a:rPr lang="en-US" dirty="0"/>
              <a:t>Improving Engagement through Employee Led Innovation</a:t>
            </a:r>
          </a:p>
        </p:txBody>
      </p:sp>
      <p:sp>
        <p:nvSpPr>
          <p:cNvPr id="3" name="Subtitle 2">
            <a:extLst>
              <a:ext uri="{FF2B5EF4-FFF2-40B4-BE49-F238E27FC236}">
                <a16:creationId xmlns:a16="http://schemas.microsoft.com/office/drawing/2014/main" id="{D49905D1-9B0E-4993-B703-1A555B2D02A5}"/>
              </a:ext>
            </a:extLst>
          </p:cNvPr>
          <p:cNvSpPr>
            <a:spLocks noGrp="1"/>
          </p:cNvSpPr>
          <p:nvPr>
            <p:ph type="subTitle" idx="1"/>
          </p:nvPr>
        </p:nvSpPr>
        <p:spPr/>
        <p:txBody>
          <a:bodyPr>
            <a:normAutofit fontScale="92500" lnSpcReduction="10000"/>
          </a:bodyPr>
          <a:lstStyle/>
          <a:p>
            <a:r>
              <a:rPr lang="en-US" dirty="0"/>
              <a:t>CAHAM </a:t>
            </a:r>
          </a:p>
          <a:p>
            <a:r>
              <a:rPr lang="en-US" dirty="0"/>
              <a:t>AUGUST 2018</a:t>
            </a:r>
          </a:p>
          <a:p>
            <a:r>
              <a:rPr lang="en-US" dirty="0"/>
              <a:t>Becky Peters, Executive Director</a:t>
            </a:r>
          </a:p>
          <a:p>
            <a:r>
              <a:rPr lang="en-US" dirty="0"/>
              <a:t>Banner Health</a:t>
            </a:r>
          </a:p>
        </p:txBody>
      </p:sp>
    </p:spTree>
    <p:extLst>
      <p:ext uri="{BB962C8B-B14F-4D97-AF65-F5344CB8AC3E}">
        <p14:creationId xmlns:p14="http://schemas.microsoft.com/office/powerpoint/2010/main" val="22427636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3EB1-D388-491A-AE85-72F753B55DDA}"/>
              </a:ext>
            </a:extLst>
          </p:cNvPr>
          <p:cNvSpPr>
            <a:spLocks noGrp="1"/>
          </p:cNvSpPr>
          <p:nvPr>
            <p:ph type="title"/>
          </p:nvPr>
        </p:nvSpPr>
        <p:spPr/>
        <p:txBody>
          <a:bodyPr/>
          <a:lstStyle/>
          <a:p>
            <a:pPr algn="ctr"/>
            <a:r>
              <a:rPr lang="en-US" dirty="0"/>
              <a:t>We heard you</a:t>
            </a:r>
          </a:p>
        </p:txBody>
      </p:sp>
      <p:sp>
        <p:nvSpPr>
          <p:cNvPr id="3" name="Content Placeholder 2">
            <a:extLst>
              <a:ext uri="{FF2B5EF4-FFF2-40B4-BE49-F238E27FC236}">
                <a16:creationId xmlns:a16="http://schemas.microsoft.com/office/drawing/2014/main" id="{D216FBEE-3867-443A-9D49-A94798CDA8A3}"/>
              </a:ext>
            </a:extLst>
          </p:cNvPr>
          <p:cNvSpPr>
            <a:spLocks noGrp="1"/>
          </p:cNvSpPr>
          <p:nvPr>
            <p:ph idx="1"/>
          </p:nvPr>
        </p:nvSpPr>
        <p:spPr/>
        <p:txBody>
          <a:bodyPr>
            <a:normAutofit lnSpcReduction="10000"/>
          </a:bodyPr>
          <a:lstStyle/>
          <a:p>
            <a:r>
              <a:rPr lang="en-US" dirty="0"/>
              <a:t>360 Feedback</a:t>
            </a:r>
          </a:p>
          <a:p>
            <a:r>
              <a:rPr lang="en-US" dirty="0"/>
              <a:t>Connecting the Dots= The What, The Why, The How &amp;The When</a:t>
            </a:r>
          </a:p>
          <a:p>
            <a:r>
              <a:rPr lang="en-US" dirty="0"/>
              <a:t>Project involvement and SME’s</a:t>
            </a:r>
          </a:p>
          <a:p>
            <a:r>
              <a:rPr lang="en-US" dirty="0"/>
              <a:t>Career development support</a:t>
            </a:r>
          </a:p>
          <a:p>
            <a:r>
              <a:rPr lang="en-US" dirty="0"/>
              <a:t>Meaningful Education/Training</a:t>
            </a:r>
          </a:p>
          <a:p>
            <a:r>
              <a:rPr lang="en-US" dirty="0"/>
              <a:t>Networking opportunities-conferences</a:t>
            </a:r>
          </a:p>
          <a:p>
            <a:r>
              <a:rPr lang="en-US" dirty="0"/>
              <a:t>Walk in my Shoes/Job Shadowing</a:t>
            </a:r>
          </a:p>
          <a:p>
            <a:r>
              <a:rPr lang="en-US" dirty="0"/>
              <a:t>Catch up in 5</a:t>
            </a:r>
          </a:p>
          <a:p>
            <a:r>
              <a:rPr lang="en-US" dirty="0"/>
              <a:t>Certification programs</a:t>
            </a:r>
          </a:p>
          <a:p>
            <a:pPr marL="0" indent="0">
              <a:buNone/>
            </a:pPr>
            <a:endParaRPr lang="en-US" dirty="0"/>
          </a:p>
        </p:txBody>
      </p:sp>
      <p:pic>
        <p:nvPicPr>
          <p:cNvPr id="7" name="Picture 6">
            <a:extLst>
              <a:ext uri="{FF2B5EF4-FFF2-40B4-BE49-F238E27FC236}">
                <a16:creationId xmlns:a16="http://schemas.microsoft.com/office/drawing/2014/main" id="{EE207994-834A-48C6-9FC9-01EAA6C95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2232" y="3235452"/>
            <a:ext cx="3401568" cy="2825496"/>
          </a:xfrm>
          <a:prstGeom prst="rect">
            <a:avLst/>
          </a:prstGeom>
        </p:spPr>
      </p:pic>
    </p:spTree>
    <p:extLst>
      <p:ext uri="{BB962C8B-B14F-4D97-AF65-F5344CB8AC3E}">
        <p14:creationId xmlns:p14="http://schemas.microsoft.com/office/powerpoint/2010/main" val="3659512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302" y="79145"/>
            <a:ext cx="7999804" cy="694654"/>
          </a:xfrm>
        </p:spPr>
        <p:txBody>
          <a:bodyPr>
            <a:normAutofit fontScale="90000"/>
          </a:bodyPr>
          <a:lstStyle/>
          <a:p>
            <a:r>
              <a:rPr lang="en-US" dirty="0"/>
              <a:t>	PAS: Our People Purpose</a:t>
            </a:r>
          </a:p>
        </p:txBody>
      </p:sp>
      <p:sp>
        <p:nvSpPr>
          <p:cNvPr id="3" name="Oval 2"/>
          <p:cNvSpPr/>
          <p:nvPr/>
        </p:nvSpPr>
        <p:spPr>
          <a:xfrm>
            <a:off x="1828800" y="1179095"/>
            <a:ext cx="8871283" cy="5542547"/>
          </a:xfrm>
          <a:prstGeom prst="ellipse">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800" b="1" dirty="0">
                <a:solidFill>
                  <a:srgbClr val="F7F7FF"/>
                </a:solidFill>
              </a:rPr>
              <a:t>“To build and foster an innovative culture that promotes: </a:t>
            </a:r>
            <a:r>
              <a:rPr lang="en-US" sz="2800" b="1" u="sng" dirty="0">
                <a:solidFill>
                  <a:srgbClr val="F7F7FF"/>
                </a:solidFill>
              </a:rPr>
              <a:t>Trust, Respect</a:t>
            </a:r>
            <a:r>
              <a:rPr lang="en-US" sz="2800" b="1" dirty="0">
                <a:solidFill>
                  <a:srgbClr val="F7F7FF"/>
                </a:solidFill>
              </a:rPr>
              <a:t>, </a:t>
            </a:r>
            <a:r>
              <a:rPr lang="en-US" sz="2800" b="1" u="sng" dirty="0">
                <a:solidFill>
                  <a:srgbClr val="F7F7FF"/>
                </a:solidFill>
              </a:rPr>
              <a:t>Collaboration, Understanding and Success for our Patients, Staff and Customers”</a:t>
            </a:r>
            <a:endParaRPr lang="en-US" sz="2400" b="1" u="sng" kern="0" dirty="0">
              <a:solidFill>
                <a:srgbClr val="FFFFFF"/>
              </a:solidFill>
            </a:endParaRPr>
          </a:p>
        </p:txBody>
      </p:sp>
    </p:spTree>
    <p:extLst>
      <p:ext uri="{BB962C8B-B14F-4D97-AF65-F5344CB8AC3E}">
        <p14:creationId xmlns:p14="http://schemas.microsoft.com/office/powerpoint/2010/main" val="449390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569"/>
            <a:ext cx="10515600" cy="1567120"/>
          </a:xfrm>
        </p:spPr>
        <p:txBody>
          <a:bodyPr>
            <a:normAutofit fontScale="90000"/>
          </a:bodyPr>
          <a:lstStyle/>
          <a:p>
            <a:pPr algn="ctr"/>
            <a:r>
              <a:rPr lang="en-US" b="1" dirty="0"/>
              <a:t>Building a Team that puts the Patient and Customers First	</a:t>
            </a:r>
            <a:br>
              <a:rPr lang="en-US" b="1" dirty="0"/>
            </a:br>
            <a:r>
              <a:rPr lang="en-US" b="1" dirty="0"/>
              <a:t> “What if I and What if We”</a:t>
            </a:r>
          </a:p>
        </p:txBody>
      </p:sp>
      <p:sp>
        <p:nvSpPr>
          <p:cNvPr id="3" name="Content Placeholder 2"/>
          <p:cNvSpPr>
            <a:spLocks noGrp="1"/>
          </p:cNvSpPr>
          <p:nvPr>
            <p:ph sz="half" idx="1"/>
          </p:nvPr>
        </p:nvSpPr>
        <p:spPr/>
        <p:txBody>
          <a:bodyPr>
            <a:normAutofit fontScale="92500" lnSpcReduction="10000"/>
          </a:bodyPr>
          <a:lstStyle/>
          <a:p>
            <a:r>
              <a:rPr lang="en-US" b="1" dirty="0"/>
              <a:t>Assume Positive Intent</a:t>
            </a:r>
          </a:p>
          <a:p>
            <a:r>
              <a:rPr lang="en-US" dirty="0"/>
              <a:t>Embrace New Ideas and views</a:t>
            </a:r>
          </a:p>
          <a:p>
            <a:r>
              <a:rPr lang="en-US" b="1" dirty="0"/>
              <a:t>Be open to giving and receiving Feedback</a:t>
            </a:r>
          </a:p>
          <a:p>
            <a:r>
              <a:rPr lang="en-US" dirty="0"/>
              <a:t>Be willing to look at things from a different perspective</a:t>
            </a:r>
          </a:p>
          <a:p>
            <a:r>
              <a:rPr lang="en-US" b="1" dirty="0"/>
              <a:t>Walk in another’s shoes</a:t>
            </a:r>
          </a:p>
          <a:p>
            <a:r>
              <a:rPr lang="en-US" dirty="0"/>
              <a:t>Get out of your comfort zone more often</a:t>
            </a:r>
          </a:p>
          <a:p>
            <a:r>
              <a:rPr lang="en-US" b="1" dirty="0"/>
              <a:t>Share histories to break down barriers</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b="1" dirty="0"/>
              <a:t>Cultivate understanding-ask Why</a:t>
            </a:r>
          </a:p>
          <a:p>
            <a:r>
              <a:rPr lang="en-US" dirty="0"/>
              <a:t>Embrace success as a Team- not always about the individual</a:t>
            </a:r>
          </a:p>
          <a:p>
            <a:r>
              <a:rPr lang="en-US" b="1" dirty="0"/>
              <a:t>Take Risks- don’t be afraid to fail</a:t>
            </a:r>
          </a:p>
          <a:p>
            <a:r>
              <a:rPr lang="en-US" dirty="0"/>
              <a:t>Practice an Open Mind</a:t>
            </a:r>
          </a:p>
          <a:p>
            <a:r>
              <a:rPr lang="en-US" b="1" dirty="0"/>
              <a:t>Be Respectful in all things</a:t>
            </a:r>
          </a:p>
          <a:p>
            <a:r>
              <a:rPr lang="en-US" dirty="0"/>
              <a:t>Trust </a:t>
            </a:r>
          </a:p>
          <a:p>
            <a:r>
              <a:rPr lang="en-US" b="1" dirty="0"/>
              <a:t>Seek out collaboration</a:t>
            </a:r>
          </a:p>
          <a:p>
            <a:r>
              <a:rPr lang="en-US" dirty="0"/>
              <a:t>Dream Big &amp; Share</a:t>
            </a:r>
          </a:p>
          <a:p>
            <a:pPr marL="0" indent="0">
              <a:buNone/>
            </a:pPr>
            <a:endParaRPr lang="en-US" dirty="0"/>
          </a:p>
        </p:txBody>
      </p:sp>
    </p:spTree>
    <p:extLst>
      <p:ext uri="{BB962C8B-B14F-4D97-AF65-F5344CB8AC3E}">
        <p14:creationId xmlns:p14="http://schemas.microsoft.com/office/powerpoint/2010/main" val="2368777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664F-AC99-454A-82F2-9F5CC298156A}"/>
              </a:ext>
            </a:extLst>
          </p:cNvPr>
          <p:cNvSpPr>
            <a:spLocks noGrp="1"/>
          </p:cNvSpPr>
          <p:nvPr>
            <p:ph type="title"/>
          </p:nvPr>
        </p:nvSpPr>
        <p:spPr/>
        <p:txBody>
          <a:bodyPr/>
          <a:lstStyle/>
          <a:p>
            <a:pPr algn="ctr"/>
            <a:r>
              <a:rPr lang="en-US" dirty="0"/>
              <a:t>Pioneers of Change</a:t>
            </a:r>
            <a:br>
              <a:rPr lang="en-US" dirty="0"/>
            </a:br>
            <a:r>
              <a:rPr lang="en-US" dirty="0"/>
              <a:t>Be the Change You want to See</a:t>
            </a:r>
          </a:p>
        </p:txBody>
      </p:sp>
      <p:sp>
        <p:nvSpPr>
          <p:cNvPr id="3" name="Content Placeholder 2">
            <a:extLst>
              <a:ext uri="{FF2B5EF4-FFF2-40B4-BE49-F238E27FC236}">
                <a16:creationId xmlns:a16="http://schemas.microsoft.com/office/drawing/2014/main" id="{D2D5CF0E-248E-4CC8-A898-91480B07D7D6}"/>
              </a:ext>
            </a:extLst>
          </p:cNvPr>
          <p:cNvSpPr>
            <a:spLocks noGrp="1"/>
          </p:cNvSpPr>
          <p:nvPr>
            <p:ph idx="1"/>
          </p:nvPr>
        </p:nvSpPr>
        <p:spPr/>
        <p:txBody>
          <a:bodyPr>
            <a:normAutofit/>
          </a:bodyPr>
          <a:lstStyle/>
          <a:p>
            <a:r>
              <a:rPr lang="en-US" dirty="0"/>
              <a:t>Positivity Pledge</a:t>
            </a:r>
          </a:p>
          <a:p>
            <a:r>
              <a:rPr lang="en-US" dirty="0"/>
              <a:t>Accountability to each other</a:t>
            </a:r>
          </a:p>
          <a:p>
            <a:r>
              <a:rPr lang="en-US" dirty="0"/>
              <a:t>Recognition</a:t>
            </a:r>
          </a:p>
          <a:p>
            <a:r>
              <a:rPr lang="en-US" dirty="0"/>
              <a:t>Employee led committee’s:  Welcome New employees, Recognition, Wellness</a:t>
            </a:r>
          </a:p>
          <a:p>
            <a:r>
              <a:rPr lang="en-US" dirty="0"/>
              <a:t>Leadership development opportunities</a:t>
            </a:r>
          </a:p>
          <a:p>
            <a:r>
              <a:rPr lang="en-US" dirty="0"/>
              <a:t>Leadership Support</a:t>
            </a:r>
          </a:p>
          <a:p>
            <a:pPr marL="457200" lvl="1" indent="0">
              <a:buNone/>
            </a:pPr>
            <a:endParaRPr lang="en-US" dirty="0"/>
          </a:p>
          <a:p>
            <a:pPr marL="457200" lvl="1" indent="0">
              <a:buNone/>
            </a:pPr>
            <a:r>
              <a:rPr lang="en-US" dirty="0"/>
              <a:t>“ </a:t>
            </a:r>
            <a:r>
              <a:rPr lang="en-US" b="1" i="1" dirty="0"/>
              <a:t>We May Not Have It All Together, But Together We Have It All”</a:t>
            </a:r>
          </a:p>
        </p:txBody>
      </p:sp>
    </p:spTree>
    <p:extLst>
      <p:ext uri="{BB962C8B-B14F-4D97-AF65-F5344CB8AC3E}">
        <p14:creationId xmlns:p14="http://schemas.microsoft.com/office/powerpoint/2010/main" val="4031596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C358A-3B80-43DA-99A5-E3D3D5649E5B}"/>
              </a:ext>
            </a:extLst>
          </p:cNvPr>
          <p:cNvSpPr>
            <a:spLocks noGrp="1"/>
          </p:cNvSpPr>
          <p:nvPr>
            <p:ph type="title"/>
          </p:nvPr>
        </p:nvSpPr>
        <p:spPr/>
        <p:txBody>
          <a:bodyPr/>
          <a:lstStyle/>
          <a:p>
            <a:r>
              <a:rPr lang="en-US" i="1" dirty="0"/>
              <a:t>Thanks to an Amazing Team!</a:t>
            </a:r>
          </a:p>
        </p:txBody>
      </p:sp>
      <p:pic>
        <p:nvPicPr>
          <p:cNvPr id="11" name="Content Placeholder 4">
            <a:extLst>
              <a:ext uri="{FF2B5EF4-FFF2-40B4-BE49-F238E27FC236}">
                <a16:creationId xmlns:a16="http://schemas.microsoft.com/office/drawing/2014/main" id="{DB0455B5-F44D-4114-B1AB-E92C101D492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508" r="2508"/>
          <a:stretch/>
        </p:blipFill>
        <p:spPr>
          <a:xfrm>
            <a:off x="5043229" y="992187"/>
            <a:ext cx="6172200" cy="4873625"/>
          </a:xfrm>
        </p:spPr>
      </p:pic>
      <p:sp>
        <p:nvSpPr>
          <p:cNvPr id="10" name="Text Placeholder 9">
            <a:extLst>
              <a:ext uri="{FF2B5EF4-FFF2-40B4-BE49-F238E27FC236}">
                <a16:creationId xmlns:a16="http://schemas.microsoft.com/office/drawing/2014/main" id="{1E137AE9-1AAC-405A-84FA-E2C90B9FC208}"/>
              </a:ext>
            </a:extLst>
          </p:cNvPr>
          <p:cNvSpPr>
            <a:spLocks noGrp="1"/>
          </p:cNvSpPr>
          <p:nvPr>
            <p:ph type="body" sz="half" idx="2"/>
          </p:nvPr>
        </p:nvSpPr>
        <p:spPr/>
        <p:txBody>
          <a:bodyPr>
            <a:normAutofit/>
          </a:bodyPr>
          <a:lstStyle/>
          <a:p>
            <a:r>
              <a:rPr lang="en-US" sz="1800" i="1" dirty="0"/>
              <a:t>Kudos and Thanks to the Sutter Pioneer of Change Founders &amp; members:  Debbie Braun, LaQuitta Cotton and Jacki </a:t>
            </a:r>
            <a:r>
              <a:rPr lang="en-US" sz="1800" i="1" dirty="0" err="1"/>
              <a:t>Schivo</a:t>
            </a:r>
            <a:r>
              <a:rPr lang="en-US" sz="1800" i="1" dirty="0"/>
              <a:t> and the rest of the amazing team!</a:t>
            </a:r>
          </a:p>
          <a:p>
            <a:endParaRPr lang="en-US" sz="1800" i="1" dirty="0"/>
          </a:p>
          <a:p>
            <a:r>
              <a:rPr lang="en-US" sz="1800" i="1" dirty="0"/>
              <a:t>Sincerely,</a:t>
            </a:r>
          </a:p>
          <a:p>
            <a:r>
              <a:rPr lang="en-US" sz="1800" i="1" dirty="0"/>
              <a:t>Becky Peters</a:t>
            </a:r>
          </a:p>
        </p:txBody>
      </p:sp>
    </p:spTree>
    <p:extLst>
      <p:ext uri="{BB962C8B-B14F-4D97-AF65-F5344CB8AC3E}">
        <p14:creationId xmlns:p14="http://schemas.microsoft.com/office/powerpoint/2010/main" val="846242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58400"/>
          </a:xfrm>
        </p:spPr>
        <p:txBody>
          <a:bodyPr>
            <a:normAutofit fontScale="90000"/>
          </a:bodyPr>
          <a:lstStyle/>
          <a:p>
            <a:r>
              <a:rPr lang="en-US" dirty="0"/>
              <a:t>Banner at a Glance</a:t>
            </a:r>
          </a:p>
        </p:txBody>
      </p:sp>
      <p:sp>
        <p:nvSpPr>
          <p:cNvPr id="4" name="Content Placeholder 3"/>
          <p:cNvSpPr>
            <a:spLocks noGrp="1"/>
          </p:cNvSpPr>
          <p:nvPr>
            <p:ph idx="1"/>
          </p:nvPr>
        </p:nvSpPr>
        <p:spPr/>
        <p:txBody>
          <a:bodyPr/>
          <a:lstStyle/>
          <a:p>
            <a:endParaRPr lang="en-US"/>
          </a:p>
        </p:txBody>
      </p:sp>
      <p:pic>
        <p:nvPicPr>
          <p:cNvPr id="3" name="Picture 2"/>
          <p:cNvPicPr>
            <a:picLocks noChangeAspect="1"/>
          </p:cNvPicPr>
          <p:nvPr/>
        </p:nvPicPr>
        <p:blipFill>
          <a:blip r:embed="rId2"/>
          <a:stretch>
            <a:fillRect/>
          </a:stretch>
        </p:blipFill>
        <p:spPr>
          <a:xfrm>
            <a:off x="200415" y="923525"/>
            <a:ext cx="11746775" cy="5210976"/>
          </a:xfrm>
          <a:prstGeom prst="rect">
            <a:avLst/>
          </a:prstGeom>
        </p:spPr>
      </p:pic>
    </p:spTree>
    <p:extLst>
      <p:ext uri="{BB962C8B-B14F-4D97-AF65-F5344CB8AC3E}">
        <p14:creationId xmlns:p14="http://schemas.microsoft.com/office/powerpoint/2010/main" val="1521905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7876"/>
          </a:xfrm>
        </p:spPr>
        <p:txBody>
          <a:bodyPr/>
          <a:lstStyle/>
          <a:p>
            <a:r>
              <a:rPr lang="en-US" dirty="0"/>
              <a:t>Banner at a Glance</a:t>
            </a:r>
          </a:p>
        </p:txBody>
      </p:sp>
      <p:pic>
        <p:nvPicPr>
          <p:cNvPr id="5" name="Content Placeholder 4"/>
          <p:cNvPicPr>
            <a:picLocks noGrp="1" noChangeAspect="1"/>
          </p:cNvPicPr>
          <p:nvPr>
            <p:ph idx="1"/>
          </p:nvPr>
        </p:nvPicPr>
        <p:blipFill>
          <a:blip r:embed="rId2"/>
          <a:stretch>
            <a:fillRect/>
          </a:stretch>
        </p:blipFill>
        <p:spPr>
          <a:xfrm>
            <a:off x="2006786" y="1143001"/>
            <a:ext cx="8178428" cy="4982633"/>
          </a:xfrm>
          <a:prstGeom prst="rect">
            <a:avLst/>
          </a:prstGeom>
        </p:spPr>
      </p:pic>
    </p:spTree>
    <p:extLst>
      <p:ext uri="{BB962C8B-B14F-4D97-AF65-F5344CB8AC3E}">
        <p14:creationId xmlns:p14="http://schemas.microsoft.com/office/powerpoint/2010/main" val="3874341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052043-2686-4789-AB9E-84F7464A0787}"/>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B9F0C4B9-478C-48EB-985D-46F4F0FC045F}"/>
              </a:ext>
            </a:extLst>
          </p:cNvPr>
          <p:cNvSpPr>
            <a:spLocks noGrp="1"/>
          </p:cNvSpPr>
          <p:nvPr>
            <p:ph idx="1"/>
          </p:nvPr>
        </p:nvSpPr>
        <p:spPr/>
        <p:txBody>
          <a:bodyPr/>
          <a:lstStyle/>
          <a:p>
            <a:pPr marL="380990" indent="-380990">
              <a:buFont typeface="Arial" charset="0"/>
              <a:buChar char="•"/>
            </a:pPr>
            <a:r>
              <a:rPr lang="en-US" dirty="0">
                <a:solidFill>
                  <a:schemeClr val="tx1"/>
                </a:solidFill>
                <a:latin typeface="Helvetica Neue" charset="0"/>
                <a:ea typeface="Helvetica Neue Light" charset="0"/>
                <a:cs typeface="Helvetica Neue Light" charset="0"/>
              </a:rPr>
              <a:t>Understanding what </a:t>
            </a:r>
            <a:r>
              <a:rPr lang="en-US" dirty="0">
                <a:latin typeface="Helvetica Neue" charset="0"/>
                <a:ea typeface="Helvetica Neue Light" charset="0"/>
                <a:cs typeface="Helvetica Neue Light" charset="0"/>
              </a:rPr>
              <a:t>your</a:t>
            </a:r>
            <a:r>
              <a:rPr lang="en-US" dirty="0">
                <a:solidFill>
                  <a:schemeClr val="tx1"/>
                </a:solidFill>
                <a:latin typeface="Helvetica Neue" charset="0"/>
                <a:ea typeface="Helvetica Neue Light" charset="0"/>
                <a:cs typeface="Helvetica Neue Light" charset="0"/>
              </a:rPr>
              <a:t> employees need </a:t>
            </a:r>
            <a:r>
              <a:rPr lang="en-US" dirty="0">
                <a:latin typeface="Helvetica Neue" charset="0"/>
                <a:ea typeface="Helvetica Neue Light" charset="0"/>
                <a:cs typeface="Helvetica Neue Light" charset="0"/>
              </a:rPr>
              <a:t>in order to get and stay Engaged</a:t>
            </a:r>
            <a:endParaRPr lang="en-US" dirty="0">
              <a:solidFill>
                <a:schemeClr val="tx1"/>
              </a:solidFill>
              <a:latin typeface="Helvetica Neue Light" charset="0"/>
              <a:ea typeface="Helvetica Neue Light" charset="0"/>
              <a:cs typeface="Helvetica Neue Light" charset="0"/>
            </a:endParaRPr>
          </a:p>
          <a:p>
            <a:pPr marL="380990" indent="-380990">
              <a:buFont typeface="Arial" charset="0"/>
              <a:buChar char="•"/>
            </a:pPr>
            <a:r>
              <a:rPr lang="en-US" b="1" dirty="0">
                <a:latin typeface="Helvetica Neue Light" charset="0"/>
                <a:ea typeface="Helvetica Neue Light" charset="0"/>
                <a:cs typeface="Helvetica Neue Light" charset="0"/>
              </a:rPr>
              <a:t>Developing Transparent Communication/feedback</a:t>
            </a:r>
          </a:p>
          <a:p>
            <a:pPr marL="380990" indent="-380990">
              <a:buFont typeface="Arial" charset="0"/>
              <a:buChar char="•"/>
            </a:pPr>
            <a:endParaRPr lang="en-US" sz="1800" b="1" dirty="0">
              <a:solidFill>
                <a:schemeClr val="tx1"/>
              </a:solidFill>
              <a:latin typeface="Helvetica Neue Light" charset="0"/>
              <a:ea typeface="Helvetica Neue Light" charset="0"/>
              <a:cs typeface="Helvetica Neue Light" charset="0"/>
            </a:endParaRPr>
          </a:p>
          <a:p>
            <a:pPr marL="380990" indent="-380990">
              <a:buFont typeface="Arial" charset="0"/>
              <a:buChar char="•"/>
            </a:pPr>
            <a:r>
              <a:rPr lang="en-US" b="1" dirty="0">
                <a:latin typeface="Helvetica Neue Light" charset="0"/>
                <a:ea typeface="Helvetica Neue Light" charset="0"/>
                <a:cs typeface="Helvetica Neue Light" charset="0"/>
              </a:rPr>
              <a:t>Empowering Staff to be the change they want to see</a:t>
            </a:r>
            <a:endParaRPr lang="en-US" b="1" dirty="0">
              <a:latin typeface="Helvetica Neue" charset="0"/>
              <a:ea typeface="Helvetica Neue" charset="0"/>
              <a:cs typeface="Helvetica Neue" charset="0"/>
            </a:endParaRPr>
          </a:p>
          <a:p>
            <a:endParaRPr lang="en-US" dirty="0"/>
          </a:p>
        </p:txBody>
      </p:sp>
    </p:spTree>
    <p:extLst>
      <p:ext uri="{BB962C8B-B14F-4D97-AF65-F5344CB8AC3E}">
        <p14:creationId xmlns:p14="http://schemas.microsoft.com/office/powerpoint/2010/main" val="790251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61810" y="2102362"/>
            <a:ext cx="3981735" cy="4253988"/>
          </a:xfrm>
          <a:prstGeom prst="rect">
            <a:avLst/>
          </a:prstGeom>
          <a:noFill/>
          <a:ln w="9525">
            <a:noFill/>
            <a:miter lim="800000"/>
            <a:headEnd/>
            <a:tailEnd/>
          </a:ln>
        </p:spPr>
      </p:pic>
      <p:sp>
        <p:nvSpPr>
          <p:cNvPr id="4" name="Title 3"/>
          <p:cNvSpPr>
            <a:spLocks noGrp="1"/>
          </p:cNvSpPr>
          <p:nvPr>
            <p:ph type="title"/>
          </p:nvPr>
        </p:nvSpPr>
        <p:spPr/>
        <p:txBody>
          <a:bodyPr/>
          <a:lstStyle/>
          <a:p>
            <a:pPr algn="ctr"/>
            <a:r>
              <a:rPr lang="en-US" dirty="0"/>
              <a:t>Which group do You Have</a:t>
            </a:r>
          </a:p>
        </p:txBody>
      </p:sp>
      <p:sp>
        <p:nvSpPr>
          <p:cNvPr id="3" name="Slide Number Placeholder 2"/>
          <p:cNvSpPr>
            <a:spLocks noGrp="1"/>
          </p:cNvSpPr>
          <p:nvPr>
            <p:ph type="sldNum" sz="quarter" idx="12"/>
          </p:nvPr>
        </p:nvSpPr>
        <p:spPr/>
        <p:txBody>
          <a:bodyPr/>
          <a:lstStyle/>
          <a:p>
            <a:fld id="{BA9B540C-44DA-4F69-89C9-7C84606640D3}" type="slidenum">
              <a:rPr lang="en-US" smtClean="0"/>
              <a:pPr/>
              <a:t>5</a:t>
            </a:fld>
            <a:endParaRPr lang="en-US" dirty="0"/>
          </a:p>
        </p:txBody>
      </p:sp>
      <p:sp>
        <p:nvSpPr>
          <p:cNvPr id="6" name="Explosion 1 5"/>
          <p:cNvSpPr/>
          <p:nvPr/>
        </p:nvSpPr>
        <p:spPr>
          <a:xfrm>
            <a:off x="1761810" y="2102362"/>
            <a:ext cx="1606387" cy="1254384"/>
          </a:xfrm>
          <a:prstGeom prst="irregularSeal1">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lumMod val="60000"/>
                    <a:lumOff val="40000"/>
                  </a:schemeClr>
                </a:solidFill>
              </a:rPr>
              <a:t>Lack of trust</a:t>
            </a:r>
          </a:p>
        </p:txBody>
      </p:sp>
      <p:sp>
        <p:nvSpPr>
          <p:cNvPr id="7" name="Explosion 1 6"/>
          <p:cNvSpPr/>
          <p:nvPr/>
        </p:nvSpPr>
        <p:spPr>
          <a:xfrm>
            <a:off x="3774223" y="5000296"/>
            <a:ext cx="1794672" cy="1409085"/>
          </a:xfrm>
          <a:prstGeom prst="irregularSeal1">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lumMod val="60000"/>
                    <a:lumOff val="40000"/>
                  </a:schemeClr>
                </a:solidFill>
              </a:rPr>
              <a:t>Negativity/conflicts</a:t>
            </a:r>
          </a:p>
        </p:txBody>
      </p:sp>
      <p:sp>
        <p:nvSpPr>
          <p:cNvPr id="9" name="Explosion 1 8"/>
          <p:cNvSpPr/>
          <p:nvPr/>
        </p:nvSpPr>
        <p:spPr>
          <a:xfrm>
            <a:off x="3005898" y="2998126"/>
            <a:ext cx="1992052" cy="1402212"/>
          </a:xfrm>
          <a:prstGeom prst="irregularSeal1">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lumMod val="60000"/>
                    <a:lumOff val="40000"/>
                  </a:schemeClr>
                </a:solidFill>
              </a:rPr>
              <a:t>Resistance to Change</a:t>
            </a:r>
          </a:p>
        </p:txBody>
      </p:sp>
      <p:sp>
        <p:nvSpPr>
          <p:cNvPr id="10" name="Explosion 1 9"/>
          <p:cNvSpPr/>
          <p:nvPr/>
        </p:nvSpPr>
        <p:spPr>
          <a:xfrm>
            <a:off x="3675534" y="2048007"/>
            <a:ext cx="2192616" cy="1462584"/>
          </a:xfrm>
          <a:prstGeom prst="irregularSeal1">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lumMod val="60000"/>
                    <a:lumOff val="40000"/>
                  </a:schemeClr>
                </a:solidFill>
              </a:rPr>
              <a:t>Low Performance</a:t>
            </a:r>
          </a:p>
        </p:txBody>
      </p:sp>
      <p:sp>
        <p:nvSpPr>
          <p:cNvPr id="11" name="Explosion 1 10"/>
          <p:cNvSpPr/>
          <p:nvPr/>
        </p:nvSpPr>
        <p:spPr>
          <a:xfrm>
            <a:off x="4055412" y="4069974"/>
            <a:ext cx="1786822" cy="1298812"/>
          </a:xfrm>
          <a:prstGeom prst="irregularSeal1">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lumMod val="60000"/>
                    <a:lumOff val="40000"/>
                  </a:schemeClr>
                </a:solidFill>
              </a:rPr>
              <a:t>Unhappy Customers</a:t>
            </a:r>
          </a:p>
        </p:txBody>
      </p:sp>
      <p:sp>
        <p:nvSpPr>
          <p:cNvPr id="12" name="Explosion 1 11"/>
          <p:cNvSpPr/>
          <p:nvPr/>
        </p:nvSpPr>
        <p:spPr>
          <a:xfrm>
            <a:off x="1981201" y="4814914"/>
            <a:ext cx="1694333" cy="1594467"/>
          </a:xfrm>
          <a:prstGeom prst="irregularSeal1">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lumMod val="60000"/>
                    <a:lumOff val="40000"/>
                  </a:schemeClr>
                </a:solidFill>
              </a:rPr>
              <a:t>High turnover…</a:t>
            </a:r>
          </a:p>
        </p:txBody>
      </p:sp>
      <p:sp>
        <p:nvSpPr>
          <p:cNvPr id="8" name="Explosion 1 7"/>
          <p:cNvSpPr/>
          <p:nvPr/>
        </p:nvSpPr>
        <p:spPr>
          <a:xfrm>
            <a:off x="1862664" y="3768039"/>
            <a:ext cx="1911557" cy="1232257"/>
          </a:xfrm>
          <a:prstGeom prst="irregularSeal1">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lumMod val="60000"/>
                    <a:lumOff val="40000"/>
                  </a:schemeClr>
                </a:solidFill>
              </a:rPr>
              <a:t>Variance  redundancy</a:t>
            </a:r>
          </a:p>
        </p:txBody>
      </p:sp>
      <p:pic>
        <p:nvPicPr>
          <p:cNvPr id="1027" name="Picture 3"/>
          <p:cNvPicPr>
            <a:picLocks noChangeAspect="1" noChangeArrowheads="1"/>
          </p:cNvPicPr>
          <p:nvPr/>
        </p:nvPicPr>
        <p:blipFill>
          <a:blip r:embed="rId4" cstate="print"/>
          <a:srcRect/>
          <a:stretch>
            <a:fillRect/>
          </a:stretch>
        </p:blipFill>
        <p:spPr bwMode="auto">
          <a:xfrm>
            <a:off x="6288923" y="1976168"/>
            <a:ext cx="4075072" cy="4187612"/>
          </a:xfrm>
          <a:prstGeom prst="rect">
            <a:avLst/>
          </a:prstGeom>
          <a:noFill/>
          <a:ln w="9525">
            <a:noFill/>
            <a:miter lim="800000"/>
            <a:headEnd/>
            <a:tailEnd/>
          </a:ln>
        </p:spPr>
      </p:pic>
      <p:sp>
        <p:nvSpPr>
          <p:cNvPr id="14" name="Cloud Callout 13"/>
          <p:cNvSpPr/>
          <p:nvPr/>
        </p:nvSpPr>
        <p:spPr>
          <a:xfrm>
            <a:off x="6318549" y="1991853"/>
            <a:ext cx="1354490" cy="683268"/>
          </a:xfrm>
          <a:prstGeom prst="cloudCallout">
            <a:avLst/>
          </a:prstGeom>
          <a:solidFill>
            <a:srgbClr val="A9DB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70C0"/>
                </a:solidFill>
              </a:rPr>
              <a:t>Staff led Change</a:t>
            </a:r>
          </a:p>
        </p:txBody>
      </p:sp>
      <p:sp>
        <p:nvSpPr>
          <p:cNvPr id="15" name="Cloud Callout 14"/>
          <p:cNvSpPr/>
          <p:nvPr/>
        </p:nvSpPr>
        <p:spPr>
          <a:xfrm>
            <a:off x="7576782" y="2048007"/>
            <a:ext cx="1699094" cy="808289"/>
          </a:xfrm>
          <a:prstGeom prst="cloudCallo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Trust in Organization/leaders</a:t>
            </a:r>
          </a:p>
        </p:txBody>
      </p:sp>
      <p:sp>
        <p:nvSpPr>
          <p:cNvPr id="16" name="Cloud Callout 15"/>
          <p:cNvSpPr/>
          <p:nvPr/>
        </p:nvSpPr>
        <p:spPr>
          <a:xfrm>
            <a:off x="8973365" y="2567393"/>
            <a:ext cx="1354490" cy="846833"/>
          </a:xfrm>
          <a:prstGeom prst="cloudCallout">
            <a:avLst/>
          </a:prstGeom>
          <a:solidFill>
            <a:srgbClr val="A9DB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70C0"/>
                </a:solidFill>
              </a:rPr>
              <a:t>Clean hand-off’s</a:t>
            </a:r>
          </a:p>
        </p:txBody>
      </p:sp>
      <p:sp>
        <p:nvSpPr>
          <p:cNvPr id="17" name="Cloud Callout 16"/>
          <p:cNvSpPr/>
          <p:nvPr/>
        </p:nvSpPr>
        <p:spPr>
          <a:xfrm>
            <a:off x="6329678" y="2826286"/>
            <a:ext cx="1801505" cy="742972"/>
          </a:xfrm>
          <a:prstGeom prst="cloudCallout">
            <a:avLst/>
          </a:prstGeom>
          <a:solidFill>
            <a:srgbClr val="A9DB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70C0"/>
                </a:solidFill>
              </a:rPr>
              <a:t> Improved Performance</a:t>
            </a:r>
          </a:p>
        </p:txBody>
      </p:sp>
      <p:sp>
        <p:nvSpPr>
          <p:cNvPr id="18" name="Cloud Callout 17"/>
          <p:cNvSpPr/>
          <p:nvPr/>
        </p:nvSpPr>
        <p:spPr>
          <a:xfrm>
            <a:off x="8166230" y="3429000"/>
            <a:ext cx="1888888" cy="750828"/>
          </a:xfrm>
          <a:prstGeom prst="cloudCallout">
            <a:avLst/>
          </a:prstGeom>
          <a:solidFill>
            <a:srgbClr val="A9DB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70C0"/>
                </a:solidFill>
              </a:rPr>
              <a:t> low turnover</a:t>
            </a:r>
          </a:p>
        </p:txBody>
      </p:sp>
      <p:sp>
        <p:nvSpPr>
          <p:cNvPr id="19" name="Cloud Callout 18"/>
          <p:cNvSpPr/>
          <p:nvPr/>
        </p:nvSpPr>
        <p:spPr>
          <a:xfrm>
            <a:off x="6329678" y="3803284"/>
            <a:ext cx="1801504" cy="938688"/>
          </a:xfrm>
          <a:prstGeom prst="cloudCallo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Invested staff/Career Growth</a:t>
            </a:r>
          </a:p>
        </p:txBody>
      </p:sp>
      <p:sp>
        <p:nvSpPr>
          <p:cNvPr id="20" name="Cloud Callout 19"/>
          <p:cNvSpPr/>
          <p:nvPr/>
        </p:nvSpPr>
        <p:spPr>
          <a:xfrm>
            <a:off x="6551023" y="5099222"/>
            <a:ext cx="2351314" cy="1021870"/>
          </a:xfrm>
          <a:prstGeom prst="cloudCallo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Standard &amp; streamlined workflows</a:t>
            </a:r>
          </a:p>
        </p:txBody>
      </p:sp>
      <p:sp>
        <p:nvSpPr>
          <p:cNvPr id="21" name="Cloud Callout 20"/>
          <p:cNvSpPr/>
          <p:nvPr/>
        </p:nvSpPr>
        <p:spPr>
          <a:xfrm>
            <a:off x="8131182" y="4222516"/>
            <a:ext cx="2111779" cy="876706"/>
          </a:xfrm>
          <a:prstGeom prst="cloudCallout">
            <a:avLst/>
          </a:prstGeom>
          <a:solidFill>
            <a:srgbClr val="A9DB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70C0"/>
                </a:solidFill>
              </a:rPr>
              <a:t>Happy Staff/Customers</a:t>
            </a:r>
          </a:p>
        </p:txBody>
      </p:sp>
      <p:sp>
        <p:nvSpPr>
          <p:cNvPr id="23" name="TextBox 22"/>
          <p:cNvSpPr txBox="1"/>
          <p:nvPr/>
        </p:nvSpPr>
        <p:spPr>
          <a:xfrm>
            <a:off x="2179094" y="1678675"/>
            <a:ext cx="3002507" cy="369332"/>
          </a:xfrm>
          <a:prstGeom prst="rect">
            <a:avLst/>
          </a:prstGeom>
          <a:noFill/>
        </p:spPr>
        <p:txBody>
          <a:bodyPr wrap="square" rtlCol="0">
            <a:spAutoFit/>
          </a:bodyPr>
          <a:lstStyle/>
          <a:p>
            <a:pPr algn="ctr"/>
            <a:r>
              <a:rPr lang="en-US" dirty="0"/>
              <a:t>Low Morale/Low Engagement</a:t>
            </a:r>
          </a:p>
        </p:txBody>
      </p:sp>
      <p:sp>
        <p:nvSpPr>
          <p:cNvPr id="24" name="TextBox 23"/>
          <p:cNvSpPr txBox="1"/>
          <p:nvPr/>
        </p:nvSpPr>
        <p:spPr>
          <a:xfrm>
            <a:off x="6833702" y="1678675"/>
            <a:ext cx="3348266" cy="369332"/>
          </a:xfrm>
          <a:prstGeom prst="rect">
            <a:avLst/>
          </a:prstGeom>
          <a:noFill/>
        </p:spPr>
        <p:txBody>
          <a:bodyPr wrap="square" rtlCol="0">
            <a:spAutoFit/>
          </a:bodyPr>
          <a:lstStyle/>
          <a:p>
            <a:pPr algn="ctr"/>
            <a:r>
              <a:rPr lang="en-US" dirty="0"/>
              <a:t>Positive Morale/High Engagement</a:t>
            </a:r>
          </a:p>
        </p:txBody>
      </p:sp>
    </p:spTree>
    <p:extLst>
      <p:ext uri="{BB962C8B-B14F-4D97-AF65-F5344CB8AC3E}">
        <p14:creationId xmlns:p14="http://schemas.microsoft.com/office/powerpoint/2010/main" val="1096298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nodeType="clickEffect">
                                  <p:stCondLst>
                                    <p:cond delay="0"/>
                                  </p:stCondLst>
                                  <p:childTnLst>
                                    <p:set>
                                      <p:cBhvr>
                                        <p:cTn id="53" dur="1" fill="hold">
                                          <p:stCondLst>
                                            <p:cond delay="0"/>
                                          </p:stCondLst>
                                        </p:cTn>
                                        <p:tgtEl>
                                          <p:spTgt spid="1027"/>
                                        </p:tgtEl>
                                        <p:attrNameLst>
                                          <p:attrName>style.visibility</p:attrName>
                                        </p:attrNameLst>
                                      </p:cBhvr>
                                      <p:to>
                                        <p:strVal val="visible"/>
                                      </p:to>
                                    </p:set>
                                    <p:animEffect transition="in" filter="diamond(in)">
                                      <p:cBhvr>
                                        <p:cTn id="54" dur="2000"/>
                                        <p:tgtEl>
                                          <p:spTgt spid="102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fill="hold"/>
                                        <p:tgtEl>
                                          <p:spTgt spid="21"/>
                                        </p:tgtEl>
                                        <p:attrNameLst>
                                          <p:attrName>ppt_x</p:attrName>
                                        </p:attrNameLst>
                                      </p:cBhvr>
                                      <p:tavLst>
                                        <p:tav tm="0">
                                          <p:val>
                                            <p:strVal val="#ppt_x"/>
                                          </p:val>
                                        </p:tav>
                                        <p:tav tm="100000">
                                          <p:val>
                                            <p:strVal val="#ppt_x"/>
                                          </p:val>
                                        </p:tav>
                                      </p:tavLst>
                                    </p:anim>
                                    <p:anim calcmode="lin" valueType="num">
                                      <p:cBhvr additive="base">
                                        <p:cTn id="9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ppt_x"/>
                                          </p:val>
                                        </p:tav>
                                        <p:tav tm="100000">
                                          <p:val>
                                            <p:strVal val="#ppt_x"/>
                                          </p:val>
                                        </p:tav>
                                      </p:tavLst>
                                    </p:anim>
                                    <p:anim calcmode="lin" valueType="num">
                                      <p:cBhvr additive="base">
                                        <p:cTn id="10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8"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3E16-E158-4353-B2B1-746653AE770F}"/>
              </a:ext>
            </a:extLst>
          </p:cNvPr>
          <p:cNvSpPr>
            <a:spLocks noGrp="1"/>
          </p:cNvSpPr>
          <p:nvPr>
            <p:ph type="title"/>
          </p:nvPr>
        </p:nvSpPr>
        <p:spPr/>
        <p:txBody>
          <a:bodyPr/>
          <a:lstStyle/>
          <a:p>
            <a:r>
              <a:rPr lang="en-US" dirty="0"/>
              <a:t>Every Day Challenges that impact Engagement and Morale</a:t>
            </a:r>
          </a:p>
        </p:txBody>
      </p:sp>
      <p:sp>
        <p:nvSpPr>
          <p:cNvPr id="3" name="Content Placeholder 2">
            <a:extLst>
              <a:ext uri="{FF2B5EF4-FFF2-40B4-BE49-F238E27FC236}">
                <a16:creationId xmlns:a16="http://schemas.microsoft.com/office/drawing/2014/main" id="{66819B1D-7E98-4C47-82D0-354D2A7ED433}"/>
              </a:ext>
            </a:extLst>
          </p:cNvPr>
          <p:cNvSpPr>
            <a:spLocks noGrp="1"/>
          </p:cNvSpPr>
          <p:nvPr>
            <p:ph sz="half" idx="1"/>
          </p:nvPr>
        </p:nvSpPr>
        <p:spPr/>
        <p:txBody>
          <a:bodyPr>
            <a:normAutofit/>
          </a:bodyPr>
          <a:lstStyle/>
          <a:p>
            <a:r>
              <a:rPr lang="en-US" dirty="0"/>
              <a:t>Organizational Restructuring</a:t>
            </a:r>
          </a:p>
          <a:p>
            <a:r>
              <a:rPr lang="en-US" dirty="0"/>
              <a:t>New Technology</a:t>
            </a:r>
          </a:p>
          <a:p>
            <a:r>
              <a:rPr lang="en-US" dirty="0"/>
              <a:t>Divided and Remote workforces</a:t>
            </a:r>
          </a:p>
          <a:p>
            <a:r>
              <a:rPr lang="en-US" dirty="0"/>
              <a:t>Decentralized processes</a:t>
            </a:r>
          </a:p>
          <a:p>
            <a:r>
              <a:rPr lang="en-US" dirty="0"/>
              <a:t>Non-standard work</a:t>
            </a:r>
          </a:p>
          <a:p>
            <a:r>
              <a:rPr lang="en-US" dirty="0"/>
              <a:t>Lack of Recognition</a:t>
            </a:r>
          </a:p>
        </p:txBody>
      </p:sp>
      <p:sp>
        <p:nvSpPr>
          <p:cNvPr id="4" name="Content Placeholder 3">
            <a:extLst>
              <a:ext uri="{FF2B5EF4-FFF2-40B4-BE49-F238E27FC236}">
                <a16:creationId xmlns:a16="http://schemas.microsoft.com/office/drawing/2014/main" id="{AD14A0CF-517F-4563-9EB4-7C79FEEBB3F1}"/>
              </a:ext>
            </a:extLst>
          </p:cNvPr>
          <p:cNvSpPr>
            <a:spLocks noGrp="1"/>
          </p:cNvSpPr>
          <p:nvPr>
            <p:ph sz="half" idx="2"/>
          </p:nvPr>
        </p:nvSpPr>
        <p:spPr/>
        <p:txBody>
          <a:bodyPr/>
          <a:lstStyle/>
          <a:p>
            <a:r>
              <a:rPr lang="en-US" dirty="0"/>
              <a:t>Lack of communication and transparency</a:t>
            </a:r>
          </a:p>
          <a:p>
            <a:r>
              <a:rPr lang="en-US" dirty="0"/>
              <a:t>Conflicting Leadership styles</a:t>
            </a:r>
          </a:p>
          <a:p>
            <a:r>
              <a:rPr lang="en-US" dirty="0"/>
              <a:t>Lack  of Education/Training resources/funds</a:t>
            </a:r>
          </a:p>
          <a:p>
            <a:r>
              <a:rPr lang="en-US" dirty="0"/>
              <a:t>“CHANGE” Fatigue</a:t>
            </a:r>
          </a:p>
          <a:p>
            <a:r>
              <a:rPr lang="en-US" dirty="0"/>
              <a:t>Disparate pay for complex work</a:t>
            </a:r>
          </a:p>
          <a:p>
            <a:endParaRPr lang="en-US" dirty="0"/>
          </a:p>
        </p:txBody>
      </p:sp>
    </p:spTree>
    <p:extLst>
      <p:ext uri="{BB962C8B-B14F-4D97-AF65-F5344CB8AC3E}">
        <p14:creationId xmlns:p14="http://schemas.microsoft.com/office/powerpoint/2010/main" val="651041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97E185-3D2C-479A-909C-F06D53B8AF77}"/>
              </a:ext>
            </a:extLst>
          </p:cNvPr>
          <p:cNvSpPr>
            <a:spLocks noGrp="1"/>
          </p:cNvSpPr>
          <p:nvPr>
            <p:ph type="title"/>
          </p:nvPr>
        </p:nvSpPr>
        <p:spPr/>
        <p:txBody>
          <a:bodyPr/>
          <a:lstStyle/>
          <a:p>
            <a:r>
              <a:rPr lang="en-US" dirty="0"/>
              <a:t>Let’s hear from our staff</a:t>
            </a:r>
          </a:p>
        </p:txBody>
      </p:sp>
      <p:pic>
        <p:nvPicPr>
          <p:cNvPr id="13" name="Content Placeholder 12">
            <a:extLst>
              <a:ext uri="{FF2B5EF4-FFF2-40B4-BE49-F238E27FC236}">
                <a16:creationId xmlns:a16="http://schemas.microsoft.com/office/drawing/2014/main" id="{EED98FAD-CBBB-4296-9D29-426348AA5B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9319" y="2477293"/>
            <a:ext cx="4695567" cy="3577517"/>
          </a:xfrm>
        </p:spPr>
      </p:pic>
    </p:spTree>
    <p:extLst>
      <p:ext uri="{BB962C8B-B14F-4D97-AF65-F5344CB8AC3E}">
        <p14:creationId xmlns:p14="http://schemas.microsoft.com/office/powerpoint/2010/main" val="3494866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EC44-2358-44E8-9D80-7BF910343BDA}"/>
              </a:ext>
            </a:extLst>
          </p:cNvPr>
          <p:cNvSpPr>
            <a:spLocks noGrp="1"/>
          </p:cNvSpPr>
          <p:nvPr>
            <p:ph type="title"/>
          </p:nvPr>
        </p:nvSpPr>
        <p:spPr/>
        <p:txBody>
          <a:bodyPr/>
          <a:lstStyle/>
          <a:p>
            <a:r>
              <a:rPr lang="en-US" dirty="0"/>
              <a:t>Bright Ideas for Listening to your Teams</a:t>
            </a:r>
          </a:p>
        </p:txBody>
      </p:sp>
      <p:sp>
        <p:nvSpPr>
          <p:cNvPr id="3" name="Content Placeholder 2">
            <a:extLst>
              <a:ext uri="{FF2B5EF4-FFF2-40B4-BE49-F238E27FC236}">
                <a16:creationId xmlns:a16="http://schemas.microsoft.com/office/drawing/2014/main" id="{4E5D58AE-E5F3-48BF-AE62-B08307161123}"/>
              </a:ext>
            </a:extLst>
          </p:cNvPr>
          <p:cNvSpPr>
            <a:spLocks noGrp="1"/>
          </p:cNvSpPr>
          <p:nvPr>
            <p:ph idx="1"/>
          </p:nvPr>
        </p:nvSpPr>
        <p:spPr/>
        <p:txBody>
          <a:bodyPr>
            <a:normAutofit/>
          </a:bodyPr>
          <a:lstStyle/>
          <a:p>
            <a:r>
              <a:rPr lang="en-US" dirty="0"/>
              <a:t>Employee Surveys/ check in’s</a:t>
            </a:r>
          </a:p>
          <a:p>
            <a:r>
              <a:rPr lang="en-US" dirty="0"/>
              <a:t>Staff Round Tables</a:t>
            </a:r>
          </a:p>
          <a:p>
            <a:r>
              <a:rPr lang="en-US" dirty="0"/>
              <a:t>Rounding/Huddling </a:t>
            </a:r>
          </a:p>
          <a:p>
            <a:r>
              <a:rPr lang="en-US" dirty="0"/>
              <a:t>Observations</a:t>
            </a:r>
          </a:p>
          <a:p>
            <a:r>
              <a:rPr lang="en-US" dirty="0"/>
              <a:t>Staff Meetings</a:t>
            </a:r>
          </a:p>
          <a:p>
            <a:r>
              <a:rPr lang="en-US" dirty="0"/>
              <a:t>Value Stream Mapping</a:t>
            </a:r>
          </a:p>
          <a:p>
            <a:r>
              <a:rPr lang="en-US" b="1" i="1" dirty="0"/>
              <a:t>True Open Door</a:t>
            </a:r>
          </a:p>
        </p:txBody>
      </p:sp>
      <p:pic>
        <p:nvPicPr>
          <p:cNvPr id="5" name="Picture 4">
            <a:extLst>
              <a:ext uri="{FF2B5EF4-FFF2-40B4-BE49-F238E27FC236}">
                <a16:creationId xmlns:a16="http://schemas.microsoft.com/office/drawing/2014/main" id="{F838C2F9-BDB9-4DF2-9B13-0B4A951AAD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4978" y="1926771"/>
            <a:ext cx="3353803" cy="3528278"/>
          </a:xfrm>
          <a:prstGeom prst="rect">
            <a:avLst/>
          </a:prstGeom>
        </p:spPr>
      </p:pic>
      <p:sp>
        <p:nvSpPr>
          <p:cNvPr id="6" name="TextBox 5">
            <a:extLst>
              <a:ext uri="{FF2B5EF4-FFF2-40B4-BE49-F238E27FC236}">
                <a16:creationId xmlns:a16="http://schemas.microsoft.com/office/drawing/2014/main" id="{1769D5D3-3E8E-425A-B73C-6ABB78032986}"/>
              </a:ext>
            </a:extLst>
          </p:cNvPr>
          <p:cNvSpPr txBox="1"/>
          <p:nvPr/>
        </p:nvSpPr>
        <p:spPr>
          <a:xfrm>
            <a:off x="9235440" y="5522751"/>
            <a:ext cx="1813342" cy="369332"/>
          </a:xfrm>
          <a:prstGeom prst="rect">
            <a:avLst/>
          </a:prstGeom>
          <a:noFill/>
        </p:spPr>
        <p:txBody>
          <a:bodyPr wrap="square" rtlCol="0">
            <a:spAutoFit/>
          </a:bodyPr>
          <a:lstStyle/>
          <a:p>
            <a:r>
              <a:rPr lang="en-US" sz="900">
                <a:hlinkClick r:id="rId3" tooltip="http://basementdesigner.com/basement-finishing-102"/>
              </a:rPr>
              <a:t>This Photo</a:t>
            </a:r>
            <a:r>
              <a:rPr lang="en-US" sz="900"/>
              <a:t> by Unknown Author is licensed under </a:t>
            </a:r>
            <a:r>
              <a:rPr lang="en-US" sz="900">
                <a:hlinkClick r:id="rId4" tooltip="https://creativecommons.org/licenses/by/4.0/"/>
              </a:rPr>
              <a:t>CC BY</a:t>
            </a:r>
            <a:endParaRPr lang="en-US" sz="900"/>
          </a:p>
        </p:txBody>
      </p:sp>
    </p:spTree>
    <p:extLst>
      <p:ext uri="{BB962C8B-B14F-4D97-AF65-F5344CB8AC3E}">
        <p14:creationId xmlns:p14="http://schemas.microsoft.com/office/powerpoint/2010/main" val="1879672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28B88B-5BF9-4E4B-9C82-99ECB1DF73D7}"/>
              </a:ext>
            </a:extLst>
          </p:cNvPr>
          <p:cNvSpPr>
            <a:spLocks noGrp="1"/>
          </p:cNvSpPr>
          <p:nvPr>
            <p:ph type="title"/>
          </p:nvPr>
        </p:nvSpPr>
        <p:spPr/>
        <p:txBody>
          <a:bodyPr/>
          <a:lstStyle/>
          <a:p>
            <a:r>
              <a:rPr lang="en-US" dirty="0"/>
              <a:t>Hello……. </a:t>
            </a:r>
          </a:p>
        </p:txBody>
      </p:sp>
      <p:pic>
        <p:nvPicPr>
          <p:cNvPr id="11" name="Content Placeholder 10">
            <a:extLst>
              <a:ext uri="{FF2B5EF4-FFF2-40B4-BE49-F238E27FC236}">
                <a16:creationId xmlns:a16="http://schemas.microsoft.com/office/drawing/2014/main" id="{EC0873D4-0753-40C2-B093-3016CB965F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000" y="2413794"/>
            <a:ext cx="6350000" cy="3175000"/>
          </a:xfrm>
        </p:spPr>
      </p:pic>
    </p:spTree>
    <p:extLst>
      <p:ext uri="{BB962C8B-B14F-4D97-AF65-F5344CB8AC3E}">
        <p14:creationId xmlns:p14="http://schemas.microsoft.com/office/powerpoint/2010/main" val="3428313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TotalTime>
  <Words>793</Words>
  <Application>Microsoft Office PowerPoint</Application>
  <PresentationFormat>Widescreen</PresentationFormat>
  <Paragraphs>98</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Helvetica Neue</vt:lpstr>
      <vt:lpstr>Helvetica Neue Light</vt:lpstr>
      <vt:lpstr>Office Theme</vt:lpstr>
      <vt:lpstr>Improving Engagement through Employee Led Innovation</vt:lpstr>
      <vt:lpstr>Banner at a Glance</vt:lpstr>
      <vt:lpstr>Banner at a Glance</vt:lpstr>
      <vt:lpstr>Objectives</vt:lpstr>
      <vt:lpstr>Which group do You Have</vt:lpstr>
      <vt:lpstr>Every Day Challenges that impact Engagement and Morale</vt:lpstr>
      <vt:lpstr>Let’s hear from our staff</vt:lpstr>
      <vt:lpstr>Bright Ideas for Listening to your Teams</vt:lpstr>
      <vt:lpstr>Hello……. </vt:lpstr>
      <vt:lpstr>We heard you</vt:lpstr>
      <vt:lpstr> PAS: Our People Purpose</vt:lpstr>
      <vt:lpstr>Building a Team that puts the Patient and Customers First   “What if I and What if We”</vt:lpstr>
      <vt:lpstr>Pioneers of Change Be the Change You want to See</vt:lpstr>
      <vt:lpstr>Thanks to an Amazing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Engagement through Employee Led Innovation</dc:title>
  <dc:creator>Peters, Becky J</dc:creator>
  <cp:lastModifiedBy>Lena E Watts</cp:lastModifiedBy>
  <cp:revision>22</cp:revision>
  <dcterms:created xsi:type="dcterms:W3CDTF">2018-08-14T20:52:23Z</dcterms:created>
  <dcterms:modified xsi:type="dcterms:W3CDTF">2018-08-29T05:21:21Z</dcterms:modified>
</cp:coreProperties>
</file>