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400" r:id="rId2"/>
    <p:sldId id="370" r:id="rId3"/>
    <p:sldId id="399" r:id="rId4"/>
    <p:sldId id="362" r:id="rId5"/>
    <p:sldId id="393" r:id="rId6"/>
    <p:sldId id="374" r:id="rId7"/>
    <p:sldId id="372" r:id="rId8"/>
    <p:sldId id="395" r:id="rId9"/>
    <p:sldId id="396" r:id="rId10"/>
    <p:sldId id="365" r:id="rId11"/>
    <p:sldId id="397" r:id="rId12"/>
    <p:sldId id="357" r:id="rId13"/>
    <p:sldId id="356" r:id="rId14"/>
    <p:sldId id="361" r:id="rId15"/>
    <p:sldId id="321" r:id="rId16"/>
    <p:sldId id="327" r:id="rId17"/>
    <p:sldId id="329" r:id="rId18"/>
    <p:sldId id="347" r:id="rId19"/>
    <p:sldId id="307" r:id="rId20"/>
    <p:sldId id="375" r:id="rId21"/>
    <p:sldId id="3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4" pos="5472" userDrawn="1">
          <p15:clr>
            <a:srgbClr val="A4A3A4"/>
          </p15:clr>
        </p15:guide>
        <p15:guide id="5" pos="281">
          <p15:clr>
            <a:srgbClr val="A4A3A4"/>
          </p15:clr>
        </p15:guide>
        <p15:guide id="7" pos="359">
          <p15:clr>
            <a:srgbClr val="A4A3A4"/>
          </p15:clr>
        </p15:guide>
        <p15:guide id="10" pos="4224" userDrawn="1">
          <p15:clr>
            <a:srgbClr val="A4A3A4"/>
          </p15:clr>
        </p15:guide>
        <p15:guide id="13" orient="horz" pos="2856" userDrawn="1">
          <p15:clr>
            <a:srgbClr val="A4A3A4"/>
          </p15:clr>
        </p15:guide>
        <p15:guide id="14" orient="horz" pos="1944" userDrawn="1">
          <p15:clr>
            <a:srgbClr val="A4A3A4"/>
          </p15:clr>
        </p15:guide>
        <p15:guide id="15" pos="3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dy, Sloan" initials="CS" lastIdx="42" clrIdx="0">
    <p:extLst/>
  </p:cmAuthor>
  <p:cmAuthor id="2" name="OSUMC Managed by Mercy" initials="OSUMC" lastIdx="4" clrIdx="1"/>
  <p:cmAuthor id="3" name="Smith, Kevin" initials="SK" lastIdx="6" clrIdx="2"/>
  <p:cmAuthor id="4" name="Franko, Erica" initials="FE" lastIdx="1" clrIdx="3">
    <p:extLst/>
  </p:cmAuthor>
  <p:cmAuthor id="5" name="Amy Summers"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ACACAC"/>
    <a:srgbClr val="959595"/>
    <a:srgbClr val="9797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3" autoAdjust="0"/>
    <p:restoredTop sz="74537" autoAdjust="0"/>
  </p:normalViewPr>
  <p:slideViewPr>
    <p:cSldViewPr snapToGrid="0">
      <p:cViewPr varScale="1">
        <p:scale>
          <a:sx n="51" d="100"/>
          <a:sy n="51" d="100"/>
        </p:scale>
        <p:origin x="1982" y="48"/>
      </p:cViewPr>
      <p:guideLst>
        <p:guide orient="horz" pos="984"/>
        <p:guide pos="5472"/>
        <p:guide pos="281"/>
        <p:guide pos="359"/>
        <p:guide pos="4224"/>
        <p:guide orient="horz" pos="2856"/>
        <p:guide orient="horz" pos="1944"/>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7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4B1E9B-045B-6445-A16C-7D1017D32F9E}" type="datetimeFigureOut">
              <a:rPr lang="en-US" smtClean="0">
                <a:latin typeface="Arial Regular"/>
              </a:rPr>
              <a:t>8/28/2018</a:t>
            </a:fld>
            <a:endParaRPr lang="en-US" dirty="0">
              <a:latin typeface="Arial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C73E36-4114-7A45-875C-457C704C760F}" type="slidenum">
              <a:rPr lang="en-US" smtClean="0">
                <a:latin typeface="Arial Regular"/>
              </a:rPr>
              <a:t>‹#›</a:t>
            </a:fld>
            <a:endParaRPr lang="en-US" dirty="0">
              <a:latin typeface="Arial Regular"/>
            </a:endParaRPr>
          </a:p>
        </p:txBody>
      </p:sp>
    </p:spTree>
    <p:extLst>
      <p:ext uri="{BB962C8B-B14F-4D97-AF65-F5344CB8AC3E}">
        <p14:creationId xmlns:p14="http://schemas.microsoft.com/office/powerpoint/2010/main" val="2157346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a:defRPr>
            </a:lvl1pPr>
          </a:lstStyle>
          <a:p>
            <a:fld id="{550B5A42-74DF-B549-80BF-520D08C9499B}" type="datetimeFigureOut">
              <a:rPr lang="en-US" smtClean="0"/>
              <a:pPr/>
              <a:t>8/28/2018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a:defRPr>
            </a:lvl1pPr>
          </a:lstStyle>
          <a:p>
            <a:fld id="{23ED4E36-390A-954A-8E76-A9644A149F68}" type="slidenum">
              <a:rPr lang="en-US" smtClean="0"/>
              <a:pPr/>
              <a:t>‹#›</a:t>
            </a:fld>
            <a:endParaRPr lang="en-US" dirty="0"/>
          </a:p>
        </p:txBody>
      </p:sp>
    </p:spTree>
    <p:extLst>
      <p:ext uri="{BB962C8B-B14F-4D97-AF65-F5344CB8AC3E}">
        <p14:creationId xmlns:p14="http://schemas.microsoft.com/office/powerpoint/2010/main" val="18635294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Regular"/>
        <a:ea typeface="+mn-ea"/>
        <a:cs typeface="+mn-cs"/>
      </a:defRPr>
    </a:lvl1pPr>
    <a:lvl2pPr marL="457200" algn="l" defTabSz="457200" rtl="0" eaLnBrk="1" latinLnBrk="0" hangingPunct="1">
      <a:defRPr sz="1200" b="0" i="0" kern="1200">
        <a:solidFill>
          <a:schemeClr val="tx1"/>
        </a:solidFill>
        <a:latin typeface="Arial Regular"/>
        <a:ea typeface="+mn-ea"/>
        <a:cs typeface="+mn-cs"/>
      </a:defRPr>
    </a:lvl2pPr>
    <a:lvl3pPr marL="914400" algn="l" defTabSz="457200" rtl="0" eaLnBrk="1" latinLnBrk="0" hangingPunct="1">
      <a:defRPr sz="1200" b="0" i="0" kern="1200">
        <a:solidFill>
          <a:schemeClr val="tx1"/>
        </a:solidFill>
        <a:latin typeface="Arial Regular"/>
        <a:ea typeface="+mn-ea"/>
        <a:cs typeface="+mn-cs"/>
      </a:defRPr>
    </a:lvl3pPr>
    <a:lvl4pPr marL="1371600" algn="l" defTabSz="457200" rtl="0" eaLnBrk="1" latinLnBrk="0" hangingPunct="1">
      <a:defRPr sz="1200" b="0" i="0" kern="1200">
        <a:solidFill>
          <a:schemeClr val="tx1"/>
        </a:solidFill>
        <a:latin typeface="Arial Regular"/>
        <a:ea typeface="+mn-ea"/>
        <a:cs typeface="+mn-cs"/>
      </a:defRPr>
    </a:lvl4pPr>
    <a:lvl5pPr marL="1828800" algn="l" defTabSz="457200" rtl="0" eaLnBrk="1" latinLnBrk="0" hangingPunct="1">
      <a:defRPr sz="1200" b="0" i="0" kern="1200">
        <a:solidFill>
          <a:schemeClr val="tx1"/>
        </a:solidFill>
        <a:latin typeface="Arial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ealthaffairs.org/blog/2017/03/17/whats-behind-2-5-million-new-health-job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ontent.healthaffairs.org/content/35/3/449.abstrac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stamed.com/wp-content/uploads/Trends-in-Healthcare-Payments-Annual-Report-2015.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grouponehealthsource.com/blog/are-you-ready-for-self-pay-patients-in-2016" TargetMode="External"/><Relationship Id="rId5" Type="http://schemas.openxmlformats.org/officeDocument/2006/relationships/hyperlink" Target="http://www.commonwealthfund.org/publications/issue-briefs/2015/may/problem-of-underinsurance" TargetMode="External"/><Relationship Id="rId4" Type="http://schemas.openxmlformats.org/officeDocument/2006/relationships/hyperlink" Target="https://public.zirmed.com/od-webinar-simple-steps-slash-bad-deb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D4E36-390A-954A-8E76-A9644A149F68}" type="slidenum">
              <a:rPr lang="en-US" smtClean="0"/>
              <a:pPr/>
              <a:t>1</a:t>
            </a:fld>
            <a:endParaRPr lang="en-US" dirty="0"/>
          </a:p>
        </p:txBody>
      </p:sp>
    </p:spTree>
    <p:extLst>
      <p:ext uri="{BB962C8B-B14F-4D97-AF65-F5344CB8AC3E}">
        <p14:creationId xmlns:p14="http://schemas.microsoft.com/office/powerpoint/2010/main" val="1625320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D4E36-390A-954A-8E76-A9644A149F68}" type="slidenum">
              <a:rPr lang="en-US" smtClean="0"/>
              <a:t>13</a:t>
            </a:fld>
            <a:endParaRPr lang="en-US"/>
          </a:p>
        </p:txBody>
      </p:sp>
    </p:spTree>
    <p:extLst>
      <p:ext uri="{BB962C8B-B14F-4D97-AF65-F5344CB8AC3E}">
        <p14:creationId xmlns:p14="http://schemas.microsoft.com/office/powerpoint/2010/main" val="1218380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a:solidFill>
                  <a:schemeClr val="tx1">
                    <a:lumMod val="75000"/>
                    <a:lumOff val="25000"/>
                  </a:schemeClr>
                </a:solidFill>
                <a:latin typeface="Arial"/>
                <a:cs typeface="Arial"/>
              </a:rPr>
              <a:t>The new age of revenue cycle requires strategies that address the patient as a consumer</a:t>
            </a:r>
          </a:p>
          <a:p>
            <a:endParaRPr lang="en-US" dirty="0"/>
          </a:p>
        </p:txBody>
      </p:sp>
      <p:sp>
        <p:nvSpPr>
          <p:cNvPr id="4" name="Slide Number Placeholder 3"/>
          <p:cNvSpPr>
            <a:spLocks noGrp="1"/>
          </p:cNvSpPr>
          <p:nvPr>
            <p:ph type="sldNum" sz="quarter" idx="10"/>
          </p:nvPr>
        </p:nvSpPr>
        <p:spPr/>
        <p:txBody>
          <a:bodyPr/>
          <a:lstStyle/>
          <a:p>
            <a:fld id="{23ED4E36-390A-954A-8E76-A9644A149F68}" type="slidenum">
              <a:rPr lang="en-US" smtClean="0"/>
              <a:t>16</a:t>
            </a:fld>
            <a:endParaRPr lang="en-US"/>
          </a:p>
        </p:txBody>
      </p:sp>
    </p:spTree>
    <p:extLst>
      <p:ext uri="{BB962C8B-B14F-4D97-AF65-F5344CB8AC3E}">
        <p14:creationId xmlns:p14="http://schemas.microsoft.com/office/powerpoint/2010/main" val="66421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D4E36-390A-954A-8E76-A9644A149F68}" type="slidenum">
              <a:rPr lang="en-US" smtClean="0"/>
              <a:pPr/>
              <a:t>18</a:t>
            </a:fld>
            <a:endParaRPr lang="en-US" dirty="0"/>
          </a:p>
        </p:txBody>
      </p:sp>
    </p:spTree>
    <p:extLst>
      <p:ext uri="{BB962C8B-B14F-4D97-AF65-F5344CB8AC3E}">
        <p14:creationId xmlns:p14="http://schemas.microsoft.com/office/powerpoint/2010/main" val="187362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F0000"/>
                </a:solidFill>
                <a:highlight>
                  <a:srgbClr val="FFFF00"/>
                </a:highlight>
                <a:latin typeface="Arial"/>
                <a:cs typeface="Arial"/>
              </a:rPr>
              <a:t>Its important that staff know they are the subject matter experts. They need to be well versed in Insurance and adjudication (gross vs. allowable vs. benefits applied to total amount owed). Being able to speak to these  topics establishes credibility which impacts patient sat and effectiveness in collections. Scripting is the largest contributor to success IMO..</a:t>
            </a:r>
          </a:p>
          <a:p>
            <a:endParaRPr lang="en-US" dirty="0"/>
          </a:p>
        </p:txBody>
      </p:sp>
      <p:sp>
        <p:nvSpPr>
          <p:cNvPr id="4" name="Slide Number Placeholder 3"/>
          <p:cNvSpPr>
            <a:spLocks noGrp="1"/>
          </p:cNvSpPr>
          <p:nvPr>
            <p:ph type="sldNum" sz="quarter" idx="10"/>
          </p:nvPr>
        </p:nvSpPr>
        <p:spPr/>
        <p:txBody>
          <a:bodyPr/>
          <a:lstStyle/>
          <a:p>
            <a:fld id="{23ED4E36-390A-954A-8E76-A9644A149F68}" type="slidenum">
              <a:rPr lang="en-US" smtClean="0"/>
              <a:pPr/>
              <a:t>19</a:t>
            </a:fld>
            <a:endParaRPr lang="en-US" dirty="0"/>
          </a:p>
        </p:txBody>
      </p:sp>
    </p:spTree>
    <p:extLst>
      <p:ext uri="{BB962C8B-B14F-4D97-AF65-F5344CB8AC3E}">
        <p14:creationId xmlns:p14="http://schemas.microsoft.com/office/powerpoint/2010/main" val="390916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253" name="Shape 253"/>
          <p:cNvSpPr>
            <a:spLocks noGrp="1"/>
          </p:cNvSpPr>
          <p:nvPr>
            <p:ph type="body" sz="quarter" idx="1"/>
          </p:nvPr>
        </p:nvSpPr>
        <p:spPr>
          <a:prstGeom prst="rect">
            <a:avLst/>
          </a:prstGeom>
        </p:spPr>
        <p:txBody>
          <a:bodyPr/>
          <a:lstStyle>
            <a:lvl1pPr defTabSz="457200">
              <a:defRPr sz="5000" b="1"/>
            </a:lvl1pPr>
          </a:lstStyle>
          <a:p>
            <a:r>
              <a:rPr b="0" dirty="0"/>
              <a:t>KS</a:t>
            </a:r>
          </a:p>
        </p:txBody>
      </p:sp>
    </p:spTree>
    <p:extLst>
      <p:ext uri="{BB962C8B-B14F-4D97-AF65-F5344CB8AC3E}">
        <p14:creationId xmlns:p14="http://schemas.microsoft.com/office/powerpoint/2010/main" val="297803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D4E36-390A-954A-8E76-A9644A149F68}" type="slidenum">
              <a:rPr lang="en-US" smtClean="0"/>
              <a:pPr/>
              <a:t>4</a:t>
            </a:fld>
            <a:endParaRPr lang="en-US" dirty="0"/>
          </a:p>
        </p:txBody>
      </p:sp>
    </p:spTree>
    <p:extLst>
      <p:ext uri="{BB962C8B-B14F-4D97-AF65-F5344CB8AC3E}">
        <p14:creationId xmlns:p14="http://schemas.microsoft.com/office/powerpoint/2010/main" val="341544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Growth in health care jobs and utilization has been </a:t>
            </a:r>
            <a:r>
              <a:rPr lang="en-US" sz="1200" b="0" i="0" u="none" strike="noStrike" kern="1200" dirty="0">
                <a:solidFill>
                  <a:schemeClr val="tx1"/>
                </a:solidFill>
                <a:effectLst/>
                <a:latin typeface="Arial" charset="0"/>
                <a:ea typeface="+mn-ea"/>
                <a:cs typeface="+mn-cs"/>
                <a:hlinkClick r:id="rId3"/>
              </a:rPr>
              <a:t>greatest in ambulatory settings</a:t>
            </a:r>
            <a:r>
              <a:rPr lang="en-US" sz="1200" b="0" i="0" kern="1200" dirty="0">
                <a:solidFill>
                  <a:schemeClr val="tx1"/>
                </a:solidFill>
                <a:effectLst/>
                <a:latin typeface="Arial" charset="0"/>
                <a:ea typeface="+mn-ea"/>
                <a:cs typeface="+mn-cs"/>
              </a:rPr>
              <a:t>, while inpatient volume has been relatively flat.</a:t>
            </a:r>
          </a:p>
          <a:p>
            <a:pPr fontAlgn="base"/>
            <a:r>
              <a:rPr lang="en-US" sz="1200" b="0" i="0" kern="1200" dirty="0">
                <a:solidFill>
                  <a:schemeClr val="tx1"/>
                </a:solidFill>
                <a:effectLst/>
                <a:latin typeface="Arial" charset="0"/>
                <a:ea typeface="+mn-ea"/>
                <a:cs typeface="+mn-cs"/>
              </a:rPr>
              <a:t>The rapid growth of various forms of population health models and convenient care drives toward an environment where health care is available on-demand at all times, in ways which increasingly transcend clinic walls. Many have noted that </a:t>
            </a:r>
            <a:r>
              <a:rPr lang="en-US" sz="1200" b="0" i="0" u="none" strike="noStrike" kern="1200" dirty="0">
                <a:solidFill>
                  <a:schemeClr val="tx1"/>
                </a:solidFill>
                <a:effectLst/>
                <a:latin typeface="Arial" charset="0"/>
                <a:ea typeface="+mn-ea"/>
                <a:cs typeface="+mn-cs"/>
                <a:hlinkClick r:id="rId4"/>
              </a:rPr>
              <a:t>convenient care does not reduce utilization</a:t>
            </a:r>
            <a:r>
              <a:rPr lang="en-US" sz="1200" b="0" i="0" kern="1200" dirty="0">
                <a:solidFill>
                  <a:schemeClr val="tx1"/>
                </a:solidFill>
                <a:effectLst/>
                <a:latin typeface="Arial" charset="0"/>
                <a:ea typeface="+mn-ea"/>
                <a:cs typeface="+mn-cs"/>
              </a:rPr>
              <a:t> per se. </a:t>
            </a:r>
          </a:p>
          <a:p>
            <a:endParaRPr lang="en-US" dirty="0"/>
          </a:p>
        </p:txBody>
      </p:sp>
      <p:sp>
        <p:nvSpPr>
          <p:cNvPr id="4" name="Slide Number Placeholder 3"/>
          <p:cNvSpPr>
            <a:spLocks noGrp="1"/>
          </p:cNvSpPr>
          <p:nvPr>
            <p:ph type="sldNum" sz="quarter" idx="10"/>
          </p:nvPr>
        </p:nvSpPr>
        <p:spPr/>
        <p:txBody>
          <a:bodyPr/>
          <a:lstStyle/>
          <a:p>
            <a:fld id="{17E14708-4589-447E-B7EA-44EC364CF3CF}" type="slidenum">
              <a:rPr lang="en-US" smtClean="0"/>
              <a:pPr/>
              <a:t>6</a:t>
            </a:fld>
            <a:endParaRPr lang="en-US" dirty="0"/>
          </a:p>
        </p:txBody>
      </p:sp>
    </p:spTree>
    <p:extLst>
      <p:ext uri="{BB962C8B-B14F-4D97-AF65-F5344CB8AC3E}">
        <p14:creationId xmlns:p14="http://schemas.microsoft.com/office/powerpoint/2010/main" val="44239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E14708-4589-447E-B7EA-44EC364CF3CF}" type="slidenum">
              <a:rPr lang="en-US" smtClean="0"/>
              <a:pPr/>
              <a:t>7</a:t>
            </a:fld>
            <a:endParaRPr lang="en-US" dirty="0"/>
          </a:p>
        </p:txBody>
      </p:sp>
    </p:spTree>
    <p:extLst>
      <p:ext uri="{BB962C8B-B14F-4D97-AF65-F5344CB8AC3E}">
        <p14:creationId xmlns:p14="http://schemas.microsoft.com/office/powerpoint/2010/main" val="1769836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https://www.beckershospitalreview.com/payer-issues/cdc-nearly-40-of-us-adults-have-high-deductible-health-plans.html</a:t>
            </a:r>
          </a:p>
        </p:txBody>
      </p:sp>
      <p:sp>
        <p:nvSpPr>
          <p:cNvPr id="4" name="Slide Number Placeholder 3"/>
          <p:cNvSpPr>
            <a:spLocks noGrp="1"/>
          </p:cNvSpPr>
          <p:nvPr>
            <p:ph type="sldNum" sz="quarter" idx="10"/>
          </p:nvPr>
        </p:nvSpPr>
        <p:spPr/>
        <p:txBody>
          <a:bodyPr/>
          <a:lstStyle/>
          <a:p>
            <a:fld id="{17E14708-4589-447E-B7EA-44EC364CF3CF}" type="slidenum">
              <a:rPr lang="en-US" smtClean="0"/>
              <a:pPr/>
              <a:t>8</a:t>
            </a:fld>
            <a:endParaRPr lang="en-US" dirty="0"/>
          </a:p>
        </p:txBody>
      </p:sp>
    </p:spTree>
    <p:extLst>
      <p:ext uri="{BB962C8B-B14F-4D97-AF65-F5344CB8AC3E}">
        <p14:creationId xmlns:p14="http://schemas.microsoft.com/office/powerpoint/2010/main" val="60578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https://www.beckershospitalreview.com/payer-issues/cdc-nearly-40-of-us-adults-have-high-deductible-health-plans.html</a:t>
            </a:r>
          </a:p>
        </p:txBody>
      </p:sp>
      <p:sp>
        <p:nvSpPr>
          <p:cNvPr id="4" name="Slide Number Placeholder 3"/>
          <p:cNvSpPr>
            <a:spLocks noGrp="1"/>
          </p:cNvSpPr>
          <p:nvPr>
            <p:ph type="sldNum" sz="quarter" idx="10"/>
          </p:nvPr>
        </p:nvSpPr>
        <p:spPr/>
        <p:txBody>
          <a:bodyPr/>
          <a:lstStyle/>
          <a:p>
            <a:fld id="{17E14708-4589-447E-B7EA-44EC364CF3CF}" type="slidenum">
              <a:rPr lang="en-US" smtClean="0"/>
              <a:pPr/>
              <a:t>9</a:t>
            </a:fld>
            <a:endParaRPr lang="en-US" dirty="0"/>
          </a:p>
        </p:txBody>
      </p:sp>
    </p:spTree>
    <p:extLst>
      <p:ext uri="{BB962C8B-B14F-4D97-AF65-F5344CB8AC3E}">
        <p14:creationId xmlns:p14="http://schemas.microsoft.com/office/powerpoint/2010/main" val="97814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1D8074"/>
                </a:solidFill>
                <a:latin typeface="Arial" panose="020B0604020202020204" pitchFamily="34" charset="0"/>
              </a:rPr>
              <a:t>[</a:t>
            </a:r>
            <a:r>
              <a:rPr lang="en-US" sz="1200" i="1" dirty="0">
                <a:solidFill>
                  <a:srgbClr val="1D8074"/>
                </a:solidFill>
              </a:rPr>
              <a:t>1] National Assn of Healthcare Access Management; [2] </a:t>
            </a:r>
            <a:r>
              <a:rPr lang="en-US" sz="1200" dirty="0" err="1">
                <a:solidFill>
                  <a:srgbClr val="1D8074"/>
                </a:solidFill>
                <a:hlinkClick r:id="rId3"/>
              </a:rPr>
              <a:t>InstaMed</a:t>
            </a:r>
            <a:r>
              <a:rPr lang="en-US" sz="1200" dirty="0">
                <a:solidFill>
                  <a:srgbClr val="1D8074"/>
                </a:solidFill>
                <a:hlinkClick r:id="rId3"/>
              </a:rPr>
              <a:t>, </a:t>
            </a:r>
            <a:r>
              <a:rPr lang="en-US" sz="1200" i="1" dirty="0">
                <a:solidFill>
                  <a:srgbClr val="1D8074"/>
                </a:solidFill>
                <a:hlinkClick r:id="rId3"/>
              </a:rPr>
              <a:t>Trends in Healthcare Payments</a:t>
            </a:r>
            <a:r>
              <a:rPr lang="en-US" sz="1200" dirty="0">
                <a:solidFill>
                  <a:srgbClr val="1D8074"/>
                </a:solidFill>
                <a:hlinkClick r:id="rId3"/>
              </a:rPr>
              <a:t>, Sixth Annual Report: 2015</a:t>
            </a:r>
            <a:r>
              <a:rPr lang="en-US" sz="1200" dirty="0">
                <a:solidFill>
                  <a:srgbClr val="1D8074"/>
                </a:solidFill>
              </a:rPr>
              <a:t>; </a:t>
            </a:r>
            <a:r>
              <a:rPr lang="en-US" sz="1200" i="1" dirty="0">
                <a:solidFill>
                  <a:srgbClr val="1D8074"/>
                </a:solidFill>
              </a:rPr>
              <a:t>[3] </a:t>
            </a:r>
            <a:r>
              <a:rPr lang="en-US" sz="1200" i="1" dirty="0" err="1">
                <a:solidFill>
                  <a:srgbClr val="1D8074"/>
                </a:solidFill>
                <a:hlinkClick r:id="rId4"/>
              </a:rPr>
              <a:t>ZirMed</a:t>
            </a:r>
            <a:r>
              <a:rPr lang="en-US" sz="1200" i="1" dirty="0">
                <a:solidFill>
                  <a:srgbClr val="1D8074"/>
                </a:solidFill>
                <a:hlinkClick r:id="rId4"/>
              </a:rPr>
              <a:t> webinar</a:t>
            </a:r>
            <a:r>
              <a:rPr lang="en-US" sz="1200" i="1" dirty="0">
                <a:solidFill>
                  <a:srgbClr val="1D8074"/>
                </a:solidFill>
              </a:rPr>
              <a:t>; [4]  Health Forum, AHA Annual Survey Data, 1990-2016 ; </a:t>
            </a:r>
            <a:r>
              <a:rPr lang="en-US" sz="1200" i="1" dirty="0">
                <a:solidFill>
                  <a:srgbClr val="1D8074"/>
                </a:solidFill>
                <a:hlinkClick r:id="rId5"/>
              </a:rPr>
              <a:t>[5] C</a:t>
            </a:r>
            <a:r>
              <a:rPr lang="en-US" sz="1200" dirty="0">
                <a:solidFill>
                  <a:srgbClr val="1D8074"/>
                </a:solidFill>
                <a:hlinkClick r:id="rId5"/>
              </a:rPr>
              <a:t>ommonwealth Fund Biennial Health Insurance Survey</a:t>
            </a:r>
            <a:r>
              <a:rPr lang="en-US" sz="1200" dirty="0">
                <a:solidFill>
                  <a:srgbClr val="1D8074"/>
                </a:solidFill>
              </a:rPr>
              <a:t>; [6] Trends in Healthcare Payments Annual Report, 2015; [7] </a:t>
            </a:r>
            <a:r>
              <a:rPr lang="en-US" sz="1200" dirty="0">
                <a:solidFill>
                  <a:srgbClr val="1D8074"/>
                </a:solidFill>
                <a:hlinkClick r:id="rId6"/>
              </a:rPr>
              <a:t>http://www.grouponehealthsource.com/blog/are-you-ready-for-self-pay-patients-in-2016</a:t>
            </a:r>
            <a:r>
              <a:rPr lang="en-US" sz="1200" dirty="0">
                <a:solidFill>
                  <a:srgbClr val="1D8074"/>
                </a:solidFill>
              </a:rPr>
              <a:t> </a:t>
            </a:r>
          </a:p>
          <a:p>
            <a:endParaRPr lang="en-US" dirty="0"/>
          </a:p>
        </p:txBody>
      </p:sp>
      <p:sp>
        <p:nvSpPr>
          <p:cNvPr id="4" name="Slide Number Placeholder 3"/>
          <p:cNvSpPr>
            <a:spLocks noGrp="1"/>
          </p:cNvSpPr>
          <p:nvPr>
            <p:ph type="sldNum" sz="quarter" idx="10"/>
          </p:nvPr>
        </p:nvSpPr>
        <p:spPr/>
        <p:txBody>
          <a:bodyPr/>
          <a:lstStyle/>
          <a:p>
            <a:fld id="{17E14708-4589-447E-B7EA-44EC364CF3CF}" type="slidenum">
              <a:rPr lang="en-US" smtClean="0"/>
              <a:pPr/>
              <a:t>10</a:t>
            </a:fld>
            <a:endParaRPr lang="en-US" dirty="0"/>
          </a:p>
        </p:txBody>
      </p:sp>
    </p:spTree>
    <p:extLst>
      <p:ext uri="{BB962C8B-B14F-4D97-AF65-F5344CB8AC3E}">
        <p14:creationId xmlns:p14="http://schemas.microsoft.com/office/powerpoint/2010/main" val="77930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C88E66B-3EC3-4160-B48E-C8C5C7273F4B}" type="slidenum">
              <a:rPr lang="en-US" smtClean="0"/>
              <a:t>12</a:t>
            </a:fld>
            <a:endParaRPr lang="en-US" dirty="0"/>
          </a:p>
        </p:txBody>
      </p:sp>
    </p:spTree>
    <p:extLst>
      <p:ext uri="{BB962C8B-B14F-4D97-AF65-F5344CB8AC3E}">
        <p14:creationId xmlns:p14="http://schemas.microsoft.com/office/powerpoint/2010/main" val="3514981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 name="Picture 25" descr="photo-communit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2" name="Group 21"/>
          <p:cNvGrpSpPr/>
          <p:nvPr userDrawn="1"/>
        </p:nvGrpSpPr>
        <p:grpSpPr>
          <a:xfrm>
            <a:off x="0" y="4179240"/>
            <a:ext cx="9144000" cy="1910428"/>
            <a:chOff x="0" y="4179240"/>
            <a:chExt cx="9144000" cy="1910428"/>
          </a:xfrm>
        </p:grpSpPr>
        <p:sp>
          <p:nvSpPr>
            <p:cNvPr id="18" name="Rectangle 17"/>
            <p:cNvSpPr/>
            <p:nvPr userDrawn="1"/>
          </p:nvSpPr>
          <p:spPr>
            <a:xfrm>
              <a:off x="0" y="4266024"/>
              <a:ext cx="9144000" cy="1823644"/>
            </a:xfrm>
            <a:custGeom>
              <a:avLst/>
              <a:gdLst/>
              <a:ahLst/>
              <a:cxnLst/>
              <a:rect l="l" t="t" r="r" b="b"/>
              <a:pathLst>
                <a:path w="9144000" h="1823644">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823644"/>
                  </a:lnTo>
                  <a:lnTo>
                    <a:pt x="0" y="1823644"/>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179240"/>
              <a:ext cx="8812245" cy="140509"/>
              <a:chOff x="0" y="4179240"/>
              <a:chExt cx="8812245" cy="140509"/>
            </a:xfrm>
          </p:grpSpPr>
          <p:sp>
            <p:nvSpPr>
              <p:cNvPr id="6" name="Oval 5"/>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 name="Title 1"/>
          <p:cNvSpPr>
            <a:spLocks noGrp="1"/>
          </p:cNvSpPr>
          <p:nvPr>
            <p:ph type="ctrTitle"/>
          </p:nvPr>
        </p:nvSpPr>
        <p:spPr>
          <a:xfrm>
            <a:off x="712788" y="4366120"/>
            <a:ext cx="7772400" cy="865642"/>
          </a:xfrm>
        </p:spPr>
        <p:txBody>
          <a:bodyPr anchor="b">
            <a:normAutofit/>
          </a:bodyPr>
          <a:lstStyle>
            <a:lvl1pPr algn="l">
              <a:defRPr sz="3200" b="0" i="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712788" y="5340503"/>
            <a:ext cx="7772400" cy="596594"/>
          </a:xfrm>
        </p:spPr>
        <p:txBody>
          <a:bodyPr>
            <a:normAutofit/>
          </a:bodyPr>
          <a:lstStyle>
            <a:lvl1pPr marL="0" indent="0" algn="l">
              <a:buNone/>
              <a:defRPr sz="2000" b="0" i="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extBox 3"/>
          <p:cNvSpPr txBox="1"/>
          <p:nvPr userDrawn="1"/>
        </p:nvSpPr>
        <p:spPr>
          <a:xfrm>
            <a:off x="712788" y="6629198"/>
            <a:ext cx="4008244" cy="16927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500" b="0" i="0" u="none" strike="noStrike" kern="1200" baseline="0" dirty="0">
                <a:solidFill>
                  <a:schemeClr val="tx1">
                    <a:lumMod val="75000"/>
                    <a:lumOff val="25000"/>
                  </a:schemeClr>
                </a:solidFill>
                <a:latin typeface="Arial" charset="0"/>
                <a:ea typeface="Arial" charset="0"/>
                <a:cs typeface="Arial" charset="0"/>
              </a:rPr>
              <a:t>©2018 nThrive, Inc. All rights reserved.</a:t>
            </a:r>
            <a:endParaRPr lang="en-US" sz="500" b="0" i="0" baseline="0" dirty="0">
              <a:solidFill>
                <a:schemeClr val="tx1">
                  <a:lumMod val="75000"/>
                  <a:lumOff val="25000"/>
                </a:schemeClr>
              </a:solidFill>
              <a:latin typeface="Arial" charset="0"/>
              <a:ea typeface="Arial" charset="0"/>
              <a:cs typeface="Arial" charset="0"/>
            </a:endParaRPr>
          </a:p>
        </p:txBody>
      </p:sp>
      <p:pic>
        <p:nvPicPr>
          <p:cNvPr id="24" name="Picture 23" descr="logo2.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9" cy="312461"/>
          </a:xfrm>
          <a:prstGeom prst="rect">
            <a:avLst/>
          </a:prstGeom>
        </p:spPr>
      </p:pic>
      <p:sp>
        <p:nvSpPr>
          <p:cNvPr id="7" name="Rectangle 6"/>
          <p:cNvSpPr/>
          <p:nvPr userDrawn="1"/>
        </p:nvSpPr>
        <p:spPr>
          <a:xfrm>
            <a:off x="712788" y="7338005"/>
            <a:ext cx="2249334" cy="276999"/>
          </a:xfrm>
          <a:prstGeom prst="rect">
            <a:avLst/>
          </a:prstGeom>
        </p:spPr>
        <p:txBody>
          <a:bodyPr wrap="none">
            <a:spAutoFit/>
          </a:bodyPr>
          <a:lstStyle/>
          <a:p>
            <a:r>
              <a:rPr lang="en-US" sz="1200" dirty="0">
                <a:latin typeface="Arial" charset="0"/>
                <a:ea typeface="Arial" charset="0"/>
                <a:cs typeface="Arial" charset="0"/>
              </a:rPr>
              <a:t>For Discussion Purposes Only</a:t>
            </a:r>
          </a:p>
        </p:txBody>
      </p:sp>
    </p:spTree>
    <p:extLst>
      <p:ext uri="{BB962C8B-B14F-4D97-AF65-F5344CB8AC3E}">
        <p14:creationId xmlns:p14="http://schemas.microsoft.com/office/powerpoint/2010/main" val="272251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Option - Low Ink Us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p:nvPr>
        </p:nvSpPr>
        <p:spPr>
          <a:xfrm>
            <a:off x="722313" y="5095409"/>
            <a:ext cx="7772400" cy="922509"/>
          </a:xfrm>
        </p:spPr>
        <p:txBody>
          <a:bodyPr anchor="t">
            <a:normAutofit/>
          </a:bodyPr>
          <a:lstStyle>
            <a:lvl1pPr algn="l">
              <a:defRPr sz="3200" b="0" i="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b="0" i="0">
                <a:solidFill>
                  <a:srgbClr val="58278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8050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hasCustomPrompt="1"/>
          </p:nvPr>
        </p:nvSpPr>
        <p:spPr>
          <a:xfrm>
            <a:off x="722313" y="5095409"/>
            <a:ext cx="7772400" cy="922509"/>
          </a:xfrm>
        </p:spPr>
        <p:txBody>
          <a:bodyPr anchor="t">
            <a:normAutofit/>
          </a:bodyPr>
          <a:lstStyle>
            <a:lvl1pPr algn="l">
              <a:defRPr sz="3200" b="0" i="0" cap="all">
                <a:solidFill>
                  <a:schemeClr val="accent1"/>
                </a:solidFill>
              </a:defRPr>
            </a:lvl1pPr>
          </a:lstStyle>
          <a:p>
            <a:r>
              <a:rPr lang="en-US" dirty="0"/>
              <a:t>Click to Edit</a:t>
            </a:r>
          </a:p>
        </p:txBody>
      </p:sp>
      <p:sp>
        <p:nvSpPr>
          <p:cNvPr id="3" name="Text Placeholder 2"/>
          <p:cNvSpPr>
            <a:spLocks noGrp="1"/>
          </p:cNvSpPr>
          <p:nvPr>
            <p:ph type="body" idx="1"/>
          </p:nvPr>
        </p:nvSpPr>
        <p:spPr>
          <a:xfrm>
            <a:off x="722313" y="624114"/>
            <a:ext cx="7772400" cy="4355825"/>
          </a:xfrm>
        </p:spPr>
        <p:txBody>
          <a:bodyPr anchor="t"/>
          <a:lstStyle>
            <a:lvl1pPr marL="0" indent="0">
              <a:spcBef>
                <a:spcPts val="0"/>
              </a:spcBef>
              <a:spcAft>
                <a:spcPts val="1200"/>
              </a:spcAft>
              <a:buNone/>
              <a:defRPr sz="2000" b="0" i="0">
                <a:solidFill>
                  <a:srgbClr val="58278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1858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hasCustomPrompt="1"/>
          </p:nvPr>
        </p:nvSpPr>
        <p:spPr>
          <a:xfrm>
            <a:off x="722313" y="5095409"/>
            <a:ext cx="7772400" cy="922509"/>
          </a:xfrm>
        </p:spPr>
        <p:txBody>
          <a:bodyPr anchor="t">
            <a:normAutofit/>
          </a:bodyPr>
          <a:lstStyle>
            <a:lvl1pPr algn="l">
              <a:defRPr sz="3200" b="0" i="0" cap="all">
                <a:solidFill>
                  <a:srgbClr val="9E1F63"/>
                </a:solidFill>
              </a:defRPr>
            </a:lvl1pPr>
          </a:lstStyle>
          <a:p>
            <a:r>
              <a:rPr lang="en-US" dirty="0"/>
              <a:t>Click to Edit</a:t>
            </a:r>
          </a:p>
        </p:txBody>
      </p:sp>
      <p:sp>
        <p:nvSpPr>
          <p:cNvPr id="11" name="Text Placeholder 10"/>
          <p:cNvSpPr>
            <a:spLocks noGrp="1"/>
          </p:cNvSpPr>
          <p:nvPr>
            <p:ph type="body" sz="quarter" idx="10"/>
          </p:nvPr>
        </p:nvSpPr>
        <p:spPr>
          <a:xfrm>
            <a:off x="722313" y="614362"/>
            <a:ext cx="7772400" cy="4333875"/>
          </a:xfrm>
        </p:spPr>
        <p:txBody>
          <a:bodyPr/>
          <a:lstStyle>
            <a:lvl1pPr marL="0" indent="0">
              <a:buNone/>
              <a:defRPr b="0" i="0">
                <a:solidFill>
                  <a:srgbClr val="582781"/>
                </a:solidFill>
              </a:defRPr>
            </a:lvl1pPr>
            <a:lvl2pPr marL="1588" indent="0">
              <a:spcAft>
                <a:spcPts val="600"/>
              </a:spcAft>
              <a:buNone/>
              <a:defRPr b="0" i="0">
                <a:solidFill>
                  <a:srgbClr val="582781"/>
                </a:solidFill>
              </a:defRPr>
            </a:lvl2pPr>
            <a:lvl3pPr marL="1588" indent="0">
              <a:buNone/>
              <a:defRPr b="0" i="0">
                <a:solidFill>
                  <a:schemeClr val="tx1">
                    <a:lumMod val="75000"/>
                    <a:lumOff val="25000"/>
                  </a:schemeClr>
                </a:solidFill>
              </a:defRPr>
            </a:lvl3pPr>
            <a:lvl4pPr marL="401638" indent="-174625">
              <a:defRPr b="0" i="0">
                <a:solidFill>
                  <a:schemeClr val="tx1">
                    <a:lumMod val="75000"/>
                    <a:lumOff val="25000"/>
                  </a:schemeClr>
                </a:solidFill>
              </a:defRPr>
            </a:lvl4pPr>
            <a:lvl5pPr marL="401638" indent="-174625">
              <a:defRPr b="0" i="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22611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tende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hasCustomPrompt="1"/>
          </p:nvPr>
        </p:nvSpPr>
        <p:spPr>
          <a:xfrm>
            <a:off x="722313" y="5095409"/>
            <a:ext cx="7772400" cy="922509"/>
          </a:xfrm>
        </p:spPr>
        <p:txBody>
          <a:bodyPr anchor="t">
            <a:normAutofit/>
          </a:bodyPr>
          <a:lstStyle>
            <a:lvl1pPr algn="l">
              <a:defRPr lang="en-US" sz="3200" b="1" i="0" kern="1200" cap="all" dirty="0">
                <a:solidFill>
                  <a:srgbClr val="9E1F63"/>
                </a:solidFill>
                <a:latin typeface="Arial"/>
                <a:ea typeface="+mj-ea"/>
                <a:cs typeface="Arial"/>
              </a:defRPr>
            </a:lvl1pPr>
          </a:lstStyle>
          <a:p>
            <a:r>
              <a:rPr lang="en-US" dirty="0"/>
              <a:t>Click to Edit</a:t>
            </a:r>
          </a:p>
        </p:txBody>
      </p:sp>
      <p:sp>
        <p:nvSpPr>
          <p:cNvPr id="11" name="Text Placeholder 10"/>
          <p:cNvSpPr>
            <a:spLocks noGrp="1"/>
          </p:cNvSpPr>
          <p:nvPr>
            <p:ph type="body" sz="quarter" idx="10"/>
          </p:nvPr>
        </p:nvSpPr>
        <p:spPr>
          <a:xfrm>
            <a:off x="722312" y="614362"/>
            <a:ext cx="3744763" cy="4333875"/>
          </a:xfrm>
        </p:spPr>
        <p:txBody>
          <a:bodyPr>
            <a:normAutofit/>
          </a:bodyPr>
          <a:lstStyle>
            <a:lvl1pPr marL="0" indent="0">
              <a:spcBef>
                <a:spcPts val="0"/>
              </a:spcBef>
              <a:spcAft>
                <a:spcPts val="0"/>
              </a:spcAft>
              <a:buNone/>
              <a:defRPr sz="2000" b="0" i="0">
                <a:solidFill>
                  <a:srgbClr val="582781"/>
                </a:solidFill>
              </a:defRPr>
            </a:lvl1pPr>
            <a:lvl2pPr marL="1588" indent="0">
              <a:spcBef>
                <a:spcPts val="0"/>
              </a:spcBef>
              <a:spcAft>
                <a:spcPts val="1200"/>
              </a:spcAft>
              <a:buNone/>
              <a:defRPr sz="1800" b="0" i="0">
                <a:solidFill>
                  <a:srgbClr val="582781"/>
                </a:solidFill>
              </a:defRPr>
            </a:lvl2pPr>
            <a:lvl3pPr marL="1588" indent="0">
              <a:buNone/>
              <a:defRPr>
                <a:solidFill>
                  <a:schemeClr val="tx1">
                    <a:lumMod val="75000"/>
                    <a:lumOff val="25000"/>
                  </a:schemeClr>
                </a:solidFill>
              </a:defRPr>
            </a:lvl3pPr>
            <a:lvl4pPr marL="401638" indent="-174625">
              <a:defRPr/>
            </a:lvl4pPr>
            <a:lvl5pPr marL="401638" indent="-174625">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1"/>
          </p:nvPr>
        </p:nvSpPr>
        <p:spPr>
          <a:xfrm>
            <a:off x="4751741" y="614362"/>
            <a:ext cx="3742972" cy="4333875"/>
          </a:xfrm>
        </p:spPr>
        <p:txBody>
          <a:bodyPr>
            <a:normAutofit/>
          </a:bodyPr>
          <a:lstStyle>
            <a:lvl1pPr marL="0" indent="0">
              <a:spcBef>
                <a:spcPts val="0"/>
              </a:spcBef>
              <a:buNone/>
              <a:defRPr sz="2000" b="0" i="0">
                <a:solidFill>
                  <a:schemeClr val="accent2"/>
                </a:solidFill>
              </a:defRPr>
            </a:lvl1pPr>
            <a:lvl2pPr marL="0" indent="0">
              <a:spcBef>
                <a:spcPts val="0"/>
              </a:spcBef>
              <a:spcAft>
                <a:spcPts val="1200"/>
              </a:spcAft>
              <a:buNone/>
              <a:defRPr sz="1800" b="0" i="0">
                <a:solidFill>
                  <a:srgbClr val="582781"/>
                </a:solidFill>
              </a:defRPr>
            </a:lvl2pPr>
          </a:lstStyle>
          <a:p>
            <a:pPr lvl="0"/>
            <a:r>
              <a:rPr lang="en-US" dirty="0"/>
              <a:t>Click to edit Master text styles</a:t>
            </a:r>
          </a:p>
          <a:p>
            <a:pPr lvl="1"/>
            <a:r>
              <a:rPr lang="en-US" dirty="0"/>
              <a:t>Second level</a:t>
            </a:r>
          </a:p>
        </p:txBody>
      </p:sp>
      <p:sp>
        <p:nvSpPr>
          <p:cNvPr id="9"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138835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5" name="Group 14"/>
          <p:cNvGrpSpPr/>
          <p:nvPr userDrawn="1"/>
        </p:nvGrpSpPr>
        <p:grpSpPr>
          <a:xfrm>
            <a:off x="0" y="4179240"/>
            <a:ext cx="9144000" cy="2678760"/>
            <a:chOff x="0" y="4179240"/>
            <a:chExt cx="9144000" cy="2678760"/>
          </a:xfrm>
        </p:grpSpPr>
        <p:sp>
          <p:nvSpPr>
            <p:cNvPr id="16"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179240"/>
              <a:ext cx="8812245" cy="140509"/>
              <a:chOff x="0" y="4179240"/>
              <a:chExt cx="8812245" cy="140509"/>
            </a:xfrm>
          </p:grpSpPr>
          <p:sp>
            <p:nvSpPr>
              <p:cNvPr id="19" name="Oval 18"/>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3" name="TextBox 2"/>
          <p:cNvSpPr txBox="1"/>
          <p:nvPr userDrawn="1"/>
        </p:nvSpPr>
        <p:spPr>
          <a:xfrm>
            <a:off x="722313" y="4961784"/>
            <a:ext cx="3102919" cy="584776"/>
          </a:xfrm>
          <a:prstGeom prst="rect">
            <a:avLst/>
          </a:prstGeom>
          <a:noFill/>
        </p:spPr>
        <p:txBody>
          <a:bodyPr wrap="square" rtlCol="0">
            <a:spAutoFit/>
          </a:bodyPr>
          <a:lstStyle/>
          <a:p>
            <a:r>
              <a:rPr lang="en-US" sz="3200" b="1" i="0" kern="1200" cap="all" dirty="0">
                <a:solidFill>
                  <a:schemeClr val="bg2"/>
                </a:solidFill>
                <a:latin typeface="Arial"/>
                <a:ea typeface="+mj-ea"/>
                <a:cs typeface="Arial"/>
              </a:rPr>
              <a:t>Questions</a:t>
            </a:r>
          </a:p>
        </p:txBody>
      </p:sp>
      <p:sp>
        <p:nvSpPr>
          <p:cNvPr id="23"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136168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4" name="Picture 3" descr="logo-large.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8891" y="2370667"/>
            <a:ext cx="5506218" cy="1791854"/>
          </a:xfrm>
          <a:prstGeom prst="rect">
            <a:avLst/>
          </a:prstGeom>
        </p:spPr>
      </p:pic>
    </p:spTree>
    <p:extLst>
      <p:ext uri="{BB962C8B-B14F-4D97-AF65-F5344CB8AC3E}">
        <p14:creationId xmlns:p14="http://schemas.microsoft.com/office/powerpoint/2010/main" val="33034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b="0" i="0"/>
            </a:lvl1pPr>
          </a:lstStyle>
          <a:p>
            <a:endParaRPr lang="en-US" dirty="0"/>
          </a:p>
        </p:txBody>
      </p:sp>
      <p:sp>
        <p:nvSpPr>
          <p:cNvPr id="4" name="Slide Number Placeholder 3"/>
          <p:cNvSpPr>
            <a:spLocks noGrp="1"/>
          </p:cNvSpPr>
          <p:nvPr>
            <p:ph type="sldNum" sz="quarter" idx="12"/>
          </p:nvPr>
        </p:nvSpPr>
        <p:spPr/>
        <p:txBody>
          <a:bodyPr/>
          <a:lstStyle>
            <a:lvl1pPr>
              <a:defRPr b="0" i="0"/>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117212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A774FAA-DA8F-E64A-8F8E-1ABE3EB68EA3}"/>
              </a:ext>
            </a:extLst>
          </p:cNvPr>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latin typeface="+mj-lt"/>
                <a:ea typeface="Arial Regular"/>
                <a:cs typeface="Arial Hebrew" charset="0"/>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152213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0404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0" i="0">
                <a:solidFill>
                  <a:srgbClr val="404040"/>
                </a:solidFill>
              </a:defRPr>
            </a:lvl1pPr>
            <a:lvl2pPr>
              <a:defRPr sz="2400" b="0" i="0">
                <a:solidFill>
                  <a:srgbClr val="404040"/>
                </a:solidFill>
              </a:defRPr>
            </a:lvl2pPr>
            <a:lvl3pPr>
              <a:defRPr sz="2000" b="0" i="0">
                <a:solidFill>
                  <a:srgbClr val="404040"/>
                </a:solidFill>
              </a:defRPr>
            </a:lvl3pPr>
            <a:lvl4pPr>
              <a:defRPr sz="1800" b="0" i="0">
                <a:solidFill>
                  <a:srgbClr val="404040"/>
                </a:solidFill>
              </a:defRPr>
            </a:lvl4pPr>
            <a:lvl5pPr>
              <a:defRPr sz="1800" b="0" i="0">
                <a:solidFill>
                  <a:srgbClr val="4040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0" i="0">
                <a:solidFill>
                  <a:srgbClr val="404040"/>
                </a:solidFill>
              </a:defRPr>
            </a:lvl1pPr>
            <a:lvl2pPr>
              <a:defRPr sz="2400" b="0" i="0">
                <a:solidFill>
                  <a:srgbClr val="404040"/>
                </a:solidFill>
              </a:defRPr>
            </a:lvl2pPr>
            <a:lvl3pPr>
              <a:defRPr sz="2000" b="0" i="0">
                <a:solidFill>
                  <a:srgbClr val="404040"/>
                </a:solidFill>
              </a:defRPr>
            </a:lvl3pPr>
            <a:lvl4pPr>
              <a:defRPr sz="1800" b="0" i="0">
                <a:solidFill>
                  <a:srgbClr val="404040"/>
                </a:solidFill>
              </a:defRPr>
            </a:lvl4pPr>
            <a:lvl5pPr>
              <a:defRPr sz="1800" b="0" i="0">
                <a:solidFill>
                  <a:srgbClr val="40404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lvl1pPr>
              <a:defRPr b="0" i="0"/>
            </a:lvl1pPr>
          </a:lstStyle>
          <a:p>
            <a:endParaRPr lang="en-US" dirty="0"/>
          </a:p>
        </p:txBody>
      </p:sp>
      <p:sp>
        <p:nvSpPr>
          <p:cNvPr id="7" name="Slide Number Placeholder 6"/>
          <p:cNvSpPr>
            <a:spLocks noGrp="1"/>
          </p:cNvSpPr>
          <p:nvPr>
            <p:ph type="sldNum" sz="quarter" idx="12"/>
          </p:nvPr>
        </p:nvSpPr>
        <p:spPr/>
        <p:txBody>
          <a:bodyPr/>
          <a:lstStyle>
            <a:lvl1pPr>
              <a:defRPr b="0" i="0"/>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4213621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04040"/>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b="0" i="0">
                <a:solidFill>
                  <a:srgbClr val="404040"/>
                </a:solidFill>
              </a:defRPr>
            </a:lvl1pPr>
            <a:lvl2pPr>
              <a:defRPr sz="1800" b="0" i="0">
                <a:solidFill>
                  <a:srgbClr val="404040"/>
                </a:solidFill>
              </a:defRPr>
            </a:lvl2pPr>
            <a:lvl3pPr>
              <a:defRPr sz="1600" b="0" i="0">
                <a:solidFill>
                  <a:srgbClr val="404040"/>
                </a:solidFill>
              </a:defRPr>
            </a:lvl3pPr>
            <a:lvl4pPr>
              <a:defRPr sz="1400" b="0" i="0">
                <a:solidFill>
                  <a:srgbClr val="404040"/>
                </a:solidFill>
              </a:defRPr>
            </a:lvl4pPr>
            <a:lvl5pPr>
              <a:defRPr sz="1400" b="0" i="0">
                <a:solidFill>
                  <a:srgbClr val="40404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0" i="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b="0" i="0">
                <a:solidFill>
                  <a:srgbClr val="404040"/>
                </a:solidFill>
              </a:defRPr>
            </a:lvl1pPr>
            <a:lvl2pPr>
              <a:defRPr sz="1800" b="0" i="0">
                <a:solidFill>
                  <a:srgbClr val="404040"/>
                </a:solidFill>
              </a:defRPr>
            </a:lvl2pPr>
            <a:lvl3pPr>
              <a:defRPr sz="1600" b="0" i="0">
                <a:solidFill>
                  <a:srgbClr val="404040"/>
                </a:solidFill>
              </a:defRPr>
            </a:lvl3pPr>
            <a:lvl4pPr>
              <a:defRPr sz="1400" b="0" i="0">
                <a:solidFill>
                  <a:srgbClr val="404040"/>
                </a:solidFill>
              </a:defRPr>
            </a:lvl4pPr>
            <a:lvl5pPr>
              <a:defRPr sz="1400" b="0" i="0">
                <a:solidFill>
                  <a:srgbClr val="40404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lvl1pPr>
              <a:defRPr b="0" i="0"/>
            </a:lvl1pPr>
          </a:lstStyle>
          <a:p>
            <a:endParaRPr lang="en-US" dirty="0"/>
          </a:p>
        </p:txBody>
      </p:sp>
      <p:sp>
        <p:nvSpPr>
          <p:cNvPr id="9" name="Slide Number Placeholder 8"/>
          <p:cNvSpPr>
            <a:spLocks noGrp="1"/>
          </p:cNvSpPr>
          <p:nvPr>
            <p:ph type="sldNum" sz="quarter" idx="12"/>
          </p:nvPr>
        </p:nvSpPr>
        <p:spPr/>
        <p:txBody>
          <a:bodyPr/>
          <a:lstStyle>
            <a:lvl1pPr>
              <a:defRPr b="0" i="0"/>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69068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6" name="Picture 25" descr="photo-communit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2" name="Group 21"/>
          <p:cNvGrpSpPr/>
          <p:nvPr userDrawn="1"/>
        </p:nvGrpSpPr>
        <p:grpSpPr>
          <a:xfrm>
            <a:off x="0" y="4179240"/>
            <a:ext cx="9144000" cy="1910428"/>
            <a:chOff x="0" y="4179240"/>
            <a:chExt cx="9144000" cy="1910428"/>
          </a:xfrm>
        </p:grpSpPr>
        <p:sp>
          <p:nvSpPr>
            <p:cNvPr id="18" name="Rectangle 17"/>
            <p:cNvSpPr/>
            <p:nvPr userDrawn="1"/>
          </p:nvSpPr>
          <p:spPr>
            <a:xfrm>
              <a:off x="0" y="4266024"/>
              <a:ext cx="9144000" cy="1823644"/>
            </a:xfrm>
            <a:custGeom>
              <a:avLst/>
              <a:gdLst/>
              <a:ahLst/>
              <a:cxnLst/>
              <a:rect l="l" t="t" r="r" b="b"/>
              <a:pathLst>
                <a:path w="9144000" h="1823644">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823644"/>
                  </a:lnTo>
                  <a:lnTo>
                    <a:pt x="0" y="1823644"/>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179240"/>
              <a:ext cx="8812245" cy="140509"/>
              <a:chOff x="0" y="4179240"/>
              <a:chExt cx="8812245" cy="140509"/>
            </a:xfrm>
          </p:grpSpPr>
          <p:sp>
            <p:nvSpPr>
              <p:cNvPr id="6" name="Oval 5"/>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 name="Title 1"/>
          <p:cNvSpPr>
            <a:spLocks noGrp="1"/>
          </p:cNvSpPr>
          <p:nvPr>
            <p:ph type="ctrTitle"/>
          </p:nvPr>
        </p:nvSpPr>
        <p:spPr>
          <a:xfrm>
            <a:off x="712788" y="4366120"/>
            <a:ext cx="7772400" cy="865642"/>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12788" y="5340503"/>
            <a:ext cx="7772400" cy="596594"/>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712788" y="6629198"/>
            <a:ext cx="4008244" cy="16927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500" b="0" i="0" u="none" strike="noStrike" kern="1200" baseline="0" dirty="0">
                <a:solidFill>
                  <a:schemeClr val="tx1">
                    <a:lumMod val="75000"/>
                    <a:lumOff val="25000"/>
                  </a:schemeClr>
                </a:solidFill>
                <a:latin typeface="Arial"/>
                <a:ea typeface="+mn-ea"/>
                <a:cs typeface="Arial"/>
              </a:rPr>
              <a:t>©2018 nThrive, Inc. All rights reserved. RV08312016</a:t>
            </a:r>
            <a:endParaRPr lang="en-US" sz="500" b="0" i="0" baseline="0" dirty="0">
              <a:solidFill>
                <a:schemeClr val="tx1">
                  <a:lumMod val="75000"/>
                  <a:lumOff val="25000"/>
                </a:schemeClr>
              </a:solidFill>
              <a:latin typeface="Arial"/>
              <a:cs typeface="Arial"/>
            </a:endParaRPr>
          </a:p>
        </p:txBody>
      </p:sp>
      <p:pic>
        <p:nvPicPr>
          <p:cNvPr id="24" name="Picture 23" descr="logo2.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9" cy="312461"/>
          </a:xfrm>
          <a:prstGeom prst="rect">
            <a:avLst/>
          </a:prstGeom>
        </p:spPr>
      </p:pic>
    </p:spTree>
    <p:extLst>
      <p:ext uri="{BB962C8B-B14F-4D97-AF65-F5344CB8AC3E}">
        <p14:creationId xmlns:p14="http://schemas.microsoft.com/office/powerpoint/2010/main" val="2624356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04040"/>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b="0" i="0"/>
            </a:lvl1pPr>
          </a:lstStyle>
          <a:p>
            <a:endParaRPr lang="en-US" dirty="0"/>
          </a:p>
        </p:txBody>
      </p:sp>
      <p:sp>
        <p:nvSpPr>
          <p:cNvPr id="5" name="Slide Number Placeholder 4"/>
          <p:cNvSpPr>
            <a:spLocks noGrp="1"/>
          </p:cNvSpPr>
          <p:nvPr>
            <p:ph type="sldNum" sz="quarter" idx="12"/>
          </p:nvPr>
        </p:nvSpPr>
        <p:spPr/>
        <p:txBody>
          <a:bodyPr/>
          <a:lstStyle>
            <a:lvl1pPr>
              <a:defRPr b="0" i="0"/>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2524341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solidFill>
                  <a:srgbClr val="404040"/>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rmAutofit/>
          </a:bodyPr>
          <a:lstStyle>
            <a:lvl1pPr>
              <a:defRPr sz="2400" b="0" i="0">
                <a:solidFill>
                  <a:srgbClr val="404040"/>
                </a:solidFill>
              </a:defRPr>
            </a:lvl1pPr>
            <a:lvl2pPr>
              <a:defRPr sz="2000" b="0" i="0">
                <a:solidFill>
                  <a:srgbClr val="404040"/>
                </a:solidFill>
              </a:defRPr>
            </a:lvl2pPr>
            <a:lvl3pPr>
              <a:defRPr sz="1800" b="0" i="0">
                <a:solidFill>
                  <a:srgbClr val="404040"/>
                </a:solidFill>
              </a:defRPr>
            </a:lvl3pPr>
            <a:lvl4pPr>
              <a:defRPr sz="1600" b="0" i="0">
                <a:solidFill>
                  <a:srgbClr val="404040"/>
                </a:solidFill>
              </a:defRPr>
            </a:lvl4pPr>
            <a:lvl5pPr>
              <a:defRPr sz="1600" b="0" i="0">
                <a:solidFill>
                  <a:srgbClr val="40404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i="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b="0" i="0"/>
            </a:lvl1pPr>
          </a:lstStyle>
          <a:p>
            <a:endParaRPr lang="en-US" dirty="0"/>
          </a:p>
        </p:txBody>
      </p:sp>
      <p:sp>
        <p:nvSpPr>
          <p:cNvPr id="7" name="Slide Number Placeholder 6"/>
          <p:cNvSpPr>
            <a:spLocks noGrp="1"/>
          </p:cNvSpPr>
          <p:nvPr>
            <p:ph type="sldNum" sz="quarter" idx="12"/>
          </p:nvPr>
        </p:nvSpPr>
        <p:spPr/>
        <p:txBody>
          <a:bodyPr/>
          <a:lstStyle>
            <a:lvl1pPr>
              <a:defRPr b="0" i="0"/>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54055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i="0">
                <a:solidFill>
                  <a:srgbClr val="404040"/>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0" i="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lvl1pPr>
              <a:defRPr b="0" i="0"/>
            </a:lvl1pPr>
          </a:lstStyle>
          <a:p>
            <a:endParaRPr lang="en-US" dirty="0"/>
          </a:p>
        </p:txBody>
      </p:sp>
      <p:sp>
        <p:nvSpPr>
          <p:cNvPr id="7" name="Slide Number Placeholder 6"/>
          <p:cNvSpPr>
            <a:spLocks noGrp="1"/>
          </p:cNvSpPr>
          <p:nvPr>
            <p:ph type="sldNum" sz="quarter" idx="12"/>
          </p:nvPr>
        </p:nvSpPr>
        <p:spPr/>
        <p:txBody>
          <a:bodyPr/>
          <a:lstStyle>
            <a:lvl1pPr>
              <a:defRPr b="0" i="0"/>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4014366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75000"/>
                    <a:lumOff val="25000"/>
                  </a:schemeClr>
                </a:solidFill>
                <a:latin typeface="+mj-lt"/>
                <a:ea typeface="Roboto Light" panose="02000000000000000000" pitchFamily="2" charset="0"/>
                <a:cs typeface="Roboto Light" panose="02000000000000000000" pitchFamily="2" charset="0"/>
              </a:defRPr>
            </a:lvl1pPr>
          </a:lstStyle>
          <a:p>
            <a:r>
              <a:rPr lang="en-US" dirty="0"/>
              <a:t>Click to edit Master title style</a:t>
            </a:r>
          </a:p>
        </p:txBody>
      </p:sp>
      <p:sp>
        <p:nvSpPr>
          <p:cNvPr id="7" name="Footer Placeholder 4"/>
          <p:cNvSpPr>
            <a:spLocks noGrp="1"/>
          </p:cNvSpPr>
          <p:nvPr>
            <p:ph type="ftr" sz="quarter" idx="3"/>
          </p:nvPr>
        </p:nvSpPr>
        <p:spPr>
          <a:xfrm>
            <a:off x="1143686" y="6435389"/>
            <a:ext cx="5562600" cy="158079"/>
          </a:xfrm>
          <a:prstGeom prst="rect">
            <a:avLst/>
          </a:prstGeom>
        </p:spPr>
        <p:txBody>
          <a:bodyPr vert="horz" lIns="91440" tIns="45720" rIns="91440" bIns="45720" rtlCol="0" anchor="b"/>
          <a:lstStyle>
            <a:lvl1pPr algn="l">
              <a:defRPr sz="900" b="0" i="0">
                <a:solidFill>
                  <a:schemeClr val="tx1">
                    <a:lumMod val="75000"/>
                    <a:lumOff val="25000"/>
                  </a:schemeClr>
                </a:solidFill>
                <a:latin typeface="+mn-lt"/>
                <a:ea typeface="Roboto Light" panose="02000000000000000000" pitchFamily="2" charset="0"/>
                <a:cs typeface="Roboto Light" panose="02000000000000000000" pitchFamily="2" charset="0"/>
              </a:defRPr>
            </a:lvl1pPr>
          </a:lstStyle>
          <a:p>
            <a:endParaRPr lang="en-US" dirty="0"/>
          </a:p>
        </p:txBody>
      </p:sp>
      <p:sp>
        <p:nvSpPr>
          <p:cNvPr id="10" name="Content Placeholder 9"/>
          <p:cNvSpPr>
            <a:spLocks noGrp="1"/>
          </p:cNvSpPr>
          <p:nvPr>
            <p:ph sz="quarter" idx="10"/>
          </p:nvPr>
        </p:nvSpPr>
        <p:spPr>
          <a:xfrm>
            <a:off x="454025" y="1593273"/>
            <a:ext cx="8229600" cy="4379976"/>
          </a:xfrm>
        </p:spPr>
        <p:txBody>
          <a:bodyPr/>
          <a:lstStyle>
            <a:lvl1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1pPr>
            <a:lvl2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2pPr>
            <a:lvl3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3pPr>
            <a:lvl4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4pPr>
            <a:lvl5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40E00EBB-6012-BE42-A323-1139890CA592}"/>
              </a:ext>
            </a:extLst>
          </p:cNvPr>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latin typeface="+mj-lt"/>
                <a:ea typeface="Arial Regular"/>
                <a:cs typeface="Arial Hebrew" charset="0"/>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335281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75000"/>
                    <a:lumOff val="25000"/>
                  </a:schemeClr>
                </a:solidFill>
                <a:latin typeface="+mj-lt"/>
                <a:ea typeface="Roboto Light" panose="02000000000000000000" pitchFamily="2" charset="0"/>
                <a:cs typeface="Roboto Light" panose="02000000000000000000" pitchFamily="2" charset="0"/>
              </a:defRPr>
            </a:lvl1pPr>
          </a:lstStyle>
          <a:p>
            <a:r>
              <a:rPr lang="en-US" dirty="0"/>
              <a:t>Click to edit Master title style</a:t>
            </a:r>
          </a:p>
        </p:txBody>
      </p:sp>
      <p:sp>
        <p:nvSpPr>
          <p:cNvPr id="7" name="Footer Placeholder 4"/>
          <p:cNvSpPr>
            <a:spLocks noGrp="1"/>
          </p:cNvSpPr>
          <p:nvPr>
            <p:ph type="ftr" sz="quarter" idx="3"/>
          </p:nvPr>
        </p:nvSpPr>
        <p:spPr>
          <a:xfrm>
            <a:off x="1143686" y="6435391"/>
            <a:ext cx="5562600" cy="158079"/>
          </a:xfrm>
          <a:prstGeom prst="rect">
            <a:avLst/>
          </a:prstGeom>
        </p:spPr>
        <p:txBody>
          <a:bodyPr vert="horz" lIns="91440" tIns="45720" rIns="91440" bIns="45720" rtlCol="0" anchor="b"/>
          <a:lstStyle>
            <a:lvl1pPr algn="l">
              <a:defRPr sz="675" b="0" i="0">
                <a:solidFill>
                  <a:schemeClr val="tx1">
                    <a:lumMod val="75000"/>
                    <a:lumOff val="25000"/>
                  </a:schemeClr>
                </a:solidFill>
                <a:latin typeface="+mn-lt"/>
                <a:ea typeface="Roboto Light" panose="02000000000000000000" pitchFamily="2" charset="0"/>
                <a:cs typeface="Roboto Light" panose="02000000000000000000" pitchFamily="2" charset="0"/>
              </a:defRPr>
            </a:lvl1pPr>
          </a:lstStyle>
          <a:p>
            <a:endParaRPr lang="en-US" dirty="0"/>
          </a:p>
        </p:txBody>
      </p:sp>
      <p:sp>
        <p:nvSpPr>
          <p:cNvPr id="10" name="Content Placeholder 9"/>
          <p:cNvSpPr>
            <a:spLocks noGrp="1"/>
          </p:cNvSpPr>
          <p:nvPr>
            <p:ph sz="quarter" idx="10"/>
          </p:nvPr>
        </p:nvSpPr>
        <p:spPr>
          <a:xfrm>
            <a:off x="454025" y="1593273"/>
            <a:ext cx="8229600" cy="4379976"/>
          </a:xfrm>
        </p:spPr>
        <p:txBody>
          <a:bodyPr/>
          <a:lstStyle>
            <a:lvl1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1pPr>
            <a:lvl2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2pPr>
            <a:lvl3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3pPr>
            <a:lvl4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4pPr>
            <a:lvl5pPr>
              <a:defRPr b="0" i="0">
                <a:solidFill>
                  <a:schemeClr val="tx1">
                    <a:lumMod val="75000"/>
                    <a:lumOff val="25000"/>
                  </a:schemeClr>
                </a:solidFill>
                <a:latin typeface="+mn-lt"/>
                <a:ea typeface="Roboto Light" panose="02000000000000000000" pitchFamily="2" charset="0"/>
                <a:cs typeface="Roboto Light"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7308FC8-E00F-DB4B-8499-E2C4E2643B37}"/>
              </a:ext>
            </a:extLst>
          </p:cNvPr>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latin typeface="+mj-lt"/>
                <a:ea typeface="Arial Regular"/>
                <a:cs typeface="Arial Hebrew" charset="0"/>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200189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342900" rtl="0" eaLnBrk="1" latinLnBrk="0" hangingPunct="1">
              <a:spcBef>
                <a:spcPct val="0"/>
              </a:spcBef>
              <a:buNone/>
              <a:defRPr lang="en-US" sz="2700" b="0" i="0" kern="12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0"/>
              </a:spcBef>
              <a:spcAft>
                <a:spcPts val="450"/>
              </a:spcAft>
              <a:buClr>
                <a:schemeClr val="accent6">
                  <a:lumMod val="75000"/>
                </a:schemeClr>
              </a:buClr>
              <a:defRPr>
                <a:latin typeface="Roboto" panose="02000000000000000000" pitchFamily="2" charset="0"/>
                <a:ea typeface="Roboto" panose="02000000000000000000" pitchFamily="2" charset="0"/>
                <a:cs typeface="Roboto" panose="02000000000000000000" pitchFamily="2" charset="0"/>
              </a:defRPr>
            </a:lvl1pPr>
            <a:lvl2pPr>
              <a:spcBef>
                <a:spcPts val="0"/>
              </a:spcBef>
              <a:spcAft>
                <a:spcPts val="225"/>
              </a:spcAft>
              <a:buClr>
                <a:schemeClr val="accent6">
                  <a:lumMod val="75000"/>
                </a:schemeClr>
              </a:buClr>
              <a:defRPr>
                <a:latin typeface="Roboto" panose="02000000000000000000" pitchFamily="2" charset="0"/>
                <a:ea typeface="Roboto" panose="02000000000000000000" pitchFamily="2" charset="0"/>
                <a:cs typeface="Roboto" panose="02000000000000000000" pitchFamily="2" charset="0"/>
              </a:defRPr>
            </a:lvl2pPr>
            <a:lvl3pPr>
              <a:spcBef>
                <a:spcPts val="0"/>
              </a:spcBef>
              <a:spcAft>
                <a:spcPts val="225"/>
              </a:spcAft>
              <a:buClr>
                <a:schemeClr val="accent6">
                  <a:lumMod val="75000"/>
                </a:schemeClr>
              </a:buClr>
              <a:defRPr>
                <a:latin typeface="Roboto" panose="02000000000000000000" pitchFamily="2" charset="0"/>
                <a:ea typeface="Roboto" panose="02000000000000000000" pitchFamily="2" charset="0"/>
                <a:cs typeface="Roboto" panose="02000000000000000000" pitchFamily="2" charset="0"/>
              </a:defRPr>
            </a:lvl3pPr>
            <a:lvl4pPr>
              <a:spcBef>
                <a:spcPts val="0"/>
              </a:spcBef>
              <a:spcAft>
                <a:spcPts val="225"/>
              </a:spcAft>
              <a:buClr>
                <a:schemeClr val="accent6">
                  <a:lumMod val="75000"/>
                </a:schemeClr>
              </a:buClr>
              <a:defRPr>
                <a:latin typeface="Roboto" panose="02000000000000000000" pitchFamily="2" charset="0"/>
                <a:ea typeface="Roboto" panose="02000000000000000000" pitchFamily="2" charset="0"/>
                <a:cs typeface="Roboto" panose="02000000000000000000" pitchFamily="2" charset="0"/>
              </a:defRPr>
            </a:lvl4pPr>
            <a:lvl5pPr>
              <a:spcBef>
                <a:spcPts val="0"/>
              </a:spcBef>
              <a:spcAft>
                <a:spcPts val="225"/>
              </a:spcAft>
              <a:buClr>
                <a:schemeClr val="accent6">
                  <a:lumMod val="75000"/>
                </a:schemeClr>
              </a:buClr>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b="0" i="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7" name="Slide Number Placeholder 5"/>
          <p:cNvSpPr>
            <a:spLocks noGrp="1"/>
          </p:cNvSpPr>
          <p:nvPr>
            <p:ph type="sldNum" sz="quarter" idx="4"/>
          </p:nvPr>
        </p:nvSpPr>
        <p:spPr>
          <a:xfrm>
            <a:off x="7013919" y="6369992"/>
            <a:ext cx="58003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CB5AC3-9B10-7342-AA29-774D8DCAC0D8}" type="slidenum">
              <a:rPr lang="en-US" smtClean="0"/>
              <a:t>‹#›</a:t>
            </a:fld>
            <a:endParaRPr lang="en-US" dirty="0"/>
          </a:p>
        </p:txBody>
      </p:sp>
      <p:sp>
        <p:nvSpPr>
          <p:cNvPr id="6" name="Slide Number Placeholder 5">
            <a:extLst>
              <a:ext uri="{FF2B5EF4-FFF2-40B4-BE49-F238E27FC236}">
                <a16:creationId xmlns:a16="http://schemas.microsoft.com/office/drawing/2014/main" id="{B90FA617-8BE9-6C43-9FC3-3917424D138E}"/>
              </a:ext>
            </a:extLst>
          </p:cNvPr>
          <p:cNvSpPr txBox="1">
            <a:spLocks/>
          </p:cNvSpPr>
          <p:nvPr userDrawn="1"/>
        </p:nvSpPr>
        <p:spPr>
          <a:xfrm>
            <a:off x="457200" y="6396848"/>
            <a:ext cx="580036" cy="196620"/>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accent1"/>
                </a:solidFill>
                <a:latin typeface="+mj-lt"/>
                <a:ea typeface="Arial Regular"/>
                <a:cs typeface="Arial Hebrew"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059530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chemeClr val="accent2"/>
        </a:solidFill>
        <a:effectLst/>
      </p:bgPr>
    </p:bg>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lvl1pPr>
              <a:defRPr b="0" i="0"/>
            </a:lvl1pPr>
          </a:lstStyle>
          <a:p>
            <a:r>
              <a:rPr dirty="0"/>
              <a:t>Title Text</a:t>
            </a:r>
          </a:p>
        </p:txBody>
      </p:sp>
      <p:sp>
        <p:nvSpPr>
          <p:cNvPr id="43"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
        <p:nvSpPr>
          <p:cNvPr id="44" name="Body Level One…"/>
          <p:cNvSpPr txBox="1">
            <a:spLocks noGrp="1"/>
          </p:cNvSpPr>
          <p:nvPr>
            <p:ph type="body" idx="1"/>
          </p:nvPr>
        </p:nvSpPr>
        <p:spPr>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32852082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1">
                    <a:lumMod val="75000"/>
                    <a:lumOff val="25000"/>
                  </a:schemeClr>
                </a:solidFill>
              </a:defRPr>
            </a:lvl1pPr>
          </a:lstStyle>
          <a:p>
            <a:r>
              <a:rPr lang="en-US" dirty="0"/>
              <a:t>Click to edit Master title style</a:t>
            </a:r>
          </a:p>
        </p:txBody>
      </p:sp>
      <p:sp>
        <p:nvSpPr>
          <p:cNvPr id="7" name="Footer Placeholder 4"/>
          <p:cNvSpPr>
            <a:spLocks noGrp="1"/>
          </p:cNvSpPr>
          <p:nvPr>
            <p:ph type="ftr" sz="quarter" idx="3"/>
          </p:nvPr>
        </p:nvSpPr>
        <p:spPr>
          <a:xfrm>
            <a:off x="1143686" y="6435389"/>
            <a:ext cx="5562600" cy="158079"/>
          </a:xfrm>
          <a:prstGeom prst="rect">
            <a:avLst/>
          </a:prstGeom>
        </p:spPr>
        <p:txBody>
          <a:bodyPr vert="horz" lIns="91440" tIns="45720" rIns="91440" bIns="45720" rtlCol="0" anchor="b"/>
          <a:lstStyle>
            <a:lvl1pPr algn="l">
              <a:defRPr sz="900" b="0" i="0">
                <a:solidFill>
                  <a:schemeClr val="tx1">
                    <a:lumMod val="75000"/>
                    <a:lumOff val="25000"/>
                  </a:schemeClr>
                </a:solidFill>
              </a:defRPr>
            </a:lvl1pPr>
          </a:lstStyle>
          <a:p>
            <a:endParaRPr lang="en-US" dirty="0"/>
          </a:p>
        </p:txBody>
      </p:sp>
      <p:sp>
        <p:nvSpPr>
          <p:cNvPr id="8"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defRPr>
            </a:lvl1pPr>
          </a:lstStyle>
          <a:p>
            <a:fld id="{C2CB5AC3-9B10-7342-AA29-774D8DCAC0D8}" type="slidenum">
              <a:rPr lang="en-US" smtClean="0"/>
              <a:pPr/>
              <a:t>‹#›</a:t>
            </a:fld>
            <a:endParaRPr lang="en-US" dirty="0"/>
          </a:p>
        </p:txBody>
      </p:sp>
      <p:sp>
        <p:nvSpPr>
          <p:cNvPr id="10" name="Content Placeholder 9"/>
          <p:cNvSpPr>
            <a:spLocks noGrp="1"/>
          </p:cNvSpPr>
          <p:nvPr>
            <p:ph sz="quarter" idx="10"/>
          </p:nvPr>
        </p:nvSpPr>
        <p:spPr>
          <a:xfrm>
            <a:off x="454025" y="1593273"/>
            <a:ext cx="8229600" cy="4379976"/>
          </a:xfrm>
        </p:spPr>
        <p:txBody>
          <a:bodyPr/>
          <a:lstStyle>
            <a:lvl1pPr>
              <a:defRPr b="0" i="0">
                <a:solidFill>
                  <a:schemeClr val="tx1">
                    <a:lumMod val="75000"/>
                    <a:lumOff val="25000"/>
                  </a:schemeClr>
                </a:solidFill>
              </a:defRPr>
            </a:lvl1pPr>
            <a:lvl2pPr>
              <a:defRPr b="0" i="0">
                <a:solidFill>
                  <a:schemeClr val="tx1">
                    <a:lumMod val="75000"/>
                    <a:lumOff val="25000"/>
                  </a:schemeClr>
                </a:solidFill>
              </a:defRPr>
            </a:lvl2pPr>
            <a:lvl3pPr>
              <a:defRPr b="0" i="0">
                <a:solidFill>
                  <a:schemeClr val="tx1">
                    <a:lumMod val="75000"/>
                    <a:lumOff val="25000"/>
                  </a:schemeClr>
                </a:solidFill>
              </a:defRPr>
            </a:lvl3pPr>
            <a:lvl4pPr>
              <a:defRPr b="0" i="0">
                <a:solidFill>
                  <a:schemeClr val="tx1">
                    <a:lumMod val="75000"/>
                    <a:lumOff val="25000"/>
                  </a:schemeClr>
                </a:solidFill>
              </a:defRPr>
            </a:lvl4pPr>
            <a:lvl5pPr>
              <a:defRPr b="0" i="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210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ivider Option 1">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7" name="Group 26"/>
          <p:cNvGrpSpPr/>
          <p:nvPr userDrawn="1"/>
        </p:nvGrpSpPr>
        <p:grpSpPr>
          <a:xfrm>
            <a:off x="0" y="4179240"/>
            <a:ext cx="9144000" cy="2678760"/>
            <a:chOff x="0" y="4179240"/>
            <a:chExt cx="9144000" cy="2678760"/>
          </a:xfrm>
        </p:grpSpPr>
        <p:sp>
          <p:nvSpPr>
            <p:cNvPr id="28"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userDrawn="1"/>
          </p:nvGrpSpPr>
          <p:grpSpPr>
            <a:xfrm>
              <a:off x="0" y="4179240"/>
              <a:ext cx="8812245" cy="140509"/>
              <a:chOff x="0" y="4179240"/>
              <a:chExt cx="8812245" cy="140509"/>
            </a:xfrm>
          </p:grpSpPr>
          <p:sp>
            <p:nvSpPr>
              <p:cNvPr id="31" name="Oval 30"/>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userDrawn="1">
            <p:ph type="title"/>
          </p:nvPr>
        </p:nvSpPr>
        <p:spPr>
          <a:xfrm>
            <a:off x="722313" y="5095409"/>
            <a:ext cx="7772400" cy="922509"/>
          </a:xfrm>
        </p:spPr>
        <p:txBody>
          <a:bodyPr anchor="t">
            <a:normAutofit/>
          </a:bodyPr>
          <a:lstStyle>
            <a:lvl1pPr algn="l">
              <a:defRPr sz="3200" b="0" i="0" cap="all">
                <a:solidFill>
                  <a:srgbClr val="FFFFFF"/>
                </a:solidFill>
              </a:defRPr>
            </a:lvl1pPr>
          </a:lstStyle>
          <a:p>
            <a:r>
              <a:rPr lang="en-US" dirty="0"/>
              <a:t>Click to edit Master title style</a:t>
            </a:r>
          </a:p>
        </p:txBody>
      </p:sp>
      <p:sp>
        <p:nvSpPr>
          <p:cNvPr id="3" name="Text Placeholder 2"/>
          <p:cNvSpPr>
            <a:spLocks noGrp="1"/>
          </p:cNvSpPr>
          <p:nvPr userDrawn="1">
            <p:ph type="body" idx="1"/>
          </p:nvPr>
        </p:nvSpPr>
        <p:spPr>
          <a:xfrm>
            <a:off x="722313" y="4368776"/>
            <a:ext cx="7772400" cy="726633"/>
          </a:xfrm>
        </p:spPr>
        <p:txBody>
          <a:bodyPr anchor="b"/>
          <a:lstStyle>
            <a:lvl1pPr marL="0" indent="0">
              <a:buNone/>
              <a:defRPr sz="2000" b="0" i="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5"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14868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Divider Option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3" name="Group 22"/>
          <p:cNvGrpSpPr/>
          <p:nvPr userDrawn="1"/>
        </p:nvGrpSpPr>
        <p:grpSpPr>
          <a:xfrm>
            <a:off x="0" y="4179240"/>
            <a:ext cx="9144000" cy="2678760"/>
            <a:chOff x="0" y="4179240"/>
            <a:chExt cx="9144000" cy="2678760"/>
          </a:xfrm>
        </p:grpSpPr>
        <p:sp>
          <p:nvSpPr>
            <p:cNvPr id="24"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4179240"/>
              <a:ext cx="8812245" cy="140509"/>
              <a:chOff x="0" y="4179240"/>
              <a:chExt cx="8812245" cy="140509"/>
            </a:xfrm>
          </p:grpSpPr>
          <p:sp>
            <p:nvSpPr>
              <p:cNvPr id="27" name="Oval 26"/>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0" i="0"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b="0" i="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9"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385573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Divider Option 3">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6" name="Group 15"/>
          <p:cNvGrpSpPr/>
          <p:nvPr userDrawn="1"/>
        </p:nvGrpSpPr>
        <p:grpSpPr>
          <a:xfrm>
            <a:off x="0" y="4179240"/>
            <a:ext cx="9144000" cy="2678760"/>
            <a:chOff x="0" y="4179240"/>
            <a:chExt cx="9144000" cy="2678760"/>
          </a:xfrm>
        </p:grpSpPr>
        <p:sp>
          <p:nvSpPr>
            <p:cNvPr id="17"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179240"/>
              <a:ext cx="8812245" cy="140509"/>
              <a:chOff x="0" y="4179240"/>
              <a:chExt cx="8812245" cy="140509"/>
            </a:xfrm>
          </p:grpSpPr>
          <p:sp>
            <p:nvSpPr>
              <p:cNvPr id="20" name="Oval 19"/>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0" i="0"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b="0" i="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2"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279276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Option 4">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8868" b="12222"/>
          <a:stretch/>
        </p:blipFill>
        <p:spPr>
          <a:xfrm>
            <a:off x="-135466" y="0"/>
            <a:ext cx="9279466" cy="4267199"/>
          </a:xfrm>
          <a:prstGeom prst="rect">
            <a:avLst/>
          </a:prstGeom>
        </p:spPr>
      </p:pic>
      <p:grpSp>
        <p:nvGrpSpPr>
          <p:cNvPr id="16" name="Group 15"/>
          <p:cNvGrpSpPr/>
          <p:nvPr userDrawn="1"/>
        </p:nvGrpSpPr>
        <p:grpSpPr>
          <a:xfrm>
            <a:off x="0" y="4179240"/>
            <a:ext cx="9144000" cy="2678760"/>
            <a:chOff x="0" y="4179240"/>
            <a:chExt cx="9144000" cy="2678760"/>
          </a:xfrm>
        </p:grpSpPr>
        <p:sp>
          <p:nvSpPr>
            <p:cNvPr id="17"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179240"/>
              <a:ext cx="8812245" cy="140509"/>
              <a:chOff x="0" y="4179240"/>
              <a:chExt cx="8812245" cy="140509"/>
            </a:xfrm>
          </p:grpSpPr>
          <p:sp>
            <p:nvSpPr>
              <p:cNvPr id="20" name="Oval 19"/>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0" i="0"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b="0" i="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2"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47689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ivider Option 5">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4" name="Group 13"/>
          <p:cNvGrpSpPr/>
          <p:nvPr userDrawn="1"/>
        </p:nvGrpSpPr>
        <p:grpSpPr>
          <a:xfrm>
            <a:off x="0" y="4179240"/>
            <a:ext cx="9144000" cy="2678760"/>
            <a:chOff x="0" y="4179240"/>
            <a:chExt cx="9144000" cy="2678760"/>
          </a:xfrm>
        </p:grpSpPr>
        <p:sp>
          <p:nvSpPr>
            <p:cNvPr id="15"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179240"/>
              <a:ext cx="8812245" cy="140509"/>
              <a:chOff x="0" y="4179240"/>
              <a:chExt cx="8812245" cy="140509"/>
            </a:xfrm>
          </p:grpSpPr>
          <p:sp>
            <p:nvSpPr>
              <p:cNvPr id="18" name="Oval 17"/>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0" i="0"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b="0" i="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0"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14464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Divider Option 6">
    <p:spTree>
      <p:nvGrpSpPr>
        <p:cNvPr id="1" name=""/>
        <p:cNvGrpSpPr/>
        <p:nvPr/>
      </p:nvGrpSpPr>
      <p:grpSpPr>
        <a:xfrm>
          <a:off x="0" y="0"/>
          <a:ext cx="0" cy="0"/>
          <a:chOff x="0" y="0"/>
          <a:chExt cx="0" cy="0"/>
        </a:xfrm>
      </p:grpSpPr>
      <p:pic>
        <p:nvPicPr>
          <p:cNvPr id="4" name="Picture 3" descr="photo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5" name="Group 4"/>
          <p:cNvGrpSpPr/>
          <p:nvPr userDrawn="1"/>
        </p:nvGrpSpPr>
        <p:grpSpPr>
          <a:xfrm>
            <a:off x="0" y="4179240"/>
            <a:ext cx="9144000" cy="2678760"/>
            <a:chOff x="0" y="4179240"/>
            <a:chExt cx="9144000" cy="2678760"/>
          </a:xfrm>
        </p:grpSpPr>
        <p:sp>
          <p:nvSpPr>
            <p:cNvPr id="6"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0" y="4179240"/>
              <a:ext cx="8812245" cy="140509"/>
              <a:chOff x="0" y="4179240"/>
              <a:chExt cx="8812245" cy="140509"/>
            </a:xfrm>
          </p:grpSpPr>
          <p:sp>
            <p:nvSpPr>
              <p:cNvPr id="13" name="Oval 12"/>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Connector 13"/>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0" i="0"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b="0" i="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rgbClr val="FFFFFF"/>
                </a:solidFill>
              </a:defRPr>
            </a:lvl1pPr>
          </a:lstStyle>
          <a:p>
            <a:fld id="{C2CB5AC3-9B10-7342-AA29-774D8DCAC0D8}" type="slidenum">
              <a:rPr lang="en-US" smtClean="0"/>
              <a:pPr/>
              <a:t>‹#›</a:t>
            </a:fld>
            <a:endParaRPr lang="en-US" dirty="0"/>
          </a:p>
        </p:txBody>
      </p:sp>
    </p:spTree>
    <p:extLst>
      <p:ext uri="{BB962C8B-B14F-4D97-AF65-F5344CB8AC3E}">
        <p14:creationId xmlns:p14="http://schemas.microsoft.com/office/powerpoint/2010/main" val="192804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726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143686" y="6435389"/>
            <a:ext cx="5562600" cy="158079"/>
          </a:xfrm>
          <a:prstGeom prst="rect">
            <a:avLst/>
          </a:prstGeom>
        </p:spPr>
        <p:txBody>
          <a:bodyPr vert="horz" lIns="91440" tIns="45720" rIns="91440" bIns="45720" rtlCol="0" anchor="b"/>
          <a:lstStyle>
            <a:lvl1pPr algn="l">
              <a:defRPr sz="900" b="0" i="0">
                <a:solidFill>
                  <a:schemeClr val="tx1">
                    <a:lumMod val="75000"/>
                    <a:lumOff val="25000"/>
                  </a:schemeClr>
                </a:solidFill>
                <a:latin typeface="+mj-lt"/>
                <a:ea typeface="Arial Regular"/>
                <a:cs typeface="Arial Hebrew" charset="0"/>
              </a:defRPr>
            </a:lvl1pPr>
          </a:lstStyle>
          <a:p>
            <a:endParaRPr lang="en-US" dirty="0"/>
          </a:p>
        </p:txBody>
      </p:sp>
      <p:sp>
        <p:nvSpPr>
          <p:cNvPr id="6"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i="0">
                <a:solidFill>
                  <a:schemeClr val="accent1"/>
                </a:solidFill>
                <a:latin typeface="+mj-lt"/>
                <a:ea typeface="Arial Regular"/>
                <a:cs typeface="Arial Hebrew" charset="0"/>
              </a:defRPr>
            </a:lvl1pPr>
          </a:lstStyle>
          <a:p>
            <a:fld id="{C2CB5AC3-9B10-7342-AA29-774D8DCAC0D8}" type="slidenum">
              <a:rPr lang="en-US" smtClean="0"/>
              <a:pPr/>
              <a:t>‹#›</a:t>
            </a:fld>
            <a:endParaRPr lang="en-US" dirty="0"/>
          </a:p>
        </p:txBody>
      </p:sp>
      <p:pic>
        <p:nvPicPr>
          <p:cNvPr id="13" name="Picture 12" descr="logo2.gif"/>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7877722" y="6344439"/>
            <a:ext cx="960529" cy="312461"/>
          </a:xfrm>
          <a:prstGeom prst="rect">
            <a:avLst/>
          </a:prstGeom>
        </p:spPr>
      </p:pic>
    </p:spTree>
    <p:extLst>
      <p:ext uri="{BB962C8B-B14F-4D97-AF65-F5344CB8AC3E}">
        <p14:creationId xmlns:p14="http://schemas.microsoft.com/office/powerpoint/2010/main" val="659486308"/>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50" r:id="rId3"/>
    <p:sldLayoutId id="2147483651" r:id="rId4"/>
    <p:sldLayoutId id="2147483662" r:id="rId5"/>
    <p:sldLayoutId id="2147483663" r:id="rId6"/>
    <p:sldLayoutId id="2147483664" r:id="rId7"/>
    <p:sldLayoutId id="2147483665" r:id="rId8"/>
    <p:sldLayoutId id="2147483672" r:id="rId9"/>
    <p:sldLayoutId id="2147483667" r:id="rId10"/>
    <p:sldLayoutId id="2147483668" r:id="rId11"/>
    <p:sldLayoutId id="2147483669" r:id="rId12"/>
    <p:sldLayoutId id="2147483671" r:id="rId13"/>
    <p:sldLayoutId id="2147483670" r:id="rId14"/>
    <p:sldLayoutId id="2147483660" r:id="rId15"/>
    <p:sldLayoutId id="2147483655" r:id="rId16"/>
    <p:sldLayoutId id="2147483661" r:id="rId17"/>
    <p:sldLayoutId id="2147483652" r:id="rId18"/>
    <p:sldLayoutId id="2147483653" r:id="rId19"/>
    <p:sldLayoutId id="2147483654" r:id="rId20"/>
    <p:sldLayoutId id="2147483656" r:id="rId21"/>
    <p:sldLayoutId id="2147483657" r:id="rId22"/>
    <p:sldLayoutId id="2147483673" r:id="rId23"/>
    <p:sldLayoutId id="2147483674" r:id="rId24"/>
    <p:sldLayoutId id="2147483675" r:id="rId25"/>
    <p:sldLayoutId id="2147483677" r:id="rId26"/>
  </p:sldLayoutIdLst>
  <p:hf hdr="0" ftr="0" dt="0"/>
  <p:txStyles>
    <p:titleStyle>
      <a:lvl1pPr algn="l" defTabSz="457200" rtl="0" eaLnBrk="1" latinLnBrk="0" hangingPunct="1">
        <a:spcBef>
          <a:spcPct val="0"/>
        </a:spcBef>
        <a:buNone/>
        <a:defRPr sz="3600" b="0" i="0" kern="1200">
          <a:solidFill>
            <a:schemeClr val="tx1">
              <a:lumMod val="75000"/>
              <a:lumOff val="25000"/>
            </a:schemeClr>
          </a:solidFill>
          <a:latin typeface="+mj-lt"/>
          <a:ea typeface="Arial Regular"/>
          <a:cs typeface="Arial Hebrew" charset="0"/>
        </a:defRPr>
      </a:lvl1pPr>
    </p:titleStyle>
    <p:body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mj-lt"/>
          <a:ea typeface="Arial Regular"/>
          <a:cs typeface="Arial Hebrew" charset="0"/>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mj-lt"/>
          <a:ea typeface="Arial Regular"/>
          <a:cs typeface="Arial Hebrew" charset="0"/>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mj-lt"/>
          <a:ea typeface="Arial Regular"/>
          <a:cs typeface="Arial Hebrew" charset="0"/>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Regular"/>
          <a:cs typeface="Arial Hebrew" charset="0"/>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Regular"/>
          <a:cs typeface="Arial Hebre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Leveraging Patient Segmentation to Meet Patients Where They Are</a:t>
            </a:r>
          </a:p>
        </p:txBody>
      </p:sp>
      <p:sp>
        <p:nvSpPr>
          <p:cNvPr id="4" name="Subtitle 3">
            <a:extLst>
              <a:ext uri="{FF2B5EF4-FFF2-40B4-BE49-F238E27FC236}">
                <a16:creationId xmlns:a16="http://schemas.microsoft.com/office/drawing/2014/main" id="{9C4F4411-D3EA-664C-8DD7-E306A3F76146}"/>
              </a:ext>
            </a:extLst>
          </p:cNvPr>
          <p:cNvSpPr>
            <a:spLocks noGrp="1"/>
          </p:cNvSpPr>
          <p:nvPr>
            <p:ph type="subTitle" idx="1"/>
          </p:nvPr>
        </p:nvSpPr>
        <p:spPr>
          <a:xfrm>
            <a:off x="712788" y="5340503"/>
            <a:ext cx="8118978" cy="596594"/>
          </a:xfrm>
        </p:spPr>
        <p:txBody>
          <a:bodyPr>
            <a:normAutofit fontScale="77500" lnSpcReduction="20000"/>
          </a:bodyPr>
          <a:lstStyle/>
          <a:p>
            <a:r>
              <a:rPr lang="en-US" dirty="0"/>
              <a:t>Kathie Kirkland, PFS Director, Maricopa Integrated Health System</a:t>
            </a:r>
          </a:p>
          <a:p>
            <a:r>
              <a:rPr lang="en-US" dirty="0"/>
              <a:t>Erica Franko, Senior Vice President and Managing Director, Advisory Services, </a:t>
            </a:r>
            <a:r>
              <a:rPr lang="en-US" dirty="0" err="1"/>
              <a:t>nThrive</a:t>
            </a:r>
            <a:endParaRPr lang="en-US" dirty="0"/>
          </a:p>
        </p:txBody>
      </p:sp>
    </p:spTree>
    <p:extLst>
      <p:ext uri="{BB962C8B-B14F-4D97-AF65-F5344CB8AC3E}">
        <p14:creationId xmlns:p14="http://schemas.microsoft.com/office/powerpoint/2010/main" val="336225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B62AFA7C-2DB3-4A42-89FB-9F9781D60293}"/>
              </a:ext>
            </a:extLst>
          </p:cNvPr>
          <p:cNvSpPr/>
          <p:nvPr/>
        </p:nvSpPr>
        <p:spPr>
          <a:xfrm flipV="1">
            <a:off x="0" y="-11995"/>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23675"/>
          </a:xfrm>
        </p:spPr>
        <p:txBody>
          <a:bodyPr>
            <a:normAutofit/>
          </a:bodyPr>
          <a:lstStyle/>
          <a:p>
            <a:pPr algn="ctr">
              <a:lnSpc>
                <a:spcPts val="3340"/>
              </a:lnSpc>
            </a:pPr>
            <a:r>
              <a:rPr lang="en-US" sz="3200" b="1" dirty="0">
                <a:solidFill>
                  <a:schemeClr val="accent2"/>
                </a:solidFill>
                <a:latin typeface="Arial Regular"/>
                <a:ea typeface="Roboto Thin" panose="02000000000000000000" pitchFamily="2" charset="0"/>
                <a:cs typeface="Roboto Thin" panose="02000000000000000000" pitchFamily="2" charset="0"/>
              </a:rPr>
              <a:t>How does Patient Liability </a:t>
            </a:r>
            <a:br>
              <a:rPr lang="en-US" sz="3200" b="1" dirty="0">
                <a:solidFill>
                  <a:schemeClr val="accent2"/>
                </a:solidFill>
                <a:latin typeface="Arial Regular"/>
                <a:ea typeface="Roboto Thin" panose="02000000000000000000" pitchFamily="2" charset="0"/>
                <a:cs typeface="Roboto Thin" panose="02000000000000000000" pitchFamily="2" charset="0"/>
              </a:rPr>
            </a:br>
            <a:r>
              <a:rPr lang="en-US" sz="3200" b="1" dirty="0">
                <a:solidFill>
                  <a:schemeClr val="accent2"/>
                </a:solidFill>
                <a:latin typeface="Arial Regular"/>
                <a:ea typeface="Roboto Thin" panose="02000000000000000000" pitchFamily="2" charset="0"/>
                <a:cs typeface="Roboto Thin" panose="02000000000000000000" pitchFamily="2" charset="0"/>
              </a:rPr>
              <a:t>impact our the market?</a:t>
            </a:r>
          </a:p>
        </p:txBody>
      </p:sp>
      <p:grpSp>
        <p:nvGrpSpPr>
          <p:cNvPr id="22" name="Group 21"/>
          <p:cNvGrpSpPr>
            <a:grpSpLocks/>
          </p:cNvGrpSpPr>
          <p:nvPr/>
        </p:nvGrpSpPr>
        <p:grpSpPr bwMode="auto">
          <a:xfrm>
            <a:off x="1342954" y="1921916"/>
            <a:ext cx="436958" cy="428630"/>
            <a:chOff x="2697" y="1847"/>
            <a:chExt cx="367" cy="360"/>
          </a:xfrm>
          <a:solidFill>
            <a:schemeClr val="accent6"/>
          </a:solidFill>
        </p:grpSpPr>
        <p:sp>
          <p:nvSpPr>
            <p:cNvPr id="23" name="Freeform 22"/>
            <p:cNvSpPr>
              <a:spLocks noChangeArrowheads="1"/>
            </p:cNvSpPr>
            <p:nvPr/>
          </p:nvSpPr>
          <p:spPr bwMode="auto">
            <a:xfrm>
              <a:off x="2709" y="1859"/>
              <a:ext cx="147" cy="29"/>
            </a:xfrm>
            <a:custGeom>
              <a:avLst/>
              <a:gdLst>
                <a:gd name="T0" fmla="*/ 36 w 652"/>
                <a:gd name="T1" fmla="*/ 96 h 132"/>
                <a:gd name="T2" fmla="*/ 36 w 652"/>
                <a:gd name="T3" fmla="*/ 96 h 132"/>
                <a:gd name="T4" fmla="*/ 36 w 652"/>
                <a:gd name="T5" fmla="*/ 96 h 132"/>
                <a:gd name="T6" fmla="*/ 616 w 652"/>
                <a:gd name="T7" fmla="*/ 96 h 132"/>
                <a:gd name="T8" fmla="*/ 616 w 652"/>
                <a:gd name="T9" fmla="*/ 35 h 132"/>
                <a:gd name="T10" fmla="*/ 36 w 652"/>
                <a:gd name="T11" fmla="*/ 35 h 132"/>
                <a:gd name="T12" fmla="*/ 36 w 652"/>
                <a:gd name="T13" fmla="*/ 96 h 132"/>
                <a:gd name="T14" fmla="*/ 651 w 652"/>
                <a:gd name="T15" fmla="*/ 131 h 132"/>
                <a:gd name="T16" fmla="*/ 651 w 652"/>
                <a:gd name="T17" fmla="*/ 131 h 132"/>
                <a:gd name="T18" fmla="*/ 651 w 652"/>
                <a:gd name="T19" fmla="*/ 131 h 132"/>
                <a:gd name="T20" fmla="*/ 0 w 652"/>
                <a:gd name="T21" fmla="*/ 131 h 132"/>
                <a:gd name="T22" fmla="*/ 0 w 652"/>
                <a:gd name="T23" fmla="*/ 0 h 132"/>
                <a:gd name="T24" fmla="*/ 651 w 652"/>
                <a:gd name="T25" fmla="*/ 0 h 132"/>
                <a:gd name="T26" fmla="*/ 651 w 652"/>
                <a:gd name="T27" fmla="*/ 1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2">
                  <a:moveTo>
                    <a:pt x="36" y="96"/>
                  </a:moveTo>
                  <a:lnTo>
                    <a:pt x="36" y="96"/>
                  </a:lnTo>
                  <a:lnTo>
                    <a:pt x="36" y="96"/>
                  </a:lnTo>
                  <a:lnTo>
                    <a:pt x="616" y="96"/>
                  </a:lnTo>
                  <a:lnTo>
                    <a:pt x="616" y="35"/>
                  </a:lnTo>
                  <a:lnTo>
                    <a:pt x="36" y="35"/>
                  </a:lnTo>
                  <a:lnTo>
                    <a:pt x="36" y="96"/>
                  </a:lnTo>
                  <a:close/>
                  <a:moveTo>
                    <a:pt x="651" y="131"/>
                  </a:moveTo>
                  <a:lnTo>
                    <a:pt x="651" y="131"/>
                  </a:lnTo>
                  <a:lnTo>
                    <a:pt x="651" y="131"/>
                  </a:lnTo>
                  <a:lnTo>
                    <a:pt x="0" y="131"/>
                  </a:lnTo>
                  <a:lnTo>
                    <a:pt x="0" y="0"/>
                  </a:lnTo>
                  <a:lnTo>
                    <a:pt x="651" y="0"/>
                  </a:lnTo>
                  <a:lnTo>
                    <a:pt x="651" y="13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4" name="Freeform 23"/>
            <p:cNvSpPr>
              <a:spLocks noChangeArrowheads="1"/>
            </p:cNvSpPr>
            <p:nvPr/>
          </p:nvSpPr>
          <p:spPr bwMode="auto">
            <a:xfrm>
              <a:off x="2788" y="1960"/>
              <a:ext cx="56" cy="8"/>
            </a:xfrm>
            <a:custGeom>
              <a:avLst/>
              <a:gdLst>
                <a:gd name="T0" fmla="*/ 0 w 253"/>
                <a:gd name="T1" fmla="*/ 38 h 39"/>
                <a:gd name="T2" fmla="*/ 0 w 253"/>
                <a:gd name="T3" fmla="*/ 38 h 39"/>
                <a:gd name="T4" fmla="*/ 0 w 253"/>
                <a:gd name="T5" fmla="*/ 38 h 39"/>
                <a:gd name="T6" fmla="*/ 252 w 253"/>
                <a:gd name="T7" fmla="*/ 38 h 39"/>
                <a:gd name="T8" fmla="*/ 252 w 253"/>
                <a:gd name="T9" fmla="*/ 0 h 39"/>
                <a:gd name="T10" fmla="*/ 0 w 253"/>
                <a:gd name="T11" fmla="*/ 0 h 39"/>
                <a:gd name="T12" fmla="*/ 0 w 253"/>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253" h="39">
                  <a:moveTo>
                    <a:pt x="0" y="38"/>
                  </a:moveTo>
                  <a:lnTo>
                    <a:pt x="0" y="38"/>
                  </a:lnTo>
                  <a:lnTo>
                    <a:pt x="0" y="38"/>
                  </a:lnTo>
                  <a:lnTo>
                    <a:pt x="252" y="38"/>
                  </a:lnTo>
                  <a:lnTo>
                    <a:pt x="252" y="0"/>
                  </a:lnTo>
                  <a:lnTo>
                    <a:pt x="0" y="0"/>
                  </a:lnTo>
                  <a:lnTo>
                    <a:pt x="0" y="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5" name="Freeform 24"/>
            <p:cNvSpPr>
              <a:spLocks noChangeArrowheads="1"/>
            </p:cNvSpPr>
            <p:nvPr/>
          </p:nvSpPr>
          <p:spPr bwMode="auto">
            <a:xfrm>
              <a:off x="2719" y="1960"/>
              <a:ext cx="56" cy="8"/>
            </a:xfrm>
            <a:custGeom>
              <a:avLst/>
              <a:gdLst>
                <a:gd name="T0" fmla="*/ 0 w 253"/>
                <a:gd name="T1" fmla="*/ 38 h 39"/>
                <a:gd name="T2" fmla="*/ 0 w 253"/>
                <a:gd name="T3" fmla="*/ 38 h 39"/>
                <a:gd name="T4" fmla="*/ 0 w 253"/>
                <a:gd name="T5" fmla="*/ 38 h 39"/>
                <a:gd name="T6" fmla="*/ 252 w 253"/>
                <a:gd name="T7" fmla="*/ 38 h 39"/>
                <a:gd name="T8" fmla="*/ 252 w 253"/>
                <a:gd name="T9" fmla="*/ 0 h 39"/>
                <a:gd name="T10" fmla="*/ 0 w 253"/>
                <a:gd name="T11" fmla="*/ 0 h 39"/>
                <a:gd name="T12" fmla="*/ 0 w 253"/>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253" h="39">
                  <a:moveTo>
                    <a:pt x="0" y="38"/>
                  </a:moveTo>
                  <a:lnTo>
                    <a:pt x="0" y="38"/>
                  </a:lnTo>
                  <a:lnTo>
                    <a:pt x="0" y="38"/>
                  </a:lnTo>
                  <a:lnTo>
                    <a:pt x="252" y="38"/>
                  </a:lnTo>
                  <a:lnTo>
                    <a:pt x="252" y="0"/>
                  </a:lnTo>
                  <a:lnTo>
                    <a:pt x="0" y="0"/>
                  </a:lnTo>
                  <a:lnTo>
                    <a:pt x="0" y="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6" name="Freeform 25"/>
            <p:cNvSpPr>
              <a:spLocks noChangeArrowheads="1"/>
            </p:cNvSpPr>
            <p:nvPr/>
          </p:nvSpPr>
          <p:spPr bwMode="auto">
            <a:xfrm>
              <a:off x="2788" y="1983"/>
              <a:ext cx="56" cy="8"/>
            </a:xfrm>
            <a:custGeom>
              <a:avLst/>
              <a:gdLst>
                <a:gd name="T0" fmla="*/ 0 w 253"/>
                <a:gd name="T1" fmla="*/ 37 h 38"/>
                <a:gd name="T2" fmla="*/ 0 w 253"/>
                <a:gd name="T3" fmla="*/ 37 h 38"/>
                <a:gd name="T4" fmla="*/ 0 w 253"/>
                <a:gd name="T5" fmla="*/ 37 h 38"/>
                <a:gd name="T6" fmla="*/ 252 w 253"/>
                <a:gd name="T7" fmla="*/ 37 h 38"/>
                <a:gd name="T8" fmla="*/ 252 w 253"/>
                <a:gd name="T9" fmla="*/ 0 h 38"/>
                <a:gd name="T10" fmla="*/ 0 w 253"/>
                <a:gd name="T11" fmla="*/ 0 h 38"/>
                <a:gd name="T12" fmla="*/ 0 w 253"/>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253" h="38">
                  <a:moveTo>
                    <a:pt x="0" y="37"/>
                  </a:moveTo>
                  <a:lnTo>
                    <a:pt x="0" y="37"/>
                  </a:lnTo>
                  <a:lnTo>
                    <a:pt x="0" y="37"/>
                  </a:lnTo>
                  <a:lnTo>
                    <a:pt x="252" y="37"/>
                  </a:lnTo>
                  <a:lnTo>
                    <a:pt x="252" y="0"/>
                  </a:lnTo>
                  <a:lnTo>
                    <a:pt x="0" y="0"/>
                  </a:lnTo>
                  <a:lnTo>
                    <a:pt x="0"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7" name="Freeform 26"/>
            <p:cNvSpPr>
              <a:spLocks noChangeArrowheads="1"/>
            </p:cNvSpPr>
            <p:nvPr/>
          </p:nvSpPr>
          <p:spPr bwMode="auto">
            <a:xfrm>
              <a:off x="2719" y="1983"/>
              <a:ext cx="56" cy="8"/>
            </a:xfrm>
            <a:custGeom>
              <a:avLst/>
              <a:gdLst>
                <a:gd name="T0" fmla="*/ 0 w 253"/>
                <a:gd name="T1" fmla="*/ 37 h 38"/>
                <a:gd name="T2" fmla="*/ 0 w 253"/>
                <a:gd name="T3" fmla="*/ 37 h 38"/>
                <a:gd name="T4" fmla="*/ 0 w 253"/>
                <a:gd name="T5" fmla="*/ 37 h 38"/>
                <a:gd name="T6" fmla="*/ 252 w 253"/>
                <a:gd name="T7" fmla="*/ 37 h 38"/>
                <a:gd name="T8" fmla="*/ 252 w 253"/>
                <a:gd name="T9" fmla="*/ 0 h 38"/>
                <a:gd name="T10" fmla="*/ 0 w 253"/>
                <a:gd name="T11" fmla="*/ 0 h 38"/>
                <a:gd name="T12" fmla="*/ 0 w 253"/>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253" h="38">
                  <a:moveTo>
                    <a:pt x="0" y="37"/>
                  </a:moveTo>
                  <a:lnTo>
                    <a:pt x="0" y="37"/>
                  </a:lnTo>
                  <a:lnTo>
                    <a:pt x="0" y="37"/>
                  </a:lnTo>
                  <a:lnTo>
                    <a:pt x="252" y="37"/>
                  </a:lnTo>
                  <a:lnTo>
                    <a:pt x="252" y="0"/>
                  </a:lnTo>
                  <a:lnTo>
                    <a:pt x="0" y="0"/>
                  </a:lnTo>
                  <a:lnTo>
                    <a:pt x="0"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8" name="Freeform 27"/>
            <p:cNvSpPr>
              <a:spLocks noChangeArrowheads="1"/>
            </p:cNvSpPr>
            <p:nvPr/>
          </p:nvSpPr>
          <p:spPr bwMode="auto">
            <a:xfrm>
              <a:off x="2719" y="2006"/>
              <a:ext cx="126" cy="8"/>
            </a:xfrm>
            <a:custGeom>
              <a:avLst/>
              <a:gdLst>
                <a:gd name="T0" fmla="*/ 0 w 560"/>
                <a:gd name="T1" fmla="*/ 37 h 38"/>
                <a:gd name="T2" fmla="*/ 0 w 560"/>
                <a:gd name="T3" fmla="*/ 37 h 38"/>
                <a:gd name="T4" fmla="*/ 0 w 560"/>
                <a:gd name="T5" fmla="*/ 37 h 38"/>
                <a:gd name="T6" fmla="*/ 559 w 560"/>
                <a:gd name="T7" fmla="*/ 37 h 38"/>
                <a:gd name="T8" fmla="*/ 559 w 560"/>
                <a:gd name="T9" fmla="*/ 0 h 38"/>
                <a:gd name="T10" fmla="*/ 0 w 560"/>
                <a:gd name="T11" fmla="*/ 0 h 38"/>
                <a:gd name="T12" fmla="*/ 0 w 560"/>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560" h="38">
                  <a:moveTo>
                    <a:pt x="0" y="37"/>
                  </a:moveTo>
                  <a:lnTo>
                    <a:pt x="0" y="37"/>
                  </a:lnTo>
                  <a:lnTo>
                    <a:pt x="0" y="37"/>
                  </a:lnTo>
                  <a:lnTo>
                    <a:pt x="559" y="37"/>
                  </a:lnTo>
                  <a:lnTo>
                    <a:pt x="559" y="0"/>
                  </a:lnTo>
                  <a:lnTo>
                    <a:pt x="0" y="0"/>
                  </a:lnTo>
                  <a:lnTo>
                    <a:pt x="0"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29" name="Freeform 28"/>
            <p:cNvSpPr>
              <a:spLocks noChangeArrowheads="1"/>
            </p:cNvSpPr>
            <p:nvPr/>
          </p:nvSpPr>
          <p:spPr bwMode="auto">
            <a:xfrm>
              <a:off x="2788" y="2029"/>
              <a:ext cx="56" cy="7"/>
            </a:xfrm>
            <a:custGeom>
              <a:avLst/>
              <a:gdLst>
                <a:gd name="T0" fmla="*/ 0 w 253"/>
                <a:gd name="T1" fmla="*/ 36 h 37"/>
                <a:gd name="T2" fmla="*/ 0 w 253"/>
                <a:gd name="T3" fmla="*/ 36 h 37"/>
                <a:gd name="T4" fmla="*/ 0 w 253"/>
                <a:gd name="T5" fmla="*/ 36 h 37"/>
                <a:gd name="T6" fmla="*/ 252 w 253"/>
                <a:gd name="T7" fmla="*/ 36 h 37"/>
                <a:gd name="T8" fmla="*/ 252 w 253"/>
                <a:gd name="T9" fmla="*/ 0 h 37"/>
                <a:gd name="T10" fmla="*/ 0 w 253"/>
                <a:gd name="T11" fmla="*/ 0 h 37"/>
                <a:gd name="T12" fmla="*/ 0 w 253"/>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253" h="37">
                  <a:moveTo>
                    <a:pt x="0" y="36"/>
                  </a:moveTo>
                  <a:lnTo>
                    <a:pt x="0" y="36"/>
                  </a:lnTo>
                  <a:lnTo>
                    <a:pt x="0" y="36"/>
                  </a:lnTo>
                  <a:lnTo>
                    <a:pt x="252" y="36"/>
                  </a:lnTo>
                  <a:lnTo>
                    <a:pt x="252" y="0"/>
                  </a:lnTo>
                  <a:lnTo>
                    <a:pt x="0" y="0"/>
                  </a:lnTo>
                  <a:lnTo>
                    <a:pt x="0" y="3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0" name="Freeform 29"/>
            <p:cNvSpPr>
              <a:spLocks noChangeArrowheads="1"/>
            </p:cNvSpPr>
            <p:nvPr/>
          </p:nvSpPr>
          <p:spPr bwMode="auto">
            <a:xfrm>
              <a:off x="2719" y="2029"/>
              <a:ext cx="56" cy="7"/>
            </a:xfrm>
            <a:custGeom>
              <a:avLst/>
              <a:gdLst>
                <a:gd name="T0" fmla="*/ 0 w 253"/>
                <a:gd name="T1" fmla="*/ 36 h 37"/>
                <a:gd name="T2" fmla="*/ 0 w 253"/>
                <a:gd name="T3" fmla="*/ 36 h 37"/>
                <a:gd name="T4" fmla="*/ 0 w 253"/>
                <a:gd name="T5" fmla="*/ 36 h 37"/>
                <a:gd name="T6" fmla="*/ 252 w 253"/>
                <a:gd name="T7" fmla="*/ 36 h 37"/>
                <a:gd name="T8" fmla="*/ 252 w 253"/>
                <a:gd name="T9" fmla="*/ 0 h 37"/>
                <a:gd name="T10" fmla="*/ 0 w 253"/>
                <a:gd name="T11" fmla="*/ 0 h 37"/>
                <a:gd name="T12" fmla="*/ 0 w 253"/>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253" h="37">
                  <a:moveTo>
                    <a:pt x="0" y="36"/>
                  </a:moveTo>
                  <a:lnTo>
                    <a:pt x="0" y="36"/>
                  </a:lnTo>
                  <a:lnTo>
                    <a:pt x="0" y="36"/>
                  </a:lnTo>
                  <a:lnTo>
                    <a:pt x="252" y="36"/>
                  </a:lnTo>
                  <a:lnTo>
                    <a:pt x="252" y="0"/>
                  </a:lnTo>
                  <a:lnTo>
                    <a:pt x="0" y="0"/>
                  </a:lnTo>
                  <a:lnTo>
                    <a:pt x="0" y="3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1" name="Freeform 30"/>
            <p:cNvSpPr>
              <a:spLocks noChangeArrowheads="1"/>
            </p:cNvSpPr>
            <p:nvPr/>
          </p:nvSpPr>
          <p:spPr bwMode="auto">
            <a:xfrm>
              <a:off x="2788" y="2052"/>
              <a:ext cx="56" cy="7"/>
            </a:xfrm>
            <a:custGeom>
              <a:avLst/>
              <a:gdLst>
                <a:gd name="T0" fmla="*/ 0 w 253"/>
                <a:gd name="T1" fmla="*/ 34 h 35"/>
                <a:gd name="T2" fmla="*/ 0 w 253"/>
                <a:gd name="T3" fmla="*/ 34 h 35"/>
                <a:gd name="T4" fmla="*/ 0 w 253"/>
                <a:gd name="T5" fmla="*/ 34 h 35"/>
                <a:gd name="T6" fmla="*/ 252 w 253"/>
                <a:gd name="T7" fmla="*/ 34 h 35"/>
                <a:gd name="T8" fmla="*/ 252 w 253"/>
                <a:gd name="T9" fmla="*/ 0 h 35"/>
                <a:gd name="T10" fmla="*/ 0 w 253"/>
                <a:gd name="T11" fmla="*/ 0 h 35"/>
                <a:gd name="T12" fmla="*/ 0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0" y="34"/>
                  </a:moveTo>
                  <a:lnTo>
                    <a:pt x="0" y="34"/>
                  </a:lnTo>
                  <a:lnTo>
                    <a:pt x="0" y="34"/>
                  </a:lnTo>
                  <a:lnTo>
                    <a:pt x="252" y="34"/>
                  </a:lnTo>
                  <a:lnTo>
                    <a:pt x="252"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2" name="Freeform 31"/>
            <p:cNvSpPr>
              <a:spLocks noChangeArrowheads="1"/>
            </p:cNvSpPr>
            <p:nvPr/>
          </p:nvSpPr>
          <p:spPr bwMode="auto">
            <a:xfrm>
              <a:off x="2719" y="2052"/>
              <a:ext cx="56" cy="7"/>
            </a:xfrm>
            <a:custGeom>
              <a:avLst/>
              <a:gdLst>
                <a:gd name="T0" fmla="*/ 0 w 253"/>
                <a:gd name="T1" fmla="*/ 34 h 35"/>
                <a:gd name="T2" fmla="*/ 0 w 253"/>
                <a:gd name="T3" fmla="*/ 34 h 35"/>
                <a:gd name="T4" fmla="*/ 0 w 253"/>
                <a:gd name="T5" fmla="*/ 34 h 35"/>
                <a:gd name="T6" fmla="*/ 252 w 253"/>
                <a:gd name="T7" fmla="*/ 34 h 35"/>
                <a:gd name="T8" fmla="*/ 252 w 253"/>
                <a:gd name="T9" fmla="*/ 0 h 35"/>
                <a:gd name="T10" fmla="*/ 0 w 253"/>
                <a:gd name="T11" fmla="*/ 0 h 35"/>
                <a:gd name="T12" fmla="*/ 0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0" y="34"/>
                  </a:moveTo>
                  <a:lnTo>
                    <a:pt x="0" y="34"/>
                  </a:lnTo>
                  <a:lnTo>
                    <a:pt x="0" y="34"/>
                  </a:lnTo>
                  <a:lnTo>
                    <a:pt x="252" y="34"/>
                  </a:lnTo>
                  <a:lnTo>
                    <a:pt x="252"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3" name="Freeform 32"/>
            <p:cNvSpPr>
              <a:spLocks noChangeArrowheads="1"/>
            </p:cNvSpPr>
            <p:nvPr/>
          </p:nvSpPr>
          <p:spPr bwMode="auto">
            <a:xfrm>
              <a:off x="2788" y="2075"/>
              <a:ext cx="56" cy="7"/>
            </a:xfrm>
            <a:custGeom>
              <a:avLst/>
              <a:gdLst>
                <a:gd name="T0" fmla="*/ 0 w 253"/>
                <a:gd name="T1" fmla="*/ 34 h 35"/>
                <a:gd name="T2" fmla="*/ 0 w 253"/>
                <a:gd name="T3" fmla="*/ 34 h 35"/>
                <a:gd name="T4" fmla="*/ 0 w 253"/>
                <a:gd name="T5" fmla="*/ 34 h 35"/>
                <a:gd name="T6" fmla="*/ 252 w 253"/>
                <a:gd name="T7" fmla="*/ 34 h 35"/>
                <a:gd name="T8" fmla="*/ 252 w 253"/>
                <a:gd name="T9" fmla="*/ 0 h 35"/>
                <a:gd name="T10" fmla="*/ 0 w 253"/>
                <a:gd name="T11" fmla="*/ 0 h 35"/>
                <a:gd name="T12" fmla="*/ 0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0" y="34"/>
                  </a:moveTo>
                  <a:lnTo>
                    <a:pt x="0" y="34"/>
                  </a:lnTo>
                  <a:lnTo>
                    <a:pt x="0" y="34"/>
                  </a:lnTo>
                  <a:lnTo>
                    <a:pt x="252" y="34"/>
                  </a:lnTo>
                  <a:lnTo>
                    <a:pt x="252"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4" name="Freeform 33"/>
            <p:cNvSpPr>
              <a:spLocks noChangeArrowheads="1"/>
            </p:cNvSpPr>
            <p:nvPr/>
          </p:nvSpPr>
          <p:spPr bwMode="auto">
            <a:xfrm>
              <a:off x="2719" y="2075"/>
              <a:ext cx="56" cy="7"/>
            </a:xfrm>
            <a:custGeom>
              <a:avLst/>
              <a:gdLst>
                <a:gd name="T0" fmla="*/ 0 w 253"/>
                <a:gd name="T1" fmla="*/ 34 h 35"/>
                <a:gd name="T2" fmla="*/ 0 w 253"/>
                <a:gd name="T3" fmla="*/ 34 h 35"/>
                <a:gd name="T4" fmla="*/ 0 w 253"/>
                <a:gd name="T5" fmla="*/ 34 h 35"/>
                <a:gd name="T6" fmla="*/ 252 w 253"/>
                <a:gd name="T7" fmla="*/ 34 h 35"/>
                <a:gd name="T8" fmla="*/ 252 w 253"/>
                <a:gd name="T9" fmla="*/ 0 h 35"/>
                <a:gd name="T10" fmla="*/ 0 w 253"/>
                <a:gd name="T11" fmla="*/ 0 h 35"/>
                <a:gd name="T12" fmla="*/ 0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0" y="34"/>
                  </a:moveTo>
                  <a:lnTo>
                    <a:pt x="0" y="34"/>
                  </a:lnTo>
                  <a:lnTo>
                    <a:pt x="0" y="34"/>
                  </a:lnTo>
                  <a:lnTo>
                    <a:pt x="252" y="34"/>
                  </a:lnTo>
                  <a:lnTo>
                    <a:pt x="252"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5" name="Freeform 34"/>
            <p:cNvSpPr>
              <a:spLocks noChangeArrowheads="1"/>
            </p:cNvSpPr>
            <p:nvPr/>
          </p:nvSpPr>
          <p:spPr bwMode="auto">
            <a:xfrm>
              <a:off x="2788" y="2098"/>
              <a:ext cx="56" cy="7"/>
            </a:xfrm>
            <a:custGeom>
              <a:avLst/>
              <a:gdLst>
                <a:gd name="T0" fmla="*/ 0 w 253"/>
                <a:gd name="T1" fmla="*/ 34 h 35"/>
                <a:gd name="T2" fmla="*/ 0 w 253"/>
                <a:gd name="T3" fmla="*/ 34 h 35"/>
                <a:gd name="T4" fmla="*/ 0 w 253"/>
                <a:gd name="T5" fmla="*/ 34 h 35"/>
                <a:gd name="T6" fmla="*/ 252 w 253"/>
                <a:gd name="T7" fmla="*/ 34 h 35"/>
                <a:gd name="T8" fmla="*/ 252 w 253"/>
                <a:gd name="T9" fmla="*/ 0 h 35"/>
                <a:gd name="T10" fmla="*/ 0 w 253"/>
                <a:gd name="T11" fmla="*/ 0 h 35"/>
                <a:gd name="T12" fmla="*/ 0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0" y="34"/>
                  </a:moveTo>
                  <a:lnTo>
                    <a:pt x="0" y="34"/>
                  </a:lnTo>
                  <a:lnTo>
                    <a:pt x="0" y="34"/>
                  </a:lnTo>
                  <a:lnTo>
                    <a:pt x="252" y="34"/>
                  </a:lnTo>
                  <a:lnTo>
                    <a:pt x="252"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6" name="Freeform 35"/>
            <p:cNvSpPr>
              <a:spLocks noChangeArrowheads="1"/>
            </p:cNvSpPr>
            <p:nvPr/>
          </p:nvSpPr>
          <p:spPr bwMode="auto">
            <a:xfrm>
              <a:off x="2719" y="2098"/>
              <a:ext cx="56" cy="7"/>
            </a:xfrm>
            <a:custGeom>
              <a:avLst/>
              <a:gdLst>
                <a:gd name="T0" fmla="*/ 0 w 253"/>
                <a:gd name="T1" fmla="*/ 34 h 35"/>
                <a:gd name="T2" fmla="*/ 0 w 253"/>
                <a:gd name="T3" fmla="*/ 34 h 35"/>
                <a:gd name="T4" fmla="*/ 0 w 253"/>
                <a:gd name="T5" fmla="*/ 34 h 35"/>
                <a:gd name="T6" fmla="*/ 252 w 253"/>
                <a:gd name="T7" fmla="*/ 34 h 35"/>
                <a:gd name="T8" fmla="*/ 252 w 253"/>
                <a:gd name="T9" fmla="*/ 0 h 35"/>
                <a:gd name="T10" fmla="*/ 0 w 253"/>
                <a:gd name="T11" fmla="*/ 0 h 35"/>
                <a:gd name="T12" fmla="*/ 0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0" y="34"/>
                  </a:moveTo>
                  <a:lnTo>
                    <a:pt x="0" y="34"/>
                  </a:lnTo>
                  <a:lnTo>
                    <a:pt x="0" y="34"/>
                  </a:lnTo>
                  <a:lnTo>
                    <a:pt x="252" y="34"/>
                  </a:lnTo>
                  <a:lnTo>
                    <a:pt x="252"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7" name="Freeform 36"/>
            <p:cNvSpPr>
              <a:spLocks noChangeArrowheads="1"/>
            </p:cNvSpPr>
            <p:nvPr/>
          </p:nvSpPr>
          <p:spPr bwMode="auto">
            <a:xfrm>
              <a:off x="2719" y="2121"/>
              <a:ext cx="126" cy="7"/>
            </a:xfrm>
            <a:custGeom>
              <a:avLst/>
              <a:gdLst>
                <a:gd name="T0" fmla="*/ 0 w 560"/>
                <a:gd name="T1" fmla="*/ 34 h 35"/>
                <a:gd name="T2" fmla="*/ 0 w 560"/>
                <a:gd name="T3" fmla="*/ 34 h 35"/>
                <a:gd name="T4" fmla="*/ 0 w 560"/>
                <a:gd name="T5" fmla="*/ 34 h 35"/>
                <a:gd name="T6" fmla="*/ 559 w 560"/>
                <a:gd name="T7" fmla="*/ 34 h 35"/>
                <a:gd name="T8" fmla="*/ 559 w 560"/>
                <a:gd name="T9" fmla="*/ 0 h 35"/>
                <a:gd name="T10" fmla="*/ 0 w 560"/>
                <a:gd name="T11" fmla="*/ 0 h 35"/>
                <a:gd name="T12" fmla="*/ 0 w 560"/>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560" h="35">
                  <a:moveTo>
                    <a:pt x="0" y="34"/>
                  </a:moveTo>
                  <a:lnTo>
                    <a:pt x="0" y="34"/>
                  </a:lnTo>
                  <a:lnTo>
                    <a:pt x="0" y="34"/>
                  </a:lnTo>
                  <a:lnTo>
                    <a:pt x="559" y="34"/>
                  </a:lnTo>
                  <a:lnTo>
                    <a:pt x="559"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8" name="Freeform 37"/>
            <p:cNvSpPr>
              <a:spLocks noChangeArrowheads="1"/>
            </p:cNvSpPr>
            <p:nvPr/>
          </p:nvSpPr>
          <p:spPr bwMode="auto">
            <a:xfrm>
              <a:off x="2881" y="2121"/>
              <a:ext cx="180" cy="7"/>
            </a:xfrm>
            <a:custGeom>
              <a:avLst/>
              <a:gdLst>
                <a:gd name="T0" fmla="*/ 0 w 798"/>
                <a:gd name="T1" fmla="*/ 34 h 35"/>
                <a:gd name="T2" fmla="*/ 0 w 798"/>
                <a:gd name="T3" fmla="*/ 34 h 35"/>
                <a:gd name="T4" fmla="*/ 0 w 798"/>
                <a:gd name="T5" fmla="*/ 34 h 35"/>
                <a:gd name="T6" fmla="*/ 797 w 798"/>
                <a:gd name="T7" fmla="*/ 34 h 35"/>
                <a:gd name="T8" fmla="*/ 797 w 798"/>
                <a:gd name="T9" fmla="*/ 0 h 35"/>
                <a:gd name="T10" fmla="*/ 0 w 798"/>
                <a:gd name="T11" fmla="*/ 0 h 35"/>
                <a:gd name="T12" fmla="*/ 0 w 798"/>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798" h="35">
                  <a:moveTo>
                    <a:pt x="0" y="34"/>
                  </a:moveTo>
                  <a:lnTo>
                    <a:pt x="0" y="34"/>
                  </a:lnTo>
                  <a:lnTo>
                    <a:pt x="0" y="34"/>
                  </a:lnTo>
                  <a:lnTo>
                    <a:pt x="797" y="34"/>
                  </a:lnTo>
                  <a:lnTo>
                    <a:pt x="797"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39" name="Freeform 38"/>
            <p:cNvSpPr>
              <a:spLocks noChangeArrowheads="1"/>
            </p:cNvSpPr>
            <p:nvPr/>
          </p:nvSpPr>
          <p:spPr bwMode="auto">
            <a:xfrm>
              <a:off x="2719" y="2177"/>
              <a:ext cx="323" cy="8"/>
            </a:xfrm>
            <a:custGeom>
              <a:avLst/>
              <a:gdLst>
                <a:gd name="T0" fmla="*/ 0 w 1427"/>
                <a:gd name="T1" fmla="*/ 37 h 38"/>
                <a:gd name="T2" fmla="*/ 0 w 1427"/>
                <a:gd name="T3" fmla="*/ 37 h 38"/>
                <a:gd name="T4" fmla="*/ 0 w 1427"/>
                <a:gd name="T5" fmla="*/ 37 h 38"/>
                <a:gd name="T6" fmla="*/ 1426 w 1427"/>
                <a:gd name="T7" fmla="*/ 37 h 38"/>
                <a:gd name="T8" fmla="*/ 1426 w 1427"/>
                <a:gd name="T9" fmla="*/ 0 h 38"/>
                <a:gd name="T10" fmla="*/ 0 w 1427"/>
                <a:gd name="T11" fmla="*/ 0 h 38"/>
                <a:gd name="T12" fmla="*/ 0 w 1427"/>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1427" h="38">
                  <a:moveTo>
                    <a:pt x="0" y="37"/>
                  </a:moveTo>
                  <a:lnTo>
                    <a:pt x="0" y="37"/>
                  </a:lnTo>
                  <a:lnTo>
                    <a:pt x="0" y="37"/>
                  </a:lnTo>
                  <a:lnTo>
                    <a:pt x="1426" y="37"/>
                  </a:lnTo>
                  <a:lnTo>
                    <a:pt x="1426" y="0"/>
                  </a:lnTo>
                  <a:lnTo>
                    <a:pt x="0" y="0"/>
                  </a:lnTo>
                  <a:lnTo>
                    <a:pt x="0"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0" name="Freeform 39"/>
            <p:cNvSpPr>
              <a:spLocks noChangeArrowheads="1"/>
            </p:cNvSpPr>
            <p:nvPr/>
          </p:nvSpPr>
          <p:spPr bwMode="auto">
            <a:xfrm>
              <a:off x="2812" y="1921"/>
              <a:ext cx="10" cy="7"/>
            </a:xfrm>
            <a:custGeom>
              <a:avLst/>
              <a:gdLst>
                <a:gd name="T0" fmla="*/ 0 w 47"/>
                <a:gd name="T1" fmla="*/ 34 h 35"/>
                <a:gd name="T2" fmla="*/ 0 w 47"/>
                <a:gd name="T3" fmla="*/ 34 h 35"/>
                <a:gd name="T4" fmla="*/ 0 w 47"/>
                <a:gd name="T5" fmla="*/ 34 h 35"/>
                <a:gd name="T6" fmla="*/ 46 w 47"/>
                <a:gd name="T7" fmla="*/ 34 h 35"/>
                <a:gd name="T8" fmla="*/ 46 w 47"/>
                <a:gd name="T9" fmla="*/ 0 h 35"/>
                <a:gd name="T10" fmla="*/ 0 w 47"/>
                <a:gd name="T11" fmla="*/ 0 h 35"/>
                <a:gd name="T12" fmla="*/ 0 w 47"/>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0" y="34"/>
                  </a:moveTo>
                  <a:lnTo>
                    <a:pt x="0" y="34"/>
                  </a:lnTo>
                  <a:lnTo>
                    <a:pt x="0" y="34"/>
                  </a:lnTo>
                  <a:lnTo>
                    <a:pt x="46" y="34"/>
                  </a:lnTo>
                  <a:lnTo>
                    <a:pt x="46"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1" name="Freeform 40"/>
            <p:cNvSpPr>
              <a:spLocks noChangeArrowheads="1"/>
            </p:cNvSpPr>
            <p:nvPr/>
          </p:nvSpPr>
          <p:spPr bwMode="auto">
            <a:xfrm>
              <a:off x="2742" y="1921"/>
              <a:ext cx="10" cy="7"/>
            </a:xfrm>
            <a:custGeom>
              <a:avLst/>
              <a:gdLst>
                <a:gd name="T0" fmla="*/ 0 w 47"/>
                <a:gd name="T1" fmla="*/ 34 h 35"/>
                <a:gd name="T2" fmla="*/ 0 w 47"/>
                <a:gd name="T3" fmla="*/ 34 h 35"/>
                <a:gd name="T4" fmla="*/ 0 w 47"/>
                <a:gd name="T5" fmla="*/ 34 h 35"/>
                <a:gd name="T6" fmla="*/ 46 w 47"/>
                <a:gd name="T7" fmla="*/ 34 h 35"/>
                <a:gd name="T8" fmla="*/ 46 w 47"/>
                <a:gd name="T9" fmla="*/ 0 h 35"/>
                <a:gd name="T10" fmla="*/ 0 w 47"/>
                <a:gd name="T11" fmla="*/ 0 h 35"/>
                <a:gd name="T12" fmla="*/ 0 w 47"/>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0" y="34"/>
                  </a:moveTo>
                  <a:lnTo>
                    <a:pt x="0" y="34"/>
                  </a:lnTo>
                  <a:lnTo>
                    <a:pt x="0" y="34"/>
                  </a:lnTo>
                  <a:lnTo>
                    <a:pt x="46" y="34"/>
                  </a:lnTo>
                  <a:lnTo>
                    <a:pt x="46"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2" name="Freeform 41"/>
            <p:cNvSpPr>
              <a:spLocks noChangeArrowheads="1"/>
            </p:cNvSpPr>
            <p:nvPr/>
          </p:nvSpPr>
          <p:spPr bwMode="auto">
            <a:xfrm>
              <a:off x="2770" y="1921"/>
              <a:ext cx="23" cy="7"/>
            </a:xfrm>
            <a:custGeom>
              <a:avLst/>
              <a:gdLst>
                <a:gd name="T0" fmla="*/ 0 w 108"/>
                <a:gd name="T1" fmla="*/ 34 h 35"/>
                <a:gd name="T2" fmla="*/ 0 w 108"/>
                <a:gd name="T3" fmla="*/ 34 h 35"/>
                <a:gd name="T4" fmla="*/ 0 w 108"/>
                <a:gd name="T5" fmla="*/ 34 h 35"/>
                <a:gd name="T6" fmla="*/ 107 w 108"/>
                <a:gd name="T7" fmla="*/ 34 h 35"/>
                <a:gd name="T8" fmla="*/ 107 w 108"/>
                <a:gd name="T9" fmla="*/ 0 h 35"/>
                <a:gd name="T10" fmla="*/ 0 w 108"/>
                <a:gd name="T11" fmla="*/ 0 h 35"/>
                <a:gd name="T12" fmla="*/ 0 w 108"/>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108" h="35">
                  <a:moveTo>
                    <a:pt x="0" y="34"/>
                  </a:moveTo>
                  <a:lnTo>
                    <a:pt x="0" y="34"/>
                  </a:lnTo>
                  <a:lnTo>
                    <a:pt x="0" y="34"/>
                  </a:lnTo>
                  <a:lnTo>
                    <a:pt x="107" y="34"/>
                  </a:lnTo>
                  <a:lnTo>
                    <a:pt x="107" y="0"/>
                  </a:lnTo>
                  <a:lnTo>
                    <a:pt x="0" y="0"/>
                  </a:lnTo>
                  <a:lnTo>
                    <a:pt x="0"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3" name="Freeform 42"/>
            <p:cNvSpPr>
              <a:spLocks noChangeArrowheads="1"/>
            </p:cNvSpPr>
            <p:nvPr/>
          </p:nvSpPr>
          <p:spPr bwMode="auto">
            <a:xfrm>
              <a:off x="2767" y="1903"/>
              <a:ext cx="7" cy="44"/>
            </a:xfrm>
            <a:custGeom>
              <a:avLst/>
              <a:gdLst>
                <a:gd name="T0" fmla="*/ 0 w 37"/>
                <a:gd name="T1" fmla="*/ 196 h 197"/>
                <a:gd name="T2" fmla="*/ 0 w 37"/>
                <a:gd name="T3" fmla="*/ 196 h 197"/>
                <a:gd name="T4" fmla="*/ 0 w 37"/>
                <a:gd name="T5" fmla="*/ 196 h 197"/>
                <a:gd name="T6" fmla="*/ 36 w 37"/>
                <a:gd name="T7" fmla="*/ 196 h 197"/>
                <a:gd name="T8" fmla="*/ 36 w 37"/>
                <a:gd name="T9" fmla="*/ 0 h 197"/>
                <a:gd name="T10" fmla="*/ 0 w 37"/>
                <a:gd name="T11" fmla="*/ 0 h 197"/>
                <a:gd name="T12" fmla="*/ 0 w 37"/>
                <a:gd name="T13" fmla="*/ 196 h 197"/>
              </a:gdLst>
              <a:ahLst/>
              <a:cxnLst>
                <a:cxn ang="0">
                  <a:pos x="T0" y="T1"/>
                </a:cxn>
                <a:cxn ang="0">
                  <a:pos x="T2" y="T3"/>
                </a:cxn>
                <a:cxn ang="0">
                  <a:pos x="T4" y="T5"/>
                </a:cxn>
                <a:cxn ang="0">
                  <a:pos x="T6" y="T7"/>
                </a:cxn>
                <a:cxn ang="0">
                  <a:pos x="T8" y="T9"/>
                </a:cxn>
                <a:cxn ang="0">
                  <a:pos x="T10" y="T11"/>
                </a:cxn>
                <a:cxn ang="0">
                  <a:pos x="T12" y="T13"/>
                </a:cxn>
              </a:cxnLst>
              <a:rect l="0" t="0" r="r" b="b"/>
              <a:pathLst>
                <a:path w="37" h="197">
                  <a:moveTo>
                    <a:pt x="0" y="196"/>
                  </a:moveTo>
                  <a:lnTo>
                    <a:pt x="0" y="196"/>
                  </a:lnTo>
                  <a:lnTo>
                    <a:pt x="0" y="196"/>
                  </a:lnTo>
                  <a:lnTo>
                    <a:pt x="36" y="196"/>
                  </a:lnTo>
                  <a:lnTo>
                    <a:pt x="36" y="0"/>
                  </a:lnTo>
                  <a:lnTo>
                    <a:pt x="0" y="0"/>
                  </a:lnTo>
                  <a:lnTo>
                    <a:pt x="0" y="19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4" name="Freeform 43"/>
            <p:cNvSpPr>
              <a:spLocks noChangeArrowheads="1"/>
            </p:cNvSpPr>
            <p:nvPr/>
          </p:nvSpPr>
          <p:spPr bwMode="auto">
            <a:xfrm>
              <a:off x="2802" y="2165"/>
              <a:ext cx="7" cy="39"/>
            </a:xfrm>
            <a:custGeom>
              <a:avLst/>
              <a:gdLst>
                <a:gd name="T0" fmla="*/ 0 w 37"/>
                <a:gd name="T1" fmla="*/ 175 h 176"/>
                <a:gd name="T2" fmla="*/ 0 w 37"/>
                <a:gd name="T3" fmla="*/ 175 h 176"/>
                <a:gd name="T4" fmla="*/ 0 w 37"/>
                <a:gd name="T5" fmla="*/ 175 h 176"/>
                <a:gd name="T6" fmla="*/ 36 w 37"/>
                <a:gd name="T7" fmla="*/ 175 h 176"/>
                <a:gd name="T8" fmla="*/ 36 w 37"/>
                <a:gd name="T9" fmla="*/ 0 h 176"/>
                <a:gd name="T10" fmla="*/ 0 w 37"/>
                <a:gd name="T11" fmla="*/ 0 h 176"/>
                <a:gd name="T12" fmla="*/ 0 w 37"/>
                <a:gd name="T13" fmla="*/ 175 h 176"/>
              </a:gdLst>
              <a:ahLst/>
              <a:cxnLst>
                <a:cxn ang="0">
                  <a:pos x="T0" y="T1"/>
                </a:cxn>
                <a:cxn ang="0">
                  <a:pos x="T2" y="T3"/>
                </a:cxn>
                <a:cxn ang="0">
                  <a:pos x="T4" y="T5"/>
                </a:cxn>
                <a:cxn ang="0">
                  <a:pos x="T6" y="T7"/>
                </a:cxn>
                <a:cxn ang="0">
                  <a:pos x="T8" y="T9"/>
                </a:cxn>
                <a:cxn ang="0">
                  <a:pos x="T10" y="T11"/>
                </a:cxn>
                <a:cxn ang="0">
                  <a:pos x="T12" y="T13"/>
                </a:cxn>
              </a:cxnLst>
              <a:rect l="0" t="0" r="r" b="b"/>
              <a:pathLst>
                <a:path w="37" h="176">
                  <a:moveTo>
                    <a:pt x="0" y="175"/>
                  </a:moveTo>
                  <a:lnTo>
                    <a:pt x="0" y="175"/>
                  </a:lnTo>
                  <a:lnTo>
                    <a:pt x="0" y="175"/>
                  </a:lnTo>
                  <a:lnTo>
                    <a:pt x="36" y="175"/>
                  </a:lnTo>
                  <a:lnTo>
                    <a:pt x="36" y="0"/>
                  </a:lnTo>
                  <a:lnTo>
                    <a:pt x="0" y="0"/>
                  </a:lnTo>
                  <a:lnTo>
                    <a:pt x="0" y="17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5" name="Freeform 44"/>
            <p:cNvSpPr>
              <a:spLocks noChangeArrowheads="1"/>
            </p:cNvSpPr>
            <p:nvPr/>
          </p:nvSpPr>
          <p:spPr bwMode="auto">
            <a:xfrm>
              <a:off x="2952" y="2165"/>
              <a:ext cx="8" cy="39"/>
            </a:xfrm>
            <a:custGeom>
              <a:avLst/>
              <a:gdLst>
                <a:gd name="T0" fmla="*/ 0 w 39"/>
                <a:gd name="T1" fmla="*/ 175 h 176"/>
                <a:gd name="T2" fmla="*/ 0 w 39"/>
                <a:gd name="T3" fmla="*/ 175 h 176"/>
                <a:gd name="T4" fmla="*/ 0 w 39"/>
                <a:gd name="T5" fmla="*/ 175 h 176"/>
                <a:gd name="T6" fmla="*/ 38 w 39"/>
                <a:gd name="T7" fmla="*/ 175 h 176"/>
                <a:gd name="T8" fmla="*/ 38 w 39"/>
                <a:gd name="T9" fmla="*/ 0 h 176"/>
                <a:gd name="T10" fmla="*/ 0 w 39"/>
                <a:gd name="T11" fmla="*/ 0 h 176"/>
                <a:gd name="T12" fmla="*/ 0 w 39"/>
                <a:gd name="T13" fmla="*/ 175 h 176"/>
              </a:gdLst>
              <a:ahLst/>
              <a:cxnLst>
                <a:cxn ang="0">
                  <a:pos x="T0" y="T1"/>
                </a:cxn>
                <a:cxn ang="0">
                  <a:pos x="T2" y="T3"/>
                </a:cxn>
                <a:cxn ang="0">
                  <a:pos x="T4" y="T5"/>
                </a:cxn>
                <a:cxn ang="0">
                  <a:pos x="T6" y="T7"/>
                </a:cxn>
                <a:cxn ang="0">
                  <a:pos x="T8" y="T9"/>
                </a:cxn>
                <a:cxn ang="0">
                  <a:pos x="T10" y="T11"/>
                </a:cxn>
                <a:cxn ang="0">
                  <a:pos x="T12" y="T13"/>
                </a:cxn>
              </a:cxnLst>
              <a:rect l="0" t="0" r="r" b="b"/>
              <a:pathLst>
                <a:path w="39" h="176">
                  <a:moveTo>
                    <a:pt x="0" y="175"/>
                  </a:moveTo>
                  <a:lnTo>
                    <a:pt x="0" y="175"/>
                  </a:lnTo>
                  <a:lnTo>
                    <a:pt x="0" y="175"/>
                  </a:lnTo>
                  <a:lnTo>
                    <a:pt x="38" y="175"/>
                  </a:lnTo>
                  <a:lnTo>
                    <a:pt x="38" y="0"/>
                  </a:lnTo>
                  <a:lnTo>
                    <a:pt x="0" y="0"/>
                  </a:lnTo>
                  <a:lnTo>
                    <a:pt x="0" y="17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6" name="Freeform 45"/>
            <p:cNvSpPr>
              <a:spLocks noChangeArrowheads="1"/>
            </p:cNvSpPr>
            <p:nvPr/>
          </p:nvSpPr>
          <p:spPr bwMode="auto">
            <a:xfrm>
              <a:off x="2790" y="1903"/>
              <a:ext cx="7" cy="44"/>
            </a:xfrm>
            <a:custGeom>
              <a:avLst/>
              <a:gdLst>
                <a:gd name="T0" fmla="*/ 0 w 37"/>
                <a:gd name="T1" fmla="*/ 196 h 197"/>
                <a:gd name="T2" fmla="*/ 0 w 37"/>
                <a:gd name="T3" fmla="*/ 196 h 197"/>
                <a:gd name="T4" fmla="*/ 0 w 37"/>
                <a:gd name="T5" fmla="*/ 196 h 197"/>
                <a:gd name="T6" fmla="*/ 36 w 37"/>
                <a:gd name="T7" fmla="*/ 196 h 197"/>
                <a:gd name="T8" fmla="*/ 36 w 37"/>
                <a:gd name="T9" fmla="*/ 0 h 197"/>
                <a:gd name="T10" fmla="*/ 0 w 37"/>
                <a:gd name="T11" fmla="*/ 0 h 197"/>
                <a:gd name="T12" fmla="*/ 0 w 37"/>
                <a:gd name="T13" fmla="*/ 196 h 197"/>
              </a:gdLst>
              <a:ahLst/>
              <a:cxnLst>
                <a:cxn ang="0">
                  <a:pos x="T0" y="T1"/>
                </a:cxn>
                <a:cxn ang="0">
                  <a:pos x="T2" y="T3"/>
                </a:cxn>
                <a:cxn ang="0">
                  <a:pos x="T4" y="T5"/>
                </a:cxn>
                <a:cxn ang="0">
                  <a:pos x="T6" y="T7"/>
                </a:cxn>
                <a:cxn ang="0">
                  <a:pos x="T8" y="T9"/>
                </a:cxn>
                <a:cxn ang="0">
                  <a:pos x="T10" y="T11"/>
                </a:cxn>
                <a:cxn ang="0">
                  <a:pos x="T12" y="T13"/>
                </a:cxn>
              </a:cxnLst>
              <a:rect l="0" t="0" r="r" b="b"/>
              <a:pathLst>
                <a:path w="37" h="197">
                  <a:moveTo>
                    <a:pt x="0" y="196"/>
                  </a:moveTo>
                  <a:lnTo>
                    <a:pt x="0" y="196"/>
                  </a:lnTo>
                  <a:lnTo>
                    <a:pt x="0" y="196"/>
                  </a:lnTo>
                  <a:lnTo>
                    <a:pt x="36" y="196"/>
                  </a:lnTo>
                  <a:lnTo>
                    <a:pt x="36" y="0"/>
                  </a:lnTo>
                  <a:lnTo>
                    <a:pt x="0" y="0"/>
                  </a:lnTo>
                  <a:lnTo>
                    <a:pt x="0" y="19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7" name="Freeform 46"/>
            <p:cNvSpPr>
              <a:spLocks noChangeArrowheads="1"/>
            </p:cNvSpPr>
            <p:nvPr/>
          </p:nvSpPr>
          <p:spPr bwMode="auto">
            <a:xfrm>
              <a:off x="2825" y="1847"/>
              <a:ext cx="7" cy="11"/>
            </a:xfrm>
            <a:custGeom>
              <a:avLst/>
              <a:gdLst>
                <a:gd name="T0" fmla="*/ 0 w 35"/>
                <a:gd name="T1" fmla="*/ 51 h 52"/>
                <a:gd name="T2" fmla="*/ 0 w 35"/>
                <a:gd name="T3" fmla="*/ 51 h 52"/>
                <a:gd name="T4" fmla="*/ 0 w 35"/>
                <a:gd name="T5" fmla="*/ 51 h 52"/>
                <a:gd name="T6" fmla="*/ 34 w 35"/>
                <a:gd name="T7" fmla="*/ 51 h 52"/>
                <a:gd name="T8" fmla="*/ 34 w 35"/>
                <a:gd name="T9" fmla="*/ 0 h 52"/>
                <a:gd name="T10" fmla="*/ 0 w 35"/>
                <a:gd name="T11" fmla="*/ 0 h 52"/>
                <a:gd name="T12" fmla="*/ 0 w 35"/>
                <a:gd name="T13" fmla="*/ 51 h 52"/>
              </a:gdLst>
              <a:ahLst/>
              <a:cxnLst>
                <a:cxn ang="0">
                  <a:pos x="T0" y="T1"/>
                </a:cxn>
                <a:cxn ang="0">
                  <a:pos x="T2" y="T3"/>
                </a:cxn>
                <a:cxn ang="0">
                  <a:pos x="T4" y="T5"/>
                </a:cxn>
                <a:cxn ang="0">
                  <a:pos x="T6" y="T7"/>
                </a:cxn>
                <a:cxn ang="0">
                  <a:pos x="T8" y="T9"/>
                </a:cxn>
                <a:cxn ang="0">
                  <a:pos x="T10" y="T11"/>
                </a:cxn>
                <a:cxn ang="0">
                  <a:pos x="T12" y="T13"/>
                </a:cxn>
              </a:cxnLst>
              <a:rect l="0" t="0" r="r" b="b"/>
              <a:pathLst>
                <a:path w="35" h="52">
                  <a:moveTo>
                    <a:pt x="0" y="51"/>
                  </a:moveTo>
                  <a:lnTo>
                    <a:pt x="0" y="51"/>
                  </a:lnTo>
                  <a:lnTo>
                    <a:pt x="0" y="51"/>
                  </a:lnTo>
                  <a:lnTo>
                    <a:pt x="34" y="51"/>
                  </a:lnTo>
                  <a:lnTo>
                    <a:pt x="34" y="0"/>
                  </a:lnTo>
                  <a:lnTo>
                    <a:pt x="0" y="0"/>
                  </a:lnTo>
                  <a:lnTo>
                    <a:pt x="0" y="5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8" name="Freeform 47"/>
            <p:cNvSpPr>
              <a:spLocks noChangeArrowheads="1"/>
            </p:cNvSpPr>
            <p:nvPr/>
          </p:nvSpPr>
          <p:spPr bwMode="auto">
            <a:xfrm>
              <a:off x="2732" y="1847"/>
              <a:ext cx="7" cy="11"/>
            </a:xfrm>
            <a:custGeom>
              <a:avLst/>
              <a:gdLst>
                <a:gd name="T0" fmla="*/ 0 w 37"/>
                <a:gd name="T1" fmla="*/ 51 h 52"/>
                <a:gd name="T2" fmla="*/ 0 w 37"/>
                <a:gd name="T3" fmla="*/ 51 h 52"/>
                <a:gd name="T4" fmla="*/ 0 w 37"/>
                <a:gd name="T5" fmla="*/ 51 h 52"/>
                <a:gd name="T6" fmla="*/ 36 w 37"/>
                <a:gd name="T7" fmla="*/ 51 h 52"/>
                <a:gd name="T8" fmla="*/ 36 w 37"/>
                <a:gd name="T9" fmla="*/ 0 h 52"/>
                <a:gd name="T10" fmla="*/ 0 w 37"/>
                <a:gd name="T11" fmla="*/ 0 h 52"/>
                <a:gd name="T12" fmla="*/ 0 w 37"/>
                <a:gd name="T13" fmla="*/ 51 h 52"/>
              </a:gdLst>
              <a:ahLst/>
              <a:cxnLst>
                <a:cxn ang="0">
                  <a:pos x="T0" y="T1"/>
                </a:cxn>
                <a:cxn ang="0">
                  <a:pos x="T2" y="T3"/>
                </a:cxn>
                <a:cxn ang="0">
                  <a:pos x="T4" y="T5"/>
                </a:cxn>
                <a:cxn ang="0">
                  <a:pos x="T6" y="T7"/>
                </a:cxn>
                <a:cxn ang="0">
                  <a:pos x="T8" y="T9"/>
                </a:cxn>
                <a:cxn ang="0">
                  <a:pos x="T10" y="T11"/>
                </a:cxn>
                <a:cxn ang="0">
                  <a:pos x="T12" y="T13"/>
                </a:cxn>
              </a:cxnLst>
              <a:rect l="0" t="0" r="r" b="b"/>
              <a:pathLst>
                <a:path w="37" h="52">
                  <a:moveTo>
                    <a:pt x="0" y="51"/>
                  </a:moveTo>
                  <a:lnTo>
                    <a:pt x="0" y="51"/>
                  </a:lnTo>
                  <a:lnTo>
                    <a:pt x="0" y="51"/>
                  </a:lnTo>
                  <a:lnTo>
                    <a:pt x="36" y="51"/>
                  </a:lnTo>
                  <a:lnTo>
                    <a:pt x="36" y="0"/>
                  </a:lnTo>
                  <a:lnTo>
                    <a:pt x="0" y="0"/>
                  </a:lnTo>
                  <a:lnTo>
                    <a:pt x="0" y="5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49" name="Freeform 48"/>
            <p:cNvSpPr>
              <a:spLocks noChangeArrowheads="1"/>
            </p:cNvSpPr>
            <p:nvPr/>
          </p:nvSpPr>
          <p:spPr bwMode="auto">
            <a:xfrm>
              <a:off x="2719" y="2142"/>
              <a:ext cx="323" cy="64"/>
            </a:xfrm>
            <a:custGeom>
              <a:avLst/>
              <a:gdLst>
                <a:gd name="T0" fmla="*/ 35 w 1430"/>
                <a:gd name="T1" fmla="*/ 252 h 288"/>
                <a:gd name="T2" fmla="*/ 35 w 1430"/>
                <a:gd name="T3" fmla="*/ 252 h 288"/>
                <a:gd name="T4" fmla="*/ 35 w 1430"/>
                <a:gd name="T5" fmla="*/ 252 h 288"/>
                <a:gd name="T6" fmla="*/ 1391 w 1430"/>
                <a:gd name="T7" fmla="*/ 252 h 288"/>
                <a:gd name="T8" fmla="*/ 1391 w 1430"/>
                <a:gd name="T9" fmla="*/ 34 h 288"/>
                <a:gd name="T10" fmla="*/ 35 w 1430"/>
                <a:gd name="T11" fmla="*/ 34 h 288"/>
                <a:gd name="T12" fmla="*/ 35 w 1430"/>
                <a:gd name="T13" fmla="*/ 252 h 288"/>
                <a:gd name="T14" fmla="*/ 1429 w 1430"/>
                <a:gd name="T15" fmla="*/ 287 h 288"/>
                <a:gd name="T16" fmla="*/ 1429 w 1430"/>
                <a:gd name="T17" fmla="*/ 287 h 288"/>
                <a:gd name="T18" fmla="*/ 1429 w 1430"/>
                <a:gd name="T19" fmla="*/ 287 h 288"/>
                <a:gd name="T20" fmla="*/ 0 w 1430"/>
                <a:gd name="T21" fmla="*/ 287 h 288"/>
                <a:gd name="T22" fmla="*/ 0 w 1430"/>
                <a:gd name="T23" fmla="*/ 0 h 288"/>
                <a:gd name="T24" fmla="*/ 1429 w 1430"/>
                <a:gd name="T25" fmla="*/ 0 h 288"/>
                <a:gd name="T26" fmla="*/ 1429 w 1430"/>
                <a:gd name="T27"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0" h="288">
                  <a:moveTo>
                    <a:pt x="35" y="252"/>
                  </a:moveTo>
                  <a:lnTo>
                    <a:pt x="35" y="252"/>
                  </a:lnTo>
                  <a:lnTo>
                    <a:pt x="35" y="252"/>
                  </a:lnTo>
                  <a:lnTo>
                    <a:pt x="1391" y="252"/>
                  </a:lnTo>
                  <a:lnTo>
                    <a:pt x="1391" y="34"/>
                  </a:lnTo>
                  <a:lnTo>
                    <a:pt x="35" y="34"/>
                  </a:lnTo>
                  <a:lnTo>
                    <a:pt x="35" y="252"/>
                  </a:lnTo>
                  <a:close/>
                  <a:moveTo>
                    <a:pt x="1429" y="287"/>
                  </a:moveTo>
                  <a:lnTo>
                    <a:pt x="1429" y="287"/>
                  </a:lnTo>
                  <a:lnTo>
                    <a:pt x="1429" y="287"/>
                  </a:lnTo>
                  <a:lnTo>
                    <a:pt x="0" y="287"/>
                  </a:lnTo>
                  <a:lnTo>
                    <a:pt x="0" y="0"/>
                  </a:lnTo>
                  <a:lnTo>
                    <a:pt x="1429" y="0"/>
                  </a:lnTo>
                  <a:lnTo>
                    <a:pt x="1429" y="28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0" name="Freeform 49"/>
            <p:cNvSpPr>
              <a:spLocks noChangeArrowheads="1"/>
            </p:cNvSpPr>
            <p:nvPr/>
          </p:nvSpPr>
          <p:spPr bwMode="auto">
            <a:xfrm>
              <a:off x="2882" y="1983"/>
              <a:ext cx="43" cy="31"/>
            </a:xfrm>
            <a:custGeom>
              <a:avLst/>
              <a:gdLst>
                <a:gd name="T0" fmla="*/ 35 w 196"/>
                <a:gd name="T1" fmla="*/ 101 h 139"/>
                <a:gd name="T2" fmla="*/ 35 w 196"/>
                <a:gd name="T3" fmla="*/ 101 h 139"/>
                <a:gd name="T4" fmla="*/ 35 w 196"/>
                <a:gd name="T5" fmla="*/ 101 h 139"/>
                <a:gd name="T6" fmla="*/ 159 w 196"/>
                <a:gd name="T7" fmla="*/ 101 h 139"/>
                <a:gd name="T8" fmla="*/ 159 w 196"/>
                <a:gd name="T9" fmla="*/ 35 h 139"/>
                <a:gd name="T10" fmla="*/ 35 w 196"/>
                <a:gd name="T11" fmla="*/ 35 h 139"/>
                <a:gd name="T12" fmla="*/ 35 w 196"/>
                <a:gd name="T13" fmla="*/ 101 h 139"/>
                <a:gd name="T14" fmla="*/ 195 w 196"/>
                <a:gd name="T15" fmla="*/ 138 h 139"/>
                <a:gd name="T16" fmla="*/ 195 w 196"/>
                <a:gd name="T17" fmla="*/ 138 h 139"/>
                <a:gd name="T18" fmla="*/ 195 w 196"/>
                <a:gd name="T19" fmla="*/ 138 h 139"/>
                <a:gd name="T20" fmla="*/ 0 w 196"/>
                <a:gd name="T21" fmla="*/ 138 h 139"/>
                <a:gd name="T22" fmla="*/ 0 w 196"/>
                <a:gd name="T23" fmla="*/ 0 h 139"/>
                <a:gd name="T24" fmla="*/ 195 w 196"/>
                <a:gd name="T25" fmla="*/ 0 h 139"/>
                <a:gd name="T26" fmla="*/ 195 w 196"/>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39">
                  <a:moveTo>
                    <a:pt x="35" y="101"/>
                  </a:moveTo>
                  <a:lnTo>
                    <a:pt x="35" y="101"/>
                  </a:lnTo>
                  <a:lnTo>
                    <a:pt x="35" y="101"/>
                  </a:lnTo>
                  <a:lnTo>
                    <a:pt x="159" y="101"/>
                  </a:lnTo>
                  <a:lnTo>
                    <a:pt x="159" y="35"/>
                  </a:lnTo>
                  <a:lnTo>
                    <a:pt x="35" y="35"/>
                  </a:lnTo>
                  <a:lnTo>
                    <a:pt x="35" y="101"/>
                  </a:lnTo>
                  <a:close/>
                  <a:moveTo>
                    <a:pt x="195" y="138"/>
                  </a:moveTo>
                  <a:lnTo>
                    <a:pt x="195" y="138"/>
                  </a:lnTo>
                  <a:lnTo>
                    <a:pt x="195" y="138"/>
                  </a:lnTo>
                  <a:lnTo>
                    <a:pt x="0" y="138"/>
                  </a:lnTo>
                  <a:lnTo>
                    <a:pt x="0" y="0"/>
                  </a:lnTo>
                  <a:lnTo>
                    <a:pt x="195" y="0"/>
                  </a:lnTo>
                  <a:lnTo>
                    <a:pt x="195"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1" name="Freeform 50"/>
            <p:cNvSpPr>
              <a:spLocks noChangeArrowheads="1"/>
            </p:cNvSpPr>
            <p:nvPr/>
          </p:nvSpPr>
          <p:spPr bwMode="auto">
            <a:xfrm>
              <a:off x="2939" y="1983"/>
              <a:ext cx="44" cy="31"/>
            </a:xfrm>
            <a:custGeom>
              <a:avLst/>
              <a:gdLst>
                <a:gd name="T0" fmla="*/ 35 w 198"/>
                <a:gd name="T1" fmla="*/ 101 h 139"/>
                <a:gd name="T2" fmla="*/ 35 w 198"/>
                <a:gd name="T3" fmla="*/ 101 h 139"/>
                <a:gd name="T4" fmla="*/ 35 w 198"/>
                <a:gd name="T5" fmla="*/ 101 h 139"/>
                <a:gd name="T6" fmla="*/ 160 w 198"/>
                <a:gd name="T7" fmla="*/ 101 h 139"/>
                <a:gd name="T8" fmla="*/ 160 w 198"/>
                <a:gd name="T9" fmla="*/ 35 h 139"/>
                <a:gd name="T10" fmla="*/ 35 w 198"/>
                <a:gd name="T11" fmla="*/ 35 h 139"/>
                <a:gd name="T12" fmla="*/ 35 w 198"/>
                <a:gd name="T13" fmla="*/ 101 h 139"/>
                <a:gd name="T14" fmla="*/ 197 w 198"/>
                <a:gd name="T15" fmla="*/ 138 h 139"/>
                <a:gd name="T16" fmla="*/ 197 w 198"/>
                <a:gd name="T17" fmla="*/ 138 h 139"/>
                <a:gd name="T18" fmla="*/ 197 w 198"/>
                <a:gd name="T19" fmla="*/ 138 h 139"/>
                <a:gd name="T20" fmla="*/ 0 w 198"/>
                <a:gd name="T21" fmla="*/ 138 h 139"/>
                <a:gd name="T22" fmla="*/ 0 w 198"/>
                <a:gd name="T23" fmla="*/ 0 h 139"/>
                <a:gd name="T24" fmla="*/ 197 w 198"/>
                <a:gd name="T25" fmla="*/ 0 h 139"/>
                <a:gd name="T26" fmla="*/ 197 w 198"/>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39">
                  <a:moveTo>
                    <a:pt x="35" y="101"/>
                  </a:moveTo>
                  <a:lnTo>
                    <a:pt x="35" y="101"/>
                  </a:lnTo>
                  <a:lnTo>
                    <a:pt x="35" y="101"/>
                  </a:lnTo>
                  <a:lnTo>
                    <a:pt x="160" y="101"/>
                  </a:lnTo>
                  <a:lnTo>
                    <a:pt x="160" y="35"/>
                  </a:lnTo>
                  <a:lnTo>
                    <a:pt x="35" y="35"/>
                  </a:lnTo>
                  <a:lnTo>
                    <a:pt x="35" y="101"/>
                  </a:lnTo>
                  <a:close/>
                  <a:moveTo>
                    <a:pt x="197" y="138"/>
                  </a:moveTo>
                  <a:lnTo>
                    <a:pt x="197" y="138"/>
                  </a:lnTo>
                  <a:lnTo>
                    <a:pt x="197" y="138"/>
                  </a:lnTo>
                  <a:lnTo>
                    <a:pt x="0" y="138"/>
                  </a:lnTo>
                  <a:lnTo>
                    <a:pt x="0" y="0"/>
                  </a:lnTo>
                  <a:lnTo>
                    <a:pt x="197" y="0"/>
                  </a:lnTo>
                  <a:lnTo>
                    <a:pt x="197"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2" name="Freeform 51"/>
            <p:cNvSpPr>
              <a:spLocks noChangeArrowheads="1"/>
            </p:cNvSpPr>
            <p:nvPr/>
          </p:nvSpPr>
          <p:spPr bwMode="auto">
            <a:xfrm>
              <a:off x="2997" y="1983"/>
              <a:ext cx="44" cy="31"/>
            </a:xfrm>
            <a:custGeom>
              <a:avLst/>
              <a:gdLst>
                <a:gd name="T0" fmla="*/ 38 w 199"/>
                <a:gd name="T1" fmla="*/ 101 h 139"/>
                <a:gd name="T2" fmla="*/ 38 w 199"/>
                <a:gd name="T3" fmla="*/ 101 h 139"/>
                <a:gd name="T4" fmla="*/ 38 w 199"/>
                <a:gd name="T5" fmla="*/ 101 h 139"/>
                <a:gd name="T6" fmla="*/ 163 w 199"/>
                <a:gd name="T7" fmla="*/ 101 h 139"/>
                <a:gd name="T8" fmla="*/ 163 w 199"/>
                <a:gd name="T9" fmla="*/ 35 h 139"/>
                <a:gd name="T10" fmla="*/ 38 w 199"/>
                <a:gd name="T11" fmla="*/ 35 h 139"/>
                <a:gd name="T12" fmla="*/ 38 w 199"/>
                <a:gd name="T13" fmla="*/ 101 h 139"/>
                <a:gd name="T14" fmla="*/ 198 w 199"/>
                <a:gd name="T15" fmla="*/ 138 h 139"/>
                <a:gd name="T16" fmla="*/ 198 w 199"/>
                <a:gd name="T17" fmla="*/ 138 h 139"/>
                <a:gd name="T18" fmla="*/ 198 w 199"/>
                <a:gd name="T19" fmla="*/ 138 h 139"/>
                <a:gd name="T20" fmla="*/ 0 w 199"/>
                <a:gd name="T21" fmla="*/ 138 h 139"/>
                <a:gd name="T22" fmla="*/ 0 w 199"/>
                <a:gd name="T23" fmla="*/ 0 h 139"/>
                <a:gd name="T24" fmla="*/ 198 w 199"/>
                <a:gd name="T25" fmla="*/ 0 h 139"/>
                <a:gd name="T26" fmla="*/ 198 w 199"/>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39">
                  <a:moveTo>
                    <a:pt x="38" y="101"/>
                  </a:moveTo>
                  <a:lnTo>
                    <a:pt x="38" y="101"/>
                  </a:lnTo>
                  <a:lnTo>
                    <a:pt x="38" y="101"/>
                  </a:lnTo>
                  <a:lnTo>
                    <a:pt x="163" y="101"/>
                  </a:lnTo>
                  <a:lnTo>
                    <a:pt x="163" y="35"/>
                  </a:lnTo>
                  <a:lnTo>
                    <a:pt x="38" y="35"/>
                  </a:lnTo>
                  <a:lnTo>
                    <a:pt x="38" y="101"/>
                  </a:lnTo>
                  <a:close/>
                  <a:moveTo>
                    <a:pt x="198" y="138"/>
                  </a:moveTo>
                  <a:lnTo>
                    <a:pt x="198" y="138"/>
                  </a:lnTo>
                  <a:lnTo>
                    <a:pt x="198" y="138"/>
                  </a:lnTo>
                  <a:lnTo>
                    <a:pt x="0" y="138"/>
                  </a:lnTo>
                  <a:lnTo>
                    <a:pt x="0" y="0"/>
                  </a:lnTo>
                  <a:lnTo>
                    <a:pt x="198" y="0"/>
                  </a:lnTo>
                  <a:lnTo>
                    <a:pt x="198"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3" name="Freeform 52"/>
            <p:cNvSpPr>
              <a:spLocks noChangeArrowheads="1"/>
            </p:cNvSpPr>
            <p:nvPr/>
          </p:nvSpPr>
          <p:spPr bwMode="auto">
            <a:xfrm>
              <a:off x="2882" y="2028"/>
              <a:ext cx="43" cy="31"/>
            </a:xfrm>
            <a:custGeom>
              <a:avLst/>
              <a:gdLst>
                <a:gd name="T0" fmla="*/ 35 w 196"/>
                <a:gd name="T1" fmla="*/ 104 h 139"/>
                <a:gd name="T2" fmla="*/ 35 w 196"/>
                <a:gd name="T3" fmla="*/ 104 h 139"/>
                <a:gd name="T4" fmla="*/ 35 w 196"/>
                <a:gd name="T5" fmla="*/ 104 h 139"/>
                <a:gd name="T6" fmla="*/ 159 w 196"/>
                <a:gd name="T7" fmla="*/ 104 h 139"/>
                <a:gd name="T8" fmla="*/ 159 w 196"/>
                <a:gd name="T9" fmla="*/ 34 h 139"/>
                <a:gd name="T10" fmla="*/ 35 w 196"/>
                <a:gd name="T11" fmla="*/ 34 h 139"/>
                <a:gd name="T12" fmla="*/ 35 w 196"/>
                <a:gd name="T13" fmla="*/ 104 h 139"/>
                <a:gd name="T14" fmla="*/ 195 w 196"/>
                <a:gd name="T15" fmla="*/ 138 h 139"/>
                <a:gd name="T16" fmla="*/ 195 w 196"/>
                <a:gd name="T17" fmla="*/ 138 h 139"/>
                <a:gd name="T18" fmla="*/ 195 w 196"/>
                <a:gd name="T19" fmla="*/ 138 h 139"/>
                <a:gd name="T20" fmla="*/ 0 w 196"/>
                <a:gd name="T21" fmla="*/ 138 h 139"/>
                <a:gd name="T22" fmla="*/ 0 w 196"/>
                <a:gd name="T23" fmla="*/ 0 h 139"/>
                <a:gd name="T24" fmla="*/ 195 w 196"/>
                <a:gd name="T25" fmla="*/ 0 h 139"/>
                <a:gd name="T26" fmla="*/ 195 w 196"/>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39">
                  <a:moveTo>
                    <a:pt x="35" y="104"/>
                  </a:moveTo>
                  <a:lnTo>
                    <a:pt x="35" y="104"/>
                  </a:lnTo>
                  <a:lnTo>
                    <a:pt x="35" y="104"/>
                  </a:lnTo>
                  <a:lnTo>
                    <a:pt x="159" y="104"/>
                  </a:lnTo>
                  <a:lnTo>
                    <a:pt x="159" y="34"/>
                  </a:lnTo>
                  <a:lnTo>
                    <a:pt x="35" y="34"/>
                  </a:lnTo>
                  <a:lnTo>
                    <a:pt x="35" y="104"/>
                  </a:lnTo>
                  <a:close/>
                  <a:moveTo>
                    <a:pt x="195" y="138"/>
                  </a:moveTo>
                  <a:lnTo>
                    <a:pt x="195" y="138"/>
                  </a:lnTo>
                  <a:lnTo>
                    <a:pt x="195" y="138"/>
                  </a:lnTo>
                  <a:lnTo>
                    <a:pt x="0" y="138"/>
                  </a:lnTo>
                  <a:lnTo>
                    <a:pt x="0" y="0"/>
                  </a:lnTo>
                  <a:lnTo>
                    <a:pt x="195" y="0"/>
                  </a:lnTo>
                  <a:lnTo>
                    <a:pt x="195"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4" name="Freeform 53"/>
            <p:cNvSpPr>
              <a:spLocks noChangeArrowheads="1"/>
            </p:cNvSpPr>
            <p:nvPr/>
          </p:nvSpPr>
          <p:spPr bwMode="auto">
            <a:xfrm>
              <a:off x="2939" y="2028"/>
              <a:ext cx="44" cy="31"/>
            </a:xfrm>
            <a:custGeom>
              <a:avLst/>
              <a:gdLst>
                <a:gd name="T0" fmla="*/ 35 w 198"/>
                <a:gd name="T1" fmla="*/ 104 h 139"/>
                <a:gd name="T2" fmla="*/ 35 w 198"/>
                <a:gd name="T3" fmla="*/ 104 h 139"/>
                <a:gd name="T4" fmla="*/ 35 w 198"/>
                <a:gd name="T5" fmla="*/ 104 h 139"/>
                <a:gd name="T6" fmla="*/ 160 w 198"/>
                <a:gd name="T7" fmla="*/ 104 h 139"/>
                <a:gd name="T8" fmla="*/ 160 w 198"/>
                <a:gd name="T9" fmla="*/ 34 h 139"/>
                <a:gd name="T10" fmla="*/ 35 w 198"/>
                <a:gd name="T11" fmla="*/ 34 h 139"/>
                <a:gd name="T12" fmla="*/ 35 w 198"/>
                <a:gd name="T13" fmla="*/ 104 h 139"/>
                <a:gd name="T14" fmla="*/ 197 w 198"/>
                <a:gd name="T15" fmla="*/ 138 h 139"/>
                <a:gd name="T16" fmla="*/ 197 w 198"/>
                <a:gd name="T17" fmla="*/ 138 h 139"/>
                <a:gd name="T18" fmla="*/ 197 w 198"/>
                <a:gd name="T19" fmla="*/ 138 h 139"/>
                <a:gd name="T20" fmla="*/ 0 w 198"/>
                <a:gd name="T21" fmla="*/ 138 h 139"/>
                <a:gd name="T22" fmla="*/ 0 w 198"/>
                <a:gd name="T23" fmla="*/ 0 h 139"/>
                <a:gd name="T24" fmla="*/ 197 w 198"/>
                <a:gd name="T25" fmla="*/ 0 h 139"/>
                <a:gd name="T26" fmla="*/ 197 w 198"/>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39">
                  <a:moveTo>
                    <a:pt x="35" y="104"/>
                  </a:moveTo>
                  <a:lnTo>
                    <a:pt x="35" y="104"/>
                  </a:lnTo>
                  <a:lnTo>
                    <a:pt x="35" y="104"/>
                  </a:lnTo>
                  <a:lnTo>
                    <a:pt x="160" y="104"/>
                  </a:lnTo>
                  <a:lnTo>
                    <a:pt x="160" y="34"/>
                  </a:lnTo>
                  <a:lnTo>
                    <a:pt x="35" y="34"/>
                  </a:lnTo>
                  <a:lnTo>
                    <a:pt x="35" y="104"/>
                  </a:lnTo>
                  <a:close/>
                  <a:moveTo>
                    <a:pt x="197" y="138"/>
                  </a:moveTo>
                  <a:lnTo>
                    <a:pt x="197" y="138"/>
                  </a:lnTo>
                  <a:lnTo>
                    <a:pt x="197" y="138"/>
                  </a:lnTo>
                  <a:lnTo>
                    <a:pt x="0" y="138"/>
                  </a:lnTo>
                  <a:lnTo>
                    <a:pt x="0" y="0"/>
                  </a:lnTo>
                  <a:lnTo>
                    <a:pt x="197" y="0"/>
                  </a:lnTo>
                  <a:lnTo>
                    <a:pt x="197"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5" name="Freeform 54"/>
            <p:cNvSpPr>
              <a:spLocks noChangeArrowheads="1"/>
            </p:cNvSpPr>
            <p:nvPr/>
          </p:nvSpPr>
          <p:spPr bwMode="auto">
            <a:xfrm>
              <a:off x="2997" y="2028"/>
              <a:ext cx="44" cy="31"/>
            </a:xfrm>
            <a:custGeom>
              <a:avLst/>
              <a:gdLst>
                <a:gd name="T0" fmla="*/ 38 w 199"/>
                <a:gd name="T1" fmla="*/ 104 h 139"/>
                <a:gd name="T2" fmla="*/ 38 w 199"/>
                <a:gd name="T3" fmla="*/ 104 h 139"/>
                <a:gd name="T4" fmla="*/ 38 w 199"/>
                <a:gd name="T5" fmla="*/ 104 h 139"/>
                <a:gd name="T6" fmla="*/ 163 w 199"/>
                <a:gd name="T7" fmla="*/ 104 h 139"/>
                <a:gd name="T8" fmla="*/ 163 w 199"/>
                <a:gd name="T9" fmla="*/ 34 h 139"/>
                <a:gd name="T10" fmla="*/ 38 w 199"/>
                <a:gd name="T11" fmla="*/ 34 h 139"/>
                <a:gd name="T12" fmla="*/ 38 w 199"/>
                <a:gd name="T13" fmla="*/ 104 h 139"/>
                <a:gd name="T14" fmla="*/ 198 w 199"/>
                <a:gd name="T15" fmla="*/ 138 h 139"/>
                <a:gd name="T16" fmla="*/ 198 w 199"/>
                <a:gd name="T17" fmla="*/ 138 h 139"/>
                <a:gd name="T18" fmla="*/ 198 w 199"/>
                <a:gd name="T19" fmla="*/ 138 h 139"/>
                <a:gd name="T20" fmla="*/ 0 w 199"/>
                <a:gd name="T21" fmla="*/ 138 h 139"/>
                <a:gd name="T22" fmla="*/ 0 w 199"/>
                <a:gd name="T23" fmla="*/ 0 h 139"/>
                <a:gd name="T24" fmla="*/ 198 w 199"/>
                <a:gd name="T25" fmla="*/ 0 h 139"/>
                <a:gd name="T26" fmla="*/ 198 w 199"/>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39">
                  <a:moveTo>
                    <a:pt x="38" y="104"/>
                  </a:moveTo>
                  <a:lnTo>
                    <a:pt x="38" y="104"/>
                  </a:lnTo>
                  <a:lnTo>
                    <a:pt x="38" y="104"/>
                  </a:lnTo>
                  <a:lnTo>
                    <a:pt x="163" y="104"/>
                  </a:lnTo>
                  <a:lnTo>
                    <a:pt x="163" y="34"/>
                  </a:lnTo>
                  <a:lnTo>
                    <a:pt x="38" y="34"/>
                  </a:lnTo>
                  <a:lnTo>
                    <a:pt x="38" y="104"/>
                  </a:lnTo>
                  <a:close/>
                  <a:moveTo>
                    <a:pt x="198" y="138"/>
                  </a:moveTo>
                  <a:lnTo>
                    <a:pt x="198" y="138"/>
                  </a:lnTo>
                  <a:lnTo>
                    <a:pt x="198" y="138"/>
                  </a:lnTo>
                  <a:lnTo>
                    <a:pt x="0" y="138"/>
                  </a:lnTo>
                  <a:lnTo>
                    <a:pt x="0" y="0"/>
                  </a:lnTo>
                  <a:lnTo>
                    <a:pt x="198" y="0"/>
                  </a:lnTo>
                  <a:lnTo>
                    <a:pt x="198"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6" name="Freeform 55"/>
            <p:cNvSpPr>
              <a:spLocks noChangeArrowheads="1"/>
            </p:cNvSpPr>
            <p:nvPr/>
          </p:nvSpPr>
          <p:spPr bwMode="auto">
            <a:xfrm>
              <a:off x="2882" y="2074"/>
              <a:ext cx="43" cy="31"/>
            </a:xfrm>
            <a:custGeom>
              <a:avLst/>
              <a:gdLst>
                <a:gd name="T0" fmla="*/ 35 w 196"/>
                <a:gd name="T1" fmla="*/ 103 h 139"/>
                <a:gd name="T2" fmla="*/ 35 w 196"/>
                <a:gd name="T3" fmla="*/ 103 h 139"/>
                <a:gd name="T4" fmla="*/ 35 w 196"/>
                <a:gd name="T5" fmla="*/ 103 h 139"/>
                <a:gd name="T6" fmla="*/ 159 w 196"/>
                <a:gd name="T7" fmla="*/ 103 h 139"/>
                <a:gd name="T8" fmla="*/ 159 w 196"/>
                <a:gd name="T9" fmla="*/ 35 h 139"/>
                <a:gd name="T10" fmla="*/ 35 w 196"/>
                <a:gd name="T11" fmla="*/ 35 h 139"/>
                <a:gd name="T12" fmla="*/ 35 w 196"/>
                <a:gd name="T13" fmla="*/ 103 h 139"/>
                <a:gd name="T14" fmla="*/ 195 w 196"/>
                <a:gd name="T15" fmla="*/ 138 h 139"/>
                <a:gd name="T16" fmla="*/ 195 w 196"/>
                <a:gd name="T17" fmla="*/ 138 h 139"/>
                <a:gd name="T18" fmla="*/ 195 w 196"/>
                <a:gd name="T19" fmla="*/ 138 h 139"/>
                <a:gd name="T20" fmla="*/ 0 w 196"/>
                <a:gd name="T21" fmla="*/ 138 h 139"/>
                <a:gd name="T22" fmla="*/ 0 w 196"/>
                <a:gd name="T23" fmla="*/ 0 h 139"/>
                <a:gd name="T24" fmla="*/ 195 w 196"/>
                <a:gd name="T25" fmla="*/ 0 h 139"/>
                <a:gd name="T26" fmla="*/ 195 w 196"/>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39">
                  <a:moveTo>
                    <a:pt x="35" y="103"/>
                  </a:moveTo>
                  <a:lnTo>
                    <a:pt x="35" y="103"/>
                  </a:lnTo>
                  <a:lnTo>
                    <a:pt x="35" y="103"/>
                  </a:lnTo>
                  <a:lnTo>
                    <a:pt x="159" y="103"/>
                  </a:lnTo>
                  <a:lnTo>
                    <a:pt x="159" y="35"/>
                  </a:lnTo>
                  <a:lnTo>
                    <a:pt x="35" y="35"/>
                  </a:lnTo>
                  <a:lnTo>
                    <a:pt x="35" y="103"/>
                  </a:lnTo>
                  <a:close/>
                  <a:moveTo>
                    <a:pt x="195" y="138"/>
                  </a:moveTo>
                  <a:lnTo>
                    <a:pt x="195" y="138"/>
                  </a:lnTo>
                  <a:lnTo>
                    <a:pt x="195" y="138"/>
                  </a:lnTo>
                  <a:lnTo>
                    <a:pt x="0" y="138"/>
                  </a:lnTo>
                  <a:lnTo>
                    <a:pt x="0" y="0"/>
                  </a:lnTo>
                  <a:lnTo>
                    <a:pt x="195" y="0"/>
                  </a:lnTo>
                  <a:lnTo>
                    <a:pt x="195"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7" name="Freeform 56"/>
            <p:cNvSpPr>
              <a:spLocks noChangeArrowheads="1"/>
            </p:cNvSpPr>
            <p:nvPr/>
          </p:nvSpPr>
          <p:spPr bwMode="auto">
            <a:xfrm>
              <a:off x="2939" y="2074"/>
              <a:ext cx="44" cy="31"/>
            </a:xfrm>
            <a:custGeom>
              <a:avLst/>
              <a:gdLst>
                <a:gd name="T0" fmla="*/ 35 w 198"/>
                <a:gd name="T1" fmla="*/ 103 h 139"/>
                <a:gd name="T2" fmla="*/ 35 w 198"/>
                <a:gd name="T3" fmla="*/ 103 h 139"/>
                <a:gd name="T4" fmla="*/ 35 w 198"/>
                <a:gd name="T5" fmla="*/ 103 h 139"/>
                <a:gd name="T6" fmla="*/ 160 w 198"/>
                <a:gd name="T7" fmla="*/ 103 h 139"/>
                <a:gd name="T8" fmla="*/ 160 w 198"/>
                <a:gd name="T9" fmla="*/ 35 h 139"/>
                <a:gd name="T10" fmla="*/ 35 w 198"/>
                <a:gd name="T11" fmla="*/ 35 h 139"/>
                <a:gd name="T12" fmla="*/ 35 w 198"/>
                <a:gd name="T13" fmla="*/ 103 h 139"/>
                <a:gd name="T14" fmla="*/ 197 w 198"/>
                <a:gd name="T15" fmla="*/ 138 h 139"/>
                <a:gd name="T16" fmla="*/ 197 w 198"/>
                <a:gd name="T17" fmla="*/ 138 h 139"/>
                <a:gd name="T18" fmla="*/ 197 w 198"/>
                <a:gd name="T19" fmla="*/ 138 h 139"/>
                <a:gd name="T20" fmla="*/ 0 w 198"/>
                <a:gd name="T21" fmla="*/ 138 h 139"/>
                <a:gd name="T22" fmla="*/ 0 w 198"/>
                <a:gd name="T23" fmla="*/ 0 h 139"/>
                <a:gd name="T24" fmla="*/ 197 w 198"/>
                <a:gd name="T25" fmla="*/ 0 h 139"/>
                <a:gd name="T26" fmla="*/ 197 w 198"/>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39">
                  <a:moveTo>
                    <a:pt x="35" y="103"/>
                  </a:moveTo>
                  <a:lnTo>
                    <a:pt x="35" y="103"/>
                  </a:lnTo>
                  <a:lnTo>
                    <a:pt x="35" y="103"/>
                  </a:lnTo>
                  <a:lnTo>
                    <a:pt x="160" y="103"/>
                  </a:lnTo>
                  <a:lnTo>
                    <a:pt x="160" y="35"/>
                  </a:lnTo>
                  <a:lnTo>
                    <a:pt x="35" y="35"/>
                  </a:lnTo>
                  <a:lnTo>
                    <a:pt x="35" y="103"/>
                  </a:lnTo>
                  <a:close/>
                  <a:moveTo>
                    <a:pt x="197" y="138"/>
                  </a:moveTo>
                  <a:lnTo>
                    <a:pt x="197" y="138"/>
                  </a:lnTo>
                  <a:lnTo>
                    <a:pt x="197" y="138"/>
                  </a:lnTo>
                  <a:lnTo>
                    <a:pt x="0" y="138"/>
                  </a:lnTo>
                  <a:lnTo>
                    <a:pt x="0" y="0"/>
                  </a:lnTo>
                  <a:lnTo>
                    <a:pt x="197" y="0"/>
                  </a:lnTo>
                  <a:lnTo>
                    <a:pt x="197"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8" name="Freeform 57"/>
            <p:cNvSpPr>
              <a:spLocks noChangeArrowheads="1"/>
            </p:cNvSpPr>
            <p:nvPr/>
          </p:nvSpPr>
          <p:spPr bwMode="auto">
            <a:xfrm>
              <a:off x="2997" y="2074"/>
              <a:ext cx="44" cy="31"/>
            </a:xfrm>
            <a:custGeom>
              <a:avLst/>
              <a:gdLst>
                <a:gd name="T0" fmla="*/ 38 w 199"/>
                <a:gd name="T1" fmla="*/ 103 h 139"/>
                <a:gd name="T2" fmla="*/ 38 w 199"/>
                <a:gd name="T3" fmla="*/ 103 h 139"/>
                <a:gd name="T4" fmla="*/ 38 w 199"/>
                <a:gd name="T5" fmla="*/ 103 h 139"/>
                <a:gd name="T6" fmla="*/ 163 w 199"/>
                <a:gd name="T7" fmla="*/ 103 h 139"/>
                <a:gd name="T8" fmla="*/ 163 w 199"/>
                <a:gd name="T9" fmla="*/ 35 h 139"/>
                <a:gd name="T10" fmla="*/ 38 w 199"/>
                <a:gd name="T11" fmla="*/ 35 h 139"/>
                <a:gd name="T12" fmla="*/ 38 w 199"/>
                <a:gd name="T13" fmla="*/ 103 h 139"/>
                <a:gd name="T14" fmla="*/ 198 w 199"/>
                <a:gd name="T15" fmla="*/ 138 h 139"/>
                <a:gd name="T16" fmla="*/ 198 w 199"/>
                <a:gd name="T17" fmla="*/ 138 h 139"/>
                <a:gd name="T18" fmla="*/ 198 w 199"/>
                <a:gd name="T19" fmla="*/ 138 h 139"/>
                <a:gd name="T20" fmla="*/ 0 w 199"/>
                <a:gd name="T21" fmla="*/ 138 h 139"/>
                <a:gd name="T22" fmla="*/ 0 w 199"/>
                <a:gd name="T23" fmla="*/ 0 h 139"/>
                <a:gd name="T24" fmla="*/ 198 w 199"/>
                <a:gd name="T25" fmla="*/ 0 h 139"/>
                <a:gd name="T26" fmla="*/ 198 w 199"/>
                <a:gd name="T2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139">
                  <a:moveTo>
                    <a:pt x="38" y="103"/>
                  </a:moveTo>
                  <a:lnTo>
                    <a:pt x="38" y="103"/>
                  </a:lnTo>
                  <a:lnTo>
                    <a:pt x="38" y="103"/>
                  </a:lnTo>
                  <a:lnTo>
                    <a:pt x="163" y="103"/>
                  </a:lnTo>
                  <a:lnTo>
                    <a:pt x="163" y="35"/>
                  </a:lnTo>
                  <a:lnTo>
                    <a:pt x="38" y="35"/>
                  </a:lnTo>
                  <a:lnTo>
                    <a:pt x="38" y="103"/>
                  </a:lnTo>
                  <a:close/>
                  <a:moveTo>
                    <a:pt x="198" y="138"/>
                  </a:moveTo>
                  <a:lnTo>
                    <a:pt x="198" y="138"/>
                  </a:lnTo>
                  <a:lnTo>
                    <a:pt x="198" y="138"/>
                  </a:lnTo>
                  <a:lnTo>
                    <a:pt x="0" y="138"/>
                  </a:lnTo>
                  <a:lnTo>
                    <a:pt x="0" y="0"/>
                  </a:lnTo>
                  <a:lnTo>
                    <a:pt x="198" y="0"/>
                  </a:lnTo>
                  <a:lnTo>
                    <a:pt x="198" y="13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59" name="Freeform 58"/>
            <p:cNvSpPr>
              <a:spLocks noChangeArrowheads="1"/>
            </p:cNvSpPr>
            <p:nvPr/>
          </p:nvSpPr>
          <p:spPr bwMode="auto">
            <a:xfrm>
              <a:off x="2922" y="1893"/>
              <a:ext cx="78" cy="76"/>
            </a:xfrm>
            <a:custGeom>
              <a:avLst/>
              <a:gdLst>
                <a:gd name="T0" fmla="*/ 146 w 348"/>
                <a:gd name="T1" fmla="*/ 301 h 340"/>
                <a:gd name="T2" fmla="*/ 146 w 348"/>
                <a:gd name="T3" fmla="*/ 301 h 340"/>
                <a:gd name="T4" fmla="*/ 146 w 348"/>
                <a:gd name="T5" fmla="*/ 301 h 340"/>
                <a:gd name="T6" fmla="*/ 209 w 348"/>
                <a:gd name="T7" fmla="*/ 301 h 340"/>
                <a:gd name="T8" fmla="*/ 209 w 348"/>
                <a:gd name="T9" fmla="*/ 201 h 340"/>
                <a:gd name="T10" fmla="*/ 311 w 348"/>
                <a:gd name="T11" fmla="*/ 201 h 340"/>
                <a:gd name="T12" fmla="*/ 311 w 348"/>
                <a:gd name="T13" fmla="*/ 140 h 340"/>
                <a:gd name="T14" fmla="*/ 209 w 348"/>
                <a:gd name="T15" fmla="*/ 140 h 340"/>
                <a:gd name="T16" fmla="*/ 209 w 348"/>
                <a:gd name="T17" fmla="*/ 34 h 340"/>
                <a:gd name="T18" fmla="*/ 146 w 348"/>
                <a:gd name="T19" fmla="*/ 34 h 340"/>
                <a:gd name="T20" fmla="*/ 146 w 348"/>
                <a:gd name="T21" fmla="*/ 140 h 340"/>
                <a:gd name="T22" fmla="*/ 38 w 348"/>
                <a:gd name="T23" fmla="*/ 140 h 340"/>
                <a:gd name="T24" fmla="*/ 38 w 348"/>
                <a:gd name="T25" fmla="*/ 201 h 340"/>
                <a:gd name="T26" fmla="*/ 146 w 348"/>
                <a:gd name="T27" fmla="*/ 201 h 340"/>
                <a:gd name="T28" fmla="*/ 146 w 348"/>
                <a:gd name="T29" fmla="*/ 301 h 340"/>
                <a:gd name="T30" fmla="*/ 244 w 348"/>
                <a:gd name="T31" fmla="*/ 339 h 340"/>
                <a:gd name="T32" fmla="*/ 244 w 348"/>
                <a:gd name="T33" fmla="*/ 339 h 340"/>
                <a:gd name="T34" fmla="*/ 244 w 348"/>
                <a:gd name="T35" fmla="*/ 339 h 340"/>
                <a:gd name="T36" fmla="*/ 108 w 348"/>
                <a:gd name="T37" fmla="*/ 339 h 340"/>
                <a:gd name="T38" fmla="*/ 108 w 348"/>
                <a:gd name="T39" fmla="*/ 235 h 340"/>
                <a:gd name="T40" fmla="*/ 0 w 348"/>
                <a:gd name="T41" fmla="*/ 235 h 340"/>
                <a:gd name="T42" fmla="*/ 0 w 348"/>
                <a:gd name="T43" fmla="*/ 106 h 340"/>
                <a:gd name="T44" fmla="*/ 108 w 348"/>
                <a:gd name="T45" fmla="*/ 106 h 340"/>
                <a:gd name="T46" fmla="*/ 108 w 348"/>
                <a:gd name="T47" fmla="*/ 0 h 340"/>
                <a:gd name="T48" fmla="*/ 244 w 348"/>
                <a:gd name="T49" fmla="*/ 0 h 340"/>
                <a:gd name="T50" fmla="*/ 244 w 348"/>
                <a:gd name="T51" fmla="*/ 106 h 340"/>
                <a:gd name="T52" fmla="*/ 347 w 348"/>
                <a:gd name="T53" fmla="*/ 106 h 340"/>
                <a:gd name="T54" fmla="*/ 347 w 348"/>
                <a:gd name="T55" fmla="*/ 235 h 340"/>
                <a:gd name="T56" fmla="*/ 244 w 348"/>
                <a:gd name="T57" fmla="*/ 235 h 340"/>
                <a:gd name="T58" fmla="*/ 244 w 348"/>
                <a:gd name="T59" fmla="*/ 3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8" h="340">
                  <a:moveTo>
                    <a:pt x="146" y="301"/>
                  </a:moveTo>
                  <a:lnTo>
                    <a:pt x="146" y="301"/>
                  </a:lnTo>
                  <a:lnTo>
                    <a:pt x="146" y="301"/>
                  </a:lnTo>
                  <a:lnTo>
                    <a:pt x="209" y="301"/>
                  </a:lnTo>
                  <a:lnTo>
                    <a:pt x="209" y="201"/>
                  </a:lnTo>
                  <a:lnTo>
                    <a:pt x="311" y="201"/>
                  </a:lnTo>
                  <a:lnTo>
                    <a:pt x="311" y="140"/>
                  </a:lnTo>
                  <a:lnTo>
                    <a:pt x="209" y="140"/>
                  </a:lnTo>
                  <a:lnTo>
                    <a:pt x="209" y="34"/>
                  </a:lnTo>
                  <a:lnTo>
                    <a:pt x="146" y="34"/>
                  </a:lnTo>
                  <a:lnTo>
                    <a:pt x="146" y="140"/>
                  </a:lnTo>
                  <a:lnTo>
                    <a:pt x="38" y="140"/>
                  </a:lnTo>
                  <a:lnTo>
                    <a:pt x="38" y="201"/>
                  </a:lnTo>
                  <a:lnTo>
                    <a:pt x="146" y="201"/>
                  </a:lnTo>
                  <a:lnTo>
                    <a:pt x="146" y="301"/>
                  </a:lnTo>
                  <a:close/>
                  <a:moveTo>
                    <a:pt x="244" y="339"/>
                  </a:moveTo>
                  <a:lnTo>
                    <a:pt x="244" y="339"/>
                  </a:lnTo>
                  <a:lnTo>
                    <a:pt x="244" y="339"/>
                  </a:lnTo>
                  <a:lnTo>
                    <a:pt x="108" y="339"/>
                  </a:lnTo>
                  <a:lnTo>
                    <a:pt x="108" y="235"/>
                  </a:lnTo>
                  <a:lnTo>
                    <a:pt x="0" y="235"/>
                  </a:lnTo>
                  <a:lnTo>
                    <a:pt x="0" y="106"/>
                  </a:lnTo>
                  <a:lnTo>
                    <a:pt x="108" y="106"/>
                  </a:lnTo>
                  <a:lnTo>
                    <a:pt x="108" y="0"/>
                  </a:lnTo>
                  <a:lnTo>
                    <a:pt x="244" y="0"/>
                  </a:lnTo>
                  <a:lnTo>
                    <a:pt x="244" y="106"/>
                  </a:lnTo>
                  <a:lnTo>
                    <a:pt x="347" y="106"/>
                  </a:lnTo>
                  <a:lnTo>
                    <a:pt x="347" y="235"/>
                  </a:lnTo>
                  <a:lnTo>
                    <a:pt x="244" y="235"/>
                  </a:lnTo>
                  <a:lnTo>
                    <a:pt x="244" y="33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0" name="Freeform 59"/>
            <p:cNvSpPr>
              <a:spLocks noChangeArrowheads="1"/>
            </p:cNvSpPr>
            <p:nvPr/>
          </p:nvSpPr>
          <p:spPr bwMode="auto">
            <a:xfrm>
              <a:off x="2697" y="1881"/>
              <a:ext cx="367" cy="326"/>
            </a:xfrm>
            <a:custGeom>
              <a:avLst/>
              <a:gdLst>
                <a:gd name="T0" fmla="*/ 0 w 1624"/>
                <a:gd name="T1" fmla="*/ 0 h 1442"/>
                <a:gd name="T2" fmla="*/ 0 w 1624"/>
                <a:gd name="T3" fmla="*/ 0 h 1442"/>
                <a:gd name="T4" fmla="*/ 0 w 1624"/>
                <a:gd name="T5" fmla="*/ 0 h 1442"/>
                <a:gd name="T6" fmla="*/ 0 w 1624"/>
                <a:gd name="T7" fmla="*/ 1441 h 1442"/>
                <a:gd name="T8" fmla="*/ 661 w 1624"/>
                <a:gd name="T9" fmla="*/ 1441 h 1442"/>
                <a:gd name="T10" fmla="*/ 656 w 1624"/>
                <a:gd name="T11" fmla="*/ 1441 h 1442"/>
                <a:gd name="T12" fmla="*/ 1623 w 1624"/>
                <a:gd name="T13" fmla="*/ 1441 h 1442"/>
                <a:gd name="T14" fmla="*/ 1623 w 1624"/>
                <a:gd name="T15" fmla="*/ 347 h 1442"/>
                <a:gd name="T16" fmla="*/ 1295 w 1624"/>
                <a:gd name="T17" fmla="*/ 347 h 1442"/>
                <a:gd name="T18" fmla="*/ 1295 w 1624"/>
                <a:gd name="T19" fmla="*/ 385 h 1442"/>
                <a:gd name="T20" fmla="*/ 1587 w 1624"/>
                <a:gd name="T21" fmla="*/ 385 h 1442"/>
                <a:gd name="T22" fmla="*/ 1587 w 1624"/>
                <a:gd name="T23" fmla="*/ 1407 h 1442"/>
                <a:gd name="T24" fmla="*/ 809 w 1624"/>
                <a:gd name="T25" fmla="*/ 1407 h 1442"/>
                <a:gd name="T26" fmla="*/ 813 w 1624"/>
                <a:gd name="T27" fmla="*/ 1407 h 1442"/>
                <a:gd name="T28" fmla="*/ 35 w 1624"/>
                <a:gd name="T29" fmla="*/ 1407 h 1442"/>
                <a:gd name="T30" fmla="*/ 35 w 1624"/>
                <a:gd name="T31" fmla="*/ 38 h 1442"/>
                <a:gd name="T32" fmla="*/ 718 w 1624"/>
                <a:gd name="T33" fmla="*/ 38 h 1442"/>
                <a:gd name="T34" fmla="*/ 718 w 1624"/>
                <a:gd name="T35" fmla="*/ 1091 h 1442"/>
                <a:gd name="T36" fmla="*/ 753 w 1624"/>
                <a:gd name="T37" fmla="*/ 1091 h 1442"/>
                <a:gd name="T38" fmla="*/ 753 w 1624"/>
                <a:gd name="T39" fmla="*/ 0 h 1442"/>
                <a:gd name="T40" fmla="*/ 0 w 1624"/>
                <a:gd name="T41" fmla="*/ 0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4" h="1442">
                  <a:moveTo>
                    <a:pt x="0" y="0"/>
                  </a:moveTo>
                  <a:lnTo>
                    <a:pt x="0" y="0"/>
                  </a:lnTo>
                  <a:lnTo>
                    <a:pt x="0" y="0"/>
                  </a:lnTo>
                  <a:lnTo>
                    <a:pt x="0" y="1441"/>
                  </a:lnTo>
                  <a:lnTo>
                    <a:pt x="661" y="1441"/>
                  </a:lnTo>
                  <a:lnTo>
                    <a:pt x="656" y="1441"/>
                  </a:lnTo>
                  <a:lnTo>
                    <a:pt x="1623" y="1441"/>
                  </a:lnTo>
                  <a:lnTo>
                    <a:pt x="1623" y="347"/>
                  </a:lnTo>
                  <a:lnTo>
                    <a:pt x="1295" y="347"/>
                  </a:lnTo>
                  <a:lnTo>
                    <a:pt x="1295" y="385"/>
                  </a:lnTo>
                  <a:lnTo>
                    <a:pt x="1587" y="385"/>
                  </a:lnTo>
                  <a:lnTo>
                    <a:pt x="1587" y="1407"/>
                  </a:lnTo>
                  <a:lnTo>
                    <a:pt x="809" y="1407"/>
                  </a:lnTo>
                  <a:lnTo>
                    <a:pt x="813" y="1407"/>
                  </a:lnTo>
                  <a:lnTo>
                    <a:pt x="35" y="1407"/>
                  </a:lnTo>
                  <a:lnTo>
                    <a:pt x="35" y="38"/>
                  </a:lnTo>
                  <a:lnTo>
                    <a:pt x="718" y="38"/>
                  </a:lnTo>
                  <a:lnTo>
                    <a:pt x="718" y="1091"/>
                  </a:lnTo>
                  <a:lnTo>
                    <a:pt x="753" y="1091"/>
                  </a:lnTo>
                  <a:lnTo>
                    <a:pt x="753" y="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sp>
          <p:nvSpPr>
            <p:cNvPr id="61" name="Freeform 60"/>
            <p:cNvSpPr>
              <a:spLocks noChangeArrowheads="1"/>
            </p:cNvSpPr>
            <p:nvPr/>
          </p:nvSpPr>
          <p:spPr bwMode="auto">
            <a:xfrm>
              <a:off x="2864" y="1960"/>
              <a:ext cx="67" cy="8"/>
            </a:xfrm>
            <a:custGeom>
              <a:avLst/>
              <a:gdLst>
                <a:gd name="T0" fmla="*/ 0 w 301"/>
                <a:gd name="T1" fmla="*/ 38 h 39"/>
                <a:gd name="T2" fmla="*/ 0 w 301"/>
                <a:gd name="T3" fmla="*/ 38 h 39"/>
                <a:gd name="T4" fmla="*/ 0 w 301"/>
                <a:gd name="T5" fmla="*/ 38 h 39"/>
                <a:gd name="T6" fmla="*/ 300 w 301"/>
                <a:gd name="T7" fmla="*/ 38 h 39"/>
                <a:gd name="T8" fmla="*/ 300 w 301"/>
                <a:gd name="T9" fmla="*/ 0 h 39"/>
                <a:gd name="T10" fmla="*/ 0 w 301"/>
                <a:gd name="T11" fmla="*/ 0 h 39"/>
                <a:gd name="T12" fmla="*/ 0 w 30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301" h="39">
                  <a:moveTo>
                    <a:pt x="0" y="38"/>
                  </a:moveTo>
                  <a:lnTo>
                    <a:pt x="0" y="38"/>
                  </a:lnTo>
                  <a:lnTo>
                    <a:pt x="0" y="38"/>
                  </a:lnTo>
                  <a:lnTo>
                    <a:pt x="300" y="38"/>
                  </a:lnTo>
                  <a:lnTo>
                    <a:pt x="300" y="0"/>
                  </a:lnTo>
                  <a:lnTo>
                    <a:pt x="0" y="0"/>
                  </a:lnTo>
                  <a:lnTo>
                    <a:pt x="0" y="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a:p>
          </p:txBody>
        </p:sp>
      </p:grpSp>
      <p:grpSp>
        <p:nvGrpSpPr>
          <p:cNvPr id="99" name="Group 98"/>
          <p:cNvGrpSpPr/>
          <p:nvPr/>
        </p:nvGrpSpPr>
        <p:grpSpPr>
          <a:xfrm>
            <a:off x="4229758" y="1986215"/>
            <a:ext cx="411956" cy="364331"/>
            <a:chOff x="3859213" y="1346200"/>
            <a:chExt cx="549275" cy="485775"/>
          </a:xfrm>
          <a:solidFill>
            <a:schemeClr val="accent6"/>
          </a:solidFill>
        </p:grpSpPr>
        <p:sp>
          <p:nvSpPr>
            <p:cNvPr id="100" name="Freeform 99"/>
            <p:cNvSpPr>
              <a:spLocks noChangeArrowheads="1"/>
            </p:cNvSpPr>
            <p:nvPr/>
          </p:nvSpPr>
          <p:spPr bwMode="auto">
            <a:xfrm>
              <a:off x="3859213" y="1368425"/>
              <a:ext cx="549275" cy="390525"/>
            </a:xfrm>
            <a:custGeom>
              <a:avLst/>
              <a:gdLst>
                <a:gd name="T0" fmla="*/ 1526 w 1527"/>
                <a:gd name="T1" fmla="*/ 1085 h 1086"/>
                <a:gd name="T2" fmla="*/ 1526 w 1527"/>
                <a:gd name="T3" fmla="*/ 1085 h 1086"/>
                <a:gd name="T4" fmla="*/ 1526 w 1527"/>
                <a:gd name="T5" fmla="*/ 1085 h 1086"/>
                <a:gd name="T6" fmla="*/ 0 w 1527"/>
                <a:gd name="T7" fmla="*/ 1085 h 1086"/>
                <a:gd name="T8" fmla="*/ 0 w 1527"/>
                <a:gd name="T9" fmla="*/ 0 h 1086"/>
                <a:gd name="T10" fmla="*/ 654 w 1527"/>
                <a:gd name="T11" fmla="*/ 0 h 1086"/>
                <a:gd name="T12" fmla="*/ 654 w 1527"/>
                <a:gd name="T13" fmla="*/ 37 h 1086"/>
                <a:gd name="T14" fmla="*/ 36 w 1527"/>
                <a:gd name="T15" fmla="*/ 37 h 1086"/>
                <a:gd name="T16" fmla="*/ 36 w 1527"/>
                <a:gd name="T17" fmla="*/ 1047 h 1086"/>
                <a:gd name="T18" fmla="*/ 1489 w 1527"/>
                <a:gd name="T19" fmla="*/ 1047 h 1086"/>
                <a:gd name="T20" fmla="*/ 1489 w 1527"/>
                <a:gd name="T21" fmla="*/ 37 h 1086"/>
                <a:gd name="T22" fmla="*/ 870 w 1527"/>
                <a:gd name="T23" fmla="*/ 37 h 1086"/>
                <a:gd name="T24" fmla="*/ 870 w 1527"/>
                <a:gd name="T25" fmla="*/ 0 h 1086"/>
                <a:gd name="T26" fmla="*/ 1526 w 1527"/>
                <a:gd name="T27" fmla="*/ 0 h 1086"/>
                <a:gd name="T28" fmla="*/ 1526 w 1527"/>
                <a:gd name="T29" fmla="*/ 1085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7" h="1086">
                  <a:moveTo>
                    <a:pt x="1526" y="1085"/>
                  </a:moveTo>
                  <a:lnTo>
                    <a:pt x="1526" y="1085"/>
                  </a:lnTo>
                  <a:lnTo>
                    <a:pt x="1526" y="1085"/>
                  </a:lnTo>
                  <a:lnTo>
                    <a:pt x="0" y="1085"/>
                  </a:lnTo>
                  <a:lnTo>
                    <a:pt x="0" y="0"/>
                  </a:lnTo>
                  <a:lnTo>
                    <a:pt x="654" y="0"/>
                  </a:lnTo>
                  <a:lnTo>
                    <a:pt x="654" y="37"/>
                  </a:lnTo>
                  <a:lnTo>
                    <a:pt x="36" y="37"/>
                  </a:lnTo>
                  <a:lnTo>
                    <a:pt x="36" y="1047"/>
                  </a:lnTo>
                  <a:lnTo>
                    <a:pt x="1489" y="1047"/>
                  </a:lnTo>
                  <a:lnTo>
                    <a:pt x="1489" y="37"/>
                  </a:lnTo>
                  <a:lnTo>
                    <a:pt x="870" y="37"/>
                  </a:lnTo>
                  <a:lnTo>
                    <a:pt x="870" y="0"/>
                  </a:lnTo>
                  <a:lnTo>
                    <a:pt x="1526" y="0"/>
                  </a:lnTo>
                  <a:lnTo>
                    <a:pt x="1526" y="108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1" name="Freeform 100"/>
            <p:cNvSpPr>
              <a:spLocks noChangeArrowheads="1"/>
            </p:cNvSpPr>
            <p:nvPr/>
          </p:nvSpPr>
          <p:spPr bwMode="auto">
            <a:xfrm>
              <a:off x="3902075" y="1408113"/>
              <a:ext cx="15875" cy="14287"/>
            </a:xfrm>
            <a:custGeom>
              <a:avLst/>
              <a:gdLst>
                <a:gd name="T0" fmla="*/ 42 w 43"/>
                <a:gd name="T1" fmla="*/ 38 h 39"/>
                <a:gd name="T2" fmla="*/ 42 w 43"/>
                <a:gd name="T3" fmla="*/ 38 h 39"/>
                <a:gd name="T4" fmla="*/ 42 w 43"/>
                <a:gd name="T5" fmla="*/ 38 h 39"/>
                <a:gd name="T6" fmla="*/ 0 w 43"/>
                <a:gd name="T7" fmla="*/ 38 h 39"/>
                <a:gd name="T8" fmla="*/ 0 w 43"/>
                <a:gd name="T9" fmla="*/ 0 h 39"/>
                <a:gd name="T10" fmla="*/ 42 w 43"/>
                <a:gd name="T11" fmla="*/ 0 h 39"/>
                <a:gd name="T12" fmla="*/ 42 w 43"/>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3" h="39">
                  <a:moveTo>
                    <a:pt x="42" y="38"/>
                  </a:moveTo>
                  <a:lnTo>
                    <a:pt x="42" y="38"/>
                  </a:lnTo>
                  <a:lnTo>
                    <a:pt x="42" y="38"/>
                  </a:lnTo>
                  <a:lnTo>
                    <a:pt x="0" y="38"/>
                  </a:lnTo>
                  <a:lnTo>
                    <a:pt x="0" y="0"/>
                  </a:lnTo>
                  <a:lnTo>
                    <a:pt x="42" y="0"/>
                  </a:lnTo>
                  <a:lnTo>
                    <a:pt x="42" y="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2" name="Freeform 101"/>
            <p:cNvSpPr>
              <a:spLocks noChangeArrowheads="1"/>
            </p:cNvSpPr>
            <p:nvPr/>
          </p:nvSpPr>
          <p:spPr bwMode="auto">
            <a:xfrm>
              <a:off x="4349750" y="1408113"/>
              <a:ext cx="15875" cy="14287"/>
            </a:xfrm>
            <a:custGeom>
              <a:avLst/>
              <a:gdLst>
                <a:gd name="T0" fmla="*/ 43 w 44"/>
                <a:gd name="T1" fmla="*/ 38 h 39"/>
                <a:gd name="T2" fmla="*/ 43 w 44"/>
                <a:gd name="T3" fmla="*/ 38 h 39"/>
                <a:gd name="T4" fmla="*/ 43 w 44"/>
                <a:gd name="T5" fmla="*/ 38 h 39"/>
                <a:gd name="T6" fmla="*/ 0 w 44"/>
                <a:gd name="T7" fmla="*/ 38 h 39"/>
                <a:gd name="T8" fmla="*/ 0 w 44"/>
                <a:gd name="T9" fmla="*/ 0 h 39"/>
                <a:gd name="T10" fmla="*/ 43 w 44"/>
                <a:gd name="T11" fmla="*/ 0 h 39"/>
                <a:gd name="T12" fmla="*/ 43 w 44"/>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4" h="39">
                  <a:moveTo>
                    <a:pt x="43" y="38"/>
                  </a:moveTo>
                  <a:lnTo>
                    <a:pt x="43" y="38"/>
                  </a:lnTo>
                  <a:lnTo>
                    <a:pt x="43" y="38"/>
                  </a:lnTo>
                  <a:lnTo>
                    <a:pt x="0" y="38"/>
                  </a:lnTo>
                  <a:lnTo>
                    <a:pt x="0" y="0"/>
                  </a:lnTo>
                  <a:lnTo>
                    <a:pt x="43" y="0"/>
                  </a:lnTo>
                  <a:lnTo>
                    <a:pt x="43" y="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3" name="Freeform 102"/>
            <p:cNvSpPr>
              <a:spLocks noChangeArrowheads="1"/>
            </p:cNvSpPr>
            <p:nvPr/>
          </p:nvSpPr>
          <p:spPr bwMode="auto">
            <a:xfrm>
              <a:off x="3902075" y="1711325"/>
              <a:ext cx="15875" cy="14288"/>
            </a:xfrm>
            <a:custGeom>
              <a:avLst/>
              <a:gdLst>
                <a:gd name="T0" fmla="*/ 42 w 43"/>
                <a:gd name="T1" fmla="*/ 37 h 38"/>
                <a:gd name="T2" fmla="*/ 42 w 43"/>
                <a:gd name="T3" fmla="*/ 37 h 38"/>
                <a:gd name="T4" fmla="*/ 42 w 43"/>
                <a:gd name="T5" fmla="*/ 37 h 38"/>
                <a:gd name="T6" fmla="*/ 0 w 43"/>
                <a:gd name="T7" fmla="*/ 37 h 38"/>
                <a:gd name="T8" fmla="*/ 0 w 43"/>
                <a:gd name="T9" fmla="*/ 0 h 38"/>
                <a:gd name="T10" fmla="*/ 42 w 43"/>
                <a:gd name="T11" fmla="*/ 0 h 38"/>
                <a:gd name="T12" fmla="*/ 42 w 43"/>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43" h="38">
                  <a:moveTo>
                    <a:pt x="42" y="37"/>
                  </a:moveTo>
                  <a:lnTo>
                    <a:pt x="42" y="37"/>
                  </a:lnTo>
                  <a:lnTo>
                    <a:pt x="42" y="37"/>
                  </a:lnTo>
                  <a:lnTo>
                    <a:pt x="0" y="37"/>
                  </a:lnTo>
                  <a:lnTo>
                    <a:pt x="0" y="0"/>
                  </a:lnTo>
                  <a:lnTo>
                    <a:pt x="42" y="0"/>
                  </a:lnTo>
                  <a:lnTo>
                    <a:pt x="42"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4" name="Freeform 103"/>
            <p:cNvSpPr>
              <a:spLocks noChangeArrowheads="1"/>
            </p:cNvSpPr>
            <p:nvPr/>
          </p:nvSpPr>
          <p:spPr bwMode="auto">
            <a:xfrm>
              <a:off x="4349750" y="1711325"/>
              <a:ext cx="15875" cy="14288"/>
            </a:xfrm>
            <a:custGeom>
              <a:avLst/>
              <a:gdLst>
                <a:gd name="T0" fmla="*/ 43 w 44"/>
                <a:gd name="T1" fmla="*/ 37 h 38"/>
                <a:gd name="T2" fmla="*/ 43 w 44"/>
                <a:gd name="T3" fmla="*/ 37 h 38"/>
                <a:gd name="T4" fmla="*/ 43 w 44"/>
                <a:gd name="T5" fmla="*/ 37 h 38"/>
                <a:gd name="T6" fmla="*/ 0 w 44"/>
                <a:gd name="T7" fmla="*/ 37 h 38"/>
                <a:gd name="T8" fmla="*/ 0 w 44"/>
                <a:gd name="T9" fmla="*/ 0 h 38"/>
                <a:gd name="T10" fmla="*/ 43 w 44"/>
                <a:gd name="T11" fmla="*/ 0 h 38"/>
                <a:gd name="T12" fmla="*/ 43 w 44"/>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44" h="38">
                  <a:moveTo>
                    <a:pt x="43" y="37"/>
                  </a:moveTo>
                  <a:lnTo>
                    <a:pt x="43" y="37"/>
                  </a:lnTo>
                  <a:lnTo>
                    <a:pt x="43" y="37"/>
                  </a:lnTo>
                  <a:lnTo>
                    <a:pt x="0" y="37"/>
                  </a:lnTo>
                  <a:lnTo>
                    <a:pt x="0" y="0"/>
                  </a:lnTo>
                  <a:lnTo>
                    <a:pt x="43" y="0"/>
                  </a:lnTo>
                  <a:lnTo>
                    <a:pt x="43"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5" name="Freeform 104"/>
            <p:cNvSpPr>
              <a:spLocks noChangeArrowheads="1"/>
            </p:cNvSpPr>
            <p:nvPr/>
          </p:nvSpPr>
          <p:spPr bwMode="auto">
            <a:xfrm>
              <a:off x="4219575" y="1747838"/>
              <a:ext cx="61913" cy="84137"/>
            </a:xfrm>
            <a:custGeom>
              <a:avLst/>
              <a:gdLst>
                <a:gd name="T0" fmla="*/ 141 w 174"/>
                <a:gd name="T1" fmla="*/ 234 h 235"/>
                <a:gd name="T2" fmla="*/ 141 w 174"/>
                <a:gd name="T3" fmla="*/ 234 h 235"/>
                <a:gd name="T4" fmla="*/ 141 w 174"/>
                <a:gd name="T5" fmla="*/ 234 h 235"/>
                <a:gd name="T6" fmla="*/ 0 w 174"/>
                <a:gd name="T7" fmla="*/ 22 h 235"/>
                <a:gd name="T8" fmla="*/ 32 w 174"/>
                <a:gd name="T9" fmla="*/ 0 h 235"/>
                <a:gd name="T10" fmla="*/ 173 w 174"/>
                <a:gd name="T11" fmla="*/ 216 h 235"/>
                <a:gd name="T12" fmla="*/ 141 w 174"/>
                <a:gd name="T13" fmla="*/ 234 h 235"/>
              </a:gdLst>
              <a:ahLst/>
              <a:cxnLst>
                <a:cxn ang="0">
                  <a:pos x="T0" y="T1"/>
                </a:cxn>
                <a:cxn ang="0">
                  <a:pos x="T2" y="T3"/>
                </a:cxn>
                <a:cxn ang="0">
                  <a:pos x="T4" y="T5"/>
                </a:cxn>
                <a:cxn ang="0">
                  <a:pos x="T6" y="T7"/>
                </a:cxn>
                <a:cxn ang="0">
                  <a:pos x="T8" y="T9"/>
                </a:cxn>
                <a:cxn ang="0">
                  <a:pos x="T10" y="T11"/>
                </a:cxn>
                <a:cxn ang="0">
                  <a:pos x="T12" y="T13"/>
                </a:cxn>
              </a:cxnLst>
              <a:rect l="0" t="0" r="r" b="b"/>
              <a:pathLst>
                <a:path w="174" h="235">
                  <a:moveTo>
                    <a:pt x="141" y="234"/>
                  </a:moveTo>
                  <a:lnTo>
                    <a:pt x="141" y="234"/>
                  </a:lnTo>
                  <a:lnTo>
                    <a:pt x="141" y="234"/>
                  </a:lnTo>
                  <a:lnTo>
                    <a:pt x="0" y="22"/>
                  </a:lnTo>
                  <a:lnTo>
                    <a:pt x="32" y="0"/>
                  </a:lnTo>
                  <a:lnTo>
                    <a:pt x="173" y="216"/>
                  </a:lnTo>
                  <a:lnTo>
                    <a:pt x="141" y="2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6" name="Freeform 105"/>
            <p:cNvSpPr>
              <a:spLocks noChangeArrowheads="1"/>
            </p:cNvSpPr>
            <p:nvPr/>
          </p:nvSpPr>
          <p:spPr bwMode="auto">
            <a:xfrm>
              <a:off x="3983038" y="1747838"/>
              <a:ext cx="61912" cy="84137"/>
            </a:xfrm>
            <a:custGeom>
              <a:avLst/>
              <a:gdLst>
                <a:gd name="T0" fmla="*/ 32 w 174"/>
                <a:gd name="T1" fmla="*/ 234 h 235"/>
                <a:gd name="T2" fmla="*/ 32 w 174"/>
                <a:gd name="T3" fmla="*/ 234 h 235"/>
                <a:gd name="T4" fmla="*/ 32 w 174"/>
                <a:gd name="T5" fmla="*/ 234 h 235"/>
                <a:gd name="T6" fmla="*/ 0 w 174"/>
                <a:gd name="T7" fmla="*/ 216 h 235"/>
                <a:gd name="T8" fmla="*/ 142 w 174"/>
                <a:gd name="T9" fmla="*/ 0 h 235"/>
                <a:gd name="T10" fmla="*/ 173 w 174"/>
                <a:gd name="T11" fmla="*/ 22 h 235"/>
                <a:gd name="T12" fmla="*/ 32 w 174"/>
                <a:gd name="T13" fmla="*/ 234 h 235"/>
              </a:gdLst>
              <a:ahLst/>
              <a:cxnLst>
                <a:cxn ang="0">
                  <a:pos x="T0" y="T1"/>
                </a:cxn>
                <a:cxn ang="0">
                  <a:pos x="T2" y="T3"/>
                </a:cxn>
                <a:cxn ang="0">
                  <a:pos x="T4" y="T5"/>
                </a:cxn>
                <a:cxn ang="0">
                  <a:pos x="T6" y="T7"/>
                </a:cxn>
                <a:cxn ang="0">
                  <a:pos x="T8" y="T9"/>
                </a:cxn>
                <a:cxn ang="0">
                  <a:pos x="T10" y="T11"/>
                </a:cxn>
                <a:cxn ang="0">
                  <a:pos x="T12" y="T13"/>
                </a:cxn>
              </a:cxnLst>
              <a:rect l="0" t="0" r="r" b="b"/>
              <a:pathLst>
                <a:path w="174" h="235">
                  <a:moveTo>
                    <a:pt x="32" y="234"/>
                  </a:moveTo>
                  <a:lnTo>
                    <a:pt x="32" y="234"/>
                  </a:lnTo>
                  <a:lnTo>
                    <a:pt x="32" y="234"/>
                  </a:lnTo>
                  <a:lnTo>
                    <a:pt x="0" y="216"/>
                  </a:lnTo>
                  <a:lnTo>
                    <a:pt x="142" y="0"/>
                  </a:lnTo>
                  <a:lnTo>
                    <a:pt x="173" y="22"/>
                  </a:lnTo>
                  <a:lnTo>
                    <a:pt x="32" y="2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7" name="Freeform 106"/>
            <p:cNvSpPr>
              <a:spLocks noChangeArrowheads="1"/>
            </p:cNvSpPr>
            <p:nvPr/>
          </p:nvSpPr>
          <p:spPr bwMode="auto">
            <a:xfrm>
              <a:off x="4125913" y="1751013"/>
              <a:ext cx="14287" cy="80962"/>
            </a:xfrm>
            <a:custGeom>
              <a:avLst/>
              <a:gdLst>
                <a:gd name="T0" fmla="*/ 37 w 38"/>
                <a:gd name="T1" fmla="*/ 225 h 226"/>
                <a:gd name="T2" fmla="*/ 37 w 38"/>
                <a:gd name="T3" fmla="*/ 225 h 226"/>
                <a:gd name="T4" fmla="*/ 37 w 38"/>
                <a:gd name="T5" fmla="*/ 225 h 226"/>
                <a:gd name="T6" fmla="*/ 0 w 38"/>
                <a:gd name="T7" fmla="*/ 225 h 226"/>
                <a:gd name="T8" fmla="*/ 0 w 38"/>
                <a:gd name="T9" fmla="*/ 0 h 226"/>
                <a:gd name="T10" fmla="*/ 37 w 38"/>
                <a:gd name="T11" fmla="*/ 0 h 226"/>
                <a:gd name="T12" fmla="*/ 37 w 38"/>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38" h="226">
                  <a:moveTo>
                    <a:pt x="37" y="225"/>
                  </a:moveTo>
                  <a:lnTo>
                    <a:pt x="37" y="225"/>
                  </a:lnTo>
                  <a:lnTo>
                    <a:pt x="37" y="225"/>
                  </a:lnTo>
                  <a:lnTo>
                    <a:pt x="0" y="225"/>
                  </a:lnTo>
                  <a:lnTo>
                    <a:pt x="0" y="0"/>
                  </a:lnTo>
                  <a:lnTo>
                    <a:pt x="37" y="0"/>
                  </a:lnTo>
                  <a:lnTo>
                    <a:pt x="37" y="22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8" name="Freeform 107"/>
            <p:cNvSpPr>
              <a:spLocks noChangeArrowheads="1"/>
            </p:cNvSpPr>
            <p:nvPr/>
          </p:nvSpPr>
          <p:spPr bwMode="auto">
            <a:xfrm>
              <a:off x="3952875" y="1463675"/>
              <a:ext cx="347663" cy="193675"/>
            </a:xfrm>
            <a:custGeom>
              <a:avLst/>
              <a:gdLst>
                <a:gd name="T0" fmla="*/ 26 w 965"/>
                <a:gd name="T1" fmla="*/ 539 h 540"/>
                <a:gd name="T2" fmla="*/ 26 w 965"/>
                <a:gd name="T3" fmla="*/ 539 h 540"/>
                <a:gd name="T4" fmla="*/ 26 w 965"/>
                <a:gd name="T5" fmla="*/ 539 h 540"/>
                <a:gd name="T6" fmla="*/ 0 w 965"/>
                <a:gd name="T7" fmla="*/ 515 h 540"/>
                <a:gd name="T8" fmla="*/ 289 w 965"/>
                <a:gd name="T9" fmla="*/ 228 h 540"/>
                <a:gd name="T10" fmla="*/ 502 w 965"/>
                <a:gd name="T11" fmla="*/ 438 h 540"/>
                <a:gd name="T12" fmla="*/ 940 w 965"/>
                <a:gd name="T13" fmla="*/ 0 h 540"/>
                <a:gd name="T14" fmla="*/ 964 w 965"/>
                <a:gd name="T15" fmla="*/ 27 h 540"/>
                <a:gd name="T16" fmla="*/ 502 w 965"/>
                <a:gd name="T17" fmla="*/ 488 h 540"/>
                <a:gd name="T18" fmla="*/ 289 w 965"/>
                <a:gd name="T19" fmla="*/ 276 h 540"/>
                <a:gd name="T20" fmla="*/ 26 w 965"/>
                <a:gd name="T21" fmla="*/ 53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5" h="540">
                  <a:moveTo>
                    <a:pt x="26" y="539"/>
                  </a:moveTo>
                  <a:lnTo>
                    <a:pt x="26" y="539"/>
                  </a:lnTo>
                  <a:lnTo>
                    <a:pt x="26" y="539"/>
                  </a:lnTo>
                  <a:lnTo>
                    <a:pt x="0" y="515"/>
                  </a:lnTo>
                  <a:lnTo>
                    <a:pt x="289" y="228"/>
                  </a:lnTo>
                  <a:lnTo>
                    <a:pt x="502" y="438"/>
                  </a:lnTo>
                  <a:lnTo>
                    <a:pt x="940" y="0"/>
                  </a:lnTo>
                  <a:lnTo>
                    <a:pt x="964" y="27"/>
                  </a:lnTo>
                  <a:lnTo>
                    <a:pt x="502" y="488"/>
                  </a:lnTo>
                  <a:lnTo>
                    <a:pt x="289" y="276"/>
                  </a:lnTo>
                  <a:lnTo>
                    <a:pt x="26" y="5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09" name="Freeform 108"/>
            <p:cNvSpPr>
              <a:spLocks noChangeArrowheads="1"/>
            </p:cNvSpPr>
            <p:nvPr/>
          </p:nvSpPr>
          <p:spPr bwMode="auto">
            <a:xfrm>
              <a:off x="4243388" y="1462088"/>
              <a:ext cx="60325" cy="58737"/>
            </a:xfrm>
            <a:custGeom>
              <a:avLst/>
              <a:gdLst>
                <a:gd name="T0" fmla="*/ 165 w 166"/>
                <a:gd name="T1" fmla="*/ 164 h 165"/>
                <a:gd name="T2" fmla="*/ 165 w 166"/>
                <a:gd name="T3" fmla="*/ 164 h 165"/>
                <a:gd name="T4" fmla="*/ 165 w 166"/>
                <a:gd name="T5" fmla="*/ 164 h 165"/>
                <a:gd name="T6" fmla="*/ 130 w 166"/>
                <a:gd name="T7" fmla="*/ 164 h 165"/>
                <a:gd name="T8" fmla="*/ 130 w 166"/>
                <a:gd name="T9" fmla="*/ 35 h 165"/>
                <a:gd name="T10" fmla="*/ 0 w 166"/>
                <a:gd name="T11" fmla="*/ 35 h 165"/>
                <a:gd name="T12" fmla="*/ 0 w 166"/>
                <a:gd name="T13" fmla="*/ 0 h 165"/>
                <a:gd name="T14" fmla="*/ 165 w 166"/>
                <a:gd name="T15" fmla="*/ 0 h 165"/>
                <a:gd name="T16" fmla="*/ 165 w 166"/>
                <a:gd name="T17"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164"/>
                  </a:moveTo>
                  <a:lnTo>
                    <a:pt x="165" y="164"/>
                  </a:lnTo>
                  <a:lnTo>
                    <a:pt x="165" y="164"/>
                  </a:lnTo>
                  <a:lnTo>
                    <a:pt x="130" y="164"/>
                  </a:lnTo>
                  <a:lnTo>
                    <a:pt x="130" y="35"/>
                  </a:lnTo>
                  <a:lnTo>
                    <a:pt x="0" y="35"/>
                  </a:lnTo>
                  <a:lnTo>
                    <a:pt x="0" y="0"/>
                  </a:lnTo>
                  <a:lnTo>
                    <a:pt x="165" y="0"/>
                  </a:lnTo>
                  <a:lnTo>
                    <a:pt x="165" y="16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sp>
          <p:nvSpPr>
            <p:cNvPr id="110" name="Freeform 109"/>
            <p:cNvSpPr>
              <a:spLocks noChangeArrowheads="1"/>
            </p:cNvSpPr>
            <p:nvPr/>
          </p:nvSpPr>
          <p:spPr bwMode="auto">
            <a:xfrm>
              <a:off x="4089400" y="1346200"/>
              <a:ext cx="90488" cy="61913"/>
            </a:xfrm>
            <a:custGeom>
              <a:avLst/>
              <a:gdLst>
                <a:gd name="T0" fmla="*/ 34 w 250"/>
                <a:gd name="T1" fmla="*/ 135 h 170"/>
                <a:gd name="T2" fmla="*/ 34 w 250"/>
                <a:gd name="T3" fmla="*/ 135 h 170"/>
                <a:gd name="T4" fmla="*/ 34 w 250"/>
                <a:gd name="T5" fmla="*/ 135 h 170"/>
                <a:gd name="T6" fmla="*/ 215 w 250"/>
                <a:gd name="T7" fmla="*/ 135 h 170"/>
                <a:gd name="T8" fmla="*/ 215 w 250"/>
                <a:gd name="T9" fmla="*/ 34 h 170"/>
                <a:gd name="T10" fmla="*/ 34 w 250"/>
                <a:gd name="T11" fmla="*/ 34 h 170"/>
                <a:gd name="T12" fmla="*/ 34 w 250"/>
                <a:gd name="T13" fmla="*/ 135 h 170"/>
                <a:gd name="T14" fmla="*/ 249 w 250"/>
                <a:gd name="T15" fmla="*/ 169 h 170"/>
                <a:gd name="T16" fmla="*/ 249 w 250"/>
                <a:gd name="T17" fmla="*/ 169 h 170"/>
                <a:gd name="T18" fmla="*/ 249 w 250"/>
                <a:gd name="T19" fmla="*/ 169 h 170"/>
                <a:gd name="T20" fmla="*/ 0 w 250"/>
                <a:gd name="T21" fmla="*/ 169 h 170"/>
                <a:gd name="T22" fmla="*/ 0 w 250"/>
                <a:gd name="T23" fmla="*/ 0 h 170"/>
                <a:gd name="T24" fmla="*/ 249 w 250"/>
                <a:gd name="T25" fmla="*/ 0 h 170"/>
                <a:gd name="T26" fmla="*/ 249 w 250"/>
                <a:gd name="T27"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170">
                  <a:moveTo>
                    <a:pt x="34" y="135"/>
                  </a:moveTo>
                  <a:lnTo>
                    <a:pt x="34" y="135"/>
                  </a:lnTo>
                  <a:lnTo>
                    <a:pt x="34" y="135"/>
                  </a:lnTo>
                  <a:lnTo>
                    <a:pt x="215" y="135"/>
                  </a:lnTo>
                  <a:lnTo>
                    <a:pt x="215" y="34"/>
                  </a:lnTo>
                  <a:lnTo>
                    <a:pt x="34" y="34"/>
                  </a:lnTo>
                  <a:lnTo>
                    <a:pt x="34" y="135"/>
                  </a:lnTo>
                  <a:close/>
                  <a:moveTo>
                    <a:pt x="249" y="169"/>
                  </a:moveTo>
                  <a:lnTo>
                    <a:pt x="249" y="169"/>
                  </a:lnTo>
                  <a:lnTo>
                    <a:pt x="249" y="169"/>
                  </a:lnTo>
                  <a:lnTo>
                    <a:pt x="0" y="169"/>
                  </a:lnTo>
                  <a:lnTo>
                    <a:pt x="0" y="0"/>
                  </a:lnTo>
                  <a:lnTo>
                    <a:pt x="249" y="0"/>
                  </a:lnTo>
                  <a:lnTo>
                    <a:pt x="249" y="16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350"/>
            </a:p>
          </p:txBody>
        </p:sp>
      </p:grpSp>
      <p:sp>
        <p:nvSpPr>
          <p:cNvPr id="3" name="Rectangle 2"/>
          <p:cNvSpPr/>
          <p:nvPr/>
        </p:nvSpPr>
        <p:spPr>
          <a:xfrm>
            <a:off x="545771" y="2499210"/>
            <a:ext cx="2031326" cy="323165"/>
          </a:xfrm>
          <a:prstGeom prst="rect">
            <a:avLst/>
          </a:prstGeom>
        </p:spPr>
        <p:txBody>
          <a:bodyPr wrap="none">
            <a:spAutoFit/>
          </a:bodyPr>
          <a:lstStyle/>
          <a:p>
            <a:pPr algn="ctr"/>
            <a:r>
              <a:rPr lang="en-US" sz="1500" b="1" dirty="0">
                <a:solidFill>
                  <a:schemeClr val="accent2"/>
                </a:solidFill>
                <a:latin typeface="Arial Regular"/>
                <a:ea typeface="Roboto Thin" panose="02000000000000000000" pitchFamily="2" charset="0"/>
                <a:cs typeface="Roboto Thin" panose="02000000000000000000" pitchFamily="2" charset="0"/>
              </a:rPr>
              <a:t>Changing Payor Mix</a:t>
            </a:r>
          </a:p>
        </p:txBody>
      </p:sp>
      <p:sp>
        <p:nvSpPr>
          <p:cNvPr id="77" name="Rectangle 76"/>
          <p:cNvSpPr/>
          <p:nvPr/>
        </p:nvSpPr>
        <p:spPr>
          <a:xfrm>
            <a:off x="3444921" y="2499210"/>
            <a:ext cx="1981633" cy="323165"/>
          </a:xfrm>
          <a:prstGeom prst="rect">
            <a:avLst/>
          </a:prstGeom>
        </p:spPr>
        <p:txBody>
          <a:bodyPr wrap="none">
            <a:spAutoFit/>
          </a:bodyPr>
          <a:lstStyle/>
          <a:p>
            <a:pPr algn="ctr"/>
            <a:r>
              <a:rPr lang="en-US" sz="1500" b="1" dirty="0">
                <a:solidFill>
                  <a:schemeClr val="accent2"/>
                </a:solidFill>
                <a:latin typeface="Arial Regular"/>
                <a:ea typeface="Roboto Thin" panose="02000000000000000000" pitchFamily="2" charset="0"/>
                <a:cs typeface="Roboto Thin" panose="02000000000000000000" pitchFamily="2" charset="0"/>
              </a:rPr>
              <a:t>Increased Bad Debt</a:t>
            </a:r>
          </a:p>
        </p:txBody>
      </p:sp>
      <p:sp>
        <p:nvSpPr>
          <p:cNvPr id="79" name="Rectangle 78"/>
          <p:cNvSpPr/>
          <p:nvPr/>
        </p:nvSpPr>
        <p:spPr>
          <a:xfrm>
            <a:off x="6093699" y="2499210"/>
            <a:ext cx="2515432" cy="323165"/>
          </a:xfrm>
          <a:prstGeom prst="rect">
            <a:avLst/>
          </a:prstGeom>
        </p:spPr>
        <p:txBody>
          <a:bodyPr wrap="none">
            <a:spAutoFit/>
          </a:bodyPr>
          <a:lstStyle/>
          <a:p>
            <a:pPr algn="ctr"/>
            <a:r>
              <a:rPr lang="en-US" sz="1500" b="1" dirty="0">
                <a:solidFill>
                  <a:schemeClr val="accent2"/>
                </a:solidFill>
                <a:latin typeface="Arial Regular"/>
                <a:ea typeface="Roboto Thin" panose="02000000000000000000" pitchFamily="2" charset="0"/>
                <a:cs typeface="Roboto Thin" panose="02000000000000000000" pitchFamily="2" charset="0"/>
              </a:rPr>
              <a:t>Increased Cost-to-Collect</a:t>
            </a:r>
          </a:p>
        </p:txBody>
      </p:sp>
      <p:sp>
        <p:nvSpPr>
          <p:cNvPr id="5" name="Rectangle 4"/>
          <p:cNvSpPr/>
          <p:nvPr/>
        </p:nvSpPr>
        <p:spPr>
          <a:xfrm>
            <a:off x="457199" y="2798959"/>
            <a:ext cx="2365907" cy="2690417"/>
          </a:xfrm>
          <a:prstGeom prst="rect">
            <a:avLst/>
          </a:prstGeom>
        </p:spPr>
        <p:txBody>
          <a:bodyPr wrap="square">
            <a:spAutoFit/>
          </a:bodyPr>
          <a:lstStyle/>
          <a:p>
            <a:pPr>
              <a:lnSpc>
                <a:spcPts val="1700"/>
              </a:lnSpc>
            </a:pP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“Self Pay” </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is now the 3</a:t>
            </a:r>
            <a:r>
              <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rd</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 largest payer behind Medicare &amp; Medicaid</a:t>
            </a:r>
            <a:r>
              <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1</a:t>
            </a:r>
          </a:p>
          <a:p>
            <a:pPr lvl="0">
              <a:lnSpc>
                <a:spcPts val="1700"/>
              </a:lnSpc>
              <a:defRPr/>
            </a:pPr>
            <a:endParaRPr lang="en-US" sz="1200" dirty="0">
              <a:solidFill>
                <a:schemeClr val="tx1">
                  <a:lumMod val="75000"/>
                  <a:lumOff val="25000"/>
                </a:schemeClr>
              </a:solidFill>
            </a:endParaRPr>
          </a:p>
          <a:p>
            <a:pPr lvl="0">
              <a:lnSpc>
                <a:spcPts val="1700"/>
              </a:lnSpc>
              <a:defRPr/>
            </a:pP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30% of hospital revenue </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now comes from patients</a:t>
            </a:r>
            <a:r>
              <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2</a:t>
            </a:r>
          </a:p>
          <a:p>
            <a:pPr lvl="0">
              <a:lnSpc>
                <a:spcPts val="1700"/>
              </a:lnSpc>
              <a:defRPr/>
            </a:pPr>
            <a:endPar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endParaRPr>
          </a:p>
          <a:p>
            <a:pPr lvl="0">
              <a:lnSpc>
                <a:spcPts val="1700"/>
              </a:lnSpc>
              <a:defRPr/>
            </a:pP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Patient liabilities are more complicated</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—no longer just co-pays—and include cost sharing arrangements like coinsurance and deductibles</a:t>
            </a:r>
            <a:endParaRPr lang="en-US" sz="1200" dirty="0">
              <a:solidFill>
                <a:schemeClr val="tx1">
                  <a:lumMod val="75000"/>
                  <a:lumOff val="25000"/>
                </a:schemeClr>
              </a:solidFill>
            </a:endParaRPr>
          </a:p>
        </p:txBody>
      </p:sp>
      <p:sp>
        <p:nvSpPr>
          <p:cNvPr id="6" name="Rectangle 5"/>
          <p:cNvSpPr/>
          <p:nvPr/>
        </p:nvSpPr>
        <p:spPr>
          <a:xfrm>
            <a:off x="3331330" y="2798959"/>
            <a:ext cx="2366278" cy="2907014"/>
          </a:xfrm>
          <a:prstGeom prst="rect">
            <a:avLst/>
          </a:prstGeom>
        </p:spPr>
        <p:txBody>
          <a:bodyPr wrap="square">
            <a:spAutoFit/>
          </a:bodyPr>
          <a:lstStyle/>
          <a:p>
            <a:pPr>
              <a:lnSpc>
                <a:spcPts val="1700"/>
              </a:lnSpc>
            </a:pP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&gt;80% of self-pay bills and 50% of patient responsibilities</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 after insurance end up as bad debt</a:t>
            </a:r>
            <a:r>
              <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3</a:t>
            </a:r>
          </a:p>
          <a:p>
            <a:pPr>
              <a:lnSpc>
                <a:spcPts val="1700"/>
              </a:lnSpc>
            </a:pPr>
            <a:endPar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endParaRPr>
          </a:p>
          <a:p>
            <a:pPr lvl="0">
              <a:lnSpc>
                <a:spcPts val="1700"/>
              </a:lnSpc>
              <a:defRPr/>
            </a:pP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A recent AHA survey indicates </a:t>
            </a: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uncompensated care is a $35.7B industry problem</a:t>
            </a:r>
            <a:r>
              <a:rPr lang="en-US" sz="1200" b="1"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4</a:t>
            </a:r>
          </a:p>
          <a:p>
            <a:pPr lvl="0">
              <a:lnSpc>
                <a:spcPts val="1700"/>
              </a:lnSpc>
              <a:defRPr/>
            </a:pPr>
            <a:endPar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endParaRPr>
          </a:p>
          <a:p>
            <a:pPr lvl="0">
              <a:lnSpc>
                <a:spcPts val="1700"/>
              </a:lnSpc>
              <a:defRPr/>
            </a:pP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25% of insured adults </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(31 million people) are considered under-insured and lack the ability to fund their care </a:t>
            </a:r>
            <a:r>
              <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5</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 </a:t>
            </a:r>
          </a:p>
        </p:txBody>
      </p:sp>
      <p:sp>
        <p:nvSpPr>
          <p:cNvPr id="7" name="Rectangle 6"/>
          <p:cNvSpPr/>
          <p:nvPr/>
        </p:nvSpPr>
        <p:spPr>
          <a:xfrm>
            <a:off x="6247003" y="2798959"/>
            <a:ext cx="2366278" cy="2689006"/>
          </a:xfrm>
          <a:prstGeom prst="rect">
            <a:avLst/>
          </a:prstGeom>
        </p:spPr>
        <p:txBody>
          <a:bodyPr wrap="square">
            <a:spAutoFit/>
          </a:bodyPr>
          <a:lstStyle/>
          <a:p>
            <a:pPr>
              <a:lnSpc>
                <a:spcPts val="1700"/>
              </a:lnSpc>
            </a:pP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Patient payments require more </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resources to collect downstream </a:t>
            </a:r>
          </a:p>
          <a:p>
            <a:pPr>
              <a:lnSpc>
                <a:spcPts val="1700"/>
              </a:lnSpc>
            </a:pPr>
            <a:endPar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endParaRPr>
          </a:p>
          <a:p>
            <a:pPr>
              <a:lnSpc>
                <a:spcPts val="1700"/>
              </a:lnSpc>
            </a:pP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Providers can only </a:t>
            </a: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expect to collect 50-70%</a:t>
            </a: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 of a balance after a patient visit</a:t>
            </a:r>
            <a:r>
              <a:rPr lang="en-US" sz="1200"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6</a:t>
            </a:r>
          </a:p>
          <a:p>
            <a:pPr>
              <a:lnSpc>
                <a:spcPts val="1700"/>
              </a:lnSpc>
            </a:pPr>
            <a:endPar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endParaRPr>
          </a:p>
          <a:p>
            <a:pPr>
              <a:lnSpc>
                <a:spcPts val="1700"/>
              </a:lnSpc>
            </a:pPr>
            <a:r>
              <a:rPr lang="en-US" sz="1200" dirty="0">
                <a:solidFill>
                  <a:schemeClr val="tx1">
                    <a:lumMod val="75000"/>
                    <a:lumOff val="25000"/>
                  </a:schemeClr>
                </a:solidFill>
                <a:latin typeface="Arial Regular"/>
                <a:ea typeface="Roboto Thin" panose="02000000000000000000" pitchFamily="2" charset="0"/>
                <a:cs typeface="Roboto Thin" panose="02000000000000000000" pitchFamily="2" charset="0"/>
              </a:rPr>
              <a:t>From patients with high-deductible plans, </a:t>
            </a:r>
            <a:r>
              <a:rPr lang="en-US" sz="1200" b="1" dirty="0">
                <a:solidFill>
                  <a:schemeClr val="tx1">
                    <a:lumMod val="75000"/>
                    <a:lumOff val="25000"/>
                  </a:schemeClr>
                </a:solidFill>
                <a:latin typeface="Arial Regular"/>
                <a:ea typeface="Roboto Thin" panose="02000000000000000000" pitchFamily="2" charset="0"/>
                <a:cs typeface="Roboto Thin" panose="02000000000000000000" pitchFamily="2" charset="0"/>
              </a:rPr>
              <a:t>providers are collecting about $0.18 to $0.34 on the dollar</a:t>
            </a:r>
            <a:r>
              <a:rPr lang="en-US" sz="1200" b="1" baseline="30000" dirty="0">
                <a:solidFill>
                  <a:schemeClr val="tx1">
                    <a:lumMod val="75000"/>
                    <a:lumOff val="25000"/>
                  </a:schemeClr>
                </a:solidFill>
                <a:latin typeface="Arial Regular"/>
                <a:ea typeface="Roboto Thin" panose="02000000000000000000" pitchFamily="2" charset="0"/>
                <a:cs typeface="Roboto Thin" panose="02000000000000000000" pitchFamily="2" charset="0"/>
              </a:rPr>
              <a:t>7</a:t>
            </a:r>
          </a:p>
        </p:txBody>
      </p:sp>
      <p:grpSp>
        <p:nvGrpSpPr>
          <p:cNvPr id="64" name="Group 63"/>
          <p:cNvGrpSpPr/>
          <p:nvPr/>
        </p:nvGrpSpPr>
        <p:grpSpPr>
          <a:xfrm>
            <a:off x="7200300" y="1942372"/>
            <a:ext cx="302217" cy="408174"/>
            <a:chOff x="8050957" y="1446829"/>
            <a:chExt cx="402956" cy="544232"/>
          </a:xfrm>
        </p:grpSpPr>
        <p:sp>
          <p:nvSpPr>
            <p:cNvPr id="8" name="Snip Single Corner Rectangle 7"/>
            <p:cNvSpPr/>
            <p:nvPr/>
          </p:nvSpPr>
          <p:spPr>
            <a:xfrm>
              <a:off x="8050957" y="1446829"/>
              <a:ext cx="402956" cy="544232"/>
            </a:xfrm>
            <a:prstGeom prst="snip1Rect">
              <a:avLst>
                <a:gd name="adj" fmla="val 29904"/>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2" name="Isosceles Triangle 61"/>
            <p:cNvSpPr/>
            <p:nvPr/>
          </p:nvSpPr>
          <p:spPr>
            <a:xfrm rot="13456843">
              <a:off x="8274038" y="1486665"/>
              <a:ext cx="148928" cy="91355"/>
            </a:xfrm>
            <a:prstGeom prst="triangle">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3" name="Down Arrow 62"/>
            <p:cNvSpPr/>
            <p:nvPr/>
          </p:nvSpPr>
          <p:spPr>
            <a:xfrm>
              <a:off x="8122920" y="1532342"/>
              <a:ext cx="140380" cy="287895"/>
            </a:xfrm>
            <a:prstGeom prst="downArrow">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 name="Slide Number Placeholder 3">
            <a:extLst>
              <a:ext uri="{FF2B5EF4-FFF2-40B4-BE49-F238E27FC236}">
                <a16:creationId xmlns:a16="http://schemas.microsoft.com/office/drawing/2014/main" id="{B37C202E-B34D-D04A-9697-687D3E3D9FCE}"/>
              </a:ext>
            </a:extLst>
          </p:cNvPr>
          <p:cNvSpPr>
            <a:spLocks noGrp="1"/>
          </p:cNvSpPr>
          <p:nvPr>
            <p:ph type="sldNum" sz="quarter" idx="4"/>
          </p:nvPr>
        </p:nvSpPr>
        <p:spPr/>
        <p:txBody>
          <a:bodyPr/>
          <a:lstStyle/>
          <a:p>
            <a:fld id="{C2CB5AC3-9B10-7342-AA29-774D8DCAC0D8}" type="slidenum">
              <a:rPr lang="en-US" smtClean="0"/>
              <a:pPr/>
              <a:t>10</a:t>
            </a:fld>
            <a:endParaRPr lang="en-US" dirty="0"/>
          </a:p>
        </p:txBody>
      </p:sp>
    </p:spTree>
    <p:extLst>
      <p:ext uri="{BB962C8B-B14F-4D97-AF65-F5344CB8AC3E}">
        <p14:creationId xmlns:p14="http://schemas.microsoft.com/office/powerpoint/2010/main" val="30870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9A79F5-AE46-C645-8A89-AA8E303B50A1}"/>
              </a:ext>
            </a:extLst>
          </p:cNvPr>
          <p:cNvSpPr/>
          <p:nvPr/>
        </p:nvSpPr>
        <p:spPr>
          <a:xfrm flipV="1">
            <a:off x="0" y="-11995"/>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922CE-E3DC-4D99-857B-E808198B0352}"/>
              </a:ext>
            </a:extLst>
          </p:cNvPr>
          <p:cNvSpPr>
            <a:spLocks noGrp="1"/>
          </p:cNvSpPr>
          <p:nvPr>
            <p:ph type="title"/>
          </p:nvPr>
        </p:nvSpPr>
        <p:spPr>
          <a:xfrm>
            <a:off x="0" y="2"/>
            <a:ext cx="9144000" cy="1223674"/>
          </a:xfrm>
        </p:spPr>
        <p:txBody>
          <a:bodyPr>
            <a:normAutofit/>
          </a:bodyPr>
          <a:lstStyle/>
          <a:p>
            <a:pPr algn="ctr"/>
            <a:r>
              <a:rPr lang="en-US" sz="3400" b="1" dirty="0">
                <a:solidFill>
                  <a:schemeClr val="accent2"/>
                </a:solidFill>
              </a:rPr>
              <a:t>Who pays the bill?</a:t>
            </a:r>
          </a:p>
        </p:txBody>
      </p:sp>
      <p:sp>
        <p:nvSpPr>
          <p:cNvPr id="3" name="Slide Number Placeholder 2">
            <a:extLst>
              <a:ext uri="{FF2B5EF4-FFF2-40B4-BE49-F238E27FC236}">
                <a16:creationId xmlns:a16="http://schemas.microsoft.com/office/drawing/2014/main" id="{4BFBB080-3894-44F9-9400-8828ADC02647}"/>
              </a:ext>
            </a:extLst>
          </p:cNvPr>
          <p:cNvSpPr>
            <a:spLocks noGrp="1"/>
          </p:cNvSpPr>
          <p:nvPr>
            <p:ph type="sldNum" sz="quarter" idx="4"/>
          </p:nvPr>
        </p:nvSpPr>
        <p:spPr>
          <a:xfrm>
            <a:off x="457200" y="6396848"/>
            <a:ext cx="580036" cy="196620"/>
          </a:xfrm>
        </p:spPr>
        <p:txBody>
          <a:bodyPr/>
          <a:lstStyle/>
          <a:p>
            <a:fld id="{C2CB5AC3-9B10-7342-AA29-774D8DCAC0D8}" type="slidenum">
              <a:rPr lang="en-US" smtClean="0"/>
              <a:pPr/>
              <a:t>11</a:t>
            </a:fld>
            <a:endParaRPr lang="en-US" dirty="0"/>
          </a:p>
        </p:txBody>
      </p:sp>
      <p:sp>
        <p:nvSpPr>
          <p:cNvPr id="6" name="Content Placeholder 7">
            <a:extLst>
              <a:ext uri="{FF2B5EF4-FFF2-40B4-BE49-F238E27FC236}">
                <a16:creationId xmlns:a16="http://schemas.microsoft.com/office/drawing/2014/main" id="{991ACA94-3203-4F47-BEB7-0963A0E65002}"/>
              </a:ext>
            </a:extLst>
          </p:cNvPr>
          <p:cNvSpPr txBox="1">
            <a:spLocks/>
          </p:cNvSpPr>
          <p:nvPr/>
        </p:nvSpPr>
        <p:spPr>
          <a:xfrm>
            <a:off x="442770" y="1890138"/>
            <a:ext cx="1259561" cy="576125"/>
          </a:xfrm>
          <a:prstGeom prst="rect">
            <a:avLst/>
          </a:prstGeom>
        </p:spPr>
        <p:txBody>
          <a:bodyPr>
            <a:noAutofit/>
          </a:bodyPr>
          <a:lst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mj-lt"/>
                <a:ea typeface="Arial Hebrew" charset="0"/>
                <a:cs typeface="Arial Hebrew" charset="0"/>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mj-lt"/>
                <a:ea typeface="Arial Hebrew" charset="0"/>
                <a:cs typeface="Arial Hebrew" charset="0"/>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mj-lt"/>
                <a:ea typeface="Arial Hebrew" charset="0"/>
                <a:cs typeface="Arial Hebrew" charset="0"/>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0" name="Content Placeholder 7">
            <a:extLst>
              <a:ext uri="{FF2B5EF4-FFF2-40B4-BE49-F238E27FC236}">
                <a16:creationId xmlns:a16="http://schemas.microsoft.com/office/drawing/2014/main" id="{462B5861-E23E-C84C-A090-3625EC34244A}"/>
              </a:ext>
            </a:extLst>
          </p:cNvPr>
          <p:cNvSpPr txBox="1">
            <a:spLocks/>
          </p:cNvSpPr>
          <p:nvPr/>
        </p:nvSpPr>
        <p:spPr>
          <a:xfrm>
            <a:off x="363828" y="1891430"/>
            <a:ext cx="1786646" cy="3443369"/>
          </a:xfrm>
          <a:prstGeom prst="rect">
            <a:avLst/>
          </a:prstGeom>
        </p:spPr>
        <p:txBody>
          <a:bodyPr anchor="t" anchorCtr="0">
            <a:noAutofit/>
          </a:bodyPr>
          <a:lst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mj-lt"/>
                <a:ea typeface="Arial Hebrew" charset="0"/>
                <a:cs typeface="Arial Hebrew" charset="0"/>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mj-lt"/>
                <a:ea typeface="Arial Hebrew" charset="0"/>
                <a:cs typeface="Arial Hebrew" charset="0"/>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mj-lt"/>
                <a:ea typeface="Arial Hebrew" charset="0"/>
                <a:cs typeface="Arial Hebrew" charset="0"/>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Tx/>
              <a:buNone/>
            </a:pPr>
            <a:r>
              <a:rPr lang="en-US" sz="1000" b="1" dirty="0">
                <a:solidFill>
                  <a:srgbClr val="662D91"/>
                </a:solidFill>
                <a:ea typeface="+mn-ea"/>
                <a:cs typeface="+mn-cs"/>
              </a:rPr>
              <a:t>Medicare </a:t>
            </a:r>
            <a:r>
              <a:rPr lang="en-US" sz="1000" dirty="0">
                <a:solidFill>
                  <a:srgbClr val="662D91"/>
                </a:solidFill>
                <a:ea typeface="+mn-ea"/>
                <a:cs typeface="+mn-cs"/>
              </a:rPr>
              <a:t>pays an average of 20-40¢ on the dollar</a:t>
            </a:r>
            <a:endParaRPr lang="en-US" sz="900" dirty="0"/>
          </a:p>
          <a:p>
            <a:pPr marL="117475" lvl="1" indent="-111125">
              <a:buFont typeface="Arial" panose="020B0604020202020204" pitchFamily="34" charset="0"/>
              <a:buChar char="•"/>
            </a:pPr>
            <a:r>
              <a:rPr lang="en-US" sz="900" dirty="0"/>
              <a:t>That means for an office visit of $100, a doctor/hospital will be reimbursed $20-40. </a:t>
            </a:r>
          </a:p>
          <a:p>
            <a:pPr marL="117475" lvl="1" indent="-111125">
              <a:spcAft>
                <a:spcPts val="1200"/>
              </a:spcAft>
              <a:buFont typeface="Arial" panose="020B0604020202020204" pitchFamily="34" charset="0"/>
              <a:buChar char="•"/>
            </a:pPr>
            <a:r>
              <a:rPr lang="en-US" sz="900" dirty="0"/>
              <a:t>With all the costs incurred (supplies, salaries, etc.) </a:t>
            </a:r>
            <a:br>
              <a:rPr lang="en-US" sz="900" dirty="0"/>
            </a:br>
            <a:r>
              <a:rPr lang="en-US" sz="900" dirty="0"/>
              <a:t>do you think a hospital makes money treating Medicare patients?</a:t>
            </a:r>
          </a:p>
          <a:p>
            <a:pPr marL="0" lvl="0" indent="0">
              <a:buClrTx/>
              <a:buNone/>
            </a:pPr>
            <a:r>
              <a:rPr lang="en-US" sz="1000" b="1" dirty="0">
                <a:solidFill>
                  <a:srgbClr val="662D91"/>
                </a:solidFill>
                <a:ea typeface="+mn-ea"/>
                <a:cs typeface="+mn-cs"/>
              </a:rPr>
              <a:t>Managed Care </a:t>
            </a:r>
            <a:r>
              <a:rPr lang="en-US" sz="1000" dirty="0">
                <a:solidFill>
                  <a:srgbClr val="662D91"/>
                </a:solidFill>
                <a:ea typeface="+mn-ea"/>
                <a:cs typeface="+mn-cs"/>
              </a:rPr>
              <a:t>pays an average of 50-80¢ </a:t>
            </a:r>
            <a:br>
              <a:rPr lang="en-US" sz="1000" dirty="0">
                <a:solidFill>
                  <a:srgbClr val="662D91"/>
                </a:solidFill>
                <a:ea typeface="+mn-ea"/>
                <a:cs typeface="+mn-cs"/>
              </a:rPr>
            </a:br>
            <a:r>
              <a:rPr lang="en-US" sz="1000" dirty="0">
                <a:solidFill>
                  <a:srgbClr val="662D91"/>
                </a:solidFill>
                <a:ea typeface="+mn-ea"/>
                <a:cs typeface="+mn-cs"/>
              </a:rPr>
              <a:t>on the dollar</a:t>
            </a:r>
          </a:p>
          <a:p>
            <a:pPr marL="114300" lvl="1" indent="-107950">
              <a:buFont typeface="Arial" panose="020B0604020202020204" pitchFamily="34" charset="0"/>
              <a:buChar char="•"/>
            </a:pPr>
            <a:r>
              <a:rPr lang="en-US" sz="900" dirty="0">
                <a:ea typeface="+mn-ea"/>
                <a:cs typeface="+mn-cs"/>
              </a:rPr>
              <a:t>That means for an office visit of $100, a doctor/hospital will be reimbursed $50-80. </a:t>
            </a:r>
          </a:p>
          <a:p>
            <a:pPr marL="114300" lvl="1" indent="-107950">
              <a:spcAft>
                <a:spcPts val="0"/>
              </a:spcAft>
              <a:buFont typeface="Arial" panose="020B0604020202020204" pitchFamily="34" charset="0"/>
              <a:buChar char="•"/>
            </a:pPr>
            <a:r>
              <a:rPr lang="en-US" sz="900" dirty="0">
                <a:ea typeface="+mn-ea"/>
                <a:cs typeface="+mn-cs"/>
              </a:rPr>
              <a:t>With all the costs incurred (supplies, salaries, etc.) </a:t>
            </a:r>
            <a:br>
              <a:rPr lang="en-US" sz="900" dirty="0">
                <a:ea typeface="+mn-ea"/>
                <a:cs typeface="+mn-cs"/>
              </a:rPr>
            </a:br>
            <a:r>
              <a:rPr lang="en-US" sz="900" dirty="0">
                <a:ea typeface="+mn-ea"/>
                <a:cs typeface="+mn-cs"/>
              </a:rPr>
              <a:t>do you think a hospital makes money treating Medicaid patients?</a:t>
            </a:r>
            <a:endParaRPr lang="en-US" sz="1800" dirty="0">
              <a:ea typeface="+mn-ea"/>
              <a:cs typeface="+mn-cs"/>
            </a:endParaRPr>
          </a:p>
          <a:p>
            <a:pPr marL="117475" lvl="1" indent="-111125">
              <a:buFont typeface="Arial" panose="020B0604020202020204" pitchFamily="34" charset="0"/>
              <a:buChar char="•"/>
            </a:pPr>
            <a:endParaRPr lang="en-US" sz="900" dirty="0"/>
          </a:p>
        </p:txBody>
      </p:sp>
      <p:sp>
        <p:nvSpPr>
          <p:cNvPr id="15" name="Content Placeholder 7">
            <a:extLst>
              <a:ext uri="{FF2B5EF4-FFF2-40B4-BE49-F238E27FC236}">
                <a16:creationId xmlns:a16="http://schemas.microsoft.com/office/drawing/2014/main" id="{B1767E14-F844-5846-AE49-CCCD7961162A}"/>
              </a:ext>
            </a:extLst>
          </p:cNvPr>
          <p:cNvSpPr txBox="1">
            <a:spLocks/>
          </p:cNvSpPr>
          <p:nvPr/>
        </p:nvSpPr>
        <p:spPr>
          <a:xfrm>
            <a:off x="457200" y="4509323"/>
            <a:ext cx="1777362" cy="1562703"/>
          </a:xfrm>
          <a:prstGeom prst="rect">
            <a:avLst/>
          </a:prstGeom>
        </p:spPr>
        <p:txBody>
          <a:bodyPr anchor="t" anchorCtr="0">
            <a:noAutofit/>
          </a:bodyPr>
          <a:lst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mj-lt"/>
                <a:ea typeface="Arial Hebrew" charset="0"/>
                <a:cs typeface="Arial Hebrew" charset="0"/>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mj-lt"/>
                <a:ea typeface="Arial Hebrew" charset="0"/>
                <a:cs typeface="Arial Hebrew" charset="0"/>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mj-lt"/>
                <a:ea typeface="Arial Hebrew" charset="0"/>
                <a:cs typeface="Arial Hebrew" charset="0"/>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lvl="1" indent="-111125">
              <a:buFont typeface="Arial" panose="020B0604020202020204" pitchFamily="34" charset="0"/>
              <a:buChar char="•"/>
            </a:pPr>
            <a:endParaRPr lang="en-US" sz="900" dirty="0"/>
          </a:p>
        </p:txBody>
      </p:sp>
      <p:sp>
        <p:nvSpPr>
          <p:cNvPr id="16" name="Content Placeholder 7">
            <a:extLst>
              <a:ext uri="{FF2B5EF4-FFF2-40B4-BE49-F238E27FC236}">
                <a16:creationId xmlns:a16="http://schemas.microsoft.com/office/drawing/2014/main" id="{3B3A291C-A715-E444-9D47-5FFA320AC884}"/>
              </a:ext>
            </a:extLst>
          </p:cNvPr>
          <p:cNvSpPr txBox="1">
            <a:spLocks/>
          </p:cNvSpPr>
          <p:nvPr/>
        </p:nvSpPr>
        <p:spPr>
          <a:xfrm>
            <a:off x="2231648" y="1890138"/>
            <a:ext cx="1886395" cy="4531491"/>
          </a:xfrm>
          <a:prstGeom prst="rect">
            <a:avLst/>
          </a:prstGeom>
        </p:spPr>
        <p:txBody>
          <a:bodyPr anchor="t" anchorCtr="0">
            <a:noAutofit/>
          </a:bodyPr>
          <a:lst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mj-lt"/>
                <a:ea typeface="Arial Hebrew" charset="0"/>
                <a:cs typeface="Arial Hebrew" charset="0"/>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mj-lt"/>
                <a:ea typeface="Arial Hebrew" charset="0"/>
                <a:cs typeface="Arial Hebrew" charset="0"/>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mj-lt"/>
                <a:ea typeface="Arial Hebrew" charset="0"/>
                <a:cs typeface="Arial Hebrew" charset="0"/>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Tx/>
              <a:buNone/>
            </a:pPr>
            <a:r>
              <a:rPr lang="en-US" sz="1000" b="1" dirty="0">
                <a:solidFill>
                  <a:srgbClr val="662D91"/>
                </a:solidFill>
                <a:ea typeface="+mn-ea"/>
                <a:cs typeface="+mn-cs"/>
              </a:rPr>
              <a:t>Medicaid pays </a:t>
            </a:r>
            <a:r>
              <a:rPr lang="en-US" sz="1000" dirty="0">
                <a:solidFill>
                  <a:srgbClr val="662D91"/>
                </a:solidFill>
                <a:ea typeface="+mn-ea"/>
                <a:cs typeface="+mn-cs"/>
              </a:rPr>
              <a:t>an average </a:t>
            </a:r>
            <a:br>
              <a:rPr lang="en-US" sz="1000" dirty="0">
                <a:solidFill>
                  <a:srgbClr val="662D91"/>
                </a:solidFill>
                <a:ea typeface="+mn-ea"/>
                <a:cs typeface="+mn-cs"/>
              </a:rPr>
            </a:br>
            <a:r>
              <a:rPr lang="en-US" sz="1000" dirty="0">
                <a:solidFill>
                  <a:srgbClr val="662D91"/>
                </a:solidFill>
                <a:ea typeface="+mn-ea"/>
                <a:cs typeface="+mn-cs"/>
              </a:rPr>
              <a:t>of 10-30¢ on the dollar</a:t>
            </a:r>
            <a:endParaRPr lang="en-US" sz="900" dirty="0"/>
          </a:p>
          <a:p>
            <a:pPr marL="117475" lvl="1" indent="-111125">
              <a:buFont typeface="Arial" panose="020B0604020202020204" pitchFamily="34" charset="0"/>
              <a:buChar char="•"/>
            </a:pPr>
            <a:r>
              <a:rPr lang="en-US" sz="900" dirty="0"/>
              <a:t>That means for an office visit of $100, a doctor/hospital will be reimbursed $10-30. </a:t>
            </a:r>
          </a:p>
          <a:p>
            <a:pPr marL="117475" lvl="1" indent="-111125">
              <a:spcAft>
                <a:spcPts val="1200"/>
              </a:spcAft>
              <a:buFont typeface="Arial" panose="020B0604020202020204" pitchFamily="34" charset="0"/>
              <a:buChar char="•"/>
            </a:pPr>
            <a:r>
              <a:rPr lang="en-US" sz="900" dirty="0"/>
              <a:t>With all the costs incurred (supplies, salaries, etc.) do you think a hospital makes money treating Medicaid patients?</a:t>
            </a:r>
          </a:p>
          <a:p>
            <a:pPr marL="0" lvl="0" indent="0">
              <a:buClrTx/>
              <a:buNone/>
            </a:pPr>
            <a:r>
              <a:rPr lang="en-US" sz="1000" b="1" dirty="0">
                <a:solidFill>
                  <a:srgbClr val="662D91"/>
                </a:solidFill>
                <a:ea typeface="+mn-ea"/>
                <a:cs typeface="+mn-cs"/>
              </a:rPr>
              <a:t>Patient Cash </a:t>
            </a:r>
            <a:r>
              <a:rPr lang="en-US" sz="1000" dirty="0">
                <a:solidFill>
                  <a:srgbClr val="662D91"/>
                </a:solidFill>
                <a:ea typeface="+mn-ea"/>
                <a:cs typeface="+mn-cs"/>
              </a:rPr>
              <a:t>varies from </a:t>
            </a:r>
            <a:br>
              <a:rPr lang="en-US" sz="1000" dirty="0">
                <a:solidFill>
                  <a:srgbClr val="662D91"/>
                </a:solidFill>
                <a:ea typeface="+mn-ea"/>
                <a:cs typeface="+mn-cs"/>
              </a:rPr>
            </a:br>
            <a:r>
              <a:rPr lang="en-US" sz="1000" dirty="0">
                <a:solidFill>
                  <a:srgbClr val="662D91"/>
                </a:solidFill>
                <a:ea typeface="+mn-ea"/>
                <a:cs typeface="+mn-cs"/>
              </a:rPr>
              <a:t>0-30% of charges</a:t>
            </a:r>
          </a:p>
          <a:p>
            <a:pPr marL="114300" lvl="1" indent="-107950">
              <a:buFont typeface="Arial" panose="020B0604020202020204" pitchFamily="34" charset="0"/>
              <a:buChar char="•"/>
            </a:pPr>
            <a:r>
              <a:rPr lang="en-US" sz="900" dirty="0">
                <a:ea typeface="+mn-ea"/>
                <a:cs typeface="+mn-cs"/>
              </a:rPr>
              <a:t>Contractually, insurance companies shift reimbursement (to hospitals) from themselves to the patients.</a:t>
            </a:r>
          </a:p>
          <a:p>
            <a:pPr marL="114300" lvl="1" indent="-107950">
              <a:buFont typeface="Arial" panose="020B0604020202020204" pitchFamily="34" charset="0"/>
              <a:buChar char="•"/>
            </a:pPr>
            <a:r>
              <a:rPr lang="en-US" sz="900" dirty="0">
                <a:ea typeface="+mn-ea"/>
                <a:cs typeface="+mn-cs"/>
              </a:rPr>
              <a:t>Hospital rely on these “Patient Liabilities” to maintain their mission statements (Providing care to the communities, etc.) </a:t>
            </a:r>
            <a:br>
              <a:rPr lang="en-US" sz="900" dirty="0">
                <a:ea typeface="+mn-ea"/>
                <a:cs typeface="+mn-cs"/>
              </a:rPr>
            </a:br>
            <a:r>
              <a:rPr lang="en-US" sz="900" dirty="0">
                <a:ea typeface="+mn-ea"/>
                <a:cs typeface="+mn-cs"/>
              </a:rPr>
              <a:t>and in some cases, to keep their doors open.</a:t>
            </a:r>
          </a:p>
          <a:p>
            <a:pPr marL="114300" lvl="1" indent="-107950">
              <a:buFont typeface="Arial" panose="020B0604020202020204" pitchFamily="34" charset="0"/>
              <a:buChar char="•"/>
            </a:pPr>
            <a:r>
              <a:rPr lang="en-US" sz="900" dirty="0">
                <a:ea typeface="+mn-ea"/>
                <a:cs typeface="+mn-cs"/>
              </a:rPr>
              <a:t>This amount is rising as high deductible plans become more prevalent</a:t>
            </a:r>
          </a:p>
          <a:p>
            <a:pPr marL="114300" lvl="1" indent="-107950">
              <a:buFont typeface="Arial" panose="020B0604020202020204" pitchFamily="34" charset="0"/>
              <a:buChar char="•"/>
            </a:pPr>
            <a:endParaRPr lang="en-US" sz="900" dirty="0">
              <a:ea typeface="+mn-ea"/>
              <a:cs typeface="+mn-cs"/>
            </a:endParaRPr>
          </a:p>
          <a:p>
            <a:pPr marL="114300" lvl="1" indent="-107950">
              <a:buFont typeface="Arial" panose="020B0604020202020204" pitchFamily="34" charset="0"/>
              <a:buChar char="•"/>
            </a:pPr>
            <a:endParaRPr lang="en-US" sz="900" dirty="0">
              <a:ea typeface="+mn-ea"/>
              <a:cs typeface="+mn-cs"/>
            </a:endParaRPr>
          </a:p>
          <a:p>
            <a:pPr marL="117475" lvl="1" indent="-111125">
              <a:buFont typeface="Arial" panose="020B0604020202020204" pitchFamily="34" charset="0"/>
              <a:buChar char="•"/>
            </a:pPr>
            <a:endParaRPr lang="en-US" sz="900" dirty="0"/>
          </a:p>
        </p:txBody>
      </p:sp>
      <p:sp>
        <p:nvSpPr>
          <p:cNvPr id="17" name="Content Placeholder 7">
            <a:extLst>
              <a:ext uri="{FF2B5EF4-FFF2-40B4-BE49-F238E27FC236}">
                <a16:creationId xmlns:a16="http://schemas.microsoft.com/office/drawing/2014/main" id="{7433E8AA-1060-714F-98F3-99A3265B65BC}"/>
              </a:ext>
            </a:extLst>
          </p:cNvPr>
          <p:cNvSpPr txBox="1">
            <a:spLocks/>
          </p:cNvSpPr>
          <p:nvPr/>
        </p:nvSpPr>
        <p:spPr>
          <a:xfrm>
            <a:off x="3683431" y="5050588"/>
            <a:ext cx="2060118" cy="2238776"/>
          </a:xfrm>
          <a:prstGeom prst="rect">
            <a:avLst/>
          </a:prstGeom>
        </p:spPr>
        <p:txBody>
          <a:bodyPr anchor="t" anchorCtr="0">
            <a:noAutofit/>
          </a:bodyPr>
          <a:lst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mj-lt"/>
                <a:ea typeface="Arial Hebrew" charset="0"/>
                <a:cs typeface="Arial Hebrew" charset="0"/>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mj-lt"/>
                <a:ea typeface="Arial Hebrew" charset="0"/>
                <a:cs typeface="Arial Hebrew" charset="0"/>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mj-lt"/>
                <a:ea typeface="Arial Hebrew" charset="0"/>
                <a:cs typeface="Arial Hebrew" charset="0"/>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mj-lt"/>
                <a:ea typeface="Arial Hebrew" charset="0"/>
                <a:cs typeface="Arial Hebrew"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indent="-111125"/>
            <a:endParaRPr lang="en-US" sz="900" dirty="0"/>
          </a:p>
        </p:txBody>
      </p:sp>
      <p:sp>
        <p:nvSpPr>
          <p:cNvPr id="4" name="Rectangle 3">
            <a:extLst>
              <a:ext uri="{FF2B5EF4-FFF2-40B4-BE49-F238E27FC236}">
                <a16:creationId xmlns:a16="http://schemas.microsoft.com/office/drawing/2014/main" id="{DCCCD037-6AFF-F345-8976-578563596775}"/>
              </a:ext>
            </a:extLst>
          </p:cNvPr>
          <p:cNvSpPr/>
          <p:nvPr/>
        </p:nvSpPr>
        <p:spPr>
          <a:xfrm>
            <a:off x="372113" y="1503026"/>
            <a:ext cx="4305903" cy="338554"/>
          </a:xfrm>
          <a:prstGeom prst="rect">
            <a:avLst/>
          </a:prstGeom>
        </p:spPr>
        <p:txBody>
          <a:bodyPr wrap="square">
            <a:spAutoFit/>
          </a:bodyPr>
          <a:lstStyle/>
          <a:p>
            <a:r>
              <a:rPr lang="en-US" sz="1600" b="1" dirty="0">
                <a:solidFill>
                  <a:schemeClr val="accent1"/>
                </a:solidFill>
              </a:rPr>
              <a:t>Won’t insurance pay the bill?</a:t>
            </a:r>
          </a:p>
        </p:txBody>
      </p:sp>
      <p:grpSp>
        <p:nvGrpSpPr>
          <p:cNvPr id="22" name="Group 21">
            <a:extLst>
              <a:ext uri="{FF2B5EF4-FFF2-40B4-BE49-F238E27FC236}">
                <a16:creationId xmlns:a16="http://schemas.microsoft.com/office/drawing/2014/main" id="{8E3FF774-991E-8D40-BD3B-0377A4481CDF}"/>
              </a:ext>
            </a:extLst>
          </p:cNvPr>
          <p:cNvGrpSpPr/>
          <p:nvPr/>
        </p:nvGrpSpPr>
        <p:grpSpPr>
          <a:xfrm>
            <a:off x="4371676" y="1650197"/>
            <a:ext cx="4413649" cy="3351833"/>
            <a:chOff x="4973539" y="1633591"/>
            <a:chExt cx="3882786" cy="2948683"/>
          </a:xfrm>
        </p:grpSpPr>
        <p:pic>
          <p:nvPicPr>
            <p:cNvPr id="7" name="Picture 6">
              <a:extLst>
                <a:ext uri="{FF2B5EF4-FFF2-40B4-BE49-F238E27FC236}">
                  <a16:creationId xmlns:a16="http://schemas.microsoft.com/office/drawing/2014/main" id="{668B1F82-25FD-42D3-B7C0-19C35387522C}"/>
                </a:ext>
              </a:extLst>
            </p:cNvPr>
            <p:cNvPicPr>
              <a:picLocks noChangeAspect="1"/>
            </p:cNvPicPr>
            <p:nvPr/>
          </p:nvPicPr>
          <p:blipFill>
            <a:blip r:embed="rId2"/>
            <a:stretch>
              <a:fillRect/>
            </a:stretch>
          </p:blipFill>
          <p:spPr>
            <a:xfrm>
              <a:off x="5132086" y="1755513"/>
              <a:ext cx="3578989" cy="2682434"/>
            </a:xfrm>
            <a:prstGeom prst="rect">
              <a:avLst/>
            </a:prstGeom>
          </p:spPr>
        </p:pic>
        <p:sp>
          <p:nvSpPr>
            <p:cNvPr id="21" name="Rectangle 20">
              <a:extLst>
                <a:ext uri="{FF2B5EF4-FFF2-40B4-BE49-F238E27FC236}">
                  <a16:creationId xmlns:a16="http://schemas.microsoft.com/office/drawing/2014/main" id="{553B176E-DE8D-3349-A471-63EE19F0E659}"/>
                </a:ext>
              </a:extLst>
            </p:cNvPr>
            <p:cNvSpPr/>
            <p:nvPr/>
          </p:nvSpPr>
          <p:spPr>
            <a:xfrm>
              <a:off x="4973539" y="1633591"/>
              <a:ext cx="3882786" cy="2948683"/>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7361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32EF178-7126-F143-9E95-42F10366F9A3}"/>
              </a:ext>
            </a:extLst>
          </p:cNvPr>
          <p:cNvSpPr/>
          <p:nvPr/>
        </p:nvSpPr>
        <p:spPr>
          <a:xfrm flipV="1">
            <a:off x="0" y="-11995"/>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32013" y="26824"/>
            <a:ext cx="9111987" cy="117932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lnSpc>
                <a:spcPts val="3340"/>
              </a:lnSpc>
            </a:pPr>
            <a:r>
              <a:rPr lang="en-US" sz="3200" dirty="0">
                <a:solidFill>
                  <a:srgbClr val="662D91"/>
                </a:solidFill>
                <a:latin typeface="Arial" charset="0"/>
                <a:ea typeface="Arial" charset="0"/>
                <a:cs typeface="Arial" charset="0"/>
              </a:rPr>
              <a:t>Symbiotic relationship between patient </a:t>
            </a:r>
            <a:br>
              <a:rPr lang="en-US" sz="3200" dirty="0">
                <a:solidFill>
                  <a:srgbClr val="662D91"/>
                </a:solidFill>
                <a:latin typeface="Arial" charset="0"/>
                <a:ea typeface="Arial" charset="0"/>
                <a:cs typeface="Arial" charset="0"/>
              </a:rPr>
            </a:br>
            <a:r>
              <a:rPr lang="en-US" sz="3200" dirty="0">
                <a:solidFill>
                  <a:srgbClr val="662D91"/>
                </a:solidFill>
                <a:latin typeface="Arial" charset="0"/>
                <a:ea typeface="Arial" charset="0"/>
                <a:cs typeface="Arial" charset="0"/>
              </a:rPr>
              <a:t>liability and service level expectations</a:t>
            </a:r>
          </a:p>
        </p:txBody>
      </p:sp>
      <p:sp>
        <p:nvSpPr>
          <p:cNvPr id="2" name="Rectangle 1"/>
          <p:cNvSpPr/>
          <p:nvPr/>
        </p:nvSpPr>
        <p:spPr>
          <a:xfrm>
            <a:off x="2436072" y="1575307"/>
            <a:ext cx="138545" cy="4087091"/>
          </a:xfrm>
          <a:prstGeom prst="rect">
            <a:avLst/>
          </a:prstGeom>
          <a:gradFill flip="none" rotWithShape="1">
            <a:gsLst>
              <a:gs pos="23000">
                <a:schemeClr val="accent2">
                  <a:lumMod val="20000"/>
                  <a:lumOff val="80000"/>
                  <a:alpha val="21000"/>
                </a:schemeClr>
              </a:gs>
              <a:gs pos="100000">
                <a:schemeClr val="accent2"/>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5400000">
            <a:off x="4590452" y="3544965"/>
            <a:ext cx="152402" cy="4087091"/>
          </a:xfrm>
          <a:prstGeom prst="rect">
            <a:avLst/>
          </a:prstGeom>
          <a:gradFill flip="none" rotWithShape="1">
            <a:gsLst>
              <a:gs pos="32000">
                <a:schemeClr val="accent6">
                  <a:lumMod val="20000"/>
                  <a:lumOff val="80000"/>
                  <a:alpha val="39000"/>
                </a:schemeClr>
              </a:gs>
              <a:gs pos="100000">
                <a:schemeClr val="accent6"/>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C2CB5AC3-9B10-7342-AA29-774D8DCAC0D8}" type="slidenum">
              <a:rPr lang="en-US" smtClean="0"/>
              <a:pPr/>
              <a:t>12</a:t>
            </a:fld>
            <a:endParaRPr lang="en-US" dirty="0"/>
          </a:p>
        </p:txBody>
      </p:sp>
      <p:sp>
        <p:nvSpPr>
          <p:cNvPr id="19" name="TextBox 18"/>
          <p:cNvSpPr txBox="1"/>
          <p:nvPr/>
        </p:nvSpPr>
        <p:spPr>
          <a:xfrm>
            <a:off x="355600" y="3180233"/>
            <a:ext cx="1745654" cy="646331"/>
          </a:xfrm>
          <a:prstGeom prst="rect">
            <a:avLst/>
          </a:prstGeom>
          <a:noFill/>
        </p:spPr>
        <p:txBody>
          <a:bodyPr wrap="square" rtlCol="0" anchor="ctr">
            <a:spAutoFit/>
          </a:bodyPr>
          <a:lstStyle/>
          <a:p>
            <a:pPr algn="ctr"/>
            <a:r>
              <a:rPr lang="en-US" b="1" dirty="0">
                <a:solidFill>
                  <a:schemeClr val="accent2"/>
                </a:solidFill>
                <a:latin typeface="Arial Bold"/>
                <a:cs typeface="Roboto Medium"/>
              </a:rPr>
              <a:t>Patient Responsibility</a:t>
            </a:r>
          </a:p>
        </p:txBody>
      </p:sp>
      <p:sp>
        <p:nvSpPr>
          <p:cNvPr id="98" name="TextBox 97"/>
          <p:cNvSpPr txBox="1"/>
          <p:nvPr/>
        </p:nvSpPr>
        <p:spPr>
          <a:xfrm>
            <a:off x="3128800" y="5907271"/>
            <a:ext cx="3105726" cy="646331"/>
          </a:xfrm>
          <a:prstGeom prst="rect">
            <a:avLst/>
          </a:prstGeom>
          <a:noFill/>
        </p:spPr>
        <p:txBody>
          <a:bodyPr wrap="square" rtlCol="0" anchor="ctr">
            <a:spAutoFit/>
          </a:bodyPr>
          <a:lstStyle/>
          <a:p>
            <a:pPr algn="ctr"/>
            <a:r>
              <a:rPr lang="en-US" b="1" dirty="0">
                <a:solidFill>
                  <a:schemeClr val="accent6"/>
                </a:solidFill>
                <a:latin typeface="Arial Bold"/>
                <a:cs typeface="Roboto Medium"/>
              </a:rPr>
              <a:t>Service Level Expectations</a:t>
            </a:r>
          </a:p>
        </p:txBody>
      </p:sp>
      <p:sp>
        <p:nvSpPr>
          <p:cNvPr id="4" name="TextBox 3"/>
          <p:cNvSpPr txBox="1"/>
          <p:nvPr/>
        </p:nvSpPr>
        <p:spPr>
          <a:xfrm>
            <a:off x="2655440" y="5646129"/>
            <a:ext cx="4133269" cy="307777"/>
          </a:xfrm>
          <a:prstGeom prst="rect">
            <a:avLst/>
          </a:prstGeom>
          <a:noFill/>
        </p:spPr>
        <p:txBody>
          <a:bodyPr wrap="square" rtlCol="0" anchor="ctr">
            <a:spAutoFit/>
          </a:bodyPr>
          <a:lstStyle/>
          <a:p>
            <a:r>
              <a:rPr lang="en-US" sz="1100" dirty="0">
                <a:solidFill>
                  <a:schemeClr val="bg1">
                    <a:lumMod val="65000"/>
                  </a:schemeClr>
                </a:solidFill>
                <a:latin typeface="Arial Regular"/>
                <a:cs typeface="Roboto"/>
              </a:rPr>
              <a:t>LOW        			</a:t>
            </a:r>
            <a:r>
              <a:rPr lang="en-US" sz="1400" dirty="0">
                <a:solidFill>
                  <a:schemeClr val="bg1">
                    <a:lumMod val="65000"/>
                  </a:schemeClr>
                </a:solidFill>
                <a:latin typeface="Arial Regular"/>
                <a:cs typeface="Roboto Light"/>
              </a:rPr>
              <a:t>	</a:t>
            </a:r>
            <a:r>
              <a:rPr lang="en-US" sz="1100" dirty="0">
                <a:solidFill>
                  <a:schemeClr val="bg1">
                    <a:lumMod val="65000"/>
                  </a:schemeClr>
                </a:solidFill>
                <a:latin typeface="Arial Regular"/>
                <a:cs typeface="Roboto"/>
              </a:rPr>
              <a:t>		         HIGH</a:t>
            </a:r>
          </a:p>
        </p:txBody>
      </p:sp>
      <p:sp>
        <p:nvSpPr>
          <p:cNvPr id="13" name="TextBox 12"/>
          <p:cNvSpPr txBox="1"/>
          <p:nvPr/>
        </p:nvSpPr>
        <p:spPr>
          <a:xfrm rot="16200000">
            <a:off x="187021" y="3454801"/>
            <a:ext cx="4133269" cy="307777"/>
          </a:xfrm>
          <a:prstGeom prst="rect">
            <a:avLst/>
          </a:prstGeom>
          <a:noFill/>
        </p:spPr>
        <p:txBody>
          <a:bodyPr wrap="square" rtlCol="0" anchor="ctr">
            <a:spAutoFit/>
          </a:bodyPr>
          <a:lstStyle/>
          <a:p>
            <a:r>
              <a:rPr lang="en-US" sz="1100" dirty="0">
                <a:solidFill>
                  <a:schemeClr val="bg1">
                    <a:lumMod val="65000"/>
                  </a:schemeClr>
                </a:solidFill>
                <a:latin typeface="Arial Regular"/>
                <a:cs typeface="Roboto"/>
              </a:rPr>
              <a:t>LOW        			</a:t>
            </a:r>
            <a:r>
              <a:rPr lang="en-US" sz="1400" dirty="0">
                <a:solidFill>
                  <a:schemeClr val="bg1">
                    <a:lumMod val="65000"/>
                  </a:schemeClr>
                </a:solidFill>
                <a:latin typeface="Arial Regular"/>
                <a:cs typeface="Roboto Light"/>
              </a:rPr>
              <a:t>	</a:t>
            </a:r>
            <a:r>
              <a:rPr lang="en-US" sz="1100" dirty="0">
                <a:solidFill>
                  <a:schemeClr val="bg1">
                    <a:lumMod val="65000"/>
                  </a:schemeClr>
                </a:solidFill>
                <a:latin typeface="Arial Regular"/>
                <a:cs typeface="Roboto"/>
              </a:rPr>
              <a:t>		         HIGH</a:t>
            </a:r>
          </a:p>
        </p:txBody>
      </p:sp>
      <p:cxnSp>
        <p:nvCxnSpPr>
          <p:cNvPr id="14" name="Straight Connector 13"/>
          <p:cNvCxnSpPr/>
          <p:nvPr/>
        </p:nvCxnSpPr>
        <p:spPr>
          <a:xfrm flipH="1">
            <a:off x="2660316" y="1933217"/>
            <a:ext cx="3701230" cy="3515895"/>
          </a:xfrm>
          <a:prstGeom prst="line">
            <a:avLst/>
          </a:prstGeom>
          <a:ln w="3175" cmpd="sng">
            <a:solidFill>
              <a:schemeClr val="bg1">
                <a:lumMod val="65000"/>
              </a:schemeClr>
            </a:solidFill>
            <a:prstDash val="dash"/>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740529" y="2509550"/>
            <a:ext cx="2072106" cy="1169551"/>
          </a:xfrm>
          <a:prstGeom prst="rect">
            <a:avLst/>
          </a:prstGeom>
          <a:noFill/>
        </p:spPr>
        <p:txBody>
          <a:bodyPr wrap="square" rtlCol="0" anchor="ctr">
            <a:spAutoFit/>
          </a:bodyPr>
          <a:lstStyle/>
          <a:p>
            <a:pPr algn="ctr"/>
            <a:r>
              <a:rPr lang="en-US" sz="1400" dirty="0">
                <a:solidFill>
                  <a:schemeClr val="accent2"/>
                </a:solidFill>
                <a:latin typeface="Arial Regular"/>
                <a:cs typeface="Roboto Light"/>
              </a:rPr>
              <a:t>As the cost burden shifts to patient responsibility, </a:t>
            </a:r>
            <a:r>
              <a:rPr lang="en-US" sz="1400" b="1" dirty="0">
                <a:solidFill>
                  <a:schemeClr val="accent2"/>
                </a:solidFill>
                <a:latin typeface="Arial Bold"/>
                <a:cs typeface="Roboto Medium"/>
              </a:rPr>
              <a:t>the expectation of payment increases</a:t>
            </a:r>
            <a:r>
              <a:rPr lang="mr-IN" sz="1400" b="1" dirty="0">
                <a:solidFill>
                  <a:schemeClr val="accent2"/>
                </a:solidFill>
                <a:latin typeface="Arial Bold"/>
                <a:cs typeface="Roboto Medium"/>
              </a:rPr>
              <a:t>…</a:t>
            </a:r>
            <a:endParaRPr lang="en-US" sz="1400" b="1" dirty="0">
              <a:solidFill>
                <a:schemeClr val="accent2"/>
              </a:solidFill>
              <a:latin typeface="Arial Bold"/>
              <a:cs typeface="Roboto Medium"/>
            </a:endParaRPr>
          </a:p>
        </p:txBody>
      </p:sp>
      <p:sp>
        <p:nvSpPr>
          <p:cNvPr id="27" name="TextBox 26"/>
          <p:cNvSpPr txBox="1"/>
          <p:nvPr/>
        </p:nvSpPr>
        <p:spPr>
          <a:xfrm>
            <a:off x="4697662" y="3383849"/>
            <a:ext cx="2072106" cy="1169551"/>
          </a:xfrm>
          <a:prstGeom prst="rect">
            <a:avLst/>
          </a:prstGeom>
          <a:noFill/>
        </p:spPr>
        <p:txBody>
          <a:bodyPr wrap="square" rtlCol="0" anchor="ctr">
            <a:spAutoFit/>
          </a:bodyPr>
          <a:lstStyle/>
          <a:p>
            <a:pPr algn="ctr"/>
            <a:r>
              <a:rPr lang="mr-IN" sz="1400" b="1" dirty="0">
                <a:solidFill>
                  <a:schemeClr val="accent6"/>
                </a:solidFill>
                <a:latin typeface="Arial Bold"/>
                <a:cs typeface="Roboto Medium"/>
              </a:rPr>
              <a:t>…</a:t>
            </a:r>
            <a:r>
              <a:rPr lang="en-US" sz="1400" b="1" dirty="0">
                <a:solidFill>
                  <a:schemeClr val="accent6"/>
                </a:solidFill>
                <a:latin typeface="Arial Bold"/>
                <a:cs typeface="Roboto Medium"/>
              </a:rPr>
              <a:t>along with patient expectation of service levels</a:t>
            </a:r>
            <a:r>
              <a:rPr lang="en-US" sz="1400" dirty="0">
                <a:solidFill>
                  <a:schemeClr val="accent6"/>
                </a:solidFill>
                <a:latin typeface="Arial Regular"/>
                <a:cs typeface="Roboto Light"/>
              </a:rPr>
              <a:t>—wait times, customer service, responsiveness</a:t>
            </a:r>
            <a:endParaRPr lang="en-US" sz="1400" b="1" dirty="0">
              <a:solidFill>
                <a:schemeClr val="accent6"/>
              </a:solidFill>
              <a:latin typeface="Arial Bold"/>
              <a:cs typeface="Roboto Medium"/>
            </a:endParaRPr>
          </a:p>
        </p:txBody>
      </p:sp>
      <p:sp>
        <p:nvSpPr>
          <p:cNvPr id="28" name="TextBox 27"/>
          <p:cNvSpPr txBox="1"/>
          <p:nvPr/>
        </p:nvSpPr>
        <p:spPr>
          <a:xfrm>
            <a:off x="6467640" y="1793372"/>
            <a:ext cx="2368885" cy="430887"/>
          </a:xfrm>
          <a:prstGeom prst="rect">
            <a:avLst/>
          </a:prstGeom>
          <a:noFill/>
        </p:spPr>
        <p:txBody>
          <a:bodyPr wrap="square" rtlCol="0" anchor="ctr">
            <a:spAutoFit/>
          </a:bodyPr>
          <a:lstStyle/>
          <a:p>
            <a:pPr algn="ctr"/>
            <a:r>
              <a:rPr lang="en-US" sz="1100" i="1" dirty="0">
                <a:solidFill>
                  <a:schemeClr val="accent2"/>
                </a:solidFill>
                <a:latin typeface="Arial Italic"/>
                <a:cs typeface="Roboto Light italic"/>
              </a:rPr>
              <a:t>High level of patient responsibility </a:t>
            </a:r>
            <a:r>
              <a:rPr lang="en-US" sz="1100" i="1" dirty="0">
                <a:solidFill>
                  <a:schemeClr val="accent6"/>
                </a:solidFill>
                <a:latin typeface="Arial Italic"/>
                <a:cs typeface="Roboto Light italic"/>
              </a:rPr>
              <a:t>and high service level expectations </a:t>
            </a:r>
          </a:p>
        </p:txBody>
      </p:sp>
      <p:grpSp>
        <p:nvGrpSpPr>
          <p:cNvPr id="36" name="Group 35"/>
          <p:cNvGrpSpPr/>
          <p:nvPr/>
        </p:nvGrpSpPr>
        <p:grpSpPr>
          <a:xfrm>
            <a:off x="6141362" y="1847660"/>
            <a:ext cx="294895" cy="285119"/>
            <a:chOff x="6834909" y="1708727"/>
            <a:chExt cx="921871" cy="891310"/>
          </a:xfrm>
        </p:grpSpPr>
        <p:sp>
          <p:nvSpPr>
            <p:cNvPr id="37" name="Chord 36"/>
            <p:cNvSpPr/>
            <p:nvPr/>
          </p:nvSpPr>
          <p:spPr>
            <a:xfrm>
              <a:off x="6834909" y="1708727"/>
              <a:ext cx="889000" cy="889000"/>
            </a:xfrm>
            <a:prstGeom prst="chord">
              <a:avLst>
                <a:gd name="adj1" fmla="val 5318003"/>
                <a:gd name="adj2" fmla="val 1612548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hord 37"/>
            <p:cNvSpPr/>
            <p:nvPr/>
          </p:nvSpPr>
          <p:spPr>
            <a:xfrm flipH="1">
              <a:off x="6867780" y="1711037"/>
              <a:ext cx="889000" cy="889000"/>
            </a:xfrm>
            <a:prstGeom prst="chord">
              <a:avLst>
                <a:gd name="adj1" fmla="val 5318003"/>
                <a:gd name="adj2" fmla="val 16427029"/>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63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2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10" presetClass="entr" presetSubtype="0" fill="hold" nodeType="withEffect">
                                  <p:stCondLst>
                                    <p:cond delay="6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 presetClass="entr" presetSubtype="0" fill="hold" grpId="0" nodeType="withEffect">
                                  <p:stCondLst>
                                    <p:cond delay="600"/>
                                  </p:stCondLst>
                                  <p:childTnLst>
                                    <p:set>
                                      <p:cBhvr>
                                        <p:cTn id="3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9" grpId="0"/>
      <p:bldP spid="98" grpId="0"/>
      <p:bldP spid="4" grpId="0"/>
      <p:bldP spid="13" grpId="0"/>
      <p:bldP spid="25" grpId="0"/>
      <p:bldP spid="25" grpId="1"/>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FA0427-96F7-A94F-873C-E16AE45A599A}"/>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0" y="1244600"/>
            <a:ext cx="9144000" cy="914400"/>
          </a:xfrm>
        </p:spPr>
        <p:txBody>
          <a:bodyPr>
            <a:normAutofit/>
          </a:bodyPr>
          <a:lstStyle/>
          <a:p>
            <a:pPr algn="ctr"/>
            <a:r>
              <a:rPr lang="en-US" sz="1800" b="1" dirty="0">
                <a:solidFill>
                  <a:schemeClr val="accent2"/>
                </a:solidFill>
              </a:rPr>
              <a:t>A McKinsey study found that health care consumers and </a:t>
            </a:r>
            <a:br>
              <a:rPr lang="en-US" sz="1800" b="1" dirty="0">
                <a:solidFill>
                  <a:schemeClr val="accent2"/>
                </a:solidFill>
              </a:rPr>
            </a:br>
            <a:r>
              <a:rPr lang="en-US" sz="1800" b="1" dirty="0">
                <a:solidFill>
                  <a:schemeClr val="accent2"/>
                </a:solidFill>
              </a:rPr>
              <a:t>non-health care consumers are aligned on performance expectations</a:t>
            </a:r>
          </a:p>
        </p:txBody>
      </p:sp>
      <p:sp>
        <p:nvSpPr>
          <p:cNvPr id="3" name="Slide Number Placeholder 2"/>
          <p:cNvSpPr>
            <a:spLocks noGrp="1"/>
          </p:cNvSpPr>
          <p:nvPr>
            <p:ph type="sldNum" sz="quarter" idx="4"/>
          </p:nvPr>
        </p:nvSpPr>
        <p:spPr/>
        <p:txBody>
          <a:bodyPr/>
          <a:lstStyle/>
          <a:p>
            <a:fld id="{C2CB5AC3-9B10-7342-AA29-774D8DCAC0D8}" type="slidenum">
              <a:rPr lang="en-US" smtClean="0"/>
              <a:pPr/>
              <a:t>13</a:t>
            </a:fld>
            <a:endParaRPr lang="en-US" dirty="0"/>
          </a:p>
        </p:txBody>
      </p:sp>
      <p:sp>
        <p:nvSpPr>
          <p:cNvPr id="8" name="Title 1"/>
          <p:cNvSpPr txBox="1">
            <a:spLocks/>
          </p:cNvSpPr>
          <p:nvPr/>
        </p:nvSpPr>
        <p:spPr>
          <a:xfrm>
            <a:off x="1" y="0"/>
            <a:ext cx="9144000" cy="12236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3200" dirty="0">
                <a:solidFill>
                  <a:srgbClr val="662D91"/>
                </a:solidFill>
                <a:latin typeface="Arial" charset="0"/>
                <a:ea typeface="Arial" charset="0"/>
                <a:cs typeface="Arial" charset="0"/>
              </a:rPr>
              <a:t>Qualities Consumers Value in Companies</a:t>
            </a:r>
          </a:p>
        </p:txBody>
      </p:sp>
      <p:grpSp>
        <p:nvGrpSpPr>
          <p:cNvPr id="2" name="Group 1">
            <a:extLst>
              <a:ext uri="{FF2B5EF4-FFF2-40B4-BE49-F238E27FC236}">
                <a16:creationId xmlns:a16="http://schemas.microsoft.com/office/drawing/2014/main" id="{03B8D826-2551-2549-969F-769F4C6DFADE}"/>
              </a:ext>
            </a:extLst>
          </p:cNvPr>
          <p:cNvGrpSpPr/>
          <p:nvPr/>
        </p:nvGrpSpPr>
        <p:grpSpPr>
          <a:xfrm>
            <a:off x="1037236" y="2007374"/>
            <a:ext cx="6374190" cy="4037769"/>
            <a:chOff x="1093413" y="2006057"/>
            <a:chExt cx="6374190" cy="4037769"/>
          </a:xfrm>
        </p:grpSpPr>
        <p:pic>
          <p:nvPicPr>
            <p:cNvPr id="5" name="Picture 4"/>
            <p:cNvPicPr>
              <a:picLocks noChangeAspect="1"/>
            </p:cNvPicPr>
            <p:nvPr/>
          </p:nvPicPr>
          <p:blipFill rotWithShape="1">
            <a:blip r:embed="rId3">
              <a:duotone>
                <a:schemeClr val="accent2">
                  <a:shade val="45000"/>
                  <a:satMod val="135000"/>
                </a:schemeClr>
                <a:prstClr val="white"/>
              </a:duotone>
            </a:blip>
            <a:srcRect t="19651" r="6010" b="1"/>
            <a:stretch/>
          </p:blipFill>
          <p:spPr>
            <a:xfrm>
              <a:off x="1093413" y="2512021"/>
              <a:ext cx="6374190" cy="3531805"/>
            </a:xfrm>
            <a:prstGeom prst="rect">
              <a:avLst/>
            </a:prstGeom>
          </p:spPr>
        </p:pic>
        <p:sp>
          <p:nvSpPr>
            <p:cNvPr id="9" name="Title 1"/>
            <p:cNvSpPr txBox="1">
              <a:spLocks/>
            </p:cNvSpPr>
            <p:nvPr/>
          </p:nvSpPr>
          <p:spPr>
            <a:xfrm>
              <a:off x="2136020" y="2006057"/>
              <a:ext cx="4721980" cy="5737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1400" b="0" dirty="0">
                  <a:solidFill>
                    <a:schemeClr val="accent6"/>
                  </a:solidFill>
                  <a:latin typeface="Arial" charset="0"/>
                  <a:ea typeface="Arial" charset="0"/>
                  <a:cs typeface="Arial" charset="0"/>
                </a:rPr>
                <a:t>Qualities Consumers Value in Companies</a:t>
              </a:r>
            </a:p>
          </p:txBody>
        </p:sp>
      </p:grpSp>
      <p:sp>
        <p:nvSpPr>
          <p:cNvPr id="10" name="Title 1"/>
          <p:cNvSpPr txBox="1">
            <a:spLocks/>
          </p:cNvSpPr>
          <p:nvPr/>
        </p:nvSpPr>
        <p:spPr>
          <a:xfrm>
            <a:off x="7288593" y="3464795"/>
            <a:ext cx="1703008" cy="970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1200" b="0" dirty="0">
                <a:solidFill>
                  <a:schemeClr val="tx1">
                    <a:lumMod val="50000"/>
                    <a:lumOff val="50000"/>
                  </a:schemeClr>
                </a:solidFill>
                <a:latin typeface="Arial" charset="0"/>
                <a:ea typeface="Arial" charset="0"/>
                <a:cs typeface="Arial" charset="0"/>
              </a:rPr>
              <a:t>% of respondents (N=2,255)</a:t>
            </a:r>
          </a:p>
        </p:txBody>
      </p:sp>
    </p:spTree>
    <p:extLst>
      <p:ext uri="{BB962C8B-B14F-4D97-AF65-F5344CB8AC3E}">
        <p14:creationId xmlns:p14="http://schemas.microsoft.com/office/powerpoint/2010/main" val="225265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0FD07F48-C362-8F46-9E0C-9334F7948F29}"/>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 y="309148"/>
            <a:ext cx="9144000" cy="5737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3400" dirty="0">
                <a:solidFill>
                  <a:srgbClr val="662D91"/>
                </a:solidFill>
                <a:latin typeface="Arial" charset="0"/>
                <a:ea typeface="Arial" charset="0"/>
                <a:cs typeface="Arial" charset="0"/>
              </a:rPr>
              <a:t>Patient Segmentation Today</a:t>
            </a:r>
          </a:p>
        </p:txBody>
      </p:sp>
      <p:sp>
        <p:nvSpPr>
          <p:cNvPr id="49" name="Rectangle 48"/>
          <p:cNvSpPr/>
          <p:nvPr/>
        </p:nvSpPr>
        <p:spPr>
          <a:xfrm>
            <a:off x="4354438" y="3444543"/>
            <a:ext cx="3979181" cy="523220"/>
          </a:xfrm>
          <a:prstGeom prst="rect">
            <a:avLst/>
          </a:prstGeom>
        </p:spPr>
        <p:txBody>
          <a:bodyPr wrap="square">
            <a:spAutoFit/>
          </a:bodyPr>
          <a:lstStyle/>
          <a:p>
            <a:r>
              <a:rPr lang="en-US" sz="1400" dirty="0">
                <a:solidFill>
                  <a:srgbClr val="595959"/>
                </a:solidFill>
                <a:ea typeface="Roboto" panose="02000000000000000000" pitchFamily="2" charset="0"/>
                <a:cs typeface="Roboto" panose="02000000000000000000" pitchFamily="2" charset="0"/>
              </a:rPr>
              <a:t>Financial counseling if coverage is not provided by patient OR if insurance cannot be verified</a:t>
            </a:r>
          </a:p>
        </p:txBody>
      </p:sp>
      <p:sp>
        <p:nvSpPr>
          <p:cNvPr id="62" name="Rectangle 61"/>
          <p:cNvSpPr/>
          <p:nvPr/>
        </p:nvSpPr>
        <p:spPr>
          <a:xfrm>
            <a:off x="4354438" y="4590608"/>
            <a:ext cx="3720578" cy="523220"/>
          </a:xfrm>
          <a:prstGeom prst="rect">
            <a:avLst/>
          </a:prstGeom>
        </p:spPr>
        <p:txBody>
          <a:bodyPr wrap="square">
            <a:spAutoFit/>
          </a:bodyPr>
          <a:lstStyle/>
          <a:p>
            <a:r>
              <a:rPr lang="en-US" sz="1400" dirty="0">
                <a:solidFill>
                  <a:srgbClr val="595959"/>
                </a:solidFill>
                <a:ea typeface="Roboto" panose="02000000000000000000" pitchFamily="2" charset="0"/>
                <a:cs typeface="Roboto" panose="02000000000000000000" pitchFamily="2" charset="0"/>
              </a:rPr>
              <a:t>Patient pays co-pay at POS or payment plan, charity care, or other plans are created</a:t>
            </a:r>
          </a:p>
        </p:txBody>
      </p:sp>
      <p:cxnSp>
        <p:nvCxnSpPr>
          <p:cNvPr id="178" name="Straight Arrow Connector 177"/>
          <p:cNvCxnSpPr/>
          <p:nvPr/>
        </p:nvCxnSpPr>
        <p:spPr>
          <a:xfrm>
            <a:off x="2000187" y="2842381"/>
            <a:ext cx="0" cy="616854"/>
          </a:xfrm>
          <a:prstGeom prst="straightConnector1">
            <a:avLst/>
          </a:prstGeom>
          <a:ln w="317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082011" y="1447572"/>
            <a:ext cx="1836353" cy="523220"/>
          </a:xfrm>
          <a:prstGeom prst="rect">
            <a:avLst/>
          </a:prstGeom>
          <a:solidFill>
            <a:schemeClr val="bg1"/>
          </a:solidFill>
        </p:spPr>
        <p:txBody>
          <a:bodyPr wrap="square" anchor="b">
            <a:spAutoFit/>
          </a:bodyPr>
          <a:lstStyle/>
          <a:p>
            <a:pPr algn="ctr"/>
            <a:r>
              <a:rPr lang="en-US" sz="1400" dirty="0">
                <a:solidFill>
                  <a:schemeClr val="accent2"/>
                </a:solidFill>
                <a:ea typeface="Roboto" panose="02000000000000000000" pitchFamily="2" charset="0"/>
                <a:cs typeface="Roboto" panose="02000000000000000000" pitchFamily="2" charset="0"/>
              </a:rPr>
              <a:t>Patient schedules </a:t>
            </a:r>
          </a:p>
          <a:p>
            <a:pPr algn="ctr"/>
            <a:r>
              <a:rPr lang="en-US" sz="1400" dirty="0">
                <a:solidFill>
                  <a:schemeClr val="accent2"/>
                </a:solidFill>
                <a:ea typeface="Roboto" panose="02000000000000000000" pitchFamily="2" charset="0"/>
                <a:cs typeface="Roboto" panose="02000000000000000000" pitchFamily="2" charset="0"/>
              </a:rPr>
              <a:t>appointment </a:t>
            </a:r>
          </a:p>
        </p:txBody>
      </p:sp>
      <p:sp>
        <p:nvSpPr>
          <p:cNvPr id="46" name="Rectangle 45"/>
          <p:cNvSpPr/>
          <p:nvPr/>
        </p:nvSpPr>
        <p:spPr>
          <a:xfrm>
            <a:off x="371807" y="4668069"/>
            <a:ext cx="3256761" cy="1246495"/>
          </a:xfrm>
          <a:prstGeom prst="rect">
            <a:avLst/>
          </a:prstGeom>
          <a:solidFill>
            <a:schemeClr val="bg1"/>
          </a:solidFill>
        </p:spPr>
        <p:txBody>
          <a:bodyPr wrap="square" anchor="b">
            <a:spAutoFit/>
          </a:bodyPr>
          <a:lstStyle/>
          <a:p>
            <a:pPr algn="ctr">
              <a:spcBef>
                <a:spcPts val="600"/>
              </a:spcBef>
            </a:pPr>
            <a:r>
              <a:rPr lang="en-US" sz="1400" dirty="0">
                <a:solidFill>
                  <a:srgbClr val="662D91"/>
                </a:solidFill>
                <a:ea typeface="Roboto" panose="02000000000000000000" pitchFamily="2" charset="0"/>
                <a:cs typeface="Roboto" panose="02000000000000000000" pitchFamily="2" charset="0"/>
              </a:rPr>
              <a:t>FINANCIAL CLEARANCE</a:t>
            </a:r>
          </a:p>
          <a:p>
            <a:pPr algn="ctr">
              <a:spcBef>
                <a:spcPts val="600"/>
              </a:spcBef>
            </a:pPr>
            <a:r>
              <a:rPr lang="en-US" sz="1400" dirty="0">
                <a:solidFill>
                  <a:schemeClr val="tx1">
                    <a:lumMod val="65000"/>
                    <a:lumOff val="35000"/>
                  </a:schemeClr>
                </a:solidFill>
                <a:ea typeface="Roboto" panose="02000000000000000000" pitchFamily="2" charset="0"/>
                <a:cs typeface="Roboto" panose="02000000000000000000" pitchFamily="2" charset="0"/>
              </a:rPr>
              <a:t>Verifies insurance coverage, checks eligibility/benefits for scheduled service, obtains authorization and estimates patient liability </a:t>
            </a:r>
          </a:p>
        </p:txBody>
      </p:sp>
      <p:sp>
        <p:nvSpPr>
          <p:cNvPr id="8" name="TextBox 7"/>
          <p:cNvSpPr txBox="1"/>
          <p:nvPr/>
        </p:nvSpPr>
        <p:spPr>
          <a:xfrm>
            <a:off x="4354438" y="3149533"/>
            <a:ext cx="1834389" cy="338554"/>
          </a:xfrm>
          <a:prstGeom prst="rect">
            <a:avLst/>
          </a:prstGeom>
          <a:noFill/>
        </p:spPr>
        <p:txBody>
          <a:bodyPr wrap="square" rtlCol="0">
            <a:spAutoFit/>
          </a:bodyPr>
          <a:lstStyle/>
          <a:p>
            <a:r>
              <a:rPr lang="en-US" sz="1600" b="1" dirty="0">
                <a:solidFill>
                  <a:schemeClr val="accent1"/>
                </a:solidFill>
                <a:cs typeface="Roboto Medium"/>
              </a:rPr>
              <a:t>No Insurance </a:t>
            </a:r>
          </a:p>
        </p:txBody>
      </p:sp>
      <p:sp>
        <p:nvSpPr>
          <p:cNvPr id="53" name="TextBox 52"/>
          <p:cNvSpPr txBox="1"/>
          <p:nvPr/>
        </p:nvSpPr>
        <p:spPr>
          <a:xfrm>
            <a:off x="4354438" y="4296548"/>
            <a:ext cx="1834389" cy="338554"/>
          </a:xfrm>
          <a:prstGeom prst="rect">
            <a:avLst/>
          </a:prstGeom>
          <a:noFill/>
        </p:spPr>
        <p:txBody>
          <a:bodyPr wrap="square" rtlCol="0">
            <a:spAutoFit/>
          </a:bodyPr>
          <a:lstStyle/>
          <a:p>
            <a:r>
              <a:rPr lang="en-US" sz="1600" b="1" dirty="0">
                <a:solidFill>
                  <a:schemeClr val="accent1"/>
                </a:solidFill>
                <a:cs typeface="Roboto Medium"/>
              </a:rPr>
              <a:t>Insurance </a:t>
            </a:r>
          </a:p>
        </p:txBody>
      </p:sp>
      <p:sp>
        <p:nvSpPr>
          <p:cNvPr id="15" name="Rounded Rectangle 14"/>
          <p:cNvSpPr/>
          <p:nvPr/>
        </p:nvSpPr>
        <p:spPr>
          <a:xfrm>
            <a:off x="3472298" y="1760280"/>
            <a:ext cx="5066930" cy="798446"/>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rPr>
              <a:t>Opportunity to optimize workflow and patient experience</a:t>
            </a:r>
          </a:p>
        </p:txBody>
      </p:sp>
      <p:sp>
        <p:nvSpPr>
          <p:cNvPr id="20" name="Oval 19"/>
          <p:cNvSpPr/>
          <p:nvPr/>
        </p:nvSpPr>
        <p:spPr>
          <a:xfrm>
            <a:off x="1643378" y="2039252"/>
            <a:ext cx="713619" cy="713619"/>
          </a:xfrm>
          <a:prstGeom prst="ellipse">
            <a:avLst/>
          </a:prstGeom>
          <a:noFill/>
          <a:ln>
            <a:solidFill>
              <a:schemeClr val="accent6"/>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a:grpSpLocks/>
          </p:cNvGrpSpPr>
          <p:nvPr/>
        </p:nvGrpSpPr>
        <p:grpSpPr bwMode="auto">
          <a:xfrm>
            <a:off x="1763282" y="2097321"/>
            <a:ext cx="473811" cy="509488"/>
            <a:chOff x="2428" y="3269"/>
            <a:chExt cx="332" cy="357"/>
          </a:xfrm>
          <a:solidFill>
            <a:schemeClr val="accent6"/>
          </a:solidFill>
        </p:grpSpPr>
        <p:sp>
          <p:nvSpPr>
            <p:cNvPr id="22" name="Freeform 21"/>
            <p:cNvSpPr>
              <a:spLocks noChangeArrowheads="1"/>
            </p:cNvSpPr>
            <p:nvPr/>
          </p:nvSpPr>
          <p:spPr bwMode="auto">
            <a:xfrm>
              <a:off x="2428" y="3451"/>
              <a:ext cx="332" cy="175"/>
            </a:xfrm>
            <a:custGeom>
              <a:avLst/>
              <a:gdLst>
                <a:gd name="T0" fmla="*/ 34 w 1470"/>
                <a:gd name="T1" fmla="*/ 742 h 778"/>
                <a:gd name="T2" fmla="*/ 34 w 1470"/>
                <a:gd name="T3" fmla="*/ 742 h 778"/>
                <a:gd name="T4" fmla="*/ 34 w 1470"/>
                <a:gd name="T5" fmla="*/ 742 h 778"/>
                <a:gd name="T6" fmla="*/ 1432 w 1470"/>
                <a:gd name="T7" fmla="*/ 742 h 778"/>
                <a:gd name="T8" fmla="*/ 1432 w 1470"/>
                <a:gd name="T9" fmla="*/ 462 h 778"/>
                <a:gd name="T10" fmla="*/ 1432 w 1470"/>
                <a:gd name="T11" fmla="*/ 462 h 778"/>
                <a:gd name="T12" fmla="*/ 1429 w 1470"/>
                <a:gd name="T13" fmla="*/ 438 h 778"/>
                <a:gd name="T14" fmla="*/ 1300 w 1470"/>
                <a:gd name="T15" fmla="*/ 228 h 778"/>
                <a:gd name="T16" fmla="*/ 954 w 1470"/>
                <a:gd name="T17" fmla="*/ 53 h 778"/>
                <a:gd name="T18" fmla="*/ 954 w 1470"/>
                <a:gd name="T19" fmla="*/ 53 h 778"/>
                <a:gd name="T20" fmla="*/ 751 w 1470"/>
                <a:gd name="T21" fmla="*/ 446 h 778"/>
                <a:gd name="T22" fmla="*/ 517 w 1470"/>
                <a:gd name="T23" fmla="*/ 45 h 778"/>
                <a:gd name="T24" fmla="*/ 517 w 1470"/>
                <a:gd name="T25" fmla="*/ 45 h 778"/>
                <a:gd name="T26" fmla="*/ 166 w 1470"/>
                <a:gd name="T27" fmla="*/ 228 h 778"/>
                <a:gd name="T28" fmla="*/ 37 w 1470"/>
                <a:gd name="T29" fmla="*/ 443 h 778"/>
                <a:gd name="T30" fmla="*/ 34 w 1470"/>
                <a:gd name="T31" fmla="*/ 459 h 778"/>
                <a:gd name="T32" fmla="*/ 34 w 1470"/>
                <a:gd name="T33" fmla="*/ 459 h 778"/>
                <a:gd name="T34" fmla="*/ 34 w 1470"/>
                <a:gd name="T35" fmla="*/ 742 h 778"/>
                <a:gd name="T36" fmla="*/ 1469 w 1470"/>
                <a:gd name="T37" fmla="*/ 777 h 778"/>
                <a:gd name="T38" fmla="*/ 1469 w 1470"/>
                <a:gd name="T39" fmla="*/ 777 h 778"/>
                <a:gd name="T40" fmla="*/ 1469 w 1470"/>
                <a:gd name="T41" fmla="*/ 777 h 778"/>
                <a:gd name="T42" fmla="*/ 0 w 1470"/>
                <a:gd name="T43" fmla="*/ 777 h 778"/>
                <a:gd name="T44" fmla="*/ 0 w 1470"/>
                <a:gd name="T45" fmla="*/ 459 h 778"/>
                <a:gd name="T46" fmla="*/ 0 w 1470"/>
                <a:gd name="T47" fmla="*/ 459 h 778"/>
                <a:gd name="T48" fmla="*/ 2 w 1470"/>
                <a:gd name="T49" fmla="*/ 438 h 778"/>
                <a:gd name="T50" fmla="*/ 150 w 1470"/>
                <a:gd name="T51" fmla="*/ 196 h 778"/>
                <a:gd name="T52" fmla="*/ 514 w 1470"/>
                <a:gd name="T53" fmla="*/ 8 h 778"/>
                <a:gd name="T54" fmla="*/ 514 w 1470"/>
                <a:gd name="T55" fmla="*/ 8 h 778"/>
                <a:gd name="T56" fmla="*/ 530 w 1470"/>
                <a:gd name="T57" fmla="*/ 0 h 778"/>
                <a:gd name="T58" fmla="*/ 748 w 1470"/>
                <a:gd name="T59" fmla="*/ 373 h 778"/>
                <a:gd name="T60" fmla="*/ 939 w 1470"/>
                <a:gd name="T61" fmla="*/ 5 h 778"/>
                <a:gd name="T62" fmla="*/ 954 w 1470"/>
                <a:gd name="T63" fmla="*/ 13 h 778"/>
                <a:gd name="T64" fmla="*/ 954 w 1470"/>
                <a:gd name="T65" fmla="*/ 13 h 778"/>
                <a:gd name="T66" fmla="*/ 1315 w 1470"/>
                <a:gd name="T67" fmla="*/ 196 h 778"/>
                <a:gd name="T68" fmla="*/ 1464 w 1470"/>
                <a:gd name="T69" fmla="*/ 430 h 778"/>
                <a:gd name="T70" fmla="*/ 1469 w 1470"/>
                <a:gd name="T71" fmla="*/ 462 h 778"/>
                <a:gd name="T72" fmla="*/ 1469 w 1470"/>
                <a:gd name="T73" fmla="*/ 462 h 778"/>
                <a:gd name="T74" fmla="*/ 1469 w 1470"/>
                <a:gd name="T75" fmla="*/ 777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0" h="778">
                  <a:moveTo>
                    <a:pt x="34" y="742"/>
                  </a:moveTo>
                  <a:lnTo>
                    <a:pt x="34" y="742"/>
                  </a:lnTo>
                  <a:lnTo>
                    <a:pt x="34" y="742"/>
                  </a:lnTo>
                  <a:lnTo>
                    <a:pt x="1432" y="742"/>
                  </a:lnTo>
                  <a:lnTo>
                    <a:pt x="1432" y="462"/>
                  </a:lnTo>
                  <a:lnTo>
                    <a:pt x="1432" y="462"/>
                  </a:lnTo>
                  <a:cubicBezTo>
                    <a:pt x="1432" y="454"/>
                    <a:pt x="1432" y="446"/>
                    <a:pt x="1429" y="438"/>
                  </a:cubicBezTo>
                  <a:cubicBezTo>
                    <a:pt x="1421" y="401"/>
                    <a:pt x="1384" y="273"/>
                    <a:pt x="1300" y="228"/>
                  </a:cubicBezTo>
                  <a:cubicBezTo>
                    <a:pt x="1204" y="177"/>
                    <a:pt x="1010" y="82"/>
                    <a:pt x="954" y="53"/>
                  </a:cubicBezTo>
                  <a:lnTo>
                    <a:pt x="954" y="53"/>
                  </a:lnTo>
                  <a:lnTo>
                    <a:pt x="751" y="446"/>
                  </a:lnTo>
                  <a:lnTo>
                    <a:pt x="517" y="45"/>
                  </a:lnTo>
                  <a:lnTo>
                    <a:pt x="517" y="45"/>
                  </a:lnTo>
                  <a:cubicBezTo>
                    <a:pt x="461" y="74"/>
                    <a:pt x="263" y="175"/>
                    <a:pt x="166" y="228"/>
                  </a:cubicBezTo>
                  <a:cubicBezTo>
                    <a:pt x="76" y="278"/>
                    <a:pt x="45" y="406"/>
                    <a:pt x="37" y="443"/>
                  </a:cubicBezTo>
                  <a:cubicBezTo>
                    <a:pt x="34" y="448"/>
                    <a:pt x="34" y="454"/>
                    <a:pt x="34" y="459"/>
                  </a:cubicBezTo>
                  <a:lnTo>
                    <a:pt x="34" y="459"/>
                  </a:lnTo>
                  <a:lnTo>
                    <a:pt x="34" y="742"/>
                  </a:lnTo>
                  <a:close/>
                  <a:moveTo>
                    <a:pt x="1469" y="777"/>
                  </a:moveTo>
                  <a:lnTo>
                    <a:pt x="1469" y="777"/>
                  </a:lnTo>
                  <a:lnTo>
                    <a:pt x="1469" y="777"/>
                  </a:lnTo>
                  <a:lnTo>
                    <a:pt x="0" y="777"/>
                  </a:lnTo>
                  <a:lnTo>
                    <a:pt x="0" y="459"/>
                  </a:lnTo>
                  <a:lnTo>
                    <a:pt x="0" y="459"/>
                  </a:lnTo>
                  <a:cubicBezTo>
                    <a:pt x="0" y="451"/>
                    <a:pt x="0" y="443"/>
                    <a:pt x="2" y="438"/>
                  </a:cubicBezTo>
                  <a:cubicBezTo>
                    <a:pt x="10" y="395"/>
                    <a:pt x="47" y="254"/>
                    <a:pt x="150" y="196"/>
                  </a:cubicBezTo>
                  <a:cubicBezTo>
                    <a:pt x="260" y="135"/>
                    <a:pt x="511" y="8"/>
                    <a:pt x="514" y="8"/>
                  </a:cubicBezTo>
                  <a:lnTo>
                    <a:pt x="514" y="8"/>
                  </a:lnTo>
                  <a:lnTo>
                    <a:pt x="530" y="0"/>
                  </a:lnTo>
                  <a:lnTo>
                    <a:pt x="748" y="373"/>
                  </a:lnTo>
                  <a:lnTo>
                    <a:pt x="939" y="5"/>
                  </a:lnTo>
                  <a:lnTo>
                    <a:pt x="954" y="13"/>
                  </a:lnTo>
                  <a:lnTo>
                    <a:pt x="954" y="13"/>
                  </a:lnTo>
                  <a:cubicBezTo>
                    <a:pt x="957" y="16"/>
                    <a:pt x="1204" y="138"/>
                    <a:pt x="1315" y="196"/>
                  </a:cubicBezTo>
                  <a:cubicBezTo>
                    <a:pt x="1411" y="246"/>
                    <a:pt x="1450" y="376"/>
                    <a:pt x="1464" y="430"/>
                  </a:cubicBezTo>
                  <a:cubicBezTo>
                    <a:pt x="1466" y="440"/>
                    <a:pt x="1469" y="451"/>
                    <a:pt x="1469" y="462"/>
                  </a:cubicBezTo>
                  <a:lnTo>
                    <a:pt x="1469" y="462"/>
                  </a:lnTo>
                  <a:lnTo>
                    <a:pt x="1469" y="77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3" name="Freeform 22"/>
            <p:cNvSpPr>
              <a:spLocks noChangeArrowheads="1"/>
            </p:cNvSpPr>
            <p:nvPr/>
          </p:nvSpPr>
          <p:spPr bwMode="auto">
            <a:xfrm>
              <a:off x="2489" y="3525"/>
              <a:ext cx="11" cy="7"/>
            </a:xfrm>
            <a:custGeom>
              <a:avLst/>
              <a:gdLst>
                <a:gd name="T0" fmla="*/ 50 w 51"/>
                <a:gd name="T1" fmla="*/ 35 h 36"/>
                <a:gd name="T2" fmla="*/ 50 w 51"/>
                <a:gd name="T3" fmla="*/ 35 h 36"/>
                <a:gd name="T4" fmla="*/ 50 w 51"/>
                <a:gd name="T5" fmla="*/ 35 h 36"/>
                <a:gd name="T6" fmla="*/ 0 w 51"/>
                <a:gd name="T7" fmla="*/ 35 h 36"/>
                <a:gd name="T8" fmla="*/ 0 w 51"/>
                <a:gd name="T9" fmla="*/ 0 h 36"/>
                <a:gd name="T10" fmla="*/ 50 w 51"/>
                <a:gd name="T11" fmla="*/ 0 h 36"/>
                <a:gd name="T12" fmla="*/ 50 w 51"/>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50" y="35"/>
                  </a:moveTo>
                  <a:lnTo>
                    <a:pt x="50" y="35"/>
                  </a:lnTo>
                  <a:lnTo>
                    <a:pt x="50" y="35"/>
                  </a:lnTo>
                  <a:lnTo>
                    <a:pt x="0" y="35"/>
                  </a:lnTo>
                  <a:lnTo>
                    <a:pt x="0" y="0"/>
                  </a:lnTo>
                  <a:lnTo>
                    <a:pt x="50" y="0"/>
                  </a:lnTo>
                  <a:lnTo>
                    <a:pt x="5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4" name="Freeform 23"/>
            <p:cNvSpPr>
              <a:spLocks noChangeArrowheads="1"/>
            </p:cNvSpPr>
            <p:nvPr/>
          </p:nvSpPr>
          <p:spPr bwMode="auto">
            <a:xfrm>
              <a:off x="2509" y="3525"/>
              <a:ext cx="11" cy="7"/>
            </a:xfrm>
            <a:custGeom>
              <a:avLst/>
              <a:gdLst>
                <a:gd name="T0" fmla="*/ 50 w 51"/>
                <a:gd name="T1" fmla="*/ 35 h 36"/>
                <a:gd name="T2" fmla="*/ 50 w 51"/>
                <a:gd name="T3" fmla="*/ 35 h 36"/>
                <a:gd name="T4" fmla="*/ 50 w 51"/>
                <a:gd name="T5" fmla="*/ 35 h 36"/>
                <a:gd name="T6" fmla="*/ 0 w 51"/>
                <a:gd name="T7" fmla="*/ 35 h 36"/>
                <a:gd name="T8" fmla="*/ 0 w 51"/>
                <a:gd name="T9" fmla="*/ 0 h 36"/>
                <a:gd name="T10" fmla="*/ 50 w 51"/>
                <a:gd name="T11" fmla="*/ 0 h 36"/>
                <a:gd name="T12" fmla="*/ 50 w 51"/>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50" y="35"/>
                  </a:moveTo>
                  <a:lnTo>
                    <a:pt x="50" y="35"/>
                  </a:lnTo>
                  <a:lnTo>
                    <a:pt x="50" y="35"/>
                  </a:lnTo>
                  <a:lnTo>
                    <a:pt x="0" y="35"/>
                  </a:lnTo>
                  <a:lnTo>
                    <a:pt x="0" y="0"/>
                  </a:lnTo>
                  <a:lnTo>
                    <a:pt x="50" y="0"/>
                  </a:lnTo>
                  <a:lnTo>
                    <a:pt x="5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5" name="Freeform 24"/>
            <p:cNvSpPr>
              <a:spLocks noChangeArrowheads="1"/>
            </p:cNvSpPr>
            <p:nvPr/>
          </p:nvSpPr>
          <p:spPr bwMode="auto">
            <a:xfrm>
              <a:off x="2529" y="3525"/>
              <a:ext cx="11" cy="7"/>
            </a:xfrm>
            <a:custGeom>
              <a:avLst/>
              <a:gdLst>
                <a:gd name="T0" fmla="*/ 53 w 54"/>
                <a:gd name="T1" fmla="*/ 35 h 36"/>
                <a:gd name="T2" fmla="*/ 53 w 54"/>
                <a:gd name="T3" fmla="*/ 35 h 36"/>
                <a:gd name="T4" fmla="*/ 53 w 54"/>
                <a:gd name="T5" fmla="*/ 35 h 36"/>
                <a:gd name="T6" fmla="*/ 0 w 54"/>
                <a:gd name="T7" fmla="*/ 35 h 36"/>
                <a:gd name="T8" fmla="*/ 0 w 54"/>
                <a:gd name="T9" fmla="*/ 0 h 36"/>
                <a:gd name="T10" fmla="*/ 53 w 54"/>
                <a:gd name="T11" fmla="*/ 0 h 36"/>
                <a:gd name="T12" fmla="*/ 53 w 54"/>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53" y="35"/>
                  </a:moveTo>
                  <a:lnTo>
                    <a:pt x="53" y="35"/>
                  </a:lnTo>
                  <a:lnTo>
                    <a:pt x="53" y="35"/>
                  </a:lnTo>
                  <a:lnTo>
                    <a:pt x="0" y="35"/>
                  </a:lnTo>
                  <a:lnTo>
                    <a:pt x="0" y="0"/>
                  </a:lnTo>
                  <a:lnTo>
                    <a:pt x="53" y="0"/>
                  </a:lnTo>
                  <a:lnTo>
                    <a:pt x="53"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6" name="Freeform 25"/>
            <p:cNvSpPr>
              <a:spLocks noChangeArrowheads="1"/>
            </p:cNvSpPr>
            <p:nvPr/>
          </p:nvSpPr>
          <p:spPr bwMode="auto">
            <a:xfrm>
              <a:off x="2514" y="3269"/>
              <a:ext cx="161" cy="110"/>
            </a:xfrm>
            <a:custGeom>
              <a:avLst/>
              <a:gdLst>
                <a:gd name="T0" fmla="*/ 257 w 714"/>
                <a:gd name="T1" fmla="*/ 37 h 491"/>
                <a:gd name="T2" fmla="*/ 257 w 714"/>
                <a:gd name="T3" fmla="*/ 37 h 491"/>
                <a:gd name="T4" fmla="*/ 40 w 714"/>
                <a:gd name="T5" fmla="*/ 278 h 491"/>
                <a:gd name="T6" fmla="*/ 50 w 714"/>
                <a:gd name="T7" fmla="*/ 455 h 491"/>
                <a:gd name="T8" fmla="*/ 58 w 714"/>
                <a:gd name="T9" fmla="*/ 452 h 491"/>
                <a:gd name="T10" fmla="*/ 127 w 714"/>
                <a:gd name="T11" fmla="*/ 238 h 491"/>
                <a:gd name="T12" fmla="*/ 135 w 714"/>
                <a:gd name="T13" fmla="*/ 235 h 491"/>
                <a:gd name="T14" fmla="*/ 143 w 714"/>
                <a:gd name="T15" fmla="*/ 238 h 491"/>
                <a:gd name="T16" fmla="*/ 570 w 714"/>
                <a:gd name="T17" fmla="*/ 238 h 491"/>
                <a:gd name="T18" fmla="*/ 578 w 714"/>
                <a:gd name="T19" fmla="*/ 235 h 491"/>
                <a:gd name="T20" fmla="*/ 583 w 714"/>
                <a:gd name="T21" fmla="*/ 238 h 491"/>
                <a:gd name="T22" fmla="*/ 660 w 714"/>
                <a:gd name="T23" fmla="*/ 381 h 491"/>
                <a:gd name="T24" fmla="*/ 655 w 714"/>
                <a:gd name="T25" fmla="*/ 452 h 491"/>
                <a:gd name="T26" fmla="*/ 663 w 714"/>
                <a:gd name="T27" fmla="*/ 452 h 491"/>
                <a:gd name="T28" fmla="*/ 673 w 714"/>
                <a:gd name="T29" fmla="*/ 278 h 491"/>
                <a:gd name="T30" fmla="*/ 456 w 714"/>
                <a:gd name="T31" fmla="*/ 37 h 491"/>
                <a:gd name="T32" fmla="*/ 257 w 714"/>
                <a:gd name="T33" fmla="*/ 37 h 491"/>
                <a:gd name="T34" fmla="*/ 53 w 714"/>
                <a:gd name="T35" fmla="*/ 490 h 491"/>
                <a:gd name="T36" fmla="*/ 53 w 714"/>
                <a:gd name="T37" fmla="*/ 490 h 491"/>
                <a:gd name="T38" fmla="*/ 16 w 714"/>
                <a:gd name="T39" fmla="*/ 458 h 491"/>
                <a:gd name="T40" fmla="*/ 5 w 714"/>
                <a:gd name="T41" fmla="*/ 280 h 491"/>
                <a:gd name="T42" fmla="*/ 77 w 714"/>
                <a:gd name="T43" fmla="*/ 79 h 491"/>
                <a:gd name="T44" fmla="*/ 257 w 714"/>
                <a:gd name="T45" fmla="*/ 0 h 491"/>
                <a:gd name="T46" fmla="*/ 456 w 714"/>
                <a:gd name="T47" fmla="*/ 0 h 491"/>
                <a:gd name="T48" fmla="*/ 708 w 714"/>
                <a:gd name="T49" fmla="*/ 280 h 491"/>
                <a:gd name="T50" fmla="*/ 697 w 714"/>
                <a:gd name="T51" fmla="*/ 458 h 491"/>
                <a:gd name="T52" fmla="*/ 660 w 714"/>
                <a:gd name="T53" fmla="*/ 487 h 491"/>
                <a:gd name="T54" fmla="*/ 628 w 714"/>
                <a:gd name="T55" fmla="*/ 479 h 491"/>
                <a:gd name="T56" fmla="*/ 620 w 714"/>
                <a:gd name="T57" fmla="*/ 455 h 491"/>
                <a:gd name="T58" fmla="*/ 623 w 714"/>
                <a:gd name="T59" fmla="*/ 381 h 491"/>
                <a:gd name="T60" fmla="*/ 356 w 714"/>
                <a:gd name="T61" fmla="*/ 296 h 491"/>
                <a:gd name="T62" fmla="*/ 90 w 714"/>
                <a:gd name="T63" fmla="*/ 381 h 491"/>
                <a:gd name="T64" fmla="*/ 79 w 714"/>
                <a:gd name="T65" fmla="*/ 48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 h="491">
                  <a:moveTo>
                    <a:pt x="257" y="37"/>
                  </a:moveTo>
                  <a:lnTo>
                    <a:pt x="257" y="37"/>
                  </a:lnTo>
                  <a:lnTo>
                    <a:pt x="257" y="37"/>
                  </a:lnTo>
                  <a:lnTo>
                    <a:pt x="257" y="37"/>
                  </a:lnTo>
                  <a:cubicBezTo>
                    <a:pt x="199" y="37"/>
                    <a:pt x="143" y="61"/>
                    <a:pt x="103" y="103"/>
                  </a:cubicBezTo>
                  <a:cubicBezTo>
                    <a:pt x="58" y="148"/>
                    <a:pt x="37" y="212"/>
                    <a:pt x="40" y="278"/>
                  </a:cubicBezTo>
                  <a:lnTo>
                    <a:pt x="40" y="278"/>
                  </a:lnTo>
                  <a:lnTo>
                    <a:pt x="50" y="455"/>
                  </a:lnTo>
                  <a:lnTo>
                    <a:pt x="50" y="455"/>
                  </a:lnTo>
                  <a:cubicBezTo>
                    <a:pt x="50" y="455"/>
                    <a:pt x="58" y="455"/>
                    <a:pt x="58" y="452"/>
                  </a:cubicBezTo>
                  <a:cubicBezTo>
                    <a:pt x="56" y="434"/>
                    <a:pt x="53" y="381"/>
                    <a:pt x="53" y="381"/>
                  </a:cubicBezTo>
                  <a:cubicBezTo>
                    <a:pt x="50" y="310"/>
                    <a:pt x="61" y="273"/>
                    <a:pt x="127" y="238"/>
                  </a:cubicBezTo>
                  <a:lnTo>
                    <a:pt x="127" y="238"/>
                  </a:lnTo>
                  <a:lnTo>
                    <a:pt x="135" y="235"/>
                  </a:lnTo>
                  <a:lnTo>
                    <a:pt x="143" y="238"/>
                  </a:lnTo>
                  <a:lnTo>
                    <a:pt x="143" y="238"/>
                  </a:lnTo>
                  <a:cubicBezTo>
                    <a:pt x="188" y="251"/>
                    <a:pt x="270" y="262"/>
                    <a:pt x="356" y="262"/>
                  </a:cubicBezTo>
                  <a:cubicBezTo>
                    <a:pt x="443" y="262"/>
                    <a:pt x="522" y="251"/>
                    <a:pt x="570" y="238"/>
                  </a:cubicBezTo>
                  <a:lnTo>
                    <a:pt x="570" y="238"/>
                  </a:lnTo>
                  <a:lnTo>
                    <a:pt x="578" y="235"/>
                  </a:lnTo>
                  <a:lnTo>
                    <a:pt x="583" y="238"/>
                  </a:lnTo>
                  <a:lnTo>
                    <a:pt x="583" y="238"/>
                  </a:lnTo>
                  <a:cubicBezTo>
                    <a:pt x="652" y="273"/>
                    <a:pt x="663" y="310"/>
                    <a:pt x="660" y="381"/>
                  </a:cubicBezTo>
                  <a:lnTo>
                    <a:pt x="660" y="381"/>
                  </a:lnTo>
                  <a:lnTo>
                    <a:pt x="655" y="452"/>
                  </a:lnTo>
                  <a:lnTo>
                    <a:pt x="655" y="452"/>
                  </a:lnTo>
                  <a:cubicBezTo>
                    <a:pt x="657" y="452"/>
                    <a:pt x="660" y="452"/>
                    <a:pt x="663" y="452"/>
                  </a:cubicBezTo>
                  <a:lnTo>
                    <a:pt x="663" y="452"/>
                  </a:lnTo>
                  <a:lnTo>
                    <a:pt x="673" y="278"/>
                  </a:lnTo>
                  <a:lnTo>
                    <a:pt x="673" y="278"/>
                  </a:lnTo>
                  <a:cubicBezTo>
                    <a:pt x="676" y="212"/>
                    <a:pt x="655" y="148"/>
                    <a:pt x="610" y="103"/>
                  </a:cubicBezTo>
                  <a:cubicBezTo>
                    <a:pt x="570" y="61"/>
                    <a:pt x="515" y="37"/>
                    <a:pt x="456" y="37"/>
                  </a:cubicBezTo>
                  <a:lnTo>
                    <a:pt x="456" y="37"/>
                  </a:lnTo>
                  <a:lnTo>
                    <a:pt x="257" y="37"/>
                  </a:lnTo>
                  <a:close/>
                  <a:moveTo>
                    <a:pt x="53" y="490"/>
                  </a:moveTo>
                  <a:lnTo>
                    <a:pt x="53" y="490"/>
                  </a:lnTo>
                  <a:lnTo>
                    <a:pt x="53" y="490"/>
                  </a:lnTo>
                  <a:lnTo>
                    <a:pt x="53" y="490"/>
                  </a:lnTo>
                  <a:cubicBezTo>
                    <a:pt x="48" y="490"/>
                    <a:pt x="40" y="490"/>
                    <a:pt x="34" y="487"/>
                  </a:cubicBezTo>
                  <a:cubicBezTo>
                    <a:pt x="24" y="482"/>
                    <a:pt x="16" y="471"/>
                    <a:pt x="16" y="458"/>
                  </a:cubicBezTo>
                  <a:lnTo>
                    <a:pt x="16" y="458"/>
                  </a:lnTo>
                  <a:lnTo>
                    <a:pt x="5" y="280"/>
                  </a:lnTo>
                  <a:lnTo>
                    <a:pt x="5" y="280"/>
                  </a:lnTo>
                  <a:cubicBezTo>
                    <a:pt x="0" y="204"/>
                    <a:pt x="27" y="132"/>
                    <a:pt x="77" y="79"/>
                  </a:cubicBezTo>
                  <a:cubicBezTo>
                    <a:pt x="124" y="29"/>
                    <a:pt x="188" y="0"/>
                    <a:pt x="257" y="0"/>
                  </a:cubicBezTo>
                  <a:lnTo>
                    <a:pt x="257" y="0"/>
                  </a:lnTo>
                  <a:lnTo>
                    <a:pt x="456" y="0"/>
                  </a:lnTo>
                  <a:lnTo>
                    <a:pt x="456" y="0"/>
                  </a:lnTo>
                  <a:cubicBezTo>
                    <a:pt x="525" y="0"/>
                    <a:pt x="589" y="29"/>
                    <a:pt x="636" y="79"/>
                  </a:cubicBezTo>
                  <a:cubicBezTo>
                    <a:pt x="687" y="132"/>
                    <a:pt x="713" y="204"/>
                    <a:pt x="708" y="280"/>
                  </a:cubicBezTo>
                  <a:lnTo>
                    <a:pt x="708" y="280"/>
                  </a:lnTo>
                  <a:lnTo>
                    <a:pt x="697" y="458"/>
                  </a:lnTo>
                  <a:lnTo>
                    <a:pt x="697" y="458"/>
                  </a:lnTo>
                  <a:cubicBezTo>
                    <a:pt x="697" y="487"/>
                    <a:pt x="668" y="487"/>
                    <a:pt x="660" y="487"/>
                  </a:cubicBezTo>
                  <a:cubicBezTo>
                    <a:pt x="657" y="487"/>
                    <a:pt x="655" y="487"/>
                    <a:pt x="652" y="487"/>
                  </a:cubicBezTo>
                  <a:cubicBezTo>
                    <a:pt x="644" y="490"/>
                    <a:pt x="636" y="487"/>
                    <a:pt x="628" y="479"/>
                  </a:cubicBezTo>
                  <a:cubicBezTo>
                    <a:pt x="623" y="474"/>
                    <a:pt x="620" y="466"/>
                    <a:pt x="620" y="455"/>
                  </a:cubicBezTo>
                  <a:lnTo>
                    <a:pt x="620" y="455"/>
                  </a:lnTo>
                  <a:lnTo>
                    <a:pt x="623" y="381"/>
                  </a:lnTo>
                  <a:lnTo>
                    <a:pt x="623" y="381"/>
                  </a:lnTo>
                  <a:cubicBezTo>
                    <a:pt x="626" y="318"/>
                    <a:pt x="620" y="299"/>
                    <a:pt x="575" y="273"/>
                  </a:cubicBezTo>
                  <a:cubicBezTo>
                    <a:pt x="522" y="288"/>
                    <a:pt x="443" y="296"/>
                    <a:pt x="356" y="296"/>
                  </a:cubicBezTo>
                  <a:cubicBezTo>
                    <a:pt x="270" y="296"/>
                    <a:pt x="191" y="288"/>
                    <a:pt x="138" y="273"/>
                  </a:cubicBezTo>
                  <a:cubicBezTo>
                    <a:pt x="93" y="299"/>
                    <a:pt x="85" y="318"/>
                    <a:pt x="90" y="381"/>
                  </a:cubicBezTo>
                  <a:cubicBezTo>
                    <a:pt x="90" y="381"/>
                    <a:pt x="93" y="431"/>
                    <a:pt x="93" y="452"/>
                  </a:cubicBezTo>
                  <a:cubicBezTo>
                    <a:pt x="95" y="463"/>
                    <a:pt x="90" y="476"/>
                    <a:pt x="79" y="482"/>
                  </a:cubicBezTo>
                  <a:cubicBezTo>
                    <a:pt x="72" y="487"/>
                    <a:pt x="64" y="490"/>
                    <a:pt x="53" y="4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7" name="Freeform 26"/>
            <p:cNvSpPr>
              <a:spLocks noChangeArrowheads="1"/>
            </p:cNvSpPr>
            <p:nvPr/>
          </p:nvSpPr>
          <p:spPr bwMode="auto">
            <a:xfrm>
              <a:off x="2519" y="3322"/>
              <a:ext cx="153" cy="147"/>
            </a:xfrm>
            <a:custGeom>
              <a:avLst/>
              <a:gdLst>
                <a:gd name="T0" fmla="*/ 631 w 677"/>
                <a:gd name="T1" fmla="*/ 217 h 653"/>
                <a:gd name="T2" fmla="*/ 37 w 677"/>
                <a:gd name="T3" fmla="*/ 252 h 653"/>
                <a:gd name="T4" fmla="*/ 37 w 677"/>
                <a:gd name="T5" fmla="*/ 252 h 653"/>
                <a:gd name="T6" fmla="*/ 76 w 677"/>
                <a:gd name="T7" fmla="*/ 353 h 653"/>
                <a:gd name="T8" fmla="*/ 84 w 677"/>
                <a:gd name="T9" fmla="*/ 356 h 653"/>
                <a:gd name="T10" fmla="*/ 90 w 677"/>
                <a:gd name="T11" fmla="*/ 375 h 653"/>
                <a:gd name="T12" fmla="*/ 586 w 677"/>
                <a:gd name="T13" fmla="*/ 375 h 653"/>
                <a:gd name="T14" fmla="*/ 591 w 677"/>
                <a:gd name="T15" fmla="*/ 356 h 653"/>
                <a:gd name="T16" fmla="*/ 599 w 677"/>
                <a:gd name="T17" fmla="*/ 353 h 653"/>
                <a:gd name="T18" fmla="*/ 638 w 677"/>
                <a:gd name="T19" fmla="*/ 252 h 653"/>
                <a:gd name="T20" fmla="*/ 609 w 677"/>
                <a:gd name="T21" fmla="*/ 244 h 653"/>
                <a:gd name="T22" fmla="*/ 601 w 677"/>
                <a:gd name="T23" fmla="*/ 220 h 653"/>
                <a:gd name="T24" fmla="*/ 604 w 677"/>
                <a:gd name="T25" fmla="*/ 146 h 653"/>
                <a:gd name="T26" fmla="*/ 337 w 677"/>
                <a:gd name="T27" fmla="*/ 61 h 653"/>
                <a:gd name="T28" fmla="*/ 71 w 677"/>
                <a:gd name="T29" fmla="*/ 146 h 653"/>
                <a:gd name="T30" fmla="*/ 74 w 677"/>
                <a:gd name="T31" fmla="*/ 225 h 653"/>
                <a:gd name="T32" fmla="*/ 63 w 677"/>
                <a:gd name="T33" fmla="*/ 247 h 653"/>
                <a:gd name="T34" fmla="*/ 37 w 677"/>
                <a:gd name="T35" fmla="*/ 252 h 653"/>
                <a:gd name="T36" fmla="*/ 337 w 677"/>
                <a:gd name="T37" fmla="*/ 652 h 653"/>
                <a:gd name="T38" fmla="*/ 337 w 677"/>
                <a:gd name="T39" fmla="*/ 652 h 653"/>
                <a:gd name="T40" fmla="*/ 55 w 677"/>
                <a:gd name="T41" fmla="*/ 385 h 653"/>
                <a:gd name="T42" fmla="*/ 55 w 677"/>
                <a:gd name="T43" fmla="*/ 383 h 653"/>
                <a:gd name="T44" fmla="*/ 8 w 677"/>
                <a:gd name="T45" fmla="*/ 228 h 653"/>
                <a:gd name="T46" fmla="*/ 13 w 677"/>
                <a:gd name="T47" fmla="*/ 212 h 653"/>
                <a:gd name="T48" fmla="*/ 26 w 677"/>
                <a:gd name="T49" fmla="*/ 215 h 653"/>
                <a:gd name="T50" fmla="*/ 39 w 677"/>
                <a:gd name="T51" fmla="*/ 217 h 653"/>
                <a:gd name="T52" fmla="*/ 34 w 677"/>
                <a:gd name="T53" fmla="*/ 146 h 653"/>
                <a:gd name="T54" fmla="*/ 108 w 677"/>
                <a:gd name="T55" fmla="*/ 3 h 653"/>
                <a:gd name="T56" fmla="*/ 116 w 677"/>
                <a:gd name="T57" fmla="*/ 0 h 653"/>
                <a:gd name="T58" fmla="*/ 124 w 677"/>
                <a:gd name="T59" fmla="*/ 3 h 653"/>
                <a:gd name="T60" fmla="*/ 551 w 677"/>
                <a:gd name="T61" fmla="*/ 3 h 653"/>
                <a:gd name="T62" fmla="*/ 559 w 677"/>
                <a:gd name="T63" fmla="*/ 0 h 653"/>
                <a:gd name="T64" fmla="*/ 564 w 677"/>
                <a:gd name="T65" fmla="*/ 3 h 653"/>
                <a:gd name="T66" fmla="*/ 641 w 677"/>
                <a:gd name="T67" fmla="*/ 146 h 653"/>
                <a:gd name="T68" fmla="*/ 636 w 677"/>
                <a:gd name="T69" fmla="*/ 217 h 653"/>
                <a:gd name="T70" fmla="*/ 646 w 677"/>
                <a:gd name="T71" fmla="*/ 215 h 653"/>
                <a:gd name="T72" fmla="*/ 662 w 677"/>
                <a:gd name="T73" fmla="*/ 212 h 653"/>
                <a:gd name="T74" fmla="*/ 668 w 677"/>
                <a:gd name="T75" fmla="*/ 228 h 653"/>
                <a:gd name="T76" fmla="*/ 620 w 677"/>
                <a:gd name="T77" fmla="*/ 383 h 653"/>
                <a:gd name="T78" fmla="*/ 617 w 677"/>
                <a:gd name="T79" fmla="*/ 385 h 653"/>
                <a:gd name="T80" fmla="*/ 337 w 677"/>
                <a:gd name="T81" fmla="*/ 65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7" h="653">
                  <a:moveTo>
                    <a:pt x="631" y="217"/>
                  </a:moveTo>
                  <a:lnTo>
                    <a:pt x="631" y="217"/>
                  </a:lnTo>
                  <a:close/>
                  <a:moveTo>
                    <a:pt x="37" y="252"/>
                  </a:moveTo>
                  <a:lnTo>
                    <a:pt x="37" y="252"/>
                  </a:lnTo>
                  <a:lnTo>
                    <a:pt x="37" y="252"/>
                  </a:lnTo>
                  <a:lnTo>
                    <a:pt x="37" y="252"/>
                  </a:lnTo>
                  <a:cubicBezTo>
                    <a:pt x="34" y="265"/>
                    <a:pt x="37" y="281"/>
                    <a:pt x="42" y="298"/>
                  </a:cubicBezTo>
                  <a:cubicBezTo>
                    <a:pt x="50" y="330"/>
                    <a:pt x="66" y="348"/>
                    <a:pt x="76" y="353"/>
                  </a:cubicBezTo>
                  <a:lnTo>
                    <a:pt x="76" y="353"/>
                  </a:lnTo>
                  <a:lnTo>
                    <a:pt x="84" y="356"/>
                  </a:lnTo>
                  <a:lnTo>
                    <a:pt x="90" y="375"/>
                  </a:lnTo>
                  <a:lnTo>
                    <a:pt x="90" y="375"/>
                  </a:lnTo>
                  <a:cubicBezTo>
                    <a:pt x="132" y="525"/>
                    <a:pt x="156" y="615"/>
                    <a:pt x="337" y="615"/>
                  </a:cubicBezTo>
                  <a:cubicBezTo>
                    <a:pt x="519" y="615"/>
                    <a:pt x="543" y="525"/>
                    <a:pt x="586" y="375"/>
                  </a:cubicBezTo>
                  <a:lnTo>
                    <a:pt x="586" y="375"/>
                  </a:lnTo>
                  <a:lnTo>
                    <a:pt x="591" y="356"/>
                  </a:lnTo>
                  <a:lnTo>
                    <a:pt x="599" y="353"/>
                  </a:lnTo>
                  <a:lnTo>
                    <a:pt x="599" y="353"/>
                  </a:lnTo>
                  <a:cubicBezTo>
                    <a:pt x="609" y="348"/>
                    <a:pt x="625" y="330"/>
                    <a:pt x="633" y="298"/>
                  </a:cubicBezTo>
                  <a:cubicBezTo>
                    <a:pt x="638" y="281"/>
                    <a:pt x="638" y="265"/>
                    <a:pt x="638" y="252"/>
                  </a:cubicBezTo>
                  <a:cubicBezTo>
                    <a:pt x="636" y="252"/>
                    <a:pt x="636" y="252"/>
                    <a:pt x="633" y="252"/>
                  </a:cubicBezTo>
                  <a:cubicBezTo>
                    <a:pt x="625" y="255"/>
                    <a:pt x="617" y="252"/>
                    <a:pt x="609" y="244"/>
                  </a:cubicBezTo>
                  <a:cubicBezTo>
                    <a:pt x="604" y="239"/>
                    <a:pt x="601" y="231"/>
                    <a:pt x="601" y="220"/>
                  </a:cubicBezTo>
                  <a:lnTo>
                    <a:pt x="601" y="220"/>
                  </a:lnTo>
                  <a:lnTo>
                    <a:pt x="604" y="146"/>
                  </a:lnTo>
                  <a:lnTo>
                    <a:pt x="604" y="146"/>
                  </a:lnTo>
                  <a:cubicBezTo>
                    <a:pt x="607" y="83"/>
                    <a:pt x="601" y="64"/>
                    <a:pt x="556" y="38"/>
                  </a:cubicBezTo>
                  <a:cubicBezTo>
                    <a:pt x="503" y="53"/>
                    <a:pt x="424" y="61"/>
                    <a:pt x="337" y="61"/>
                  </a:cubicBezTo>
                  <a:cubicBezTo>
                    <a:pt x="251" y="61"/>
                    <a:pt x="172" y="53"/>
                    <a:pt x="119" y="38"/>
                  </a:cubicBezTo>
                  <a:cubicBezTo>
                    <a:pt x="74" y="64"/>
                    <a:pt x="66" y="83"/>
                    <a:pt x="71" y="146"/>
                  </a:cubicBezTo>
                  <a:lnTo>
                    <a:pt x="71" y="146"/>
                  </a:lnTo>
                  <a:lnTo>
                    <a:pt x="74" y="225"/>
                  </a:lnTo>
                  <a:lnTo>
                    <a:pt x="74" y="225"/>
                  </a:lnTo>
                  <a:cubicBezTo>
                    <a:pt x="74" y="233"/>
                    <a:pt x="71" y="241"/>
                    <a:pt x="63" y="247"/>
                  </a:cubicBezTo>
                  <a:cubicBezTo>
                    <a:pt x="58" y="252"/>
                    <a:pt x="50" y="255"/>
                    <a:pt x="42" y="252"/>
                  </a:cubicBezTo>
                  <a:cubicBezTo>
                    <a:pt x="39" y="252"/>
                    <a:pt x="39" y="252"/>
                    <a:pt x="37" y="252"/>
                  </a:cubicBezTo>
                  <a:close/>
                  <a:moveTo>
                    <a:pt x="337" y="652"/>
                  </a:moveTo>
                  <a:lnTo>
                    <a:pt x="337" y="652"/>
                  </a:lnTo>
                  <a:lnTo>
                    <a:pt x="337" y="652"/>
                  </a:lnTo>
                  <a:lnTo>
                    <a:pt x="337" y="652"/>
                  </a:lnTo>
                  <a:cubicBezTo>
                    <a:pt x="129" y="650"/>
                    <a:pt x="97" y="533"/>
                    <a:pt x="55" y="385"/>
                  </a:cubicBezTo>
                  <a:lnTo>
                    <a:pt x="55" y="385"/>
                  </a:lnTo>
                  <a:lnTo>
                    <a:pt x="55" y="383"/>
                  </a:lnTo>
                  <a:lnTo>
                    <a:pt x="55" y="383"/>
                  </a:lnTo>
                  <a:cubicBezTo>
                    <a:pt x="34" y="369"/>
                    <a:pt x="15" y="343"/>
                    <a:pt x="8" y="308"/>
                  </a:cubicBezTo>
                  <a:cubicBezTo>
                    <a:pt x="0" y="278"/>
                    <a:pt x="0" y="249"/>
                    <a:pt x="8" y="228"/>
                  </a:cubicBezTo>
                  <a:lnTo>
                    <a:pt x="8" y="228"/>
                  </a:lnTo>
                  <a:lnTo>
                    <a:pt x="13" y="212"/>
                  </a:lnTo>
                  <a:lnTo>
                    <a:pt x="26" y="215"/>
                  </a:lnTo>
                  <a:lnTo>
                    <a:pt x="26" y="215"/>
                  </a:lnTo>
                  <a:cubicBezTo>
                    <a:pt x="29" y="217"/>
                    <a:pt x="31" y="217"/>
                    <a:pt x="34" y="217"/>
                  </a:cubicBezTo>
                  <a:cubicBezTo>
                    <a:pt x="37" y="217"/>
                    <a:pt x="37" y="217"/>
                    <a:pt x="39" y="217"/>
                  </a:cubicBezTo>
                  <a:lnTo>
                    <a:pt x="39" y="217"/>
                  </a:lnTo>
                  <a:lnTo>
                    <a:pt x="34" y="146"/>
                  </a:lnTo>
                  <a:lnTo>
                    <a:pt x="34" y="146"/>
                  </a:lnTo>
                  <a:cubicBezTo>
                    <a:pt x="31" y="75"/>
                    <a:pt x="42" y="38"/>
                    <a:pt x="108" y="3"/>
                  </a:cubicBezTo>
                  <a:lnTo>
                    <a:pt x="108" y="3"/>
                  </a:lnTo>
                  <a:lnTo>
                    <a:pt x="116" y="0"/>
                  </a:lnTo>
                  <a:lnTo>
                    <a:pt x="124" y="3"/>
                  </a:lnTo>
                  <a:lnTo>
                    <a:pt x="124" y="3"/>
                  </a:lnTo>
                  <a:cubicBezTo>
                    <a:pt x="169" y="16"/>
                    <a:pt x="251" y="27"/>
                    <a:pt x="337" y="27"/>
                  </a:cubicBezTo>
                  <a:cubicBezTo>
                    <a:pt x="424" y="27"/>
                    <a:pt x="503" y="16"/>
                    <a:pt x="551" y="3"/>
                  </a:cubicBezTo>
                  <a:lnTo>
                    <a:pt x="551" y="3"/>
                  </a:lnTo>
                  <a:lnTo>
                    <a:pt x="559" y="0"/>
                  </a:lnTo>
                  <a:lnTo>
                    <a:pt x="564" y="3"/>
                  </a:lnTo>
                  <a:lnTo>
                    <a:pt x="564" y="3"/>
                  </a:lnTo>
                  <a:cubicBezTo>
                    <a:pt x="633" y="38"/>
                    <a:pt x="644" y="75"/>
                    <a:pt x="641" y="146"/>
                  </a:cubicBezTo>
                  <a:lnTo>
                    <a:pt x="641" y="146"/>
                  </a:lnTo>
                  <a:lnTo>
                    <a:pt x="636" y="217"/>
                  </a:lnTo>
                  <a:lnTo>
                    <a:pt x="636" y="217"/>
                  </a:lnTo>
                  <a:cubicBezTo>
                    <a:pt x="638" y="217"/>
                    <a:pt x="638" y="217"/>
                    <a:pt x="641" y="217"/>
                  </a:cubicBezTo>
                  <a:cubicBezTo>
                    <a:pt x="644" y="217"/>
                    <a:pt x="646" y="217"/>
                    <a:pt x="646" y="215"/>
                  </a:cubicBezTo>
                  <a:lnTo>
                    <a:pt x="646" y="215"/>
                  </a:lnTo>
                  <a:lnTo>
                    <a:pt x="662" y="212"/>
                  </a:lnTo>
                  <a:lnTo>
                    <a:pt x="668" y="228"/>
                  </a:lnTo>
                  <a:lnTo>
                    <a:pt x="668" y="228"/>
                  </a:lnTo>
                  <a:cubicBezTo>
                    <a:pt x="676" y="249"/>
                    <a:pt x="676" y="278"/>
                    <a:pt x="668" y="308"/>
                  </a:cubicBezTo>
                  <a:cubicBezTo>
                    <a:pt x="657" y="343"/>
                    <a:pt x="641" y="369"/>
                    <a:pt x="620" y="383"/>
                  </a:cubicBezTo>
                  <a:lnTo>
                    <a:pt x="620" y="383"/>
                  </a:lnTo>
                  <a:lnTo>
                    <a:pt x="617" y="385"/>
                  </a:lnTo>
                  <a:lnTo>
                    <a:pt x="617" y="385"/>
                  </a:lnTo>
                  <a:cubicBezTo>
                    <a:pt x="578" y="533"/>
                    <a:pt x="546" y="650"/>
                    <a:pt x="337" y="652"/>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8" name="Freeform 27"/>
            <p:cNvSpPr>
              <a:spLocks noChangeArrowheads="1"/>
            </p:cNvSpPr>
            <p:nvPr/>
          </p:nvSpPr>
          <p:spPr bwMode="auto">
            <a:xfrm>
              <a:off x="2508" y="3552"/>
              <a:ext cx="210" cy="74"/>
            </a:xfrm>
            <a:custGeom>
              <a:avLst/>
              <a:gdLst>
                <a:gd name="T0" fmla="*/ 862 w 929"/>
                <a:gd name="T1" fmla="*/ 328 h 329"/>
                <a:gd name="T2" fmla="*/ 862 w 929"/>
                <a:gd name="T3" fmla="*/ 328 h 329"/>
                <a:gd name="T4" fmla="*/ 862 w 929"/>
                <a:gd name="T5" fmla="*/ 328 h 329"/>
                <a:gd name="T6" fmla="*/ 838 w 929"/>
                <a:gd name="T7" fmla="*/ 301 h 329"/>
                <a:gd name="T8" fmla="*/ 838 w 929"/>
                <a:gd name="T9" fmla="*/ 301 h 329"/>
                <a:gd name="T10" fmla="*/ 894 w 929"/>
                <a:gd name="T11" fmla="*/ 204 h 329"/>
                <a:gd name="T12" fmla="*/ 843 w 929"/>
                <a:gd name="T13" fmla="*/ 103 h 329"/>
                <a:gd name="T14" fmla="*/ 843 w 929"/>
                <a:gd name="T15" fmla="*/ 103 h 329"/>
                <a:gd name="T16" fmla="*/ 87 w 929"/>
                <a:gd name="T17" fmla="*/ 103 h 329"/>
                <a:gd name="T18" fmla="*/ 0 w 929"/>
                <a:gd name="T19" fmla="*/ 26 h 329"/>
                <a:gd name="T20" fmla="*/ 23 w 929"/>
                <a:gd name="T21" fmla="*/ 0 h 329"/>
                <a:gd name="T22" fmla="*/ 100 w 929"/>
                <a:gd name="T23" fmla="*/ 66 h 329"/>
                <a:gd name="T24" fmla="*/ 857 w 929"/>
                <a:gd name="T25" fmla="*/ 66 h 329"/>
                <a:gd name="T26" fmla="*/ 862 w 929"/>
                <a:gd name="T27" fmla="*/ 71 h 329"/>
                <a:gd name="T28" fmla="*/ 862 w 929"/>
                <a:gd name="T29" fmla="*/ 71 h 329"/>
                <a:gd name="T30" fmla="*/ 928 w 929"/>
                <a:gd name="T31" fmla="*/ 204 h 329"/>
                <a:gd name="T32" fmla="*/ 862 w 929"/>
                <a:gd name="T33" fmla="*/ 3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9" h="329">
                  <a:moveTo>
                    <a:pt x="862" y="328"/>
                  </a:moveTo>
                  <a:lnTo>
                    <a:pt x="862" y="328"/>
                  </a:lnTo>
                  <a:lnTo>
                    <a:pt x="862" y="328"/>
                  </a:lnTo>
                  <a:lnTo>
                    <a:pt x="838" y="301"/>
                  </a:lnTo>
                  <a:lnTo>
                    <a:pt x="838" y="301"/>
                  </a:lnTo>
                  <a:cubicBezTo>
                    <a:pt x="875" y="272"/>
                    <a:pt x="894" y="238"/>
                    <a:pt x="894" y="204"/>
                  </a:cubicBezTo>
                  <a:cubicBezTo>
                    <a:pt x="894" y="156"/>
                    <a:pt x="857" y="114"/>
                    <a:pt x="843" y="103"/>
                  </a:cubicBezTo>
                  <a:lnTo>
                    <a:pt x="843" y="103"/>
                  </a:lnTo>
                  <a:lnTo>
                    <a:pt x="87" y="103"/>
                  </a:lnTo>
                  <a:lnTo>
                    <a:pt x="0" y="26"/>
                  </a:lnTo>
                  <a:lnTo>
                    <a:pt x="23" y="0"/>
                  </a:lnTo>
                  <a:lnTo>
                    <a:pt x="100" y="66"/>
                  </a:lnTo>
                  <a:lnTo>
                    <a:pt x="857" y="66"/>
                  </a:lnTo>
                  <a:lnTo>
                    <a:pt x="862" y="71"/>
                  </a:lnTo>
                  <a:lnTo>
                    <a:pt x="862" y="71"/>
                  </a:lnTo>
                  <a:cubicBezTo>
                    <a:pt x="864" y="74"/>
                    <a:pt x="928" y="127"/>
                    <a:pt x="928" y="204"/>
                  </a:cubicBezTo>
                  <a:cubicBezTo>
                    <a:pt x="928" y="249"/>
                    <a:pt x="907" y="291"/>
                    <a:pt x="862" y="32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9" name="Freeform 28"/>
            <p:cNvSpPr>
              <a:spLocks noChangeArrowheads="1"/>
            </p:cNvSpPr>
            <p:nvPr/>
          </p:nvSpPr>
          <p:spPr bwMode="auto">
            <a:xfrm>
              <a:off x="2583" y="3463"/>
              <a:ext cx="131" cy="163"/>
            </a:xfrm>
            <a:custGeom>
              <a:avLst/>
              <a:gdLst>
                <a:gd name="T0" fmla="*/ 58 w 584"/>
                <a:gd name="T1" fmla="*/ 686 h 722"/>
                <a:gd name="T2" fmla="*/ 58 w 584"/>
                <a:gd name="T3" fmla="*/ 686 h 722"/>
                <a:gd name="T4" fmla="*/ 58 w 584"/>
                <a:gd name="T5" fmla="*/ 686 h 722"/>
                <a:gd name="T6" fmla="*/ 270 w 584"/>
                <a:gd name="T7" fmla="*/ 686 h 722"/>
                <a:gd name="T8" fmla="*/ 535 w 584"/>
                <a:gd name="T9" fmla="*/ 135 h 722"/>
                <a:gd name="T10" fmla="*/ 368 w 584"/>
                <a:gd name="T11" fmla="*/ 47 h 722"/>
                <a:gd name="T12" fmla="*/ 58 w 584"/>
                <a:gd name="T13" fmla="*/ 686 h 722"/>
                <a:gd name="T14" fmla="*/ 291 w 584"/>
                <a:gd name="T15" fmla="*/ 721 h 722"/>
                <a:gd name="T16" fmla="*/ 291 w 584"/>
                <a:gd name="T17" fmla="*/ 721 h 722"/>
                <a:gd name="T18" fmla="*/ 291 w 584"/>
                <a:gd name="T19" fmla="*/ 721 h 722"/>
                <a:gd name="T20" fmla="*/ 0 w 584"/>
                <a:gd name="T21" fmla="*/ 721 h 722"/>
                <a:gd name="T22" fmla="*/ 352 w 584"/>
                <a:gd name="T23" fmla="*/ 0 h 722"/>
                <a:gd name="T24" fmla="*/ 583 w 584"/>
                <a:gd name="T25" fmla="*/ 119 h 722"/>
                <a:gd name="T26" fmla="*/ 291 w 584"/>
                <a:gd name="T27" fmla="*/ 721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722">
                  <a:moveTo>
                    <a:pt x="58" y="686"/>
                  </a:moveTo>
                  <a:lnTo>
                    <a:pt x="58" y="686"/>
                  </a:lnTo>
                  <a:lnTo>
                    <a:pt x="58" y="686"/>
                  </a:lnTo>
                  <a:lnTo>
                    <a:pt x="270" y="686"/>
                  </a:lnTo>
                  <a:lnTo>
                    <a:pt x="535" y="135"/>
                  </a:lnTo>
                  <a:lnTo>
                    <a:pt x="368" y="47"/>
                  </a:lnTo>
                  <a:lnTo>
                    <a:pt x="58" y="686"/>
                  </a:lnTo>
                  <a:close/>
                  <a:moveTo>
                    <a:pt x="291" y="721"/>
                  </a:moveTo>
                  <a:lnTo>
                    <a:pt x="291" y="721"/>
                  </a:lnTo>
                  <a:lnTo>
                    <a:pt x="291" y="721"/>
                  </a:lnTo>
                  <a:lnTo>
                    <a:pt x="0" y="721"/>
                  </a:lnTo>
                  <a:lnTo>
                    <a:pt x="352" y="0"/>
                  </a:lnTo>
                  <a:lnTo>
                    <a:pt x="583" y="119"/>
                  </a:lnTo>
                  <a:lnTo>
                    <a:pt x="291" y="72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30" name="Freeform 29"/>
            <p:cNvSpPr>
              <a:spLocks noChangeArrowheads="1"/>
            </p:cNvSpPr>
            <p:nvPr/>
          </p:nvSpPr>
          <p:spPr bwMode="auto">
            <a:xfrm>
              <a:off x="2677" y="3586"/>
              <a:ext cx="18" cy="26"/>
            </a:xfrm>
            <a:custGeom>
              <a:avLst/>
              <a:gdLst>
                <a:gd name="T0" fmla="*/ 33 w 84"/>
                <a:gd name="T1" fmla="*/ 119 h 120"/>
                <a:gd name="T2" fmla="*/ 33 w 84"/>
                <a:gd name="T3" fmla="*/ 119 h 120"/>
                <a:gd name="T4" fmla="*/ 33 w 84"/>
                <a:gd name="T5" fmla="*/ 119 h 120"/>
                <a:gd name="T6" fmla="*/ 0 w 84"/>
                <a:gd name="T7" fmla="*/ 103 h 120"/>
                <a:gd name="T8" fmla="*/ 52 w 84"/>
                <a:gd name="T9" fmla="*/ 0 h 120"/>
                <a:gd name="T10" fmla="*/ 83 w 84"/>
                <a:gd name="T11" fmla="*/ 15 h 120"/>
                <a:gd name="T12" fmla="*/ 33 w 84"/>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4" h="120">
                  <a:moveTo>
                    <a:pt x="33" y="119"/>
                  </a:moveTo>
                  <a:lnTo>
                    <a:pt x="33" y="119"/>
                  </a:lnTo>
                  <a:lnTo>
                    <a:pt x="33" y="119"/>
                  </a:lnTo>
                  <a:lnTo>
                    <a:pt x="0" y="103"/>
                  </a:lnTo>
                  <a:lnTo>
                    <a:pt x="52" y="0"/>
                  </a:lnTo>
                  <a:lnTo>
                    <a:pt x="83" y="15"/>
                  </a:lnTo>
                  <a:lnTo>
                    <a:pt x="33"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31" name="Freeform 30"/>
            <p:cNvSpPr>
              <a:spLocks noChangeArrowheads="1"/>
            </p:cNvSpPr>
            <p:nvPr/>
          </p:nvSpPr>
          <p:spPr bwMode="auto">
            <a:xfrm>
              <a:off x="2566" y="3585"/>
              <a:ext cx="18" cy="26"/>
            </a:xfrm>
            <a:custGeom>
              <a:avLst/>
              <a:gdLst>
                <a:gd name="T0" fmla="*/ 32 w 84"/>
                <a:gd name="T1" fmla="*/ 119 h 120"/>
                <a:gd name="T2" fmla="*/ 32 w 84"/>
                <a:gd name="T3" fmla="*/ 119 h 120"/>
                <a:gd name="T4" fmla="*/ 32 w 84"/>
                <a:gd name="T5" fmla="*/ 119 h 120"/>
                <a:gd name="T6" fmla="*/ 0 w 84"/>
                <a:gd name="T7" fmla="*/ 103 h 120"/>
                <a:gd name="T8" fmla="*/ 52 w 84"/>
                <a:gd name="T9" fmla="*/ 0 h 120"/>
                <a:gd name="T10" fmla="*/ 83 w 84"/>
                <a:gd name="T11" fmla="*/ 16 h 120"/>
                <a:gd name="T12" fmla="*/ 32 w 84"/>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4" h="120">
                  <a:moveTo>
                    <a:pt x="32" y="119"/>
                  </a:moveTo>
                  <a:lnTo>
                    <a:pt x="32" y="119"/>
                  </a:lnTo>
                  <a:lnTo>
                    <a:pt x="32" y="119"/>
                  </a:lnTo>
                  <a:lnTo>
                    <a:pt x="0" y="103"/>
                  </a:lnTo>
                  <a:lnTo>
                    <a:pt x="52" y="0"/>
                  </a:lnTo>
                  <a:lnTo>
                    <a:pt x="83" y="16"/>
                  </a:lnTo>
                  <a:lnTo>
                    <a:pt x="32"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32" name="Freeform 31"/>
            <p:cNvSpPr>
              <a:spLocks noChangeArrowheads="1"/>
            </p:cNvSpPr>
            <p:nvPr/>
          </p:nvSpPr>
          <p:spPr bwMode="auto">
            <a:xfrm>
              <a:off x="2539" y="3585"/>
              <a:ext cx="18" cy="26"/>
            </a:xfrm>
            <a:custGeom>
              <a:avLst/>
              <a:gdLst>
                <a:gd name="T0" fmla="*/ 32 w 83"/>
                <a:gd name="T1" fmla="*/ 119 h 120"/>
                <a:gd name="T2" fmla="*/ 32 w 83"/>
                <a:gd name="T3" fmla="*/ 119 h 120"/>
                <a:gd name="T4" fmla="*/ 32 w 83"/>
                <a:gd name="T5" fmla="*/ 119 h 120"/>
                <a:gd name="T6" fmla="*/ 0 w 83"/>
                <a:gd name="T7" fmla="*/ 103 h 120"/>
                <a:gd name="T8" fmla="*/ 50 w 83"/>
                <a:gd name="T9" fmla="*/ 0 h 120"/>
                <a:gd name="T10" fmla="*/ 82 w 83"/>
                <a:gd name="T11" fmla="*/ 16 h 120"/>
                <a:gd name="T12" fmla="*/ 32 w 83"/>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3" h="120">
                  <a:moveTo>
                    <a:pt x="32" y="119"/>
                  </a:moveTo>
                  <a:lnTo>
                    <a:pt x="32" y="119"/>
                  </a:lnTo>
                  <a:lnTo>
                    <a:pt x="32" y="119"/>
                  </a:lnTo>
                  <a:lnTo>
                    <a:pt x="0" y="103"/>
                  </a:lnTo>
                  <a:lnTo>
                    <a:pt x="50" y="0"/>
                  </a:lnTo>
                  <a:lnTo>
                    <a:pt x="82" y="16"/>
                  </a:lnTo>
                  <a:lnTo>
                    <a:pt x="32"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33" name="Freeform 32"/>
            <p:cNvSpPr>
              <a:spLocks noChangeArrowheads="1"/>
            </p:cNvSpPr>
            <p:nvPr/>
          </p:nvSpPr>
          <p:spPr bwMode="auto">
            <a:xfrm>
              <a:off x="2512" y="3585"/>
              <a:ext cx="18" cy="26"/>
            </a:xfrm>
            <a:custGeom>
              <a:avLst/>
              <a:gdLst>
                <a:gd name="T0" fmla="*/ 32 w 84"/>
                <a:gd name="T1" fmla="*/ 119 h 120"/>
                <a:gd name="T2" fmla="*/ 32 w 84"/>
                <a:gd name="T3" fmla="*/ 119 h 120"/>
                <a:gd name="T4" fmla="*/ 32 w 84"/>
                <a:gd name="T5" fmla="*/ 119 h 120"/>
                <a:gd name="T6" fmla="*/ 0 w 84"/>
                <a:gd name="T7" fmla="*/ 103 h 120"/>
                <a:gd name="T8" fmla="*/ 51 w 84"/>
                <a:gd name="T9" fmla="*/ 0 h 120"/>
                <a:gd name="T10" fmla="*/ 83 w 84"/>
                <a:gd name="T11" fmla="*/ 16 h 120"/>
                <a:gd name="T12" fmla="*/ 32 w 84"/>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4" h="120">
                  <a:moveTo>
                    <a:pt x="32" y="119"/>
                  </a:moveTo>
                  <a:lnTo>
                    <a:pt x="32" y="119"/>
                  </a:lnTo>
                  <a:lnTo>
                    <a:pt x="32" y="119"/>
                  </a:lnTo>
                  <a:lnTo>
                    <a:pt x="0" y="103"/>
                  </a:lnTo>
                  <a:lnTo>
                    <a:pt x="51" y="0"/>
                  </a:lnTo>
                  <a:lnTo>
                    <a:pt x="83" y="16"/>
                  </a:lnTo>
                  <a:lnTo>
                    <a:pt x="32"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37" name="Group 36"/>
          <p:cNvGrpSpPr>
            <a:grpSpLocks/>
          </p:cNvGrpSpPr>
          <p:nvPr/>
        </p:nvGrpSpPr>
        <p:grpSpPr bwMode="auto">
          <a:xfrm>
            <a:off x="1618877" y="3573423"/>
            <a:ext cx="762621" cy="744571"/>
            <a:chOff x="2712" y="1296"/>
            <a:chExt cx="338" cy="330"/>
          </a:xfrm>
          <a:solidFill>
            <a:schemeClr val="accent6"/>
          </a:solidFill>
        </p:grpSpPr>
        <p:sp>
          <p:nvSpPr>
            <p:cNvPr id="38" name="Freeform 37"/>
            <p:cNvSpPr>
              <a:spLocks noChangeArrowheads="1"/>
            </p:cNvSpPr>
            <p:nvPr/>
          </p:nvSpPr>
          <p:spPr bwMode="auto">
            <a:xfrm>
              <a:off x="2826" y="1296"/>
              <a:ext cx="224" cy="172"/>
            </a:xfrm>
            <a:custGeom>
              <a:avLst/>
              <a:gdLst>
                <a:gd name="T0" fmla="*/ 765 w 990"/>
                <a:gd name="T1" fmla="*/ 712 h 761"/>
                <a:gd name="T2" fmla="*/ 765 w 990"/>
                <a:gd name="T3" fmla="*/ 712 h 761"/>
                <a:gd name="T4" fmla="*/ 765 w 990"/>
                <a:gd name="T5" fmla="*/ 712 h 761"/>
                <a:gd name="T6" fmla="*/ 954 w 990"/>
                <a:gd name="T7" fmla="*/ 712 h 761"/>
                <a:gd name="T8" fmla="*/ 954 w 990"/>
                <a:gd name="T9" fmla="*/ 712 h 761"/>
                <a:gd name="T10" fmla="*/ 823 w 990"/>
                <a:gd name="T11" fmla="*/ 329 h 761"/>
                <a:gd name="T12" fmla="*/ 823 w 990"/>
                <a:gd name="T13" fmla="*/ 329 h 761"/>
                <a:gd name="T14" fmla="*/ 823 w 990"/>
                <a:gd name="T15" fmla="*/ 329 h 761"/>
                <a:gd name="T16" fmla="*/ 823 w 990"/>
                <a:gd name="T17" fmla="*/ 329 h 761"/>
                <a:gd name="T18" fmla="*/ 817 w 990"/>
                <a:gd name="T19" fmla="*/ 321 h 761"/>
                <a:gd name="T20" fmla="*/ 817 w 990"/>
                <a:gd name="T21" fmla="*/ 321 h 761"/>
                <a:gd name="T22" fmla="*/ 817 w 990"/>
                <a:gd name="T23" fmla="*/ 321 h 761"/>
                <a:gd name="T24" fmla="*/ 817 w 990"/>
                <a:gd name="T25" fmla="*/ 321 h 761"/>
                <a:gd name="T26" fmla="*/ 790 w 990"/>
                <a:gd name="T27" fmla="*/ 286 h 761"/>
                <a:gd name="T28" fmla="*/ 283 w 990"/>
                <a:gd name="T29" fmla="*/ 35 h 761"/>
                <a:gd name="T30" fmla="*/ 245 w 990"/>
                <a:gd name="T31" fmla="*/ 35 h 761"/>
                <a:gd name="T32" fmla="*/ 47 w 990"/>
                <a:gd name="T33" fmla="*/ 64 h 761"/>
                <a:gd name="T34" fmla="*/ 47 w 990"/>
                <a:gd name="T35" fmla="*/ 64 h 761"/>
                <a:gd name="T36" fmla="*/ 100 w 990"/>
                <a:gd name="T37" fmla="*/ 239 h 761"/>
                <a:gd name="T38" fmla="*/ 100 w 990"/>
                <a:gd name="T39" fmla="*/ 239 h 761"/>
                <a:gd name="T40" fmla="*/ 245 w 990"/>
                <a:gd name="T41" fmla="*/ 220 h 761"/>
                <a:gd name="T42" fmla="*/ 664 w 990"/>
                <a:gd name="T43" fmla="*/ 429 h 761"/>
                <a:gd name="T44" fmla="*/ 765 w 990"/>
                <a:gd name="T45" fmla="*/ 712 h 761"/>
                <a:gd name="T46" fmla="*/ 971 w 990"/>
                <a:gd name="T47" fmla="*/ 760 h 761"/>
                <a:gd name="T48" fmla="*/ 971 w 990"/>
                <a:gd name="T49" fmla="*/ 760 h 761"/>
                <a:gd name="T50" fmla="*/ 971 w 990"/>
                <a:gd name="T51" fmla="*/ 760 h 761"/>
                <a:gd name="T52" fmla="*/ 951 w 990"/>
                <a:gd name="T53" fmla="*/ 760 h 761"/>
                <a:gd name="T54" fmla="*/ 951 w 990"/>
                <a:gd name="T55" fmla="*/ 760 h 761"/>
                <a:gd name="T56" fmla="*/ 951 w 990"/>
                <a:gd name="T57" fmla="*/ 760 h 761"/>
                <a:gd name="T58" fmla="*/ 951 w 990"/>
                <a:gd name="T59" fmla="*/ 747 h 761"/>
                <a:gd name="T60" fmla="*/ 951 w 990"/>
                <a:gd name="T61" fmla="*/ 747 h 761"/>
                <a:gd name="T62" fmla="*/ 727 w 990"/>
                <a:gd name="T63" fmla="*/ 747 h 761"/>
                <a:gd name="T64" fmla="*/ 727 w 990"/>
                <a:gd name="T65" fmla="*/ 728 h 761"/>
                <a:gd name="T66" fmla="*/ 727 w 990"/>
                <a:gd name="T67" fmla="*/ 728 h 761"/>
                <a:gd name="T68" fmla="*/ 634 w 990"/>
                <a:gd name="T69" fmla="*/ 450 h 761"/>
                <a:gd name="T70" fmla="*/ 245 w 990"/>
                <a:gd name="T71" fmla="*/ 255 h 761"/>
                <a:gd name="T72" fmla="*/ 95 w 990"/>
                <a:gd name="T73" fmla="*/ 278 h 761"/>
                <a:gd name="T74" fmla="*/ 95 w 990"/>
                <a:gd name="T75" fmla="*/ 278 h 761"/>
                <a:gd name="T76" fmla="*/ 79 w 990"/>
                <a:gd name="T77" fmla="*/ 284 h 761"/>
                <a:gd name="T78" fmla="*/ 0 w 990"/>
                <a:gd name="T79" fmla="*/ 40 h 761"/>
                <a:gd name="T80" fmla="*/ 19 w 990"/>
                <a:gd name="T81" fmla="*/ 35 h 761"/>
                <a:gd name="T82" fmla="*/ 19 w 990"/>
                <a:gd name="T83" fmla="*/ 35 h 761"/>
                <a:gd name="T84" fmla="*/ 245 w 990"/>
                <a:gd name="T85" fmla="*/ 0 h 761"/>
                <a:gd name="T86" fmla="*/ 285 w 990"/>
                <a:gd name="T87" fmla="*/ 0 h 761"/>
                <a:gd name="T88" fmla="*/ 820 w 990"/>
                <a:gd name="T89" fmla="*/ 265 h 761"/>
                <a:gd name="T90" fmla="*/ 842 w 990"/>
                <a:gd name="T91" fmla="*/ 294 h 761"/>
                <a:gd name="T92" fmla="*/ 853 w 990"/>
                <a:gd name="T93" fmla="*/ 307 h 761"/>
                <a:gd name="T94" fmla="*/ 989 w 990"/>
                <a:gd name="T95" fmla="*/ 712 h 761"/>
                <a:gd name="T96" fmla="*/ 989 w 990"/>
                <a:gd name="T97" fmla="*/ 712 h 761"/>
                <a:gd name="T98" fmla="*/ 989 w 990"/>
                <a:gd name="T99" fmla="*/ 712 h 761"/>
                <a:gd name="T100" fmla="*/ 989 w 990"/>
                <a:gd name="T101" fmla="*/ 720 h 761"/>
                <a:gd name="T102" fmla="*/ 989 w 990"/>
                <a:gd name="T103" fmla="*/ 720 h 761"/>
                <a:gd name="T104" fmla="*/ 989 w 990"/>
                <a:gd name="T105" fmla="*/ 728 h 761"/>
                <a:gd name="T106" fmla="*/ 989 w 990"/>
                <a:gd name="T107" fmla="*/ 757 h 761"/>
                <a:gd name="T108" fmla="*/ 989 w 990"/>
                <a:gd name="T109" fmla="*/ 757 h 761"/>
                <a:gd name="T110" fmla="*/ 989 w 990"/>
                <a:gd name="T111" fmla="*/ 757 h 761"/>
                <a:gd name="T112" fmla="*/ 971 w 990"/>
                <a:gd name="T113" fmla="*/ 76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0" h="761">
                  <a:moveTo>
                    <a:pt x="765" y="712"/>
                  </a:moveTo>
                  <a:lnTo>
                    <a:pt x="765" y="712"/>
                  </a:lnTo>
                  <a:lnTo>
                    <a:pt x="765" y="712"/>
                  </a:lnTo>
                  <a:lnTo>
                    <a:pt x="954" y="712"/>
                  </a:lnTo>
                  <a:lnTo>
                    <a:pt x="954" y="712"/>
                  </a:lnTo>
                  <a:cubicBezTo>
                    <a:pt x="948" y="572"/>
                    <a:pt x="905" y="440"/>
                    <a:pt x="823" y="329"/>
                  </a:cubicBezTo>
                  <a:lnTo>
                    <a:pt x="823" y="329"/>
                  </a:lnTo>
                  <a:lnTo>
                    <a:pt x="823" y="329"/>
                  </a:lnTo>
                  <a:lnTo>
                    <a:pt x="823" y="329"/>
                  </a:lnTo>
                  <a:cubicBezTo>
                    <a:pt x="820" y="326"/>
                    <a:pt x="820" y="323"/>
                    <a:pt x="817" y="321"/>
                  </a:cubicBezTo>
                  <a:lnTo>
                    <a:pt x="817" y="321"/>
                  </a:lnTo>
                  <a:lnTo>
                    <a:pt x="817" y="321"/>
                  </a:lnTo>
                  <a:lnTo>
                    <a:pt x="817" y="321"/>
                  </a:lnTo>
                  <a:cubicBezTo>
                    <a:pt x="809" y="310"/>
                    <a:pt x="802" y="297"/>
                    <a:pt x="790" y="286"/>
                  </a:cubicBezTo>
                  <a:cubicBezTo>
                    <a:pt x="662" y="133"/>
                    <a:pt x="487" y="45"/>
                    <a:pt x="283" y="35"/>
                  </a:cubicBezTo>
                  <a:cubicBezTo>
                    <a:pt x="270" y="35"/>
                    <a:pt x="258" y="35"/>
                    <a:pt x="245" y="35"/>
                  </a:cubicBezTo>
                  <a:cubicBezTo>
                    <a:pt x="178" y="35"/>
                    <a:pt x="120" y="43"/>
                    <a:pt x="47" y="64"/>
                  </a:cubicBezTo>
                  <a:lnTo>
                    <a:pt x="47" y="64"/>
                  </a:lnTo>
                  <a:lnTo>
                    <a:pt x="100" y="239"/>
                  </a:lnTo>
                  <a:lnTo>
                    <a:pt x="100" y="239"/>
                  </a:lnTo>
                  <a:cubicBezTo>
                    <a:pt x="147" y="225"/>
                    <a:pt x="196" y="220"/>
                    <a:pt x="245" y="220"/>
                  </a:cubicBezTo>
                  <a:cubicBezTo>
                    <a:pt x="411" y="220"/>
                    <a:pt x="566" y="297"/>
                    <a:pt x="664" y="429"/>
                  </a:cubicBezTo>
                  <a:cubicBezTo>
                    <a:pt x="727" y="511"/>
                    <a:pt x="760" y="609"/>
                    <a:pt x="765" y="712"/>
                  </a:cubicBezTo>
                  <a:close/>
                  <a:moveTo>
                    <a:pt x="971" y="760"/>
                  </a:moveTo>
                  <a:lnTo>
                    <a:pt x="971" y="760"/>
                  </a:lnTo>
                  <a:lnTo>
                    <a:pt x="971" y="760"/>
                  </a:lnTo>
                  <a:lnTo>
                    <a:pt x="951" y="760"/>
                  </a:lnTo>
                  <a:lnTo>
                    <a:pt x="951" y="760"/>
                  </a:lnTo>
                  <a:lnTo>
                    <a:pt x="951" y="760"/>
                  </a:lnTo>
                  <a:cubicBezTo>
                    <a:pt x="951" y="755"/>
                    <a:pt x="951" y="749"/>
                    <a:pt x="951" y="747"/>
                  </a:cubicBezTo>
                  <a:lnTo>
                    <a:pt x="951" y="747"/>
                  </a:lnTo>
                  <a:lnTo>
                    <a:pt x="727" y="747"/>
                  </a:lnTo>
                  <a:lnTo>
                    <a:pt x="727" y="728"/>
                  </a:lnTo>
                  <a:lnTo>
                    <a:pt x="727" y="728"/>
                  </a:lnTo>
                  <a:cubicBezTo>
                    <a:pt x="727" y="628"/>
                    <a:pt x="697" y="532"/>
                    <a:pt x="634" y="450"/>
                  </a:cubicBezTo>
                  <a:cubicBezTo>
                    <a:pt x="545" y="329"/>
                    <a:pt x="397" y="255"/>
                    <a:pt x="245" y="255"/>
                  </a:cubicBezTo>
                  <a:cubicBezTo>
                    <a:pt x="193" y="255"/>
                    <a:pt x="145" y="262"/>
                    <a:pt x="95" y="278"/>
                  </a:cubicBezTo>
                  <a:lnTo>
                    <a:pt x="95" y="278"/>
                  </a:lnTo>
                  <a:lnTo>
                    <a:pt x="79" y="284"/>
                  </a:lnTo>
                  <a:lnTo>
                    <a:pt x="0" y="40"/>
                  </a:lnTo>
                  <a:lnTo>
                    <a:pt x="19" y="35"/>
                  </a:lnTo>
                  <a:lnTo>
                    <a:pt x="19" y="35"/>
                  </a:lnTo>
                  <a:cubicBezTo>
                    <a:pt x="103" y="8"/>
                    <a:pt x="169" y="0"/>
                    <a:pt x="245" y="0"/>
                  </a:cubicBezTo>
                  <a:cubicBezTo>
                    <a:pt x="258" y="0"/>
                    <a:pt x="272" y="0"/>
                    <a:pt x="285" y="0"/>
                  </a:cubicBezTo>
                  <a:cubicBezTo>
                    <a:pt x="498" y="11"/>
                    <a:pt x="684" y="101"/>
                    <a:pt x="820" y="265"/>
                  </a:cubicBezTo>
                  <a:cubicBezTo>
                    <a:pt x="825" y="273"/>
                    <a:pt x="833" y="284"/>
                    <a:pt x="842" y="294"/>
                  </a:cubicBezTo>
                  <a:cubicBezTo>
                    <a:pt x="845" y="297"/>
                    <a:pt x="848" y="302"/>
                    <a:pt x="853" y="307"/>
                  </a:cubicBezTo>
                  <a:cubicBezTo>
                    <a:pt x="938" y="427"/>
                    <a:pt x="987" y="567"/>
                    <a:pt x="989" y="712"/>
                  </a:cubicBezTo>
                  <a:lnTo>
                    <a:pt x="989" y="712"/>
                  </a:lnTo>
                  <a:lnTo>
                    <a:pt x="989" y="712"/>
                  </a:lnTo>
                  <a:lnTo>
                    <a:pt x="989" y="720"/>
                  </a:lnTo>
                  <a:lnTo>
                    <a:pt x="989" y="720"/>
                  </a:lnTo>
                  <a:cubicBezTo>
                    <a:pt x="989" y="723"/>
                    <a:pt x="989" y="726"/>
                    <a:pt x="989" y="728"/>
                  </a:cubicBezTo>
                  <a:cubicBezTo>
                    <a:pt x="989" y="741"/>
                    <a:pt x="989" y="747"/>
                    <a:pt x="989" y="757"/>
                  </a:cubicBezTo>
                  <a:lnTo>
                    <a:pt x="989" y="757"/>
                  </a:lnTo>
                  <a:lnTo>
                    <a:pt x="989" y="757"/>
                  </a:lnTo>
                  <a:lnTo>
                    <a:pt x="971" y="76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39" name="Freeform 38"/>
            <p:cNvSpPr>
              <a:spLocks noChangeArrowheads="1"/>
            </p:cNvSpPr>
            <p:nvPr/>
          </p:nvSpPr>
          <p:spPr bwMode="auto">
            <a:xfrm>
              <a:off x="2763" y="1345"/>
              <a:ext cx="236" cy="232"/>
            </a:xfrm>
            <a:custGeom>
              <a:avLst/>
              <a:gdLst>
                <a:gd name="T0" fmla="*/ 523 w 1044"/>
                <a:gd name="T1" fmla="*/ 35 h 1026"/>
                <a:gd name="T2" fmla="*/ 523 w 1044"/>
                <a:gd name="T3" fmla="*/ 35 h 1026"/>
                <a:gd name="T4" fmla="*/ 523 w 1044"/>
                <a:gd name="T5" fmla="*/ 35 h 1026"/>
                <a:gd name="T6" fmla="*/ 523 w 1044"/>
                <a:gd name="T7" fmla="*/ 35 h 1026"/>
                <a:gd name="T8" fmla="*/ 38 w 1044"/>
                <a:gd name="T9" fmla="*/ 511 h 1026"/>
                <a:gd name="T10" fmla="*/ 523 w 1044"/>
                <a:gd name="T11" fmla="*/ 988 h 1026"/>
                <a:gd name="T12" fmla="*/ 1008 w 1044"/>
                <a:gd name="T13" fmla="*/ 511 h 1026"/>
                <a:gd name="T14" fmla="*/ 523 w 1044"/>
                <a:gd name="T15" fmla="*/ 35 h 1026"/>
                <a:gd name="T16" fmla="*/ 523 w 1044"/>
                <a:gd name="T17" fmla="*/ 1025 h 1026"/>
                <a:gd name="T18" fmla="*/ 523 w 1044"/>
                <a:gd name="T19" fmla="*/ 1025 h 1026"/>
                <a:gd name="T20" fmla="*/ 523 w 1044"/>
                <a:gd name="T21" fmla="*/ 1025 h 1026"/>
                <a:gd name="T22" fmla="*/ 523 w 1044"/>
                <a:gd name="T23" fmla="*/ 1025 h 1026"/>
                <a:gd name="T24" fmla="*/ 0 w 1044"/>
                <a:gd name="T25" fmla="*/ 511 h 1026"/>
                <a:gd name="T26" fmla="*/ 523 w 1044"/>
                <a:gd name="T27" fmla="*/ 0 h 1026"/>
                <a:gd name="T28" fmla="*/ 1043 w 1044"/>
                <a:gd name="T29" fmla="*/ 511 h 1026"/>
                <a:gd name="T30" fmla="*/ 523 w 1044"/>
                <a:gd name="T31" fmla="*/ 1025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4" h="1026">
                  <a:moveTo>
                    <a:pt x="523" y="35"/>
                  </a:moveTo>
                  <a:lnTo>
                    <a:pt x="523" y="35"/>
                  </a:lnTo>
                  <a:lnTo>
                    <a:pt x="523" y="35"/>
                  </a:lnTo>
                  <a:lnTo>
                    <a:pt x="523" y="35"/>
                  </a:lnTo>
                  <a:cubicBezTo>
                    <a:pt x="256" y="35"/>
                    <a:pt x="38" y="249"/>
                    <a:pt x="38" y="511"/>
                  </a:cubicBezTo>
                  <a:cubicBezTo>
                    <a:pt x="38" y="776"/>
                    <a:pt x="256" y="988"/>
                    <a:pt x="523" y="988"/>
                  </a:cubicBezTo>
                  <a:cubicBezTo>
                    <a:pt x="790" y="988"/>
                    <a:pt x="1008" y="776"/>
                    <a:pt x="1008" y="511"/>
                  </a:cubicBezTo>
                  <a:cubicBezTo>
                    <a:pt x="1008" y="249"/>
                    <a:pt x="790" y="35"/>
                    <a:pt x="523" y="35"/>
                  </a:cubicBezTo>
                  <a:close/>
                  <a:moveTo>
                    <a:pt x="523" y="1025"/>
                  </a:moveTo>
                  <a:lnTo>
                    <a:pt x="523" y="1025"/>
                  </a:lnTo>
                  <a:lnTo>
                    <a:pt x="523" y="1025"/>
                  </a:lnTo>
                  <a:lnTo>
                    <a:pt x="523" y="1025"/>
                  </a:lnTo>
                  <a:cubicBezTo>
                    <a:pt x="234" y="1025"/>
                    <a:pt x="0" y="795"/>
                    <a:pt x="0" y="511"/>
                  </a:cubicBezTo>
                  <a:cubicBezTo>
                    <a:pt x="0" y="230"/>
                    <a:pt x="234" y="0"/>
                    <a:pt x="523" y="0"/>
                  </a:cubicBezTo>
                  <a:cubicBezTo>
                    <a:pt x="809" y="0"/>
                    <a:pt x="1043" y="230"/>
                    <a:pt x="1043" y="511"/>
                  </a:cubicBezTo>
                  <a:cubicBezTo>
                    <a:pt x="1043" y="795"/>
                    <a:pt x="809" y="1025"/>
                    <a:pt x="523" y="102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0" name="Freeform 39"/>
            <p:cNvSpPr>
              <a:spLocks noChangeArrowheads="1"/>
            </p:cNvSpPr>
            <p:nvPr/>
          </p:nvSpPr>
          <p:spPr bwMode="auto">
            <a:xfrm>
              <a:off x="2805" y="1386"/>
              <a:ext cx="152" cy="150"/>
            </a:xfrm>
            <a:custGeom>
              <a:avLst/>
              <a:gdLst>
                <a:gd name="T0" fmla="*/ 337 w 676"/>
                <a:gd name="T1" fmla="*/ 34 h 664"/>
                <a:gd name="T2" fmla="*/ 337 w 676"/>
                <a:gd name="T3" fmla="*/ 34 h 664"/>
                <a:gd name="T4" fmla="*/ 337 w 676"/>
                <a:gd name="T5" fmla="*/ 34 h 664"/>
                <a:gd name="T6" fmla="*/ 337 w 676"/>
                <a:gd name="T7" fmla="*/ 34 h 664"/>
                <a:gd name="T8" fmla="*/ 35 w 676"/>
                <a:gd name="T9" fmla="*/ 331 h 664"/>
                <a:gd name="T10" fmla="*/ 337 w 676"/>
                <a:gd name="T11" fmla="*/ 628 h 664"/>
                <a:gd name="T12" fmla="*/ 637 w 676"/>
                <a:gd name="T13" fmla="*/ 331 h 664"/>
                <a:gd name="T14" fmla="*/ 337 w 676"/>
                <a:gd name="T15" fmla="*/ 34 h 664"/>
                <a:gd name="T16" fmla="*/ 337 w 676"/>
                <a:gd name="T17" fmla="*/ 663 h 664"/>
                <a:gd name="T18" fmla="*/ 337 w 676"/>
                <a:gd name="T19" fmla="*/ 663 h 664"/>
                <a:gd name="T20" fmla="*/ 337 w 676"/>
                <a:gd name="T21" fmla="*/ 663 h 664"/>
                <a:gd name="T22" fmla="*/ 337 w 676"/>
                <a:gd name="T23" fmla="*/ 663 h 664"/>
                <a:gd name="T24" fmla="*/ 0 w 676"/>
                <a:gd name="T25" fmla="*/ 331 h 664"/>
                <a:gd name="T26" fmla="*/ 337 w 676"/>
                <a:gd name="T27" fmla="*/ 0 h 664"/>
                <a:gd name="T28" fmla="*/ 675 w 676"/>
                <a:gd name="T29" fmla="*/ 331 h 664"/>
                <a:gd name="T30" fmla="*/ 337 w 676"/>
                <a:gd name="T3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664">
                  <a:moveTo>
                    <a:pt x="337" y="34"/>
                  </a:moveTo>
                  <a:lnTo>
                    <a:pt x="337" y="34"/>
                  </a:lnTo>
                  <a:lnTo>
                    <a:pt x="337" y="34"/>
                  </a:lnTo>
                  <a:lnTo>
                    <a:pt x="337" y="34"/>
                  </a:lnTo>
                  <a:cubicBezTo>
                    <a:pt x="171" y="34"/>
                    <a:pt x="35" y="169"/>
                    <a:pt x="35" y="331"/>
                  </a:cubicBezTo>
                  <a:cubicBezTo>
                    <a:pt x="35" y="496"/>
                    <a:pt x="171" y="628"/>
                    <a:pt x="337" y="628"/>
                  </a:cubicBezTo>
                  <a:cubicBezTo>
                    <a:pt x="503" y="628"/>
                    <a:pt x="637" y="496"/>
                    <a:pt x="637" y="331"/>
                  </a:cubicBezTo>
                  <a:cubicBezTo>
                    <a:pt x="637" y="169"/>
                    <a:pt x="503" y="34"/>
                    <a:pt x="337" y="34"/>
                  </a:cubicBezTo>
                  <a:close/>
                  <a:moveTo>
                    <a:pt x="337" y="663"/>
                  </a:moveTo>
                  <a:lnTo>
                    <a:pt x="337" y="663"/>
                  </a:lnTo>
                  <a:lnTo>
                    <a:pt x="337" y="663"/>
                  </a:lnTo>
                  <a:lnTo>
                    <a:pt x="337" y="663"/>
                  </a:lnTo>
                  <a:cubicBezTo>
                    <a:pt x="152" y="663"/>
                    <a:pt x="0" y="514"/>
                    <a:pt x="0" y="331"/>
                  </a:cubicBezTo>
                  <a:cubicBezTo>
                    <a:pt x="0" y="148"/>
                    <a:pt x="152" y="0"/>
                    <a:pt x="337" y="0"/>
                  </a:cubicBezTo>
                  <a:cubicBezTo>
                    <a:pt x="522" y="0"/>
                    <a:pt x="675" y="148"/>
                    <a:pt x="675" y="331"/>
                  </a:cubicBezTo>
                  <a:cubicBezTo>
                    <a:pt x="675" y="514"/>
                    <a:pt x="522" y="663"/>
                    <a:pt x="337" y="66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1" name="Freeform 40"/>
            <p:cNvSpPr>
              <a:spLocks noChangeArrowheads="1"/>
            </p:cNvSpPr>
            <p:nvPr/>
          </p:nvSpPr>
          <p:spPr bwMode="auto">
            <a:xfrm>
              <a:off x="2801" y="1313"/>
              <a:ext cx="8" cy="8"/>
            </a:xfrm>
            <a:custGeom>
              <a:avLst/>
              <a:gdLst>
                <a:gd name="T0" fmla="*/ 17 w 39"/>
                <a:gd name="T1" fmla="*/ 39 h 40"/>
                <a:gd name="T2" fmla="*/ 17 w 39"/>
                <a:gd name="T3" fmla="*/ 39 h 40"/>
                <a:gd name="T4" fmla="*/ 17 w 39"/>
                <a:gd name="T5" fmla="*/ 39 h 40"/>
                <a:gd name="T6" fmla="*/ 0 w 39"/>
                <a:gd name="T7" fmla="*/ 10 h 40"/>
                <a:gd name="T8" fmla="*/ 0 w 39"/>
                <a:gd name="T9" fmla="*/ 10 h 40"/>
                <a:gd name="T10" fmla="*/ 22 w 39"/>
                <a:gd name="T11" fmla="*/ 0 h 40"/>
                <a:gd name="T12" fmla="*/ 22 w 39"/>
                <a:gd name="T13" fmla="*/ 0 h 40"/>
                <a:gd name="T14" fmla="*/ 38 w 39"/>
                <a:gd name="T15" fmla="*/ 31 h 40"/>
                <a:gd name="T16" fmla="*/ 38 w 39"/>
                <a:gd name="T17" fmla="*/ 31 h 40"/>
                <a:gd name="T18" fmla="*/ 17 w 3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0">
                  <a:moveTo>
                    <a:pt x="17" y="39"/>
                  </a:moveTo>
                  <a:lnTo>
                    <a:pt x="17" y="39"/>
                  </a:lnTo>
                  <a:lnTo>
                    <a:pt x="17" y="39"/>
                  </a:lnTo>
                  <a:lnTo>
                    <a:pt x="0" y="10"/>
                  </a:lnTo>
                  <a:lnTo>
                    <a:pt x="0" y="10"/>
                  </a:lnTo>
                  <a:cubicBezTo>
                    <a:pt x="5" y="5"/>
                    <a:pt x="13" y="2"/>
                    <a:pt x="22" y="0"/>
                  </a:cubicBezTo>
                  <a:lnTo>
                    <a:pt x="22" y="0"/>
                  </a:lnTo>
                  <a:lnTo>
                    <a:pt x="38" y="31"/>
                  </a:lnTo>
                  <a:lnTo>
                    <a:pt x="38" y="31"/>
                  </a:lnTo>
                  <a:cubicBezTo>
                    <a:pt x="30" y="34"/>
                    <a:pt x="24" y="37"/>
                    <a:pt x="17" y="39"/>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2" name="Freeform 41"/>
            <p:cNvSpPr>
              <a:spLocks noChangeArrowheads="1"/>
            </p:cNvSpPr>
            <p:nvPr/>
          </p:nvSpPr>
          <p:spPr bwMode="auto">
            <a:xfrm>
              <a:off x="2712" y="1323"/>
              <a:ext cx="331" cy="303"/>
            </a:xfrm>
            <a:custGeom>
              <a:avLst/>
              <a:gdLst>
                <a:gd name="T0" fmla="*/ 289 w 1462"/>
                <a:gd name="T1" fmla="*/ 27 h 1341"/>
                <a:gd name="T2" fmla="*/ 349 w 1462"/>
                <a:gd name="T3" fmla="*/ 29 h 1341"/>
                <a:gd name="T4" fmla="*/ 226 w 1462"/>
                <a:gd name="T5" fmla="*/ 133 h 1341"/>
                <a:gd name="T6" fmla="*/ 234 w 1462"/>
                <a:gd name="T7" fmla="*/ 74 h 1341"/>
                <a:gd name="T8" fmla="*/ 226 w 1462"/>
                <a:gd name="T9" fmla="*/ 133 h 1341"/>
                <a:gd name="T10" fmla="*/ 125 w 1462"/>
                <a:gd name="T11" fmla="*/ 201 h 1341"/>
                <a:gd name="T12" fmla="*/ 180 w 1462"/>
                <a:gd name="T13" fmla="*/ 185 h 1341"/>
                <a:gd name="T14" fmla="*/ 98 w 1462"/>
                <a:gd name="T15" fmla="*/ 320 h 1341"/>
                <a:gd name="T16" fmla="*/ 87 w 1462"/>
                <a:gd name="T17" fmla="*/ 265 h 1341"/>
                <a:gd name="T18" fmla="*/ 98 w 1462"/>
                <a:gd name="T19" fmla="*/ 320 h 1341"/>
                <a:gd name="T20" fmla="*/ 24 w 1462"/>
                <a:gd name="T21" fmla="*/ 418 h 1341"/>
                <a:gd name="T22" fmla="*/ 73 w 1462"/>
                <a:gd name="T23" fmla="*/ 384 h 1341"/>
                <a:gd name="T24" fmla="*/ 40 w 1462"/>
                <a:gd name="T25" fmla="*/ 537 h 1341"/>
                <a:gd name="T26" fmla="*/ 9 w 1462"/>
                <a:gd name="T27" fmla="*/ 490 h 1341"/>
                <a:gd name="T28" fmla="*/ 40 w 1462"/>
                <a:gd name="T29" fmla="*/ 537 h 1341"/>
                <a:gd name="T30" fmla="*/ 0 w 1462"/>
                <a:gd name="T31" fmla="*/ 655 h 1341"/>
                <a:gd name="T32" fmla="*/ 35 w 1462"/>
                <a:gd name="T33" fmla="*/ 609 h 1341"/>
                <a:gd name="T34" fmla="*/ 19 w 1462"/>
                <a:gd name="T35" fmla="*/ 771 h 1341"/>
                <a:gd name="T36" fmla="*/ 11 w 1462"/>
                <a:gd name="T37" fmla="*/ 726 h 1341"/>
                <a:gd name="T38" fmla="*/ 55 w 1462"/>
                <a:gd name="T39" fmla="*/ 763 h 1341"/>
                <a:gd name="T40" fmla="*/ 1445 w 1462"/>
                <a:gd name="T41" fmla="*/ 869 h 1341"/>
                <a:gd name="T42" fmla="*/ 1426 w 1462"/>
                <a:gd name="T43" fmla="*/ 816 h 1341"/>
                <a:gd name="T44" fmla="*/ 1445 w 1462"/>
                <a:gd name="T45" fmla="*/ 869 h 1341"/>
                <a:gd name="T46" fmla="*/ 55 w 1462"/>
                <a:gd name="T47" fmla="*/ 885 h 1341"/>
                <a:gd name="T48" fmla="*/ 73 w 1462"/>
                <a:gd name="T49" fmla="*/ 832 h 1341"/>
                <a:gd name="T50" fmla="*/ 1393 w 1462"/>
                <a:gd name="T51" fmla="*/ 978 h 1341"/>
                <a:gd name="T52" fmla="*/ 1360 w 1462"/>
                <a:gd name="T53" fmla="*/ 959 h 1341"/>
                <a:gd name="T54" fmla="*/ 1415 w 1462"/>
                <a:gd name="T55" fmla="*/ 935 h 1341"/>
                <a:gd name="T56" fmla="*/ 109 w 1462"/>
                <a:gd name="T57" fmla="*/ 991 h 1341"/>
                <a:gd name="T58" fmla="*/ 120 w 1462"/>
                <a:gd name="T59" fmla="*/ 935 h 1341"/>
                <a:gd name="T60" fmla="*/ 109 w 1462"/>
                <a:gd name="T61" fmla="*/ 991 h 1341"/>
                <a:gd name="T62" fmla="*/ 1295 w 1462"/>
                <a:gd name="T63" fmla="*/ 1052 h 1341"/>
                <a:gd name="T64" fmla="*/ 1352 w 1462"/>
                <a:gd name="T65" fmla="*/ 1038 h 1341"/>
                <a:gd name="T66" fmla="*/ 183 w 1462"/>
                <a:gd name="T67" fmla="*/ 1089 h 1341"/>
                <a:gd name="T68" fmla="*/ 153 w 1462"/>
                <a:gd name="T69" fmla="*/ 1052 h 1341"/>
                <a:gd name="T70" fmla="*/ 210 w 1462"/>
                <a:gd name="T71" fmla="*/ 1065 h 1341"/>
                <a:gd name="T72" fmla="*/ 1238 w 1462"/>
                <a:gd name="T73" fmla="*/ 1160 h 1341"/>
                <a:gd name="T74" fmla="*/ 1246 w 1462"/>
                <a:gd name="T75" fmla="*/ 1105 h 1341"/>
                <a:gd name="T76" fmla="*/ 270 w 1462"/>
                <a:gd name="T77" fmla="*/ 1171 h 1341"/>
                <a:gd name="T78" fmla="*/ 234 w 1462"/>
                <a:gd name="T79" fmla="*/ 1142 h 1341"/>
                <a:gd name="T80" fmla="*/ 292 w 1462"/>
                <a:gd name="T81" fmla="*/ 1144 h 1341"/>
                <a:gd name="T82" fmla="*/ 1140 w 1462"/>
                <a:gd name="T83" fmla="*/ 1232 h 1341"/>
                <a:gd name="T84" fmla="*/ 1158 w 1462"/>
                <a:gd name="T85" fmla="*/ 1176 h 1341"/>
                <a:gd name="T86" fmla="*/ 1140 w 1462"/>
                <a:gd name="T87" fmla="*/ 1232 h 1341"/>
                <a:gd name="T88" fmla="*/ 368 w 1462"/>
                <a:gd name="T89" fmla="*/ 1240 h 1341"/>
                <a:gd name="T90" fmla="*/ 349 w 1462"/>
                <a:gd name="T91" fmla="*/ 1187 h 1341"/>
                <a:gd name="T92" fmla="*/ 1030 w 1462"/>
                <a:gd name="T93" fmla="*/ 1287 h 1341"/>
                <a:gd name="T94" fmla="*/ 1017 w 1462"/>
                <a:gd name="T95" fmla="*/ 1253 h 1341"/>
                <a:gd name="T96" fmla="*/ 1074 w 1462"/>
                <a:gd name="T97" fmla="*/ 1266 h 1341"/>
                <a:gd name="T98" fmla="*/ 480 w 1462"/>
                <a:gd name="T99" fmla="*/ 1292 h 1341"/>
                <a:gd name="T100" fmla="*/ 450 w 1462"/>
                <a:gd name="T101" fmla="*/ 1242 h 1341"/>
                <a:gd name="T102" fmla="*/ 480 w 1462"/>
                <a:gd name="T103" fmla="*/ 1292 h 1341"/>
                <a:gd name="T104" fmla="*/ 905 w 1462"/>
                <a:gd name="T105" fmla="*/ 1287 h 1341"/>
                <a:gd name="T106" fmla="*/ 959 w 1462"/>
                <a:gd name="T107" fmla="*/ 1311 h 1341"/>
                <a:gd name="T108" fmla="*/ 597 w 1462"/>
                <a:gd name="T109" fmla="*/ 1327 h 1341"/>
                <a:gd name="T110" fmla="*/ 551 w 1462"/>
                <a:gd name="T111" fmla="*/ 1316 h 1341"/>
                <a:gd name="T112" fmla="*/ 602 w 1462"/>
                <a:gd name="T113" fmla="*/ 1292 h 1341"/>
                <a:gd name="T114" fmla="*/ 793 w 1462"/>
                <a:gd name="T115" fmla="*/ 1340 h 1341"/>
                <a:gd name="T116" fmla="*/ 836 w 1462"/>
                <a:gd name="T117" fmla="*/ 1300 h 1341"/>
                <a:gd name="T118" fmla="*/ 718 w 1462"/>
                <a:gd name="T119" fmla="*/ 1340 h 1341"/>
                <a:gd name="T120" fmla="*/ 671 w 1462"/>
                <a:gd name="T121" fmla="*/ 1337 h 1341"/>
                <a:gd name="T122" fmla="*/ 720 w 1462"/>
                <a:gd name="T123" fmla="*/ 1306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2" h="1341">
                  <a:moveTo>
                    <a:pt x="314" y="56"/>
                  </a:moveTo>
                  <a:lnTo>
                    <a:pt x="314" y="56"/>
                  </a:lnTo>
                  <a:lnTo>
                    <a:pt x="314" y="56"/>
                  </a:lnTo>
                  <a:lnTo>
                    <a:pt x="289" y="27"/>
                  </a:lnTo>
                  <a:lnTo>
                    <a:pt x="289" y="27"/>
                  </a:lnTo>
                  <a:cubicBezTo>
                    <a:pt x="302" y="19"/>
                    <a:pt x="317" y="8"/>
                    <a:pt x="327" y="0"/>
                  </a:cubicBezTo>
                  <a:lnTo>
                    <a:pt x="327" y="0"/>
                  </a:lnTo>
                  <a:lnTo>
                    <a:pt x="349" y="29"/>
                  </a:lnTo>
                  <a:lnTo>
                    <a:pt x="349" y="29"/>
                  </a:lnTo>
                  <a:cubicBezTo>
                    <a:pt x="335" y="37"/>
                    <a:pt x="325" y="45"/>
                    <a:pt x="314" y="56"/>
                  </a:cubicBezTo>
                  <a:close/>
                  <a:moveTo>
                    <a:pt x="226" y="133"/>
                  </a:moveTo>
                  <a:lnTo>
                    <a:pt x="226" y="133"/>
                  </a:lnTo>
                  <a:lnTo>
                    <a:pt x="226" y="133"/>
                  </a:lnTo>
                  <a:lnTo>
                    <a:pt x="199" y="109"/>
                  </a:lnTo>
                  <a:lnTo>
                    <a:pt x="199" y="109"/>
                  </a:lnTo>
                  <a:cubicBezTo>
                    <a:pt x="210" y="98"/>
                    <a:pt x="221" y="85"/>
                    <a:pt x="234" y="74"/>
                  </a:cubicBezTo>
                  <a:lnTo>
                    <a:pt x="234" y="74"/>
                  </a:lnTo>
                  <a:lnTo>
                    <a:pt x="259" y="101"/>
                  </a:lnTo>
                  <a:lnTo>
                    <a:pt x="259" y="101"/>
                  </a:lnTo>
                  <a:cubicBezTo>
                    <a:pt x="248" y="111"/>
                    <a:pt x="237" y="122"/>
                    <a:pt x="226" y="133"/>
                  </a:cubicBezTo>
                  <a:close/>
                  <a:moveTo>
                    <a:pt x="155" y="222"/>
                  </a:moveTo>
                  <a:lnTo>
                    <a:pt x="155" y="222"/>
                  </a:lnTo>
                  <a:lnTo>
                    <a:pt x="155" y="222"/>
                  </a:lnTo>
                  <a:lnTo>
                    <a:pt x="125" y="201"/>
                  </a:lnTo>
                  <a:lnTo>
                    <a:pt x="125" y="201"/>
                  </a:lnTo>
                  <a:cubicBezTo>
                    <a:pt x="133" y="188"/>
                    <a:pt x="142" y="177"/>
                    <a:pt x="153" y="164"/>
                  </a:cubicBezTo>
                  <a:lnTo>
                    <a:pt x="153" y="164"/>
                  </a:lnTo>
                  <a:lnTo>
                    <a:pt x="180" y="185"/>
                  </a:lnTo>
                  <a:lnTo>
                    <a:pt x="180" y="185"/>
                  </a:lnTo>
                  <a:cubicBezTo>
                    <a:pt x="171" y="196"/>
                    <a:pt x="163" y="209"/>
                    <a:pt x="155" y="222"/>
                  </a:cubicBezTo>
                  <a:close/>
                  <a:moveTo>
                    <a:pt x="98" y="320"/>
                  </a:moveTo>
                  <a:lnTo>
                    <a:pt x="98" y="320"/>
                  </a:lnTo>
                  <a:lnTo>
                    <a:pt x="98" y="320"/>
                  </a:lnTo>
                  <a:lnTo>
                    <a:pt x="65" y="307"/>
                  </a:lnTo>
                  <a:lnTo>
                    <a:pt x="65" y="307"/>
                  </a:lnTo>
                  <a:cubicBezTo>
                    <a:pt x="73" y="291"/>
                    <a:pt x="79" y="278"/>
                    <a:pt x="87" y="265"/>
                  </a:cubicBezTo>
                  <a:lnTo>
                    <a:pt x="87" y="265"/>
                  </a:lnTo>
                  <a:lnTo>
                    <a:pt x="120" y="281"/>
                  </a:lnTo>
                  <a:lnTo>
                    <a:pt x="120" y="281"/>
                  </a:lnTo>
                  <a:cubicBezTo>
                    <a:pt x="112" y="294"/>
                    <a:pt x="106" y="307"/>
                    <a:pt x="98" y="320"/>
                  </a:cubicBezTo>
                  <a:close/>
                  <a:moveTo>
                    <a:pt x="60" y="426"/>
                  </a:moveTo>
                  <a:lnTo>
                    <a:pt x="60" y="426"/>
                  </a:lnTo>
                  <a:lnTo>
                    <a:pt x="60" y="426"/>
                  </a:lnTo>
                  <a:lnTo>
                    <a:pt x="24" y="418"/>
                  </a:lnTo>
                  <a:lnTo>
                    <a:pt x="24" y="418"/>
                  </a:lnTo>
                  <a:cubicBezTo>
                    <a:pt x="30" y="402"/>
                    <a:pt x="32" y="389"/>
                    <a:pt x="38" y="373"/>
                  </a:cubicBezTo>
                  <a:lnTo>
                    <a:pt x="38" y="373"/>
                  </a:lnTo>
                  <a:lnTo>
                    <a:pt x="73" y="384"/>
                  </a:lnTo>
                  <a:lnTo>
                    <a:pt x="73" y="384"/>
                  </a:lnTo>
                  <a:cubicBezTo>
                    <a:pt x="68" y="400"/>
                    <a:pt x="62" y="413"/>
                    <a:pt x="60" y="426"/>
                  </a:cubicBezTo>
                  <a:close/>
                  <a:moveTo>
                    <a:pt x="40" y="537"/>
                  </a:moveTo>
                  <a:lnTo>
                    <a:pt x="40" y="537"/>
                  </a:lnTo>
                  <a:lnTo>
                    <a:pt x="40" y="537"/>
                  </a:lnTo>
                  <a:lnTo>
                    <a:pt x="2" y="535"/>
                  </a:lnTo>
                  <a:lnTo>
                    <a:pt x="2" y="535"/>
                  </a:lnTo>
                  <a:cubicBezTo>
                    <a:pt x="5" y="519"/>
                    <a:pt x="9" y="506"/>
                    <a:pt x="9" y="490"/>
                  </a:cubicBezTo>
                  <a:lnTo>
                    <a:pt x="9" y="490"/>
                  </a:lnTo>
                  <a:lnTo>
                    <a:pt x="47" y="495"/>
                  </a:lnTo>
                  <a:lnTo>
                    <a:pt x="47" y="495"/>
                  </a:lnTo>
                  <a:cubicBezTo>
                    <a:pt x="44" y="508"/>
                    <a:pt x="40" y="524"/>
                    <a:pt x="40" y="537"/>
                  </a:cubicBezTo>
                  <a:close/>
                  <a:moveTo>
                    <a:pt x="0" y="655"/>
                  </a:moveTo>
                  <a:lnTo>
                    <a:pt x="0" y="655"/>
                  </a:lnTo>
                  <a:lnTo>
                    <a:pt x="0" y="655"/>
                  </a:lnTo>
                  <a:lnTo>
                    <a:pt x="0" y="655"/>
                  </a:lnTo>
                  <a:cubicBezTo>
                    <a:pt x="0" y="638"/>
                    <a:pt x="0" y="622"/>
                    <a:pt x="0" y="609"/>
                  </a:cubicBezTo>
                  <a:lnTo>
                    <a:pt x="0" y="609"/>
                  </a:lnTo>
                  <a:lnTo>
                    <a:pt x="35" y="609"/>
                  </a:lnTo>
                  <a:lnTo>
                    <a:pt x="35" y="609"/>
                  </a:lnTo>
                  <a:cubicBezTo>
                    <a:pt x="35" y="622"/>
                    <a:pt x="35" y="638"/>
                    <a:pt x="38" y="652"/>
                  </a:cubicBezTo>
                  <a:lnTo>
                    <a:pt x="38" y="652"/>
                  </a:lnTo>
                  <a:lnTo>
                    <a:pt x="0" y="655"/>
                  </a:lnTo>
                  <a:close/>
                  <a:moveTo>
                    <a:pt x="19" y="771"/>
                  </a:moveTo>
                  <a:lnTo>
                    <a:pt x="19" y="771"/>
                  </a:lnTo>
                  <a:lnTo>
                    <a:pt x="19" y="771"/>
                  </a:lnTo>
                  <a:lnTo>
                    <a:pt x="19" y="771"/>
                  </a:lnTo>
                  <a:cubicBezTo>
                    <a:pt x="16" y="758"/>
                    <a:pt x="11" y="742"/>
                    <a:pt x="11" y="726"/>
                  </a:cubicBezTo>
                  <a:lnTo>
                    <a:pt x="11" y="726"/>
                  </a:lnTo>
                  <a:lnTo>
                    <a:pt x="47" y="721"/>
                  </a:lnTo>
                  <a:lnTo>
                    <a:pt x="47" y="721"/>
                  </a:lnTo>
                  <a:cubicBezTo>
                    <a:pt x="49" y="737"/>
                    <a:pt x="52" y="750"/>
                    <a:pt x="55" y="763"/>
                  </a:cubicBezTo>
                  <a:lnTo>
                    <a:pt x="55" y="763"/>
                  </a:lnTo>
                  <a:lnTo>
                    <a:pt x="19" y="771"/>
                  </a:lnTo>
                  <a:close/>
                  <a:moveTo>
                    <a:pt x="1445" y="869"/>
                  </a:moveTo>
                  <a:lnTo>
                    <a:pt x="1445" y="869"/>
                  </a:lnTo>
                  <a:lnTo>
                    <a:pt x="1445" y="869"/>
                  </a:lnTo>
                  <a:lnTo>
                    <a:pt x="1410" y="856"/>
                  </a:lnTo>
                  <a:lnTo>
                    <a:pt x="1410" y="856"/>
                  </a:lnTo>
                  <a:cubicBezTo>
                    <a:pt x="1415" y="843"/>
                    <a:pt x="1420" y="829"/>
                    <a:pt x="1426" y="816"/>
                  </a:cubicBezTo>
                  <a:lnTo>
                    <a:pt x="1426" y="816"/>
                  </a:lnTo>
                  <a:lnTo>
                    <a:pt x="1461" y="827"/>
                  </a:lnTo>
                  <a:lnTo>
                    <a:pt x="1461" y="827"/>
                  </a:lnTo>
                  <a:cubicBezTo>
                    <a:pt x="1456" y="840"/>
                    <a:pt x="1450" y="856"/>
                    <a:pt x="1445" y="869"/>
                  </a:cubicBezTo>
                  <a:close/>
                  <a:moveTo>
                    <a:pt x="55" y="885"/>
                  </a:moveTo>
                  <a:lnTo>
                    <a:pt x="55" y="885"/>
                  </a:lnTo>
                  <a:lnTo>
                    <a:pt x="55" y="885"/>
                  </a:lnTo>
                  <a:lnTo>
                    <a:pt x="55" y="885"/>
                  </a:lnTo>
                  <a:cubicBezTo>
                    <a:pt x="49" y="872"/>
                    <a:pt x="44" y="856"/>
                    <a:pt x="38" y="843"/>
                  </a:cubicBezTo>
                  <a:lnTo>
                    <a:pt x="38" y="843"/>
                  </a:lnTo>
                  <a:lnTo>
                    <a:pt x="73" y="832"/>
                  </a:lnTo>
                  <a:lnTo>
                    <a:pt x="73" y="832"/>
                  </a:lnTo>
                  <a:cubicBezTo>
                    <a:pt x="79" y="845"/>
                    <a:pt x="85" y="859"/>
                    <a:pt x="90" y="872"/>
                  </a:cubicBezTo>
                  <a:lnTo>
                    <a:pt x="90" y="872"/>
                  </a:lnTo>
                  <a:lnTo>
                    <a:pt x="55" y="885"/>
                  </a:lnTo>
                  <a:close/>
                  <a:moveTo>
                    <a:pt x="1393" y="978"/>
                  </a:moveTo>
                  <a:lnTo>
                    <a:pt x="1393" y="978"/>
                  </a:lnTo>
                  <a:lnTo>
                    <a:pt x="1393" y="978"/>
                  </a:lnTo>
                  <a:lnTo>
                    <a:pt x="1360" y="959"/>
                  </a:lnTo>
                  <a:lnTo>
                    <a:pt x="1360" y="959"/>
                  </a:lnTo>
                  <a:cubicBezTo>
                    <a:pt x="1368" y="946"/>
                    <a:pt x="1377" y="933"/>
                    <a:pt x="1382" y="922"/>
                  </a:cubicBezTo>
                  <a:lnTo>
                    <a:pt x="1382" y="922"/>
                  </a:lnTo>
                  <a:lnTo>
                    <a:pt x="1415" y="935"/>
                  </a:lnTo>
                  <a:lnTo>
                    <a:pt x="1415" y="935"/>
                  </a:lnTo>
                  <a:cubicBezTo>
                    <a:pt x="1407" y="951"/>
                    <a:pt x="1401" y="964"/>
                    <a:pt x="1393" y="978"/>
                  </a:cubicBezTo>
                  <a:close/>
                  <a:moveTo>
                    <a:pt x="109" y="991"/>
                  </a:moveTo>
                  <a:lnTo>
                    <a:pt x="109" y="991"/>
                  </a:lnTo>
                  <a:lnTo>
                    <a:pt x="109" y="991"/>
                  </a:lnTo>
                  <a:lnTo>
                    <a:pt x="109" y="991"/>
                  </a:lnTo>
                  <a:cubicBezTo>
                    <a:pt x="101" y="978"/>
                    <a:pt x="95" y="964"/>
                    <a:pt x="87" y="951"/>
                  </a:cubicBezTo>
                  <a:lnTo>
                    <a:pt x="87" y="951"/>
                  </a:lnTo>
                  <a:lnTo>
                    <a:pt x="120" y="935"/>
                  </a:lnTo>
                  <a:lnTo>
                    <a:pt x="120" y="935"/>
                  </a:lnTo>
                  <a:cubicBezTo>
                    <a:pt x="125" y="948"/>
                    <a:pt x="133" y="962"/>
                    <a:pt x="142" y="972"/>
                  </a:cubicBezTo>
                  <a:lnTo>
                    <a:pt x="142" y="972"/>
                  </a:lnTo>
                  <a:lnTo>
                    <a:pt x="109" y="991"/>
                  </a:lnTo>
                  <a:close/>
                  <a:moveTo>
                    <a:pt x="1322" y="1075"/>
                  </a:moveTo>
                  <a:lnTo>
                    <a:pt x="1322" y="1075"/>
                  </a:lnTo>
                  <a:lnTo>
                    <a:pt x="1322" y="1075"/>
                  </a:lnTo>
                  <a:lnTo>
                    <a:pt x="1295" y="1052"/>
                  </a:lnTo>
                  <a:lnTo>
                    <a:pt x="1295" y="1052"/>
                  </a:lnTo>
                  <a:cubicBezTo>
                    <a:pt x="1304" y="1041"/>
                    <a:pt x="1314" y="1031"/>
                    <a:pt x="1322" y="1017"/>
                  </a:cubicBezTo>
                  <a:lnTo>
                    <a:pt x="1322" y="1017"/>
                  </a:lnTo>
                  <a:lnTo>
                    <a:pt x="1352" y="1038"/>
                  </a:lnTo>
                  <a:lnTo>
                    <a:pt x="1352" y="1038"/>
                  </a:lnTo>
                  <a:cubicBezTo>
                    <a:pt x="1342" y="1052"/>
                    <a:pt x="1333" y="1062"/>
                    <a:pt x="1322" y="1075"/>
                  </a:cubicBezTo>
                  <a:close/>
                  <a:moveTo>
                    <a:pt x="183" y="1089"/>
                  </a:moveTo>
                  <a:lnTo>
                    <a:pt x="183" y="1089"/>
                  </a:lnTo>
                  <a:lnTo>
                    <a:pt x="183" y="1089"/>
                  </a:lnTo>
                  <a:lnTo>
                    <a:pt x="183" y="1089"/>
                  </a:lnTo>
                  <a:cubicBezTo>
                    <a:pt x="171" y="1075"/>
                    <a:pt x="161" y="1065"/>
                    <a:pt x="153" y="1052"/>
                  </a:cubicBezTo>
                  <a:lnTo>
                    <a:pt x="153" y="1052"/>
                  </a:lnTo>
                  <a:lnTo>
                    <a:pt x="183" y="1031"/>
                  </a:lnTo>
                  <a:lnTo>
                    <a:pt x="183" y="1031"/>
                  </a:lnTo>
                  <a:cubicBezTo>
                    <a:pt x="191" y="1044"/>
                    <a:pt x="199" y="1054"/>
                    <a:pt x="210" y="1065"/>
                  </a:cubicBezTo>
                  <a:lnTo>
                    <a:pt x="210" y="1065"/>
                  </a:lnTo>
                  <a:lnTo>
                    <a:pt x="183" y="1089"/>
                  </a:lnTo>
                  <a:close/>
                  <a:moveTo>
                    <a:pt x="1238" y="1160"/>
                  </a:moveTo>
                  <a:lnTo>
                    <a:pt x="1238" y="1160"/>
                  </a:lnTo>
                  <a:lnTo>
                    <a:pt x="1238" y="1160"/>
                  </a:lnTo>
                  <a:lnTo>
                    <a:pt x="1213" y="1134"/>
                  </a:lnTo>
                  <a:lnTo>
                    <a:pt x="1213" y="1134"/>
                  </a:lnTo>
                  <a:cubicBezTo>
                    <a:pt x="1224" y="1123"/>
                    <a:pt x="1234" y="1115"/>
                    <a:pt x="1246" y="1105"/>
                  </a:cubicBezTo>
                  <a:lnTo>
                    <a:pt x="1246" y="1105"/>
                  </a:lnTo>
                  <a:lnTo>
                    <a:pt x="1273" y="1128"/>
                  </a:lnTo>
                  <a:lnTo>
                    <a:pt x="1273" y="1128"/>
                  </a:lnTo>
                  <a:cubicBezTo>
                    <a:pt x="1262" y="1139"/>
                    <a:pt x="1249" y="1150"/>
                    <a:pt x="1238" y="1160"/>
                  </a:cubicBezTo>
                  <a:close/>
                  <a:moveTo>
                    <a:pt x="270" y="1171"/>
                  </a:moveTo>
                  <a:lnTo>
                    <a:pt x="270" y="1171"/>
                  </a:lnTo>
                  <a:lnTo>
                    <a:pt x="270" y="1171"/>
                  </a:lnTo>
                  <a:lnTo>
                    <a:pt x="270" y="1171"/>
                  </a:lnTo>
                  <a:cubicBezTo>
                    <a:pt x="256" y="1163"/>
                    <a:pt x="246" y="1152"/>
                    <a:pt x="234" y="1142"/>
                  </a:cubicBezTo>
                  <a:lnTo>
                    <a:pt x="234" y="1142"/>
                  </a:lnTo>
                  <a:lnTo>
                    <a:pt x="259" y="1115"/>
                  </a:lnTo>
                  <a:lnTo>
                    <a:pt x="259" y="1115"/>
                  </a:lnTo>
                  <a:cubicBezTo>
                    <a:pt x="270" y="1126"/>
                    <a:pt x="281" y="1136"/>
                    <a:pt x="292" y="1144"/>
                  </a:cubicBezTo>
                  <a:lnTo>
                    <a:pt x="292" y="1144"/>
                  </a:lnTo>
                  <a:lnTo>
                    <a:pt x="270" y="1171"/>
                  </a:lnTo>
                  <a:close/>
                  <a:moveTo>
                    <a:pt x="1140" y="1232"/>
                  </a:moveTo>
                  <a:lnTo>
                    <a:pt x="1140" y="1232"/>
                  </a:lnTo>
                  <a:lnTo>
                    <a:pt x="1140" y="1232"/>
                  </a:lnTo>
                  <a:lnTo>
                    <a:pt x="1120" y="1203"/>
                  </a:lnTo>
                  <a:lnTo>
                    <a:pt x="1120" y="1203"/>
                  </a:lnTo>
                  <a:cubicBezTo>
                    <a:pt x="1133" y="1195"/>
                    <a:pt x="1145" y="1187"/>
                    <a:pt x="1158" y="1176"/>
                  </a:cubicBezTo>
                  <a:lnTo>
                    <a:pt x="1158" y="1176"/>
                  </a:lnTo>
                  <a:lnTo>
                    <a:pt x="1178" y="1205"/>
                  </a:lnTo>
                  <a:lnTo>
                    <a:pt x="1178" y="1205"/>
                  </a:lnTo>
                  <a:cubicBezTo>
                    <a:pt x="1166" y="1216"/>
                    <a:pt x="1153" y="1224"/>
                    <a:pt x="1140" y="1232"/>
                  </a:cubicBezTo>
                  <a:close/>
                  <a:moveTo>
                    <a:pt x="368" y="1240"/>
                  </a:moveTo>
                  <a:lnTo>
                    <a:pt x="368" y="1240"/>
                  </a:lnTo>
                  <a:lnTo>
                    <a:pt x="368" y="1240"/>
                  </a:lnTo>
                  <a:lnTo>
                    <a:pt x="368" y="1240"/>
                  </a:lnTo>
                  <a:cubicBezTo>
                    <a:pt x="355" y="1232"/>
                    <a:pt x="341" y="1224"/>
                    <a:pt x="330" y="1216"/>
                  </a:cubicBezTo>
                  <a:lnTo>
                    <a:pt x="330" y="1216"/>
                  </a:lnTo>
                  <a:lnTo>
                    <a:pt x="349" y="1187"/>
                  </a:lnTo>
                  <a:lnTo>
                    <a:pt x="349" y="1187"/>
                  </a:lnTo>
                  <a:cubicBezTo>
                    <a:pt x="363" y="1195"/>
                    <a:pt x="374" y="1203"/>
                    <a:pt x="387" y="1210"/>
                  </a:cubicBezTo>
                  <a:lnTo>
                    <a:pt x="387" y="1210"/>
                  </a:lnTo>
                  <a:lnTo>
                    <a:pt x="368" y="1240"/>
                  </a:lnTo>
                  <a:close/>
                  <a:moveTo>
                    <a:pt x="1030" y="1287"/>
                  </a:moveTo>
                  <a:lnTo>
                    <a:pt x="1030" y="1287"/>
                  </a:lnTo>
                  <a:lnTo>
                    <a:pt x="1030" y="1287"/>
                  </a:lnTo>
                  <a:lnTo>
                    <a:pt x="1017" y="1253"/>
                  </a:lnTo>
                  <a:lnTo>
                    <a:pt x="1017" y="1253"/>
                  </a:lnTo>
                  <a:cubicBezTo>
                    <a:pt x="1030" y="1247"/>
                    <a:pt x="1044" y="1242"/>
                    <a:pt x="1057" y="1234"/>
                  </a:cubicBezTo>
                  <a:lnTo>
                    <a:pt x="1057" y="1234"/>
                  </a:lnTo>
                  <a:lnTo>
                    <a:pt x="1074" y="1266"/>
                  </a:lnTo>
                  <a:lnTo>
                    <a:pt x="1074" y="1266"/>
                  </a:lnTo>
                  <a:cubicBezTo>
                    <a:pt x="1060" y="1274"/>
                    <a:pt x="1047" y="1279"/>
                    <a:pt x="1030" y="1287"/>
                  </a:cubicBezTo>
                  <a:close/>
                  <a:moveTo>
                    <a:pt x="480" y="1292"/>
                  </a:moveTo>
                  <a:lnTo>
                    <a:pt x="480" y="1292"/>
                  </a:lnTo>
                  <a:lnTo>
                    <a:pt x="480" y="1292"/>
                  </a:lnTo>
                  <a:lnTo>
                    <a:pt x="480" y="1292"/>
                  </a:lnTo>
                  <a:cubicBezTo>
                    <a:pt x="463" y="1287"/>
                    <a:pt x="450" y="1282"/>
                    <a:pt x="436" y="1274"/>
                  </a:cubicBezTo>
                  <a:lnTo>
                    <a:pt x="436" y="1274"/>
                  </a:lnTo>
                  <a:lnTo>
                    <a:pt x="450" y="1242"/>
                  </a:lnTo>
                  <a:lnTo>
                    <a:pt x="450" y="1242"/>
                  </a:lnTo>
                  <a:cubicBezTo>
                    <a:pt x="463" y="1247"/>
                    <a:pt x="478" y="1255"/>
                    <a:pt x="491" y="1261"/>
                  </a:cubicBezTo>
                  <a:lnTo>
                    <a:pt x="491" y="1261"/>
                  </a:lnTo>
                  <a:lnTo>
                    <a:pt x="480" y="1292"/>
                  </a:lnTo>
                  <a:close/>
                  <a:moveTo>
                    <a:pt x="913" y="1322"/>
                  </a:moveTo>
                  <a:lnTo>
                    <a:pt x="913" y="1322"/>
                  </a:lnTo>
                  <a:lnTo>
                    <a:pt x="913" y="1322"/>
                  </a:lnTo>
                  <a:lnTo>
                    <a:pt x="905" y="1287"/>
                  </a:lnTo>
                  <a:lnTo>
                    <a:pt x="905" y="1287"/>
                  </a:lnTo>
                  <a:cubicBezTo>
                    <a:pt x="921" y="1285"/>
                    <a:pt x="934" y="1282"/>
                    <a:pt x="949" y="1277"/>
                  </a:cubicBezTo>
                  <a:lnTo>
                    <a:pt x="949" y="1277"/>
                  </a:lnTo>
                  <a:lnTo>
                    <a:pt x="959" y="1311"/>
                  </a:lnTo>
                  <a:lnTo>
                    <a:pt x="959" y="1311"/>
                  </a:lnTo>
                  <a:cubicBezTo>
                    <a:pt x="946" y="1316"/>
                    <a:pt x="929" y="1319"/>
                    <a:pt x="913" y="1322"/>
                  </a:cubicBezTo>
                  <a:close/>
                  <a:moveTo>
                    <a:pt x="597" y="1327"/>
                  </a:moveTo>
                  <a:lnTo>
                    <a:pt x="597" y="1327"/>
                  </a:lnTo>
                  <a:lnTo>
                    <a:pt x="597" y="1327"/>
                  </a:lnTo>
                  <a:lnTo>
                    <a:pt x="597" y="1327"/>
                  </a:lnTo>
                  <a:cubicBezTo>
                    <a:pt x="581" y="1324"/>
                    <a:pt x="564" y="1319"/>
                    <a:pt x="551" y="1316"/>
                  </a:cubicBezTo>
                  <a:lnTo>
                    <a:pt x="551" y="1316"/>
                  </a:lnTo>
                  <a:lnTo>
                    <a:pt x="559" y="1282"/>
                  </a:lnTo>
                  <a:lnTo>
                    <a:pt x="559" y="1282"/>
                  </a:lnTo>
                  <a:cubicBezTo>
                    <a:pt x="576" y="1285"/>
                    <a:pt x="589" y="1290"/>
                    <a:pt x="602" y="1292"/>
                  </a:cubicBezTo>
                  <a:lnTo>
                    <a:pt x="602" y="1292"/>
                  </a:lnTo>
                  <a:lnTo>
                    <a:pt x="597" y="1327"/>
                  </a:lnTo>
                  <a:close/>
                  <a:moveTo>
                    <a:pt x="793" y="1340"/>
                  </a:moveTo>
                  <a:lnTo>
                    <a:pt x="793" y="1340"/>
                  </a:lnTo>
                  <a:lnTo>
                    <a:pt x="793" y="1340"/>
                  </a:lnTo>
                  <a:lnTo>
                    <a:pt x="790" y="1306"/>
                  </a:lnTo>
                  <a:lnTo>
                    <a:pt x="790" y="1306"/>
                  </a:lnTo>
                  <a:cubicBezTo>
                    <a:pt x="807" y="1303"/>
                    <a:pt x="820" y="1303"/>
                    <a:pt x="836" y="1300"/>
                  </a:cubicBezTo>
                  <a:lnTo>
                    <a:pt x="836" y="1300"/>
                  </a:lnTo>
                  <a:lnTo>
                    <a:pt x="840" y="1335"/>
                  </a:lnTo>
                  <a:lnTo>
                    <a:pt x="840" y="1335"/>
                  </a:lnTo>
                  <a:cubicBezTo>
                    <a:pt x="825" y="1337"/>
                    <a:pt x="810" y="1337"/>
                    <a:pt x="793" y="1340"/>
                  </a:cubicBezTo>
                  <a:close/>
                  <a:moveTo>
                    <a:pt x="718" y="1340"/>
                  </a:moveTo>
                  <a:lnTo>
                    <a:pt x="718" y="1340"/>
                  </a:lnTo>
                  <a:lnTo>
                    <a:pt x="718" y="1340"/>
                  </a:lnTo>
                  <a:lnTo>
                    <a:pt x="718" y="1340"/>
                  </a:lnTo>
                  <a:cubicBezTo>
                    <a:pt x="703" y="1340"/>
                    <a:pt x="687" y="1340"/>
                    <a:pt x="671" y="1337"/>
                  </a:cubicBezTo>
                  <a:lnTo>
                    <a:pt x="671" y="1337"/>
                  </a:lnTo>
                  <a:lnTo>
                    <a:pt x="674" y="1303"/>
                  </a:lnTo>
                  <a:lnTo>
                    <a:pt x="674" y="1303"/>
                  </a:lnTo>
                  <a:cubicBezTo>
                    <a:pt x="690" y="1303"/>
                    <a:pt x="703" y="1306"/>
                    <a:pt x="720" y="1306"/>
                  </a:cubicBezTo>
                  <a:lnTo>
                    <a:pt x="720" y="1306"/>
                  </a:lnTo>
                  <a:lnTo>
                    <a:pt x="718" y="134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3" name="Freeform 42"/>
            <p:cNvSpPr>
              <a:spLocks noChangeArrowheads="1"/>
            </p:cNvSpPr>
            <p:nvPr/>
          </p:nvSpPr>
          <p:spPr bwMode="auto">
            <a:xfrm>
              <a:off x="3039" y="1488"/>
              <a:ext cx="8" cy="5"/>
            </a:xfrm>
            <a:custGeom>
              <a:avLst/>
              <a:gdLst>
                <a:gd name="T0" fmla="*/ 35 w 41"/>
                <a:gd name="T1" fmla="*/ 27 h 28"/>
                <a:gd name="T2" fmla="*/ 35 w 41"/>
                <a:gd name="T3" fmla="*/ 27 h 28"/>
                <a:gd name="T4" fmla="*/ 35 w 41"/>
                <a:gd name="T5" fmla="*/ 27 h 28"/>
                <a:gd name="T6" fmla="*/ 0 w 41"/>
                <a:gd name="T7" fmla="*/ 21 h 28"/>
                <a:gd name="T8" fmla="*/ 0 w 41"/>
                <a:gd name="T9" fmla="*/ 21 h 28"/>
                <a:gd name="T10" fmla="*/ 5 w 41"/>
                <a:gd name="T11" fmla="*/ 0 h 28"/>
                <a:gd name="T12" fmla="*/ 5 w 41"/>
                <a:gd name="T13" fmla="*/ 0 h 28"/>
                <a:gd name="T14" fmla="*/ 40 w 41"/>
                <a:gd name="T15" fmla="*/ 6 h 28"/>
                <a:gd name="T16" fmla="*/ 40 w 41"/>
                <a:gd name="T17" fmla="*/ 6 h 28"/>
                <a:gd name="T18" fmla="*/ 35 w 41"/>
                <a:gd name="T19"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8">
                  <a:moveTo>
                    <a:pt x="35" y="27"/>
                  </a:moveTo>
                  <a:lnTo>
                    <a:pt x="35" y="27"/>
                  </a:lnTo>
                  <a:lnTo>
                    <a:pt x="35" y="27"/>
                  </a:lnTo>
                  <a:lnTo>
                    <a:pt x="0" y="21"/>
                  </a:lnTo>
                  <a:lnTo>
                    <a:pt x="0" y="21"/>
                  </a:lnTo>
                  <a:cubicBezTo>
                    <a:pt x="2" y="13"/>
                    <a:pt x="2" y="6"/>
                    <a:pt x="5" y="0"/>
                  </a:cubicBezTo>
                  <a:lnTo>
                    <a:pt x="5" y="0"/>
                  </a:lnTo>
                  <a:lnTo>
                    <a:pt x="40" y="6"/>
                  </a:lnTo>
                  <a:lnTo>
                    <a:pt x="40" y="6"/>
                  </a:lnTo>
                  <a:cubicBezTo>
                    <a:pt x="40" y="13"/>
                    <a:pt x="38" y="19"/>
                    <a:pt x="35" y="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4" name="Freeform 43"/>
            <p:cNvSpPr>
              <a:spLocks noChangeArrowheads="1"/>
            </p:cNvSpPr>
            <p:nvPr/>
          </p:nvSpPr>
          <p:spPr bwMode="auto">
            <a:xfrm>
              <a:off x="2838" y="1297"/>
              <a:ext cx="45" cy="45"/>
            </a:xfrm>
            <a:custGeom>
              <a:avLst/>
              <a:gdLst>
                <a:gd name="T0" fmla="*/ 28 w 205"/>
                <a:gd name="T1" fmla="*/ 201 h 202"/>
                <a:gd name="T2" fmla="*/ 28 w 205"/>
                <a:gd name="T3" fmla="*/ 201 h 202"/>
                <a:gd name="T4" fmla="*/ 28 w 205"/>
                <a:gd name="T5" fmla="*/ 201 h 202"/>
                <a:gd name="T6" fmla="*/ 0 w 205"/>
                <a:gd name="T7" fmla="*/ 174 h 202"/>
                <a:gd name="T8" fmla="*/ 176 w 205"/>
                <a:gd name="T9" fmla="*/ 0 h 202"/>
                <a:gd name="T10" fmla="*/ 204 w 205"/>
                <a:gd name="T11" fmla="*/ 24 h 202"/>
                <a:gd name="T12" fmla="*/ 28 w 205"/>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05" h="202">
                  <a:moveTo>
                    <a:pt x="28" y="201"/>
                  </a:moveTo>
                  <a:lnTo>
                    <a:pt x="28" y="201"/>
                  </a:lnTo>
                  <a:lnTo>
                    <a:pt x="28" y="201"/>
                  </a:lnTo>
                  <a:lnTo>
                    <a:pt x="0" y="174"/>
                  </a:lnTo>
                  <a:lnTo>
                    <a:pt x="176" y="0"/>
                  </a:lnTo>
                  <a:lnTo>
                    <a:pt x="204" y="24"/>
                  </a:lnTo>
                  <a:lnTo>
                    <a:pt x="28" y="20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7" name="Freeform 46"/>
            <p:cNvSpPr>
              <a:spLocks noChangeArrowheads="1"/>
            </p:cNvSpPr>
            <p:nvPr/>
          </p:nvSpPr>
          <p:spPr bwMode="auto">
            <a:xfrm>
              <a:off x="2876" y="1301"/>
              <a:ext cx="51" cy="50"/>
            </a:xfrm>
            <a:custGeom>
              <a:avLst/>
              <a:gdLst>
                <a:gd name="T0" fmla="*/ 27 w 230"/>
                <a:gd name="T1" fmla="*/ 225 h 226"/>
                <a:gd name="T2" fmla="*/ 27 w 230"/>
                <a:gd name="T3" fmla="*/ 225 h 226"/>
                <a:gd name="T4" fmla="*/ 27 w 230"/>
                <a:gd name="T5" fmla="*/ 225 h 226"/>
                <a:gd name="T6" fmla="*/ 0 w 230"/>
                <a:gd name="T7" fmla="*/ 199 h 226"/>
                <a:gd name="T8" fmla="*/ 202 w 230"/>
                <a:gd name="T9" fmla="*/ 0 h 226"/>
                <a:gd name="T10" fmla="*/ 229 w 230"/>
                <a:gd name="T11" fmla="*/ 27 h 226"/>
                <a:gd name="T12" fmla="*/ 27 w 230"/>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230" h="226">
                  <a:moveTo>
                    <a:pt x="27" y="225"/>
                  </a:moveTo>
                  <a:lnTo>
                    <a:pt x="27" y="225"/>
                  </a:lnTo>
                  <a:lnTo>
                    <a:pt x="27" y="225"/>
                  </a:lnTo>
                  <a:lnTo>
                    <a:pt x="0" y="199"/>
                  </a:lnTo>
                  <a:lnTo>
                    <a:pt x="202" y="0"/>
                  </a:lnTo>
                  <a:lnTo>
                    <a:pt x="229" y="27"/>
                  </a:lnTo>
                  <a:lnTo>
                    <a:pt x="27" y="22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48" name="Freeform 47"/>
            <p:cNvSpPr>
              <a:spLocks noChangeArrowheads="1"/>
            </p:cNvSpPr>
            <p:nvPr/>
          </p:nvSpPr>
          <p:spPr bwMode="auto">
            <a:xfrm>
              <a:off x="2917" y="1314"/>
              <a:ext cx="44" cy="43"/>
            </a:xfrm>
            <a:custGeom>
              <a:avLst/>
              <a:gdLst>
                <a:gd name="T0" fmla="*/ 27 w 200"/>
                <a:gd name="T1" fmla="*/ 195 h 196"/>
                <a:gd name="T2" fmla="*/ 27 w 200"/>
                <a:gd name="T3" fmla="*/ 195 h 196"/>
                <a:gd name="T4" fmla="*/ 27 w 200"/>
                <a:gd name="T5" fmla="*/ 195 h 196"/>
                <a:gd name="T6" fmla="*/ 0 w 200"/>
                <a:gd name="T7" fmla="*/ 172 h 196"/>
                <a:gd name="T8" fmla="*/ 172 w 200"/>
                <a:gd name="T9" fmla="*/ 0 h 196"/>
                <a:gd name="T10" fmla="*/ 199 w 200"/>
                <a:gd name="T11" fmla="*/ 23 h 196"/>
                <a:gd name="T12" fmla="*/ 27 w 200"/>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200" h="196">
                  <a:moveTo>
                    <a:pt x="27" y="195"/>
                  </a:moveTo>
                  <a:lnTo>
                    <a:pt x="27" y="195"/>
                  </a:lnTo>
                  <a:lnTo>
                    <a:pt x="27" y="195"/>
                  </a:lnTo>
                  <a:lnTo>
                    <a:pt x="0" y="172"/>
                  </a:lnTo>
                  <a:lnTo>
                    <a:pt x="172" y="0"/>
                  </a:lnTo>
                  <a:lnTo>
                    <a:pt x="199" y="23"/>
                  </a:lnTo>
                  <a:lnTo>
                    <a:pt x="27" y="19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0" name="Freeform 49"/>
            <p:cNvSpPr>
              <a:spLocks noChangeArrowheads="1"/>
            </p:cNvSpPr>
            <p:nvPr/>
          </p:nvSpPr>
          <p:spPr bwMode="auto">
            <a:xfrm>
              <a:off x="2948" y="1333"/>
              <a:ext cx="41" cy="41"/>
            </a:xfrm>
            <a:custGeom>
              <a:avLst/>
              <a:gdLst>
                <a:gd name="T0" fmla="*/ 26 w 186"/>
                <a:gd name="T1" fmla="*/ 183 h 184"/>
                <a:gd name="T2" fmla="*/ 26 w 186"/>
                <a:gd name="T3" fmla="*/ 183 h 184"/>
                <a:gd name="T4" fmla="*/ 26 w 186"/>
                <a:gd name="T5" fmla="*/ 183 h 184"/>
                <a:gd name="T6" fmla="*/ 0 w 186"/>
                <a:gd name="T7" fmla="*/ 159 h 184"/>
                <a:gd name="T8" fmla="*/ 160 w 186"/>
                <a:gd name="T9" fmla="*/ 0 h 184"/>
                <a:gd name="T10" fmla="*/ 185 w 186"/>
                <a:gd name="T11" fmla="*/ 24 h 184"/>
                <a:gd name="T12" fmla="*/ 26 w 186"/>
                <a:gd name="T13" fmla="*/ 183 h 184"/>
              </a:gdLst>
              <a:ahLst/>
              <a:cxnLst>
                <a:cxn ang="0">
                  <a:pos x="T0" y="T1"/>
                </a:cxn>
                <a:cxn ang="0">
                  <a:pos x="T2" y="T3"/>
                </a:cxn>
                <a:cxn ang="0">
                  <a:pos x="T4" y="T5"/>
                </a:cxn>
                <a:cxn ang="0">
                  <a:pos x="T6" y="T7"/>
                </a:cxn>
                <a:cxn ang="0">
                  <a:pos x="T8" y="T9"/>
                </a:cxn>
                <a:cxn ang="0">
                  <a:pos x="T10" y="T11"/>
                </a:cxn>
                <a:cxn ang="0">
                  <a:pos x="T12" y="T13"/>
                </a:cxn>
              </a:cxnLst>
              <a:rect l="0" t="0" r="r" b="b"/>
              <a:pathLst>
                <a:path w="186" h="184">
                  <a:moveTo>
                    <a:pt x="26" y="183"/>
                  </a:moveTo>
                  <a:lnTo>
                    <a:pt x="26" y="183"/>
                  </a:lnTo>
                  <a:lnTo>
                    <a:pt x="26" y="183"/>
                  </a:lnTo>
                  <a:lnTo>
                    <a:pt x="0" y="159"/>
                  </a:lnTo>
                  <a:lnTo>
                    <a:pt x="160" y="0"/>
                  </a:lnTo>
                  <a:lnTo>
                    <a:pt x="185" y="24"/>
                  </a:lnTo>
                  <a:lnTo>
                    <a:pt x="26" y="18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1" name="Freeform 50"/>
            <p:cNvSpPr>
              <a:spLocks noChangeArrowheads="1"/>
            </p:cNvSpPr>
            <p:nvPr/>
          </p:nvSpPr>
          <p:spPr bwMode="auto">
            <a:xfrm>
              <a:off x="2971" y="1356"/>
              <a:ext cx="42" cy="42"/>
            </a:xfrm>
            <a:custGeom>
              <a:avLst/>
              <a:gdLst>
                <a:gd name="T0" fmla="*/ 24 w 189"/>
                <a:gd name="T1" fmla="*/ 188 h 189"/>
                <a:gd name="T2" fmla="*/ 24 w 189"/>
                <a:gd name="T3" fmla="*/ 188 h 189"/>
                <a:gd name="T4" fmla="*/ 24 w 189"/>
                <a:gd name="T5" fmla="*/ 188 h 189"/>
                <a:gd name="T6" fmla="*/ 0 w 189"/>
                <a:gd name="T7" fmla="*/ 161 h 189"/>
                <a:gd name="T8" fmla="*/ 162 w 189"/>
                <a:gd name="T9" fmla="*/ 0 h 189"/>
                <a:gd name="T10" fmla="*/ 188 w 189"/>
                <a:gd name="T11" fmla="*/ 26 h 189"/>
                <a:gd name="T12" fmla="*/ 24 w 189"/>
                <a:gd name="T13" fmla="*/ 188 h 189"/>
              </a:gdLst>
              <a:ahLst/>
              <a:cxnLst>
                <a:cxn ang="0">
                  <a:pos x="T0" y="T1"/>
                </a:cxn>
                <a:cxn ang="0">
                  <a:pos x="T2" y="T3"/>
                </a:cxn>
                <a:cxn ang="0">
                  <a:pos x="T4" y="T5"/>
                </a:cxn>
                <a:cxn ang="0">
                  <a:pos x="T6" y="T7"/>
                </a:cxn>
                <a:cxn ang="0">
                  <a:pos x="T8" y="T9"/>
                </a:cxn>
                <a:cxn ang="0">
                  <a:pos x="T10" y="T11"/>
                </a:cxn>
                <a:cxn ang="0">
                  <a:pos x="T12" y="T13"/>
                </a:cxn>
              </a:cxnLst>
              <a:rect l="0" t="0" r="r" b="b"/>
              <a:pathLst>
                <a:path w="189" h="189">
                  <a:moveTo>
                    <a:pt x="24" y="188"/>
                  </a:moveTo>
                  <a:lnTo>
                    <a:pt x="24" y="188"/>
                  </a:lnTo>
                  <a:lnTo>
                    <a:pt x="24" y="188"/>
                  </a:lnTo>
                  <a:lnTo>
                    <a:pt x="0" y="161"/>
                  </a:lnTo>
                  <a:lnTo>
                    <a:pt x="162" y="0"/>
                  </a:lnTo>
                  <a:lnTo>
                    <a:pt x="188" y="26"/>
                  </a:lnTo>
                  <a:lnTo>
                    <a:pt x="24" y="1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2" name="Freeform 51"/>
            <p:cNvSpPr>
              <a:spLocks noChangeArrowheads="1"/>
            </p:cNvSpPr>
            <p:nvPr/>
          </p:nvSpPr>
          <p:spPr bwMode="auto">
            <a:xfrm>
              <a:off x="2987" y="1384"/>
              <a:ext cx="44" cy="45"/>
            </a:xfrm>
            <a:custGeom>
              <a:avLst/>
              <a:gdLst>
                <a:gd name="T0" fmla="*/ 25 w 200"/>
                <a:gd name="T1" fmla="*/ 201 h 202"/>
                <a:gd name="T2" fmla="*/ 25 w 200"/>
                <a:gd name="T3" fmla="*/ 201 h 202"/>
                <a:gd name="T4" fmla="*/ 25 w 200"/>
                <a:gd name="T5" fmla="*/ 201 h 202"/>
                <a:gd name="T6" fmla="*/ 0 w 200"/>
                <a:gd name="T7" fmla="*/ 175 h 202"/>
                <a:gd name="T8" fmla="*/ 172 w 200"/>
                <a:gd name="T9" fmla="*/ 0 h 202"/>
                <a:gd name="T10" fmla="*/ 199 w 200"/>
                <a:gd name="T11" fmla="*/ 27 h 202"/>
                <a:gd name="T12" fmla="*/ 25 w 200"/>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00" h="202">
                  <a:moveTo>
                    <a:pt x="25" y="201"/>
                  </a:moveTo>
                  <a:lnTo>
                    <a:pt x="25" y="201"/>
                  </a:lnTo>
                  <a:lnTo>
                    <a:pt x="25" y="201"/>
                  </a:lnTo>
                  <a:lnTo>
                    <a:pt x="0" y="175"/>
                  </a:lnTo>
                  <a:lnTo>
                    <a:pt x="172" y="0"/>
                  </a:lnTo>
                  <a:lnTo>
                    <a:pt x="199" y="27"/>
                  </a:lnTo>
                  <a:lnTo>
                    <a:pt x="25" y="20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4" name="Freeform 53"/>
            <p:cNvSpPr>
              <a:spLocks noChangeArrowheads="1"/>
            </p:cNvSpPr>
            <p:nvPr/>
          </p:nvSpPr>
          <p:spPr bwMode="auto">
            <a:xfrm>
              <a:off x="3000" y="1419"/>
              <a:ext cx="44" cy="45"/>
            </a:xfrm>
            <a:custGeom>
              <a:avLst/>
              <a:gdLst>
                <a:gd name="T0" fmla="*/ 28 w 200"/>
                <a:gd name="T1" fmla="*/ 201 h 202"/>
                <a:gd name="T2" fmla="*/ 28 w 200"/>
                <a:gd name="T3" fmla="*/ 201 h 202"/>
                <a:gd name="T4" fmla="*/ 28 w 200"/>
                <a:gd name="T5" fmla="*/ 201 h 202"/>
                <a:gd name="T6" fmla="*/ 0 w 200"/>
                <a:gd name="T7" fmla="*/ 177 h 202"/>
                <a:gd name="T8" fmla="*/ 173 w 200"/>
                <a:gd name="T9" fmla="*/ 0 h 202"/>
                <a:gd name="T10" fmla="*/ 199 w 200"/>
                <a:gd name="T11" fmla="*/ 26 h 202"/>
                <a:gd name="T12" fmla="*/ 28 w 200"/>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00" h="202">
                  <a:moveTo>
                    <a:pt x="28" y="201"/>
                  </a:moveTo>
                  <a:lnTo>
                    <a:pt x="28" y="201"/>
                  </a:lnTo>
                  <a:lnTo>
                    <a:pt x="28" y="201"/>
                  </a:lnTo>
                  <a:lnTo>
                    <a:pt x="0" y="177"/>
                  </a:lnTo>
                  <a:lnTo>
                    <a:pt x="173" y="0"/>
                  </a:lnTo>
                  <a:lnTo>
                    <a:pt x="199" y="26"/>
                  </a:lnTo>
                  <a:lnTo>
                    <a:pt x="28" y="20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5" name="Freeform 54"/>
            <p:cNvSpPr>
              <a:spLocks noChangeArrowheads="1"/>
            </p:cNvSpPr>
            <p:nvPr/>
          </p:nvSpPr>
          <p:spPr bwMode="auto">
            <a:xfrm>
              <a:off x="2769" y="1546"/>
              <a:ext cx="36" cy="39"/>
            </a:xfrm>
            <a:custGeom>
              <a:avLst/>
              <a:gdLst>
                <a:gd name="T0" fmla="*/ 30 w 165"/>
                <a:gd name="T1" fmla="*/ 175 h 176"/>
                <a:gd name="T2" fmla="*/ 30 w 165"/>
                <a:gd name="T3" fmla="*/ 175 h 176"/>
                <a:gd name="T4" fmla="*/ 30 w 165"/>
                <a:gd name="T5" fmla="*/ 175 h 176"/>
                <a:gd name="T6" fmla="*/ 0 w 165"/>
                <a:gd name="T7" fmla="*/ 151 h 176"/>
                <a:gd name="T8" fmla="*/ 136 w 165"/>
                <a:gd name="T9" fmla="*/ 0 h 176"/>
                <a:gd name="T10" fmla="*/ 164 w 165"/>
                <a:gd name="T11" fmla="*/ 21 h 176"/>
                <a:gd name="T12" fmla="*/ 30 w 165"/>
                <a:gd name="T13" fmla="*/ 175 h 176"/>
              </a:gdLst>
              <a:ahLst/>
              <a:cxnLst>
                <a:cxn ang="0">
                  <a:pos x="T0" y="T1"/>
                </a:cxn>
                <a:cxn ang="0">
                  <a:pos x="T2" y="T3"/>
                </a:cxn>
                <a:cxn ang="0">
                  <a:pos x="T4" y="T5"/>
                </a:cxn>
                <a:cxn ang="0">
                  <a:pos x="T6" y="T7"/>
                </a:cxn>
                <a:cxn ang="0">
                  <a:pos x="T8" y="T9"/>
                </a:cxn>
                <a:cxn ang="0">
                  <a:pos x="T10" y="T11"/>
                </a:cxn>
                <a:cxn ang="0">
                  <a:pos x="T12" y="T13"/>
                </a:cxn>
              </a:cxnLst>
              <a:rect l="0" t="0" r="r" b="b"/>
              <a:pathLst>
                <a:path w="165" h="176">
                  <a:moveTo>
                    <a:pt x="30" y="175"/>
                  </a:moveTo>
                  <a:lnTo>
                    <a:pt x="30" y="175"/>
                  </a:lnTo>
                  <a:lnTo>
                    <a:pt x="30" y="175"/>
                  </a:lnTo>
                  <a:lnTo>
                    <a:pt x="0" y="151"/>
                  </a:lnTo>
                  <a:lnTo>
                    <a:pt x="136" y="0"/>
                  </a:lnTo>
                  <a:lnTo>
                    <a:pt x="164" y="21"/>
                  </a:lnTo>
                  <a:lnTo>
                    <a:pt x="30" y="17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6" name="Freeform 55"/>
            <p:cNvSpPr>
              <a:spLocks noChangeArrowheads="1"/>
            </p:cNvSpPr>
            <p:nvPr/>
          </p:nvSpPr>
          <p:spPr bwMode="auto">
            <a:xfrm>
              <a:off x="2854" y="1420"/>
              <a:ext cx="53" cy="82"/>
            </a:xfrm>
            <a:custGeom>
              <a:avLst/>
              <a:gdLst>
                <a:gd name="T0" fmla="*/ 122 w 237"/>
                <a:gd name="T1" fmla="*/ 363 h 364"/>
                <a:gd name="T2" fmla="*/ 122 w 237"/>
                <a:gd name="T3" fmla="*/ 363 h 364"/>
                <a:gd name="T4" fmla="*/ 122 w 237"/>
                <a:gd name="T5" fmla="*/ 363 h 364"/>
                <a:gd name="T6" fmla="*/ 122 w 237"/>
                <a:gd name="T7" fmla="*/ 363 h 364"/>
                <a:gd name="T8" fmla="*/ 2 w 237"/>
                <a:gd name="T9" fmla="*/ 260 h 364"/>
                <a:gd name="T10" fmla="*/ 2 w 237"/>
                <a:gd name="T11" fmla="*/ 260 h 364"/>
                <a:gd name="T12" fmla="*/ 0 w 237"/>
                <a:gd name="T13" fmla="*/ 255 h 364"/>
                <a:gd name="T14" fmla="*/ 38 w 237"/>
                <a:gd name="T15" fmla="*/ 252 h 364"/>
                <a:gd name="T16" fmla="*/ 38 w 237"/>
                <a:gd name="T17" fmla="*/ 260 h 364"/>
                <a:gd name="T18" fmla="*/ 38 w 237"/>
                <a:gd name="T19" fmla="*/ 260 h 364"/>
                <a:gd name="T20" fmla="*/ 122 w 237"/>
                <a:gd name="T21" fmla="*/ 326 h 364"/>
                <a:gd name="T22" fmla="*/ 193 w 237"/>
                <a:gd name="T23" fmla="*/ 279 h 364"/>
                <a:gd name="T24" fmla="*/ 157 w 237"/>
                <a:gd name="T25" fmla="*/ 214 h 364"/>
                <a:gd name="T26" fmla="*/ 82 w 237"/>
                <a:gd name="T27" fmla="*/ 185 h 364"/>
                <a:gd name="T28" fmla="*/ 13 w 237"/>
                <a:gd name="T29" fmla="*/ 77 h 364"/>
                <a:gd name="T30" fmla="*/ 116 w 237"/>
                <a:gd name="T31" fmla="*/ 0 h 364"/>
                <a:gd name="T32" fmla="*/ 228 w 237"/>
                <a:gd name="T33" fmla="*/ 100 h 364"/>
                <a:gd name="T34" fmla="*/ 228 w 237"/>
                <a:gd name="T35" fmla="*/ 108 h 364"/>
                <a:gd name="T36" fmla="*/ 228 w 237"/>
                <a:gd name="T37" fmla="*/ 108 h 364"/>
                <a:gd name="T38" fmla="*/ 193 w 237"/>
                <a:gd name="T39" fmla="*/ 106 h 364"/>
                <a:gd name="T40" fmla="*/ 208 w 237"/>
                <a:gd name="T41" fmla="*/ 106 h 364"/>
                <a:gd name="T42" fmla="*/ 193 w 237"/>
                <a:gd name="T43" fmla="*/ 106 h 364"/>
                <a:gd name="T44" fmla="*/ 193 w 237"/>
                <a:gd name="T45" fmla="*/ 106 h 364"/>
                <a:gd name="T46" fmla="*/ 190 w 237"/>
                <a:gd name="T47" fmla="*/ 100 h 364"/>
                <a:gd name="T48" fmla="*/ 116 w 237"/>
                <a:gd name="T49" fmla="*/ 34 h 364"/>
                <a:gd name="T50" fmla="*/ 49 w 237"/>
                <a:gd name="T51" fmla="*/ 85 h 364"/>
                <a:gd name="T52" fmla="*/ 93 w 237"/>
                <a:gd name="T53" fmla="*/ 151 h 364"/>
                <a:gd name="T54" fmla="*/ 173 w 237"/>
                <a:gd name="T55" fmla="*/ 182 h 364"/>
                <a:gd name="T56" fmla="*/ 228 w 237"/>
                <a:gd name="T57" fmla="*/ 287 h 364"/>
                <a:gd name="T58" fmla="*/ 122 w 237"/>
                <a:gd name="T59" fmla="*/ 36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64">
                  <a:moveTo>
                    <a:pt x="122" y="363"/>
                  </a:moveTo>
                  <a:lnTo>
                    <a:pt x="122" y="363"/>
                  </a:lnTo>
                  <a:lnTo>
                    <a:pt x="122" y="363"/>
                  </a:lnTo>
                  <a:lnTo>
                    <a:pt x="122" y="363"/>
                  </a:lnTo>
                  <a:cubicBezTo>
                    <a:pt x="30" y="363"/>
                    <a:pt x="2" y="300"/>
                    <a:pt x="2" y="260"/>
                  </a:cubicBezTo>
                  <a:lnTo>
                    <a:pt x="2" y="260"/>
                  </a:lnTo>
                  <a:lnTo>
                    <a:pt x="0" y="255"/>
                  </a:lnTo>
                  <a:lnTo>
                    <a:pt x="38" y="252"/>
                  </a:lnTo>
                  <a:lnTo>
                    <a:pt x="38" y="260"/>
                  </a:lnTo>
                  <a:lnTo>
                    <a:pt x="38" y="260"/>
                  </a:lnTo>
                  <a:cubicBezTo>
                    <a:pt x="38" y="271"/>
                    <a:pt x="43" y="326"/>
                    <a:pt x="122" y="326"/>
                  </a:cubicBezTo>
                  <a:cubicBezTo>
                    <a:pt x="165" y="326"/>
                    <a:pt x="187" y="303"/>
                    <a:pt x="193" y="279"/>
                  </a:cubicBezTo>
                  <a:cubicBezTo>
                    <a:pt x="195" y="258"/>
                    <a:pt x="190" y="228"/>
                    <a:pt x="157" y="214"/>
                  </a:cubicBezTo>
                  <a:cubicBezTo>
                    <a:pt x="154" y="212"/>
                    <a:pt x="138" y="206"/>
                    <a:pt x="82" y="185"/>
                  </a:cubicBezTo>
                  <a:cubicBezTo>
                    <a:pt x="24" y="164"/>
                    <a:pt x="8" y="116"/>
                    <a:pt x="13" y="77"/>
                  </a:cubicBezTo>
                  <a:cubicBezTo>
                    <a:pt x="22" y="40"/>
                    <a:pt x="57" y="0"/>
                    <a:pt x="116" y="0"/>
                  </a:cubicBezTo>
                  <a:cubicBezTo>
                    <a:pt x="215" y="0"/>
                    <a:pt x="225" y="77"/>
                    <a:pt x="228" y="100"/>
                  </a:cubicBezTo>
                  <a:cubicBezTo>
                    <a:pt x="228" y="103"/>
                    <a:pt x="228" y="108"/>
                    <a:pt x="228" y="108"/>
                  </a:cubicBezTo>
                  <a:lnTo>
                    <a:pt x="228" y="108"/>
                  </a:lnTo>
                  <a:lnTo>
                    <a:pt x="193" y="106"/>
                  </a:lnTo>
                  <a:lnTo>
                    <a:pt x="208" y="106"/>
                  </a:lnTo>
                  <a:lnTo>
                    <a:pt x="193" y="106"/>
                  </a:lnTo>
                  <a:lnTo>
                    <a:pt x="193" y="106"/>
                  </a:lnTo>
                  <a:cubicBezTo>
                    <a:pt x="193" y="106"/>
                    <a:pt x="193" y="103"/>
                    <a:pt x="190" y="100"/>
                  </a:cubicBezTo>
                  <a:cubicBezTo>
                    <a:pt x="190" y="71"/>
                    <a:pt x="173" y="34"/>
                    <a:pt x="116" y="34"/>
                  </a:cubicBezTo>
                  <a:cubicBezTo>
                    <a:pt x="73" y="34"/>
                    <a:pt x="55" y="61"/>
                    <a:pt x="49" y="85"/>
                  </a:cubicBezTo>
                  <a:cubicBezTo>
                    <a:pt x="46" y="106"/>
                    <a:pt x="55" y="137"/>
                    <a:pt x="93" y="151"/>
                  </a:cubicBezTo>
                  <a:cubicBezTo>
                    <a:pt x="138" y="167"/>
                    <a:pt x="165" y="177"/>
                    <a:pt x="173" y="182"/>
                  </a:cubicBezTo>
                  <a:cubicBezTo>
                    <a:pt x="215" y="201"/>
                    <a:pt x="236" y="244"/>
                    <a:pt x="228" y="287"/>
                  </a:cubicBezTo>
                  <a:cubicBezTo>
                    <a:pt x="220" y="324"/>
                    <a:pt x="182" y="363"/>
                    <a:pt x="122" y="3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7" name="Freeform 56"/>
            <p:cNvSpPr>
              <a:spLocks noChangeArrowheads="1"/>
            </p:cNvSpPr>
            <p:nvPr/>
          </p:nvSpPr>
          <p:spPr bwMode="auto">
            <a:xfrm>
              <a:off x="2877" y="1408"/>
              <a:ext cx="8" cy="15"/>
            </a:xfrm>
            <a:custGeom>
              <a:avLst/>
              <a:gdLst>
                <a:gd name="T0" fmla="*/ 38 w 39"/>
                <a:gd name="T1" fmla="*/ 69 h 70"/>
                <a:gd name="T2" fmla="*/ 38 w 39"/>
                <a:gd name="T3" fmla="*/ 69 h 70"/>
                <a:gd name="T4" fmla="*/ 38 w 39"/>
                <a:gd name="T5" fmla="*/ 69 h 70"/>
                <a:gd name="T6" fmla="*/ 0 w 39"/>
                <a:gd name="T7" fmla="*/ 69 h 70"/>
                <a:gd name="T8" fmla="*/ 0 w 39"/>
                <a:gd name="T9" fmla="*/ 0 h 70"/>
                <a:gd name="T10" fmla="*/ 38 w 39"/>
                <a:gd name="T11" fmla="*/ 0 h 70"/>
                <a:gd name="T12" fmla="*/ 38 w 39"/>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8" y="69"/>
                  </a:moveTo>
                  <a:lnTo>
                    <a:pt x="38" y="69"/>
                  </a:lnTo>
                  <a:lnTo>
                    <a:pt x="38" y="69"/>
                  </a:lnTo>
                  <a:lnTo>
                    <a:pt x="0" y="69"/>
                  </a:lnTo>
                  <a:lnTo>
                    <a:pt x="0" y="0"/>
                  </a:lnTo>
                  <a:lnTo>
                    <a:pt x="38" y="0"/>
                  </a:lnTo>
                  <a:lnTo>
                    <a:pt x="38" y="6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8" name="Freeform 57"/>
            <p:cNvSpPr>
              <a:spLocks noChangeArrowheads="1"/>
            </p:cNvSpPr>
            <p:nvPr/>
          </p:nvSpPr>
          <p:spPr bwMode="auto">
            <a:xfrm>
              <a:off x="2877" y="1499"/>
              <a:ext cx="8" cy="15"/>
            </a:xfrm>
            <a:custGeom>
              <a:avLst/>
              <a:gdLst>
                <a:gd name="T0" fmla="*/ 38 w 39"/>
                <a:gd name="T1" fmla="*/ 69 h 70"/>
                <a:gd name="T2" fmla="*/ 38 w 39"/>
                <a:gd name="T3" fmla="*/ 69 h 70"/>
                <a:gd name="T4" fmla="*/ 38 w 39"/>
                <a:gd name="T5" fmla="*/ 69 h 70"/>
                <a:gd name="T6" fmla="*/ 0 w 39"/>
                <a:gd name="T7" fmla="*/ 69 h 70"/>
                <a:gd name="T8" fmla="*/ 0 w 39"/>
                <a:gd name="T9" fmla="*/ 0 h 70"/>
                <a:gd name="T10" fmla="*/ 38 w 39"/>
                <a:gd name="T11" fmla="*/ 0 h 70"/>
                <a:gd name="T12" fmla="*/ 38 w 39"/>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8" y="69"/>
                  </a:moveTo>
                  <a:lnTo>
                    <a:pt x="38" y="69"/>
                  </a:lnTo>
                  <a:lnTo>
                    <a:pt x="38" y="69"/>
                  </a:lnTo>
                  <a:lnTo>
                    <a:pt x="0" y="69"/>
                  </a:lnTo>
                  <a:lnTo>
                    <a:pt x="0" y="0"/>
                  </a:lnTo>
                  <a:lnTo>
                    <a:pt x="38" y="0"/>
                  </a:lnTo>
                  <a:lnTo>
                    <a:pt x="38" y="6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14" name="Group 13"/>
          <p:cNvGrpSpPr/>
          <p:nvPr/>
        </p:nvGrpSpPr>
        <p:grpSpPr>
          <a:xfrm>
            <a:off x="2523061" y="3338278"/>
            <a:ext cx="1770743" cy="1173237"/>
            <a:chOff x="2220686" y="2890763"/>
            <a:chExt cx="1770743" cy="1494970"/>
          </a:xfrm>
        </p:grpSpPr>
        <p:cxnSp>
          <p:nvCxnSpPr>
            <p:cNvPr id="12" name="Elbow Connector 11"/>
            <p:cNvCxnSpPr/>
            <p:nvPr/>
          </p:nvCxnSpPr>
          <p:spPr>
            <a:xfrm flipV="1">
              <a:off x="2225524" y="2890763"/>
              <a:ext cx="1765905" cy="749904"/>
            </a:xfrm>
            <a:prstGeom prst="bentConnector3">
              <a:avLst/>
            </a:prstGeom>
            <a:ln w="12700"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a:off x="2220686" y="3635829"/>
              <a:ext cx="1765905" cy="749904"/>
            </a:xfrm>
            <a:prstGeom prst="bentConnector3">
              <a:avLst/>
            </a:prstGeom>
            <a:ln w="12700" cmpd="sng">
              <a:solidFill>
                <a:schemeClr val="accent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a:extLst>
              <a:ext uri="{FF2B5EF4-FFF2-40B4-BE49-F238E27FC236}">
                <a16:creationId xmlns:a16="http://schemas.microsoft.com/office/drawing/2014/main" id="{4A6A0A8F-38FD-3F41-840B-386A14076983}"/>
              </a:ext>
            </a:extLst>
          </p:cNvPr>
          <p:cNvSpPr>
            <a:spLocks noGrp="1"/>
          </p:cNvSpPr>
          <p:nvPr>
            <p:ph type="sldNum" sz="quarter" idx="4"/>
          </p:nvPr>
        </p:nvSpPr>
        <p:spPr/>
        <p:txBody>
          <a:bodyPr/>
          <a:lstStyle/>
          <a:p>
            <a:fld id="{C2CB5AC3-9B10-7342-AA29-774D8DCAC0D8}" type="slidenum">
              <a:rPr lang="en-US" smtClean="0"/>
              <a:pPr/>
              <a:t>14</a:t>
            </a:fld>
            <a:endParaRPr lang="en-US" dirty="0"/>
          </a:p>
        </p:txBody>
      </p:sp>
    </p:spTree>
    <p:extLst>
      <p:ext uri="{BB962C8B-B14F-4D97-AF65-F5344CB8AC3E}">
        <p14:creationId xmlns:p14="http://schemas.microsoft.com/office/powerpoint/2010/main" val="144429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500"/>
                                        <p:tgtEl>
                                          <p:spTgt spid="6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2" grpId="0"/>
      <p:bldP spid="8" grpId="0"/>
      <p:bldP spid="53"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1BAB874-2AF3-9F4D-A640-BE3FFCD51F75}"/>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 y="309148"/>
            <a:ext cx="9144000" cy="5737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3200" dirty="0">
                <a:solidFill>
                  <a:srgbClr val="662D91"/>
                </a:solidFill>
                <a:latin typeface="Arial" charset="0"/>
                <a:ea typeface="Arial" charset="0"/>
                <a:cs typeface="Arial" charset="0"/>
              </a:rPr>
              <a:t>Consumer-Driven Patient Segmentation</a:t>
            </a:r>
          </a:p>
        </p:txBody>
      </p:sp>
      <p:sp>
        <p:nvSpPr>
          <p:cNvPr id="3" name="Slide Number Placeholder 2"/>
          <p:cNvSpPr>
            <a:spLocks noGrp="1"/>
          </p:cNvSpPr>
          <p:nvPr>
            <p:ph type="sldNum" sz="quarter" idx="4"/>
          </p:nvPr>
        </p:nvSpPr>
        <p:spPr/>
        <p:txBody>
          <a:bodyPr/>
          <a:lstStyle/>
          <a:p>
            <a:fld id="{C2CB5AC3-9B10-7342-AA29-774D8DCAC0D8}" type="slidenum">
              <a:rPr lang="en-US" smtClean="0"/>
              <a:pPr/>
              <a:t>15</a:t>
            </a:fld>
            <a:endParaRPr lang="en-US" dirty="0"/>
          </a:p>
        </p:txBody>
      </p:sp>
      <p:sp>
        <p:nvSpPr>
          <p:cNvPr id="16" name="Rectangle 15"/>
          <p:cNvSpPr/>
          <p:nvPr/>
        </p:nvSpPr>
        <p:spPr>
          <a:xfrm>
            <a:off x="786125" y="1612656"/>
            <a:ext cx="7571750" cy="830997"/>
          </a:xfrm>
          <a:prstGeom prst="rect">
            <a:avLst/>
          </a:prstGeom>
        </p:spPr>
        <p:txBody>
          <a:bodyPr wrap="square">
            <a:spAutoFit/>
          </a:bodyPr>
          <a:lstStyle/>
          <a:p>
            <a:pPr algn="ctr"/>
            <a:r>
              <a:rPr lang="en-US" altLang="en-US" sz="2400" dirty="0">
                <a:solidFill>
                  <a:schemeClr val="accent2"/>
                </a:solidFill>
                <a:latin typeface="Arial" charset="0"/>
                <a:ea typeface="Arial" charset="0"/>
                <a:cs typeface="Arial" charset="0"/>
              </a:rPr>
              <a:t>The new age of patient access requires strategies that </a:t>
            </a:r>
            <a:r>
              <a:rPr lang="en-US" altLang="en-US" sz="2400" b="1" dirty="0">
                <a:solidFill>
                  <a:schemeClr val="accent2"/>
                </a:solidFill>
                <a:latin typeface="Arial" charset="0"/>
                <a:ea typeface="Arial" charset="0"/>
                <a:cs typeface="Arial" charset="0"/>
              </a:rPr>
              <a:t>address the patient as an individual consumer</a:t>
            </a:r>
            <a:endParaRPr lang="en-US" sz="2400" b="1" i="1" dirty="0">
              <a:solidFill>
                <a:schemeClr val="accent2"/>
              </a:solidFill>
            </a:endParaRPr>
          </a:p>
        </p:txBody>
      </p:sp>
      <p:sp>
        <p:nvSpPr>
          <p:cNvPr id="7" name="Rectangle 6"/>
          <p:cNvSpPr/>
          <p:nvPr/>
        </p:nvSpPr>
        <p:spPr>
          <a:xfrm>
            <a:off x="2890548" y="2667545"/>
            <a:ext cx="1661812" cy="1214619"/>
          </a:xfrm>
          <a:prstGeom prst="rect">
            <a:avLst/>
          </a:prstGeom>
          <a:solidFill>
            <a:schemeClr val="accent2">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latin typeface="Arial" charset="0"/>
                <a:ea typeface="Arial" charset="0"/>
                <a:cs typeface="Arial" charset="0"/>
              </a:rPr>
              <a:t>High Touch </a:t>
            </a:r>
            <a:br>
              <a:rPr lang="en-US" sz="1400" dirty="0">
                <a:solidFill>
                  <a:srgbClr val="FFFFFF"/>
                </a:solidFill>
                <a:latin typeface="Arial" charset="0"/>
                <a:ea typeface="Arial" charset="0"/>
                <a:cs typeface="Arial" charset="0"/>
              </a:rPr>
            </a:br>
            <a:r>
              <a:rPr lang="en-US" sz="1400" dirty="0">
                <a:solidFill>
                  <a:srgbClr val="FFFFFF"/>
                </a:solidFill>
                <a:latin typeface="Arial" charset="0"/>
                <a:ea typeface="Arial" charset="0"/>
                <a:cs typeface="Arial" charset="0"/>
              </a:rPr>
              <a:t>Low Risk</a:t>
            </a:r>
          </a:p>
        </p:txBody>
      </p:sp>
      <p:sp>
        <p:nvSpPr>
          <p:cNvPr id="8" name="Rectangle 7"/>
          <p:cNvSpPr/>
          <p:nvPr/>
        </p:nvSpPr>
        <p:spPr>
          <a:xfrm>
            <a:off x="4656763" y="2658753"/>
            <a:ext cx="1661812" cy="1228905"/>
          </a:xfrm>
          <a:prstGeom prst="rect">
            <a:avLst/>
          </a:prstGeom>
          <a:solidFill>
            <a:schemeClr val="accent2"/>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Arial" charset="0"/>
                <a:ea typeface="Arial" charset="0"/>
                <a:cs typeface="Arial" charset="0"/>
              </a:rPr>
              <a:t>High Touch </a:t>
            </a:r>
            <a:br>
              <a:rPr lang="en-US" sz="1400" dirty="0">
                <a:solidFill>
                  <a:schemeClr val="bg1"/>
                </a:solidFill>
                <a:latin typeface="Arial" charset="0"/>
                <a:ea typeface="Arial" charset="0"/>
                <a:cs typeface="Arial" charset="0"/>
              </a:rPr>
            </a:br>
            <a:r>
              <a:rPr lang="en-US" sz="1400" dirty="0">
                <a:solidFill>
                  <a:schemeClr val="bg1"/>
                </a:solidFill>
                <a:latin typeface="Arial" charset="0"/>
                <a:ea typeface="Arial" charset="0"/>
                <a:cs typeface="Arial" charset="0"/>
              </a:rPr>
              <a:t>High Risk</a:t>
            </a:r>
          </a:p>
        </p:txBody>
      </p:sp>
      <p:sp>
        <p:nvSpPr>
          <p:cNvPr id="9" name="Rectangle 8"/>
          <p:cNvSpPr/>
          <p:nvPr/>
        </p:nvSpPr>
        <p:spPr>
          <a:xfrm>
            <a:off x="2898037" y="3982710"/>
            <a:ext cx="1661812" cy="1214619"/>
          </a:xfrm>
          <a:prstGeom prst="rect">
            <a:avLst/>
          </a:prstGeom>
          <a:solidFill>
            <a:schemeClr val="accent2">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2"/>
                </a:solidFill>
                <a:latin typeface="Arial" charset="0"/>
                <a:ea typeface="Arial" charset="0"/>
                <a:cs typeface="Arial" charset="0"/>
              </a:rPr>
              <a:t>Low Touch </a:t>
            </a:r>
            <a:br>
              <a:rPr lang="en-US" sz="1400" dirty="0">
                <a:solidFill>
                  <a:schemeClr val="accent2"/>
                </a:solidFill>
                <a:latin typeface="Arial" charset="0"/>
                <a:ea typeface="Arial" charset="0"/>
                <a:cs typeface="Arial" charset="0"/>
              </a:rPr>
            </a:br>
            <a:r>
              <a:rPr lang="en-US" sz="1400" dirty="0">
                <a:solidFill>
                  <a:schemeClr val="accent2"/>
                </a:solidFill>
                <a:latin typeface="Arial" charset="0"/>
                <a:ea typeface="Arial" charset="0"/>
                <a:cs typeface="Arial" charset="0"/>
              </a:rPr>
              <a:t>Low Risk</a:t>
            </a:r>
          </a:p>
        </p:txBody>
      </p:sp>
      <p:sp>
        <p:nvSpPr>
          <p:cNvPr id="10" name="Rectangle 9"/>
          <p:cNvSpPr/>
          <p:nvPr/>
        </p:nvSpPr>
        <p:spPr>
          <a:xfrm>
            <a:off x="4656763" y="3979137"/>
            <a:ext cx="1661812" cy="1214619"/>
          </a:xfrm>
          <a:prstGeom prst="rect">
            <a:avLst/>
          </a:prstGeom>
          <a:solidFill>
            <a:schemeClr val="accent2">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FFFFFF"/>
                </a:solidFill>
                <a:latin typeface="Arial" charset="0"/>
                <a:ea typeface="Arial" charset="0"/>
                <a:cs typeface="Arial" charset="0"/>
              </a:rPr>
              <a:t>Low Touch </a:t>
            </a:r>
          </a:p>
          <a:p>
            <a:pPr algn="ctr"/>
            <a:r>
              <a:rPr lang="en-US" sz="1400" dirty="0">
                <a:solidFill>
                  <a:srgbClr val="FFFFFF"/>
                </a:solidFill>
                <a:latin typeface="Arial" charset="0"/>
                <a:ea typeface="Arial" charset="0"/>
                <a:cs typeface="Arial" charset="0"/>
              </a:rPr>
              <a:t>High Risk</a:t>
            </a:r>
          </a:p>
        </p:txBody>
      </p:sp>
      <p:sp>
        <p:nvSpPr>
          <p:cNvPr id="12" name="TextBox 11"/>
          <p:cNvSpPr txBox="1"/>
          <p:nvPr/>
        </p:nvSpPr>
        <p:spPr>
          <a:xfrm>
            <a:off x="2216158" y="2775435"/>
            <a:ext cx="430887" cy="2320433"/>
          </a:xfrm>
          <a:prstGeom prst="rect">
            <a:avLst/>
          </a:prstGeom>
          <a:noFill/>
        </p:spPr>
        <p:txBody>
          <a:bodyPr vert="vert270" wrap="square" rtlCol="0" anchor="ctr">
            <a:spAutoFit/>
          </a:bodyPr>
          <a:lstStyle/>
          <a:p>
            <a:pPr algn="ctr"/>
            <a:r>
              <a:rPr lang="en-US" sz="1600" b="1" dirty="0">
                <a:solidFill>
                  <a:schemeClr val="accent2"/>
                </a:solidFill>
                <a:latin typeface="Arial" charset="0"/>
                <a:ea typeface="Arial" charset="0"/>
                <a:cs typeface="Arial" charset="0"/>
              </a:rPr>
              <a:t>Patient Engagement</a:t>
            </a:r>
          </a:p>
        </p:txBody>
      </p:sp>
      <p:sp>
        <p:nvSpPr>
          <p:cNvPr id="13" name="TextBox 12"/>
          <p:cNvSpPr txBox="1"/>
          <p:nvPr/>
        </p:nvSpPr>
        <p:spPr>
          <a:xfrm>
            <a:off x="3248984" y="5396235"/>
            <a:ext cx="2738072" cy="338554"/>
          </a:xfrm>
          <a:prstGeom prst="rect">
            <a:avLst/>
          </a:prstGeom>
          <a:noFill/>
        </p:spPr>
        <p:txBody>
          <a:bodyPr vert="horz" wrap="square" rtlCol="0" anchor="ctr">
            <a:spAutoFit/>
          </a:bodyPr>
          <a:lstStyle/>
          <a:p>
            <a:pPr algn="ctr"/>
            <a:r>
              <a:rPr lang="en-US" sz="1600" b="1" dirty="0">
                <a:solidFill>
                  <a:schemeClr val="accent2"/>
                </a:solidFill>
                <a:latin typeface="Arial" charset="0"/>
                <a:ea typeface="Arial" charset="0"/>
                <a:cs typeface="Arial" charset="0"/>
              </a:rPr>
              <a:t>Financial/Payment Risk</a:t>
            </a:r>
          </a:p>
        </p:txBody>
      </p:sp>
      <p:cxnSp>
        <p:nvCxnSpPr>
          <p:cNvPr id="6" name="Straight Arrow Connector 5"/>
          <p:cNvCxnSpPr/>
          <p:nvPr/>
        </p:nvCxnSpPr>
        <p:spPr>
          <a:xfrm>
            <a:off x="2881756" y="5353777"/>
            <a:ext cx="3431865" cy="0"/>
          </a:xfrm>
          <a:prstGeom prst="straightConnector1">
            <a:avLst/>
          </a:prstGeom>
          <a:ln w="1270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699214" y="2667545"/>
            <a:ext cx="3721" cy="2514137"/>
          </a:xfrm>
          <a:prstGeom prst="straightConnector1">
            <a:avLst/>
          </a:prstGeom>
          <a:ln w="1270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03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21012E-78BA-964A-BE83-EB9965A8A45B}"/>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 y="309148"/>
            <a:ext cx="9144000" cy="57375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3200" dirty="0">
                <a:solidFill>
                  <a:srgbClr val="662D91"/>
                </a:solidFill>
                <a:latin typeface="Arial" charset="0"/>
                <a:ea typeface="Arial" charset="0"/>
                <a:cs typeface="Arial" charset="0"/>
              </a:rPr>
              <a:t>Patient Engagement in the Revenue Cycle</a:t>
            </a:r>
          </a:p>
        </p:txBody>
      </p:sp>
      <p:sp>
        <p:nvSpPr>
          <p:cNvPr id="3" name="Slide Number Placeholder 2"/>
          <p:cNvSpPr>
            <a:spLocks noGrp="1"/>
          </p:cNvSpPr>
          <p:nvPr>
            <p:ph type="sldNum" sz="quarter" idx="4"/>
          </p:nvPr>
        </p:nvSpPr>
        <p:spPr/>
        <p:txBody>
          <a:bodyPr/>
          <a:lstStyle/>
          <a:p>
            <a:fld id="{C2CB5AC3-9B10-7342-AA29-774D8DCAC0D8}" type="slidenum">
              <a:rPr lang="en-US" smtClean="0"/>
              <a:pPr/>
              <a:t>16</a:t>
            </a:fld>
            <a:endParaRPr lang="en-US" dirty="0"/>
          </a:p>
        </p:txBody>
      </p:sp>
      <p:grpSp>
        <p:nvGrpSpPr>
          <p:cNvPr id="2" name="Group 1">
            <a:extLst>
              <a:ext uri="{FF2B5EF4-FFF2-40B4-BE49-F238E27FC236}">
                <a16:creationId xmlns:a16="http://schemas.microsoft.com/office/drawing/2014/main" id="{DCAB3EB0-99F5-9742-BC3D-086EA19F2AE4}"/>
              </a:ext>
            </a:extLst>
          </p:cNvPr>
          <p:cNvGrpSpPr/>
          <p:nvPr/>
        </p:nvGrpSpPr>
        <p:grpSpPr>
          <a:xfrm>
            <a:off x="1037236" y="1501307"/>
            <a:ext cx="6778657" cy="4475545"/>
            <a:chOff x="554543" y="1451429"/>
            <a:chExt cx="7476698" cy="4936420"/>
          </a:xfrm>
        </p:grpSpPr>
        <p:sp>
          <p:nvSpPr>
            <p:cNvPr id="5" name="Rectangle 4"/>
            <p:cNvSpPr/>
            <p:nvPr/>
          </p:nvSpPr>
          <p:spPr>
            <a:xfrm>
              <a:off x="1362781" y="1451473"/>
              <a:ext cx="3267380" cy="2128718"/>
            </a:xfrm>
            <a:prstGeom prst="rect">
              <a:avLst/>
            </a:prstGeom>
            <a:solidFill>
              <a:srgbClr val="C49DE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2"/>
                  </a:solidFill>
                  <a:latin typeface="Arial" charset="0"/>
                  <a:ea typeface="Arial" charset="0"/>
                  <a:cs typeface="Arial" charset="0"/>
                </a:rPr>
                <a:t>High Touch, Low Risk</a:t>
              </a:r>
              <a:endParaRPr lang="en-US" sz="1400" dirty="0">
                <a:solidFill>
                  <a:schemeClr val="accent2"/>
                </a:solidFill>
                <a:latin typeface="Arial" charset="0"/>
                <a:ea typeface="Arial" charset="0"/>
                <a:cs typeface="Arial" charset="0"/>
              </a:endParaRPr>
            </a:p>
            <a:p>
              <a:pPr marL="122238" indent="-122238">
                <a:buFont typeface="Arial" panose="020B0604020202020204" pitchFamily="34" charset="0"/>
                <a:buChar char="•"/>
              </a:pPr>
              <a:r>
                <a:rPr lang="en-US" sz="1400" dirty="0">
                  <a:solidFill>
                    <a:schemeClr val="accent2"/>
                  </a:solidFill>
                  <a:latin typeface="Arial" charset="0"/>
                  <a:ea typeface="Arial" charset="0"/>
                  <a:cs typeface="Arial" charset="0"/>
                </a:rPr>
                <a:t>Complex care plan</a:t>
              </a:r>
            </a:p>
            <a:p>
              <a:pPr marL="122238" indent="-122238">
                <a:buFont typeface="Arial" panose="020B0604020202020204" pitchFamily="34" charset="0"/>
                <a:buChar char="•"/>
              </a:pPr>
              <a:r>
                <a:rPr lang="en-US" sz="1400" dirty="0">
                  <a:solidFill>
                    <a:schemeClr val="accent2"/>
                  </a:solidFill>
                  <a:latin typeface="Arial" charset="0"/>
                  <a:ea typeface="Arial" charset="0"/>
                  <a:cs typeface="Arial" charset="0"/>
                </a:rPr>
                <a:t>Complex or incomplete </a:t>
              </a:r>
              <a:br>
                <a:rPr lang="en-US" sz="1400" dirty="0">
                  <a:solidFill>
                    <a:schemeClr val="accent2"/>
                  </a:solidFill>
                  <a:latin typeface="Arial" charset="0"/>
                  <a:ea typeface="Arial" charset="0"/>
                  <a:cs typeface="Arial" charset="0"/>
                </a:rPr>
              </a:br>
              <a:r>
                <a:rPr lang="en-US" sz="1400" dirty="0">
                  <a:solidFill>
                    <a:schemeClr val="accent2"/>
                  </a:solidFill>
                  <a:latin typeface="Arial" charset="0"/>
                  <a:ea typeface="Arial" charset="0"/>
                  <a:cs typeface="Arial" charset="0"/>
                </a:rPr>
                <a:t>benefit plan</a:t>
              </a:r>
            </a:p>
            <a:p>
              <a:pPr marL="122238" indent="-122238">
                <a:buFont typeface="Arial" panose="020B0604020202020204" pitchFamily="34" charset="0"/>
                <a:buChar char="•"/>
              </a:pPr>
              <a:r>
                <a:rPr lang="en-US" sz="1400" dirty="0">
                  <a:solidFill>
                    <a:schemeClr val="accent2"/>
                  </a:solidFill>
                  <a:latin typeface="Arial" charset="0"/>
                  <a:ea typeface="Arial" charset="0"/>
                  <a:cs typeface="Arial" charset="0"/>
                </a:rPr>
                <a:t>Secondary coverage enrollment: Disability Enrollment, Managed Medicaid </a:t>
              </a:r>
              <a:r>
                <a:rPr lang="en-US" sz="1400" dirty="0" err="1">
                  <a:solidFill>
                    <a:schemeClr val="accent2"/>
                  </a:solidFill>
                  <a:latin typeface="Arial" charset="0"/>
                  <a:ea typeface="Arial" charset="0"/>
                  <a:cs typeface="Arial" charset="0"/>
                </a:rPr>
                <a:t>etc</a:t>
              </a:r>
              <a:endParaRPr lang="en-US" sz="1400" dirty="0">
                <a:solidFill>
                  <a:schemeClr val="accent2"/>
                </a:solidFill>
                <a:latin typeface="Arial" charset="0"/>
                <a:ea typeface="Arial" charset="0"/>
                <a:cs typeface="Arial" charset="0"/>
              </a:endParaRPr>
            </a:p>
          </p:txBody>
        </p:sp>
        <p:sp>
          <p:nvSpPr>
            <p:cNvPr id="6" name="Rectangle 5"/>
            <p:cNvSpPr/>
            <p:nvPr/>
          </p:nvSpPr>
          <p:spPr>
            <a:xfrm>
              <a:off x="4678356" y="1451472"/>
              <a:ext cx="3352885" cy="2127143"/>
            </a:xfrm>
            <a:prstGeom prst="rect">
              <a:avLst/>
            </a:prstGeom>
            <a:solidFill>
              <a:schemeClr val="accent2"/>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bg2"/>
                </a:solidFill>
                <a:latin typeface="Arial" charset="0"/>
                <a:ea typeface="Arial" charset="0"/>
                <a:cs typeface="Arial" charset="0"/>
              </a:endParaRPr>
            </a:p>
            <a:p>
              <a:pPr algn="ctr"/>
              <a:r>
                <a:rPr lang="en-US" b="1" dirty="0">
                  <a:solidFill>
                    <a:schemeClr val="bg2"/>
                  </a:solidFill>
                  <a:latin typeface="Arial" charset="0"/>
                  <a:ea typeface="Arial" charset="0"/>
                  <a:cs typeface="Arial" charset="0"/>
                </a:rPr>
                <a:t>High Touch High Risk</a:t>
              </a:r>
              <a:endParaRPr lang="en-US" dirty="0">
                <a:solidFill>
                  <a:schemeClr val="bg2"/>
                </a:solidFill>
                <a:latin typeface="Arial" charset="0"/>
                <a:ea typeface="Arial" charset="0"/>
                <a:cs typeface="Arial" charset="0"/>
              </a:endParaRPr>
            </a:p>
            <a:p>
              <a:pPr marL="122238" indent="-122238">
                <a:buFont typeface="Arial" panose="020B0604020202020204" pitchFamily="34" charset="0"/>
                <a:buChar char="•"/>
              </a:pPr>
              <a:r>
                <a:rPr lang="en-US" sz="1400" dirty="0">
                  <a:solidFill>
                    <a:schemeClr val="bg2"/>
                  </a:solidFill>
                  <a:latin typeface="Arial" charset="0"/>
                  <a:ea typeface="Arial" charset="0"/>
                  <a:cs typeface="Arial" charset="0"/>
                </a:rPr>
                <a:t>Uninsured patient requiring support to apply for Medicaid, Disability, Charity care and other programs</a:t>
              </a:r>
            </a:p>
            <a:p>
              <a:pPr marL="122238" indent="-122238">
                <a:buFont typeface="Arial" panose="020B0604020202020204" pitchFamily="34" charset="0"/>
                <a:buChar char="•"/>
              </a:pPr>
              <a:r>
                <a:rPr lang="en-US" sz="1400" dirty="0">
                  <a:solidFill>
                    <a:schemeClr val="bg2"/>
                  </a:solidFill>
                  <a:latin typeface="Arial" charset="0"/>
                  <a:ea typeface="Arial" charset="0"/>
                  <a:cs typeface="Arial" charset="0"/>
                </a:rPr>
                <a:t>Underinsured patient with complex care plan and low ability to pay</a:t>
              </a:r>
            </a:p>
            <a:p>
              <a:pPr marL="285750" indent="-285750">
                <a:buClr>
                  <a:schemeClr val="accent1"/>
                </a:buClr>
                <a:buFont typeface="Arial" panose="020B0604020202020204" pitchFamily="34" charset="0"/>
                <a:buChar char="•"/>
              </a:pPr>
              <a:endParaRPr lang="en-US" sz="1400" dirty="0">
                <a:solidFill>
                  <a:schemeClr val="bg2"/>
                </a:solidFill>
                <a:latin typeface="Arial" charset="0"/>
                <a:ea typeface="Arial" charset="0"/>
                <a:cs typeface="Arial" charset="0"/>
              </a:endParaRPr>
            </a:p>
          </p:txBody>
        </p:sp>
        <p:sp>
          <p:nvSpPr>
            <p:cNvPr id="7" name="Rectangle 6"/>
            <p:cNvSpPr/>
            <p:nvPr/>
          </p:nvSpPr>
          <p:spPr>
            <a:xfrm>
              <a:off x="1362781" y="3638457"/>
              <a:ext cx="3247938" cy="2130970"/>
            </a:xfrm>
            <a:prstGeom prst="rect">
              <a:avLst/>
            </a:prstGeom>
            <a:solidFill>
              <a:schemeClr val="accent2">
                <a:lumMod val="20000"/>
                <a:lumOff val="80000"/>
              </a:schemeClr>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662D91"/>
                </a:solidFill>
                <a:latin typeface="Arial" charset="0"/>
                <a:ea typeface="Arial" charset="0"/>
                <a:cs typeface="Arial" charset="0"/>
              </a:endParaRPr>
            </a:p>
            <a:p>
              <a:pPr algn="ctr"/>
              <a:r>
                <a:rPr lang="en-US" b="1" dirty="0">
                  <a:solidFill>
                    <a:srgbClr val="662D91"/>
                  </a:solidFill>
                  <a:latin typeface="Arial" charset="0"/>
                  <a:ea typeface="Arial" charset="0"/>
                  <a:cs typeface="Arial" charset="0"/>
                </a:rPr>
                <a:t>Low Touch Low Risk</a:t>
              </a:r>
              <a:endParaRPr lang="en-US" sz="1400" b="1" dirty="0">
                <a:solidFill>
                  <a:srgbClr val="662D91"/>
                </a:solidFill>
                <a:latin typeface="Arial" charset="0"/>
                <a:ea typeface="Arial" charset="0"/>
                <a:cs typeface="Arial" charset="0"/>
              </a:endParaRPr>
            </a:p>
            <a:p>
              <a:pPr marL="122238" indent="-122238">
                <a:buFont typeface="Arial" panose="020B0604020202020204" pitchFamily="34" charset="0"/>
                <a:buChar char="•"/>
              </a:pPr>
              <a:r>
                <a:rPr lang="en-US" sz="1400" dirty="0">
                  <a:solidFill>
                    <a:srgbClr val="662D91"/>
                  </a:solidFill>
                  <a:latin typeface="Arial" charset="0"/>
                  <a:ea typeface="Arial" charset="0"/>
                  <a:cs typeface="Arial" charset="0"/>
                </a:rPr>
                <a:t>Simplified care plan</a:t>
              </a:r>
            </a:p>
            <a:p>
              <a:pPr marL="122238" indent="-122238">
                <a:buFont typeface="Arial" panose="020B0604020202020204" pitchFamily="34" charset="0"/>
                <a:buChar char="•"/>
              </a:pPr>
              <a:r>
                <a:rPr lang="en-US" sz="1400" dirty="0">
                  <a:solidFill>
                    <a:srgbClr val="662D91"/>
                  </a:solidFill>
                  <a:latin typeface="Arial" charset="0"/>
                  <a:ea typeface="Arial" charset="0"/>
                  <a:cs typeface="Arial" charset="0"/>
                </a:rPr>
                <a:t>Comprehensive benefit plan</a:t>
              </a:r>
            </a:p>
            <a:p>
              <a:pPr marL="122238" indent="-122238">
                <a:buFont typeface="Arial" panose="020B0604020202020204" pitchFamily="34" charset="0"/>
                <a:buChar char="•"/>
              </a:pPr>
              <a:r>
                <a:rPr lang="en-US" sz="1400" dirty="0">
                  <a:solidFill>
                    <a:srgbClr val="662D91"/>
                  </a:solidFill>
                  <a:latin typeface="Arial" charset="0"/>
                  <a:ea typeface="Arial" charset="0"/>
                  <a:cs typeface="Arial" charset="0"/>
                </a:rPr>
                <a:t>Connected patient preferring electronic and self-service interactions</a:t>
              </a:r>
            </a:p>
            <a:p>
              <a:pPr algn="ctr"/>
              <a:endParaRPr lang="en-US" sz="1400" dirty="0">
                <a:solidFill>
                  <a:srgbClr val="662D91"/>
                </a:solidFill>
                <a:latin typeface="Arial" charset="0"/>
                <a:ea typeface="Arial" charset="0"/>
                <a:cs typeface="Arial" charset="0"/>
              </a:endParaRPr>
            </a:p>
            <a:p>
              <a:pPr algn="ctr"/>
              <a:endParaRPr lang="en-US" sz="1400" dirty="0">
                <a:solidFill>
                  <a:srgbClr val="662D91"/>
                </a:solidFill>
                <a:latin typeface="Arial" charset="0"/>
                <a:ea typeface="Arial" charset="0"/>
                <a:cs typeface="Arial" charset="0"/>
              </a:endParaRPr>
            </a:p>
          </p:txBody>
        </p:sp>
        <p:sp>
          <p:nvSpPr>
            <p:cNvPr id="8" name="Rectangle 7"/>
            <p:cNvSpPr/>
            <p:nvPr/>
          </p:nvSpPr>
          <p:spPr>
            <a:xfrm>
              <a:off x="4678356" y="3638456"/>
              <a:ext cx="3352885" cy="2130971"/>
            </a:xfrm>
            <a:prstGeom prst="rect">
              <a:avLst/>
            </a:prstGeom>
            <a:solidFill>
              <a:srgbClr val="C49DE1"/>
            </a:solidFill>
            <a:ln w="508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bg2"/>
                </a:solidFill>
                <a:latin typeface="Arial" charset="0"/>
                <a:ea typeface="Arial" charset="0"/>
                <a:cs typeface="Arial" charset="0"/>
              </a:endParaRPr>
            </a:p>
            <a:p>
              <a:pPr algn="ctr"/>
              <a:r>
                <a:rPr lang="en-US" b="1" dirty="0">
                  <a:solidFill>
                    <a:schemeClr val="accent2"/>
                  </a:solidFill>
                  <a:latin typeface="Arial" charset="0"/>
                  <a:ea typeface="Arial" charset="0"/>
                  <a:cs typeface="Arial" charset="0"/>
                </a:rPr>
                <a:t>Low Touch, High Risk</a:t>
              </a:r>
              <a:endParaRPr lang="en-US" sz="1400" dirty="0">
                <a:solidFill>
                  <a:schemeClr val="accent2"/>
                </a:solidFill>
                <a:latin typeface="Arial" charset="0"/>
                <a:ea typeface="Arial" charset="0"/>
                <a:cs typeface="Arial" charset="0"/>
              </a:endParaRPr>
            </a:p>
            <a:p>
              <a:pPr marL="122238" indent="-122238">
                <a:buFont typeface="Arial" panose="020B0604020202020204" pitchFamily="34" charset="0"/>
                <a:buChar char="•"/>
              </a:pPr>
              <a:r>
                <a:rPr lang="en-US" sz="1400" dirty="0">
                  <a:solidFill>
                    <a:srgbClr val="662D91"/>
                  </a:solidFill>
                  <a:latin typeface="Arial" charset="0"/>
                  <a:ea typeface="Arial" charset="0"/>
                  <a:cs typeface="Arial" charset="0"/>
                </a:rPr>
                <a:t>Underinsured patient with ability </a:t>
              </a:r>
              <a:br>
                <a:rPr lang="en-US" sz="1400" dirty="0">
                  <a:solidFill>
                    <a:srgbClr val="662D91"/>
                  </a:solidFill>
                  <a:latin typeface="Arial" charset="0"/>
                  <a:ea typeface="Arial" charset="0"/>
                  <a:cs typeface="Arial" charset="0"/>
                </a:rPr>
              </a:br>
              <a:r>
                <a:rPr lang="en-US" sz="1400" dirty="0">
                  <a:solidFill>
                    <a:srgbClr val="662D91"/>
                  </a:solidFill>
                  <a:latin typeface="Arial" charset="0"/>
                  <a:ea typeface="Arial" charset="0"/>
                  <a:cs typeface="Arial" charset="0"/>
                </a:rPr>
                <a:t>to pay</a:t>
              </a:r>
            </a:p>
            <a:p>
              <a:pPr marL="122238" indent="-122238">
                <a:buFont typeface="Arial" panose="020B0604020202020204" pitchFamily="34" charset="0"/>
                <a:buChar char="•"/>
              </a:pPr>
              <a:r>
                <a:rPr lang="en-US" sz="1400" dirty="0">
                  <a:solidFill>
                    <a:srgbClr val="662D91"/>
                  </a:solidFill>
                  <a:latin typeface="Arial" charset="0"/>
                  <a:ea typeface="Arial" charset="0"/>
                  <a:cs typeface="Arial" charset="0"/>
                </a:rPr>
                <a:t>History of non-payment post service</a:t>
              </a:r>
            </a:p>
            <a:p>
              <a:pPr marL="285750" indent="-285750">
                <a:buFont typeface="Arial" panose="020B0604020202020204" pitchFamily="34" charset="0"/>
                <a:buChar char="•"/>
              </a:pPr>
              <a:endParaRPr lang="en-US" sz="1400" dirty="0">
                <a:solidFill>
                  <a:schemeClr val="bg2"/>
                </a:solidFill>
                <a:latin typeface="Arial" charset="0"/>
                <a:ea typeface="Arial" charset="0"/>
                <a:cs typeface="Arial" charset="0"/>
              </a:endParaRPr>
            </a:p>
            <a:p>
              <a:endParaRPr lang="en-US" sz="1400" dirty="0">
                <a:solidFill>
                  <a:schemeClr val="bg2"/>
                </a:solidFill>
                <a:latin typeface="Arial" charset="0"/>
                <a:ea typeface="Arial" charset="0"/>
                <a:cs typeface="Arial" charset="0"/>
              </a:endParaRPr>
            </a:p>
            <a:p>
              <a:pPr marL="285750" indent="-285750">
                <a:buFont typeface="Arial" panose="020B0604020202020204" pitchFamily="34" charset="0"/>
                <a:buChar char="•"/>
              </a:pPr>
              <a:endParaRPr lang="en-US" sz="1400" dirty="0">
                <a:solidFill>
                  <a:schemeClr val="bg2"/>
                </a:solidFill>
                <a:latin typeface="Arial" charset="0"/>
                <a:ea typeface="Arial" charset="0"/>
                <a:cs typeface="Arial" charset="0"/>
              </a:endParaRPr>
            </a:p>
          </p:txBody>
        </p:sp>
        <p:sp>
          <p:nvSpPr>
            <p:cNvPr id="10" name="TextBox 9"/>
            <p:cNvSpPr txBox="1"/>
            <p:nvPr/>
          </p:nvSpPr>
          <p:spPr>
            <a:xfrm>
              <a:off x="554543" y="2092471"/>
              <a:ext cx="430887" cy="3187908"/>
            </a:xfrm>
            <a:prstGeom prst="rect">
              <a:avLst/>
            </a:prstGeom>
            <a:noFill/>
          </p:spPr>
          <p:txBody>
            <a:bodyPr vert="vert270" wrap="square" rtlCol="0" anchor="ctr">
              <a:spAutoFit/>
            </a:bodyPr>
            <a:lstStyle/>
            <a:p>
              <a:pPr algn="ctr"/>
              <a:r>
                <a:rPr lang="en-US" sz="1600" b="1" dirty="0">
                  <a:solidFill>
                    <a:srgbClr val="662D91"/>
                  </a:solidFill>
                  <a:latin typeface="Arial" charset="0"/>
                  <a:ea typeface="Arial" charset="0"/>
                  <a:cs typeface="Arial" charset="0"/>
                </a:rPr>
                <a:t>Patient Engagement Required</a:t>
              </a:r>
            </a:p>
          </p:txBody>
        </p:sp>
        <p:sp>
          <p:nvSpPr>
            <p:cNvPr id="11" name="TextBox 10"/>
            <p:cNvSpPr txBox="1"/>
            <p:nvPr/>
          </p:nvSpPr>
          <p:spPr>
            <a:xfrm>
              <a:off x="2985352" y="6049295"/>
              <a:ext cx="3304174" cy="338554"/>
            </a:xfrm>
            <a:prstGeom prst="rect">
              <a:avLst/>
            </a:prstGeom>
            <a:noFill/>
          </p:spPr>
          <p:txBody>
            <a:bodyPr vert="horz" wrap="square" rtlCol="0" anchor="ctr">
              <a:spAutoFit/>
            </a:bodyPr>
            <a:lstStyle/>
            <a:p>
              <a:pPr algn="ctr"/>
              <a:r>
                <a:rPr lang="en-US" sz="1600" b="1" dirty="0">
                  <a:solidFill>
                    <a:srgbClr val="662D91"/>
                  </a:solidFill>
                  <a:latin typeface="Arial" charset="0"/>
                  <a:ea typeface="Arial" charset="0"/>
                  <a:cs typeface="Arial" charset="0"/>
                </a:rPr>
                <a:t>Financial/Payment Risk</a:t>
              </a:r>
            </a:p>
          </p:txBody>
        </p:sp>
        <p:cxnSp>
          <p:nvCxnSpPr>
            <p:cNvPr id="12" name="Straight Arrow Connector 11"/>
            <p:cNvCxnSpPr/>
            <p:nvPr/>
          </p:nvCxnSpPr>
          <p:spPr>
            <a:xfrm>
              <a:off x="1390170" y="5955832"/>
              <a:ext cx="6641068" cy="0"/>
            </a:xfrm>
            <a:prstGeom prst="straightConnector1">
              <a:avLst/>
            </a:prstGeom>
            <a:ln w="1905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186152" y="1451429"/>
              <a:ext cx="0" cy="4493908"/>
            </a:xfrm>
            <a:prstGeom prst="straightConnector1">
              <a:avLst/>
            </a:prstGeom>
            <a:ln w="19050"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00839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8515DC78-D457-324E-9E30-EE01DA63E2BC}"/>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1" y="0"/>
            <a:ext cx="9144000" cy="12236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r>
              <a:rPr lang="en-US" sz="3200" dirty="0">
                <a:solidFill>
                  <a:srgbClr val="662D91"/>
                </a:solidFill>
                <a:latin typeface="Arial" charset="0"/>
                <a:ea typeface="Arial" charset="0"/>
                <a:cs typeface="Arial" charset="0"/>
              </a:rPr>
              <a:t>Connecting the Patient Revenue Cycle</a:t>
            </a:r>
          </a:p>
        </p:txBody>
      </p:sp>
      <p:grpSp>
        <p:nvGrpSpPr>
          <p:cNvPr id="41" name="Group 40"/>
          <p:cNvGrpSpPr/>
          <p:nvPr/>
        </p:nvGrpSpPr>
        <p:grpSpPr>
          <a:xfrm>
            <a:off x="3092826" y="1937955"/>
            <a:ext cx="5905039" cy="3638764"/>
            <a:chOff x="1109055" y="2046313"/>
            <a:chExt cx="6832823" cy="4210477"/>
          </a:xfrm>
        </p:grpSpPr>
        <p:sp>
          <p:nvSpPr>
            <p:cNvPr id="7" name="Oval 6"/>
            <p:cNvSpPr/>
            <p:nvPr/>
          </p:nvSpPr>
          <p:spPr>
            <a:xfrm>
              <a:off x="2830583" y="3016219"/>
              <a:ext cx="3044952" cy="3048000"/>
            </a:xfrm>
            <a:prstGeom prst="ellipse">
              <a:avLst/>
            </a:prstGeom>
            <a:noFill/>
            <a:ln w="28575" cap="rnd" cmpd="sng">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lumMod val="75000"/>
                    </a:schemeClr>
                  </a:solidFill>
                </a:ln>
                <a:solidFill>
                  <a:srgbClr val="FF0000"/>
                </a:solidFill>
                <a:latin typeface="Arial Regular"/>
                <a:cs typeface="Calibri"/>
              </a:endParaRPr>
            </a:p>
          </p:txBody>
        </p:sp>
        <p:sp>
          <p:nvSpPr>
            <p:cNvPr id="36" name="Oval 35"/>
            <p:cNvSpPr/>
            <p:nvPr/>
          </p:nvSpPr>
          <p:spPr>
            <a:xfrm>
              <a:off x="5426497" y="3594009"/>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4950325" y="5330774"/>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875524" y="5333185"/>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2343797" y="3594009"/>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895859" y="2527209"/>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ring_ability2pay_D.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91820" y="3795530"/>
              <a:ext cx="1322479" cy="1322479"/>
            </a:xfrm>
            <a:prstGeom prst="rect">
              <a:avLst/>
            </a:prstGeom>
          </p:spPr>
        </p:pic>
        <p:sp>
          <p:nvSpPr>
            <p:cNvPr id="8" name="TextBox 7"/>
            <p:cNvSpPr txBox="1"/>
            <p:nvPr/>
          </p:nvSpPr>
          <p:spPr>
            <a:xfrm>
              <a:off x="3581475" y="2046313"/>
              <a:ext cx="1603550" cy="646331"/>
            </a:xfrm>
            <a:prstGeom prst="rect">
              <a:avLst/>
            </a:prstGeom>
            <a:noFill/>
            <a:ln>
              <a:noFill/>
            </a:ln>
          </p:spPr>
          <p:txBody>
            <a:bodyPr wrap="square" rtlCol="0">
              <a:spAutoFit/>
            </a:bodyPr>
            <a:lstStyle/>
            <a:p>
              <a:pPr algn="ctr"/>
              <a:r>
                <a:rPr lang="en-US" sz="1200" dirty="0">
                  <a:solidFill>
                    <a:schemeClr val="tx1">
                      <a:lumMod val="60000"/>
                      <a:lumOff val="40000"/>
                    </a:schemeClr>
                  </a:solidFill>
                  <a:cs typeface="Calibri"/>
                </a:rPr>
                <a:t>Access/coverage determination</a:t>
              </a:r>
            </a:p>
            <a:p>
              <a:pPr algn="ctr"/>
              <a:endParaRPr lang="en-US" sz="1200" dirty="0">
                <a:solidFill>
                  <a:schemeClr val="tx1">
                    <a:lumMod val="60000"/>
                    <a:lumOff val="40000"/>
                  </a:schemeClr>
                </a:solidFill>
                <a:cs typeface="Calibri"/>
              </a:endParaRPr>
            </a:p>
          </p:txBody>
        </p:sp>
        <p:sp>
          <p:nvSpPr>
            <p:cNvPr id="9" name="TextBox 8"/>
            <p:cNvSpPr txBox="1"/>
            <p:nvPr/>
          </p:nvSpPr>
          <p:spPr>
            <a:xfrm>
              <a:off x="5830304" y="5642756"/>
              <a:ext cx="1421711" cy="461665"/>
            </a:xfrm>
            <a:prstGeom prst="rect">
              <a:avLst/>
            </a:prstGeom>
            <a:noFill/>
            <a:ln>
              <a:noFill/>
            </a:ln>
          </p:spPr>
          <p:txBody>
            <a:bodyPr wrap="square" rtlCol="0">
              <a:spAutoFit/>
            </a:bodyPr>
            <a:lstStyle/>
            <a:p>
              <a:r>
                <a:rPr lang="en-US" sz="1200" dirty="0">
                  <a:solidFill>
                    <a:schemeClr val="tx1">
                      <a:lumMod val="60000"/>
                      <a:lumOff val="40000"/>
                    </a:schemeClr>
                  </a:solidFill>
                  <a:cs typeface="Calibri"/>
                </a:rPr>
                <a:t>Enrollment  qualification</a:t>
              </a:r>
            </a:p>
          </p:txBody>
        </p:sp>
        <p:sp>
          <p:nvSpPr>
            <p:cNvPr id="11" name="TextBox 10"/>
            <p:cNvSpPr txBox="1"/>
            <p:nvPr/>
          </p:nvSpPr>
          <p:spPr>
            <a:xfrm>
              <a:off x="1109055" y="3676425"/>
              <a:ext cx="1219200" cy="646331"/>
            </a:xfrm>
            <a:prstGeom prst="rect">
              <a:avLst/>
            </a:prstGeom>
            <a:noFill/>
            <a:ln>
              <a:noFill/>
            </a:ln>
          </p:spPr>
          <p:txBody>
            <a:bodyPr wrap="square" rtlCol="0">
              <a:spAutoFit/>
            </a:bodyPr>
            <a:lstStyle/>
            <a:p>
              <a:pPr algn="r"/>
              <a:r>
                <a:rPr lang="en-US" sz="1200" dirty="0">
                  <a:solidFill>
                    <a:schemeClr val="tx1">
                      <a:lumMod val="60000"/>
                      <a:lumOff val="40000"/>
                    </a:schemeClr>
                  </a:solidFill>
                  <a:cs typeface="Calibri"/>
                </a:rPr>
                <a:t>Post-service account resolution</a:t>
              </a:r>
            </a:p>
          </p:txBody>
        </p:sp>
        <p:sp>
          <p:nvSpPr>
            <p:cNvPr id="12" name="TextBox 11"/>
            <p:cNvSpPr txBox="1"/>
            <p:nvPr/>
          </p:nvSpPr>
          <p:spPr>
            <a:xfrm>
              <a:off x="1752973" y="5610459"/>
              <a:ext cx="1066800" cy="646331"/>
            </a:xfrm>
            <a:prstGeom prst="rect">
              <a:avLst/>
            </a:prstGeom>
            <a:noFill/>
            <a:ln>
              <a:noFill/>
            </a:ln>
          </p:spPr>
          <p:txBody>
            <a:bodyPr wrap="square" rtlCol="0">
              <a:spAutoFit/>
            </a:bodyPr>
            <a:lstStyle/>
            <a:p>
              <a:pPr algn="r"/>
              <a:r>
                <a:rPr lang="en-US" sz="1200" dirty="0">
                  <a:solidFill>
                    <a:schemeClr val="tx1">
                      <a:lumMod val="60000"/>
                      <a:lumOff val="40000"/>
                    </a:schemeClr>
                  </a:solidFill>
                  <a:cs typeface="Calibri"/>
                </a:rPr>
                <a:t>POS account resolution</a:t>
              </a:r>
            </a:p>
          </p:txBody>
        </p:sp>
        <p:cxnSp>
          <p:nvCxnSpPr>
            <p:cNvPr id="13" name="Straight Arrow Connector 12"/>
            <p:cNvCxnSpPr>
              <a:endCxn id="6" idx="0"/>
            </p:cNvCxnSpPr>
            <p:nvPr/>
          </p:nvCxnSpPr>
          <p:spPr>
            <a:xfrm>
              <a:off x="4353059" y="3441609"/>
              <a:ext cx="1" cy="353921"/>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81475" y="5017850"/>
              <a:ext cx="381000" cy="380999"/>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03416" y="3676426"/>
              <a:ext cx="1638462" cy="646331"/>
            </a:xfrm>
            <a:prstGeom prst="rect">
              <a:avLst/>
            </a:prstGeom>
            <a:noFill/>
            <a:ln>
              <a:noFill/>
            </a:ln>
          </p:spPr>
          <p:txBody>
            <a:bodyPr wrap="square" rtlCol="0">
              <a:spAutoFit/>
            </a:bodyPr>
            <a:lstStyle/>
            <a:p>
              <a:r>
                <a:rPr lang="en-US" sz="1200" dirty="0">
                  <a:solidFill>
                    <a:schemeClr val="tx1">
                      <a:lumMod val="60000"/>
                      <a:lumOff val="40000"/>
                    </a:schemeClr>
                  </a:solidFill>
                  <a:cs typeface="Calibri"/>
                </a:rPr>
                <a:t>Estimation of liability/propensity to pay</a:t>
              </a:r>
            </a:p>
          </p:txBody>
        </p:sp>
        <p:cxnSp>
          <p:nvCxnSpPr>
            <p:cNvPr id="16" name="Straight Arrow Connector 15"/>
            <p:cNvCxnSpPr/>
            <p:nvPr/>
          </p:nvCxnSpPr>
          <p:spPr>
            <a:xfrm flipH="1" flipV="1">
              <a:off x="3260859" y="4203609"/>
              <a:ext cx="455008" cy="131983"/>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992087" y="4146459"/>
              <a:ext cx="446822" cy="122616"/>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4734059" y="5041809"/>
              <a:ext cx="381000" cy="380999"/>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798" y="2700045"/>
              <a:ext cx="330522" cy="526388"/>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500" y="3795530"/>
              <a:ext cx="373452" cy="527227"/>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287" y="4146459"/>
              <a:ext cx="476313" cy="512588"/>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6037" y="3712106"/>
              <a:ext cx="482706" cy="625631"/>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3635" y="5515142"/>
              <a:ext cx="601796" cy="580680"/>
            </a:xfrm>
            <a:prstGeom prst="rect">
              <a:avLst/>
            </a:prstGeom>
          </p:spPr>
        </p:pic>
        <p:sp>
          <p:nvSpPr>
            <p:cNvPr id="40" name="TextBox 39"/>
            <p:cNvSpPr txBox="1"/>
            <p:nvPr/>
          </p:nvSpPr>
          <p:spPr>
            <a:xfrm>
              <a:off x="3090794" y="5498293"/>
              <a:ext cx="441146" cy="646331"/>
            </a:xfrm>
            <a:prstGeom prst="rect">
              <a:avLst/>
            </a:prstGeom>
            <a:noFill/>
          </p:spPr>
          <p:txBody>
            <a:bodyPr wrap="none" rtlCol="0" anchor="ctr">
              <a:spAutoFit/>
            </a:bodyPr>
            <a:lstStyle/>
            <a:p>
              <a:pPr algn="ctr"/>
              <a:r>
                <a:rPr lang="en-US" sz="3600" dirty="0">
                  <a:solidFill>
                    <a:srgbClr val="7030A0"/>
                  </a:solidFill>
                  <a:latin typeface="Arial Regular"/>
                  <a:ea typeface="Roboto Light" panose="02000000000000000000" pitchFamily="2" charset="0"/>
                  <a:cs typeface="Roboto Light" panose="02000000000000000000" pitchFamily="2" charset="0"/>
                </a:rPr>
                <a:t>$</a:t>
              </a:r>
            </a:p>
          </p:txBody>
        </p:sp>
      </p:grpSp>
      <p:sp>
        <p:nvSpPr>
          <p:cNvPr id="44" name="Rectangle 43"/>
          <p:cNvSpPr/>
          <p:nvPr/>
        </p:nvSpPr>
        <p:spPr>
          <a:xfrm>
            <a:off x="1092230" y="2701640"/>
            <a:ext cx="2663486" cy="369332"/>
          </a:xfrm>
          <a:prstGeom prst="rect">
            <a:avLst/>
          </a:prstGeom>
        </p:spPr>
        <p:txBody>
          <a:bodyPr wrap="square">
            <a:spAutoFit/>
          </a:bodyPr>
          <a:lstStyle/>
          <a:p>
            <a:r>
              <a:rPr lang="en-US" b="1" dirty="0">
                <a:solidFill>
                  <a:srgbClr val="7030A0"/>
                </a:solidFill>
              </a:rPr>
              <a:t>Cash Collections</a:t>
            </a:r>
          </a:p>
        </p:txBody>
      </p:sp>
      <p:sp>
        <p:nvSpPr>
          <p:cNvPr id="47" name="Rectangle 46"/>
          <p:cNvSpPr/>
          <p:nvPr/>
        </p:nvSpPr>
        <p:spPr>
          <a:xfrm>
            <a:off x="1123353" y="3489571"/>
            <a:ext cx="1984691" cy="369332"/>
          </a:xfrm>
          <a:prstGeom prst="rect">
            <a:avLst/>
          </a:prstGeom>
        </p:spPr>
        <p:txBody>
          <a:bodyPr wrap="square">
            <a:spAutoFit/>
          </a:bodyPr>
          <a:lstStyle/>
          <a:p>
            <a:r>
              <a:rPr lang="en-US" b="1" dirty="0">
                <a:solidFill>
                  <a:srgbClr val="7030A0"/>
                </a:solidFill>
              </a:rPr>
              <a:t>Productivity</a:t>
            </a:r>
          </a:p>
        </p:txBody>
      </p:sp>
      <p:sp>
        <p:nvSpPr>
          <p:cNvPr id="48" name="Rectangle 47"/>
          <p:cNvSpPr/>
          <p:nvPr/>
        </p:nvSpPr>
        <p:spPr>
          <a:xfrm>
            <a:off x="1102161" y="1941851"/>
            <a:ext cx="2954204" cy="369332"/>
          </a:xfrm>
          <a:prstGeom prst="rect">
            <a:avLst/>
          </a:prstGeom>
        </p:spPr>
        <p:txBody>
          <a:bodyPr wrap="square">
            <a:spAutoFit/>
          </a:bodyPr>
          <a:lstStyle/>
          <a:p>
            <a:r>
              <a:rPr lang="en-US" b="1" dirty="0">
                <a:solidFill>
                  <a:srgbClr val="7030A0"/>
                </a:solidFill>
              </a:rPr>
              <a:t>Patient Experience</a:t>
            </a:r>
          </a:p>
        </p:txBody>
      </p:sp>
      <p:sp>
        <p:nvSpPr>
          <p:cNvPr id="4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tx1">
                    <a:lumMod val="75000"/>
                    <a:lumOff val="25000"/>
                  </a:schemeClr>
                </a:solidFill>
                <a:latin typeface="+mj-lt"/>
                <a:ea typeface="Roboto Light" panose="02000000000000000000" pitchFamily="2" charset="0"/>
                <a:cs typeface="Roboto Light" panose="02000000000000000000" pitchFamily="2" charset="0"/>
              </a:defRPr>
            </a:lvl1pPr>
          </a:lstStyle>
          <a:p>
            <a:endParaRPr lang="en-US" dirty="0"/>
          </a:p>
        </p:txBody>
      </p:sp>
      <p:grpSp>
        <p:nvGrpSpPr>
          <p:cNvPr id="51" name="Group 50"/>
          <p:cNvGrpSpPr/>
          <p:nvPr/>
        </p:nvGrpSpPr>
        <p:grpSpPr>
          <a:xfrm>
            <a:off x="568391" y="1861238"/>
            <a:ext cx="524844" cy="523235"/>
            <a:chOff x="2895600" y="2927350"/>
            <a:chExt cx="517525" cy="515938"/>
          </a:xfrm>
          <a:solidFill>
            <a:schemeClr val="accent6"/>
          </a:solidFill>
        </p:grpSpPr>
        <p:sp>
          <p:nvSpPr>
            <p:cNvPr id="52" name="Freeform 51"/>
            <p:cNvSpPr>
              <a:spLocks noChangeArrowheads="1"/>
            </p:cNvSpPr>
            <p:nvPr/>
          </p:nvSpPr>
          <p:spPr bwMode="auto">
            <a:xfrm>
              <a:off x="2895600" y="2927350"/>
              <a:ext cx="517525" cy="515938"/>
            </a:xfrm>
            <a:custGeom>
              <a:avLst/>
              <a:gdLst>
                <a:gd name="T0" fmla="*/ 717 w 1437"/>
                <a:gd name="T1" fmla="*/ 34 h 1434"/>
                <a:gd name="T2" fmla="*/ 717 w 1437"/>
                <a:gd name="T3" fmla="*/ 34 h 1434"/>
                <a:gd name="T4" fmla="*/ 717 w 1437"/>
                <a:gd name="T5" fmla="*/ 34 h 1434"/>
                <a:gd name="T6" fmla="*/ 717 w 1437"/>
                <a:gd name="T7" fmla="*/ 34 h 1434"/>
                <a:gd name="T8" fmla="*/ 34 w 1437"/>
                <a:gd name="T9" fmla="*/ 718 h 1434"/>
                <a:gd name="T10" fmla="*/ 717 w 1437"/>
                <a:gd name="T11" fmla="*/ 1399 h 1434"/>
                <a:gd name="T12" fmla="*/ 1400 w 1437"/>
                <a:gd name="T13" fmla="*/ 718 h 1434"/>
                <a:gd name="T14" fmla="*/ 717 w 1437"/>
                <a:gd name="T15" fmla="*/ 34 h 1434"/>
                <a:gd name="T16" fmla="*/ 717 w 1437"/>
                <a:gd name="T17" fmla="*/ 1433 h 1434"/>
                <a:gd name="T18" fmla="*/ 717 w 1437"/>
                <a:gd name="T19" fmla="*/ 1433 h 1434"/>
                <a:gd name="T20" fmla="*/ 717 w 1437"/>
                <a:gd name="T21" fmla="*/ 1433 h 1434"/>
                <a:gd name="T22" fmla="*/ 717 w 1437"/>
                <a:gd name="T23" fmla="*/ 1433 h 1434"/>
                <a:gd name="T24" fmla="*/ 0 w 1437"/>
                <a:gd name="T25" fmla="*/ 718 h 1434"/>
                <a:gd name="T26" fmla="*/ 717 w 1437"/>
                <a:gd name="T27" fmla="*/ 0 h 1434"/>
                <a:gd name="T28" fmla="*/ 1436 w 1437"/>
                <a:gd name="T29" fmla="*/ 718 h 1434"/>
                <a:gd name="T30" fmla="*/ 717 w 1437"/>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7" h="1434">
                  <a:moveTo>
                    <a:pt x="717" y="34"/>
                  </a:moveTo>
                  <a:lnTo>
                    <a:pt x="717" y="34"/>
                  </a:lnTo>
                  <a:lnTo>
                    <a:pt x="717" y="34"/>
                  </a:lnTo>
                  <a:lnTo>
                    <a:pt x="717" y="34"/>
                  </a:lnTo>
                  <a:cubicBezTo>
                    <a:pt x="341" y="34"/>
                    <a:pt x="34" y="341"/>
                    <a:pt x="34" y="718"/>
                  </a:cubicBezTo>
                  <a:cubicBezTo>
                    <a:pt x="34" y="1091"/>
                    <a:pt x="341" y="1399"/>
                    <a:pt x="717" y="1399"/>
                  </a:cubicBezTo>
                  <a:cubicBezTo>
                    <a:pt x="1095" y="1399"/>
                    <a:pt x="1400" y="1091"/>
                    <a:pt x="1400" y="718"/>
                  </a:cubicBezTo>
                  <a:cubicBezTo>
                    <a:pt x="1400" y="341"/>
                    <a:pt x="1095" y="34"/>
                    <a:pt x="717" y="34"/>
                  </a:cubicBezTo>
                  <a:close/>
                  <a:moveTo>
                    <a:pt x="717" y="1433"/>
                  </a:moveTo>
                  <a:lnTo>
                    <a:pt x="717" y="1433"/>
                  </a:lnTo>
                  <a:lnTo>
                    <a:pt x="717" y="1433"/>
                  </a:lnTo>
                  <a:lnTo>
                    <a:pt x="717" y="1433"/>
                  </a:lnTo>
                  <a:cubicBezTo>
                    <a:pt x="321" y="1433"/>
                    <a:pt x="0" y="1112"/>
                    <a:pt x="0" y="718"/>
                  </a:cubicBezTo>
                  <a:cubicBezTo>
                    <a:pt x="0" y="320"/>
                    <a:pt x="321" y="0"/>
                    <a:pt x="717" y="0"/>
                  </a:cubicBezTo>
                  <a:cubicBezTo>
                    <a:pt x="1114" y="0"/>
                    <a:pt x="1436" y="320"/>
                    <a:pt x="1436" y="718"/>
                  </a:cubicBezTo>
                  <a:cubicBezTo>
                    <a:pt x="1436" y="1112"/>
                    <a:pt x="1114" y="1433"/>
                    <a:pt x="717" y="143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3" name="Freeform 52"/>
            <p:cNvSpPr>
              <a:spLocks noChangeArrowheads="1"/>
            </p:cNvSpPr>
            <p:nvPr/>
          </p:nvSpPr>
          <p:spPr bwMode="auto">
            <a:xfrm>
              <a:off x="3144838" y="3060700"/>
              <a:ext cx="12700" cy="277813"/>
            </a:xfrm>
            <a:custGeom>
              <a:avLst/>
              <a:gdLst>
                <a:gd name="T0" fmla="*/ 34 w 35"/>
                <a:gd name="T1" fmla="*/ 771 h 772"/>
                <a:gd name="T2" fmla="*/ 34 w 35"/>
                <a:gd name="T3" fmla="*/ 771 h 772"/>
                <a:gd name="T4" fmla="*/ 34 w 35"/>
                <a:gd name="T5" fmla="*/ 771 h 772"/>
                <a:gd name="T6" fmla="*/ 0 w 35"/>
                <a:gd name="T7" fmla="*/ 771 h 772"/>
                <a:gd name="T8" fmla="*/ 0 w 35"/>
                <a:gd name="T9" fmla="*/ 0 h 772"/>
                <a:gd name="T10" fmla="*/ 34 w 35"/>
                <a:gd name="T11" fmla="*/ 0 h 772"/>
                <a:gd name="T12" fmla="*/ 34 w 35"/>
                <a:gd name="T13" fmla="*/ 771 h 772"/>
              </a:gdLst>
              <a:ahLst/>
              <a:cxnLst>
                <a:cxn ang="0">
                  <a:pos x="T0" y="T1"/>
                </a:cxn>
                <a:cxn ang="0">
                  <a:pos x="T2" y="T3"/>
                </a:cxn>
                <a:cxn ang="0">
                  <a:pos x="T4" y="T5"/>
                </a:cxn>
                <a:cxn ang="0">
                  <a:pos x="T6" y="T7"/>
                </a:cxn>
                <a:cxn ang="0">
                  <a:pos x="T8" y="T9"/>
                </a:cxn>
                <a:cxn ang="0">
                  <a:pos x="T10" y="T11"/>
                </a:cxn>
                <a:cxn ang="0">
                  <a:pos x="T12" y="T13"/>
                </a:cxn>
              </a:cxnLst>
              <a:rect l="0" t="0" r="r" b="b"/>
              <a:pathLst>
                <a:path w="35" h="772">
                  <a:moveTo>
                    <a:pt x="34" y="771"/>
                  </a:moveTo>
                  <a:lnTo>
                    <a:pt x="34" y="771"/>
                  </a:lnTo>
                  <a:lnTo>
                    <a:pt x="34" y="771"/>
                  </a:lnTo>
                  <a:lnTo>
                    <a:pt x="0" y="771"/>
                  </a:lnTo>
                  <a:lnTo>
                    <a:pt x="0" y="0"/>
                  </a:lnTo>
                  <a:lnTo>
                    <a:pt x="34" y="0"/>
                  </a:lnTo>
                  <a:lnTo>
                    <a:pt x="34" y="7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6" name="Freeform 55"/>
            <p:cNvSpPr>
              <a:spLocks noChangeArrowheads="1"/>
            </p:cNvSpPr>
            <p:nvPr/>
          </p:nvSpPr>
          <p:spPr bwMode="auto">
            <a:xfrm>
              <a:off x="3028950" y="3049588"/>
              <a:ext cx="247650" cy="134937"/>
            </a:xfrm>
            <a:custGeom>
              <a:avLst/>
              <a:gdLst>
                <a:gd name="T0" fmla="*/ 26 w 686"/>
                <a:gd name="T1" fmla="*/ 372 h 373"/>
                <a:gd name="T2" fmla="*/ 26 w 686"/>
                <a:gd name="T3" fmla="*/ 372 h 373"/>
                <a:gd name="T4" fmla="*/ 26 w 686"/>
                <a:gd name="T5" fmla="*/ 372 h 373"/>
                <a:gd name="T6" fmla="*/ 0 w 686"/>
                <a:gd name="T7" fmla="*/ 348 h 373"/>
                <a:gd name="T8" fmla="*/ 345 w 686"/>
                <a:gd name="T9" fmla="*/ 0 h 373"/>
                <a:gd name="T10" fmla="*/ 685 w 686"/>
                <a:gd name="T11" fmla="*/ 340 h 373"/>
                <a:gd name="T12" fmla="*/ 662 w 686"/>
                <a:gd name="T13" fmla="*/ 366 h 373"/>
                <a:gd name="T14" fmla="*/ 345 w 686"/>
                <a:gd name="T15" fmla="*/ 52 h 373"/>
                <a:gd name="T16" fmla="*/ 26 w 686"/>
                <a:gd name="T17" fmla="*/ 37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73">
                  <a:moveTo>
                    <a:pt x="26" y="372"/>
                  </a:moveTo>
                  <a:lnTo>
                    <a:pt x="26" y="372"/>
                  </a:lnTo>
                  <a:lnTo>
                    <a:pt x="26" y="372"/>
                  </a:lnTo>
                  <a:lnTo>
                    <a:pt x="0" y="348"/>
                  </a:lnTo>
                  <a:lnTo>
                    <a:pt x="345" y="0"/>
                  </a:lnTo>
                  <a:lnTo>
                    <a:pt x="685" y="340"/>
                  </a:lnTo>
                  <a:lnTo>
                    <a:pt x="662" y="366"/>
                  </a:lnTo>
                  <a:lnTo>
                    <a:pt x="345" y="52"/>
                  </a:lnTo>
                  <a:lnTo>
                    <a:pt x="26" y="37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57" name="Freeform 56"/>
            <p:cNvSpPr>
              <a:spLocks noChangeArrowheads="1"/>
            </p:cNvSpPr>
            <p:nvPr/>
          </p:nvSpPr>
          <p:spPr bwMode="auto">
            <a:xfrm>
              <a:off x="3143250" y="3000375"/>
              <a:ext cx="14288" cy="15875"/>
            </a:xfrm>
            <a:custGeom>
              <a:avLst/>
              <a:gdLst>
                <a:gd name="T0" fmla="*/ 37 w 38"/>
                <a:gd name="T1" fmla="*/ 45 h 46"/>
                <a:gd name="T2" fmla="*/ 37 w 38"/>
                <a:gd name="T3" fmla="*/ 45 h 46"/>
                <a:gd name="T4" fmla="*/ 37 w 38"/>
                <a:gd name="T5" fmla="*/ 45 h 46"/>
                <a:gd name="T6" fmla="*/ 0 w 38"/>
                <a:gd name="T7" fmla="*/ 45 h 46"/>
                <a:gd name="T8" fmla="*/ 0 w 38"/>
                <a:gd name="T9" fmla="*/ 0 h 46"/>
                <a:gd name="T10" fmla="*/ 37 w 38"/>
                <a:gd name="T11" fmla="*/ 0 h 46"/>
                <a:gd name="T12" fmla="*/ 37 w 38"/>
                <a:gd name="T13" fmla="*/ 45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37" y="45"/>
                  </a:moveTo>
                  <a:lnTo>
                    <a:pt x="37" y="45"/>
                  </a:lnTo>
                  <a:lnTo>
                    <a:pt x="37" y="45"/>
                  </a:lnTo>
                  <a:lnTo>
                    <a:pt x="0" y="45"/>
                  </a:lnTo>
                  <a:lnTo>
                    <a:pt x="0" y="0"/>
                  </a:lnTo>
                  <a:lnTo>
                    <a:pt x="37" y="0"/>
                  </a:lnTo>
                  <a:lnTo>
                    <a:pt x="37" y="4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58" name="Group 57"/>
          <p:cNvGrpSpPr/>
          <p:nvPr/>
        </p:nvGrpSpPr>
        <p:grpSpPr>
          <a:xfrm>
            <a:off x="564477" y="2621027"/>
            <a:ext cx="524844" cy="523235"/>
            <a:chOff x="2895600" y="2927350"/>
            <a:chExt cx="517525" cy="515938"/>
          </a:xfrm>
          <a:solidFill>
            <a:schemeClr val="accent6"/>
          </a:solidFill>
        </p:grpSpPr>
        <p:sp>
          <p:nvSpPr>
            <p:cNvPr id="59" name="Freeform 58"/>
            <p:cNvSpPr>
              <a:spLocks noChangeArrowheads="1"/>
            </p:cNvSpPr>
            <p:nvPr/>
          </p:nvSpPr>
          <p:spPr bwMode="auto">
            <a:xfrm>
              <a:off x="2895600" y="2927350"/>
              <a:ext cx="517525" cy="515938"/>
            </a:xfrm>
            <a:custGeom>
              <a:avLst/>
              <a:gdLst>
                <a:gd name="T0" fmla="*/ 717 w 1437"/>
                <a:gd name="T1" fmla="*/ 34 h 1434"/>
                <a:gd name="T2" fmla="*/ 717 w 1437"/>
                <a:gd name="T3" fmla="*/ 34 h 1434"/>
                <a:gd name="T4" fmla="*/ 717 w 1437"/>
                <a:gd name="T5" fmla="*/ 34 h 1434"/>
                <a:gd name="T6" fmla="*/ 717 w 1437"/>
                <a:gd name="T7" fmla="*/ 34 h 1434"/>
                <a:gd name="T8" fmla="*/ 34 w 1437"/>
                <a:gd name="T9" fmla="*/ 718 h 1434"/>
                <a:gd name="T10" fmla="*/ 717 w 1437"/>
                <a:gd name="T11" fmla="*/ 1399 h 1434"/>
                <a:gd name="T12" fmla="*/ 1400 w 1437"/>
                <a:gd name="T13" fmla="*/ 718 h 1434"/>
                <a:gd name="T14" fmla="*/ 717 w 1437"/>
                <a:gd name="T15" fmla="*/ 34 h 1434"/>
                <a:gd name="T16" fmla="*/ 717 w 1437"/>
                <a:gd name="T17" fmla="*/ 1433 h 1434"/>
                <a:gd name="T18" fmla="*/ 717 w 1437"/>
                <a:gd name="T19" fmla="*/ 1433 h 1434"/>
                <a:gd name="T20" fmla="*/ 717 w 1437"/>
                <a:gd name="T21" fmla="*/ 1433 h 1434"/>
                <a:gd name="T22" fmla="*/ 717 w 1437"/>
                <a:gd name="T23" fmla="*/ 1433 h 1434"/>
                <a:gd name="T24" fmla="*/ 0 w 1437"/>
                <a:gd name="T25" fmla="*/ 718 h 1434"/>
                <a:gd name="T26" fmla="*/ 717 w 1437"/>
                <a:gd name="T27" fmla="*/ 0 h 1434"/>
                <a:gd name="T28" fmla="*/ 1436 w 1437"/>
                <a:gd name="T29" fmla="*/ 718 h 1434"/>
                <a:gd name="T30" fmla="*/ 717 w 1437"/>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7" h="1434">
                  <a:moveTo>
                    <a:pt x="717" y="34"/>
                  </a:moveTo>
                  <a:lnTo>
                    <a:pt x="717" y="34"/>
                  </a:lnTo>
                  <a:lnTo>
                    <a:pt x="717" y="34"/>
                  </a:lnTo>
                  <a:lnTo>
                    <a:pt x="717" y="34"/>
                  </a:lnTo>
                  <a:cubicBezTo>
                    <a:pt x="341" y="34"/>
                    <a:pt x="34" y="341"/>
                    <a:pt x="34" y="718"/>
                  </a:cubicBezTo>
                  <a:cubicBezTo>
                    <a:pt x="34" y="1091"/>
                    <a:pt x="341" y="1399"/>
                    <a:pt x="717" y="1399"/>
                  </a:cubicBezTo>
                  <a:cubicBezTo>
                    <a:pt x="1095" y="1399"/>
                    <a:pt x="1400" y="1091"/>
                    <a:pt x="1400" y="718"/>
                  </a:cubicBezTo>
                  <a:cubicBezTo>
                    <a:pt x="1400" y="341"/>
                    <a:pt x="1095" y="34"/>
                    <a:pt x="717" y="34"/>
                  </a:cubicBezTo>
                  <a:close/>
                  <a:moveTo>
                    <a:pt x="717" y="1433"/>
                  </a:moveTo>
                  <a:lnTo>
                    <a:pt x="717" y="1433"/>
                  </a:lnTo>
                  <a:lnTo>
                    <a:pt x="717" y="1433"/>
                  </a:lnTo>
                  <a:lnTo>
                    <a:pt x="717" y="1433"/>
                  </a:lnTo>
                  <a:cubicBezTo>
                    <a:pt x="321" y="1433"/>
                    <a:pt x="0" y="1112"/>
                    <a:pt x="0" y="718"/>
                  </a:cubicBezTo>
                  <a:cubicBezTo>
                    <a:pt x="0" y="320"/>
                    <a:pt x="321" y="0"/>
                    <a:pt x="717" y="0"/>
                  </a:cubicBezTo>
                  <a:cubicBezTo>
                    <a:pt x="1114" y="0"/>
                    <a:pt x="1436" y="320"/>
                    <a:pt x="1436" y="718"/>
                  </a:cubicBezTo>
                  <a:cubicBezTo>
                    <a:pt x="1436" y="1112"/>
                    <a:pt x="1114" y="1433"/>
                    <a:pt x="717" y="143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60" name="Freeform 59"/>
            <p:cNvSpPr>
              <a:spLocks noChangeArrowheads="1"/>
            </p:cNvSpPr>
            <p:nvPr/>
          </p:nvSpPr>
          <p:spPr bwMode="auto">
            <a:xfrm>
              <a:off x="3144838" y="3060700"/>
              <a:ext cx="12700" cy="277813"/>
            </a:xfrm>
            <a:custGeom>
              <a:avLst/>
              <a:gdLst>
                <a:gd name="T0" fmla="*/ 34 w 35"/>
                <a:gd name="T1" fmla="*/ 771 h 772"/>
                <a:gd name="T2" fmla="*/ 34 w 35"/>
                <a:gd name="T3" fmla="*/ 771 h 772"/>
                <a:gd name="T4" fmla="*/ 34 w 35"/>
                <a:gd name="T5" fmla="*/ 771 h 772"/>
                <a:gd name="T6" fmla="*/ 0 w 35"/>
                <a:gd name="T7" fmla="*/ 771 h 772"/>
                <a:gd name="T8" fmla="*/ 0 w 35"/>
                <a:gd name="T9" fmla="*/ 0 h 772"/>
                <a:gd name="T10" fmla="*/ 34 w 35"/>
                <a:gd name="T11" fmla="*/ 0 h 772"/>
                <a:gd name="T12" fmla="*/ 34 w 35"/>
                <a:gd name="T13" fmla="*/ 771 h 772"/>
              </a:gdLst>
              <a:ahLst/>
              <a:cxnLst>
                <a:cxn ang="0">
                  <a:pos x="T0" y="T1"/>
                </a:cxn>
                <a:cxn ang="0">
                  <a:pos x="T2" y="T3"/>
                </a:cxn>
                <a:cxn ang="0">
                  <a:pos x="T4" y="T5"/>
                </a:cxn>
                <a:cxn ang="0">
                  <a:pos x="T6" y="T7"/>
                </a:cxn>
                <a:cxn ang="0">
                  <a:pos x="T8" y="T9"/>
                </a:cxn>
                <a:cxn ang="0">
                  <a:pos x="T10" y="T11"/>
                </a:cxn>
                <a:cxn ang="0">
                  <a:pos x="T12" y="T13"/>
                </a:cxn>
              </a:cxnLst>
              <a:rect l="0" t="0" r="r" b="b"/>
              <a:pathLst>
                <a:path w="35" h="772">
                  <a:moveTo>
                    <a:pt x="34" y="771"/>
                  </a:moveTo>
                  <a:lnTo>
                    <a:pt x="34" y="771"/>
                  </a:lnTo>
                  <a:lnTo>
                    <a:pt x="34" y="771"/>
                  </a:lnTo>
                  <a:lnTo>
                    <a:pt x="0" y="771"/>
                  </a:lnTo>
                  <a:lnTo>
                    <a:pt x="0" y="0"/>
                  </a:lnTo>
                  <a:lnTo>
                    <a:pt x="34" y="0"/>
                  </a:lnTo>
                  <a:lnTo>
                    <a:pt x="34" y="7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61" name="Freeform 60"/>
            <p:cNvSpPr>
              <a:spLocks noChangeArrowheads="1"/>
            </p:cNvSpPr>
            <p:nvPr/>
          </p:nvSpPr>
          <p:spPr bwMode="auto">
            <a:xfrm>
              <a:off x="3028950" y="3049588"/>
              <a:ext cx="247650" cy="134937"/>
            </a:xfrm>
            <a:custGeom>
              <a:avLst/>
              <a:gdLst>
                <a:gd name="T0" fmla="*/ 26 w 686"/>
                <a:gd name="T1" fmla="*/ 372 h 373"/>
                <a:gd name="T2" fmla="*/ 26 w 686"/>
                <a:gd name="T3" fmla="*/ 372 h 373"/>
                <a:gd name="T4" fmla="*/ 26 w 686"/>
                <a:gd name="T5" fmla="*/ 372 h 373"/>
                <a:gd name="T6" fmla="*/ 0 w 686"/>
                <a:gd name="T7" fmla="*/ 348 h 373"/>
                <a:gd name="T8" fmla="*/ 345 w 686"/>
                <a:gd name="T9" fmla="*/ 0 h 373"/>
                <a:gd name="T10" fmla="*/ 685 w 686"/>
                <a:gd name="T11" fmla="*/ 340 h 373"/>
                <a:gd name="T12" fmla="*/ 662 w 686"/>
                <a:gd name="T13" fmla="*/ 366 h 373"/>
                <a:gd name="T14" fmla="*/ 345 w 686"/>
                <a:gd name="T15" fmla="*/ 52 h 373"/>
                <a:gd name="T16" fmla="*/ 26 w 686"/>
                <a:gd name="T17" fmla="*/ 37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73">
                  <a:moveTo>
                    <a:pt x="26" y="372"/>
                  </a:moveTo>
                  <a:lnTo>
                    <a:pt x="26" y="372"/>
                  </a:lnTo>
                  <a:lnTo>
                    <a:pt x="26" y="372"/>
                  </a:lnTo>
                  <a:lnTo>
                    <a:pt x="0" y="348"/>
                  </a:lnTo>
                  <a:lnTo>
                    <a:pt x="345" y="0"/>
                  </a:lnTo>
                  <a:lnTo>
                    <a:pt x="685" y="340"/>
                  </a:lnTo>
                  <a:lnTo>
                    <a:pt x="662" y="366"/>
                  </a:lnTo>
                  <a:lnTo>
                    <a:pt x="345" y="52"/>
                  </a:lnTo>
                  <a:lnTo>
                    <a:pt x="26" y="37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62" name="Freeform 61"/>
            <p:cNvSpPr>
              <a:spLocks noChangeArrowheads="1"/>
            </p:cNvSpPr>
            <p:nvPr/>
          </p:nvSpPr>
          <p:spPr bwMode="auto">
            <a:xfrm>
              <a:off x="3143250" y="3000375"/>
              <a:ext cx="14288" cy="15875"/>
            </a:xfrm>
            <a:custGeom>
              <a:avLst/>
              <a:gdLst>
                <a:gd name="T0" fmla="*/ 37 w 38"/>
                <a:gd name="T1" fmla="*/ 45 h 46"/>
                <a:gd name="T2" fmla="*/ 37 w 38"/>
                <a:gd name="T3" fmla="*/ 45 h 46"/>
                <a:gd name="T4" fmla="*/ 37 w 38"/>
                <a:gd name="T5" fmla="*/ 45 h 46"/>
                <a:gd name="T6" fmla="*/ 0 w 38"/>
                <a:gd name="T7" fmla="*/ 45 h 46"/>
                <a:gd name="T8" fmla="*/ 0 w 38"/>
                <a:gd name="T9" fmla="*/ 0 h 46"/>
                <a:gd name="T10" fmla="*/ 37 w 38"/>
                <a:gd name="T11" fmla="*/ 0 h 46"/>
                <a:gd name="T12" fmla="*/ 37 w 38"/>
                <a:gd name="T13" fmla="*/ 45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37" y="45"/>
                  </a:moveTo>
                  <a:lnTo>
                    <a:pt x="37" y="45"/>
                  </a:lnTo>
                  <a:lnTo>
                    <a:pt x="37" y="45"/>
                  </a:lnTo>
                  <a:lnTo>
                    <a:pt x="0" y="45"/>
                  </a:lnTo>
                  <a:lnTo>
                    <a:pt x="0" y="0"/>
                  </a:lnTo>
                  <a:lnTo>
                    <a:pt x="37" y="0"/>
                  </a:lnTo>
                  <a:lnTo>
                    <a:pt x="37" y="4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68" name="Group 67"/>
          <p:cNvGrpSpPr/>
          <p:nvPr/>
        </p:nvGrpSpPr>
        <p:grpSpPr>
          <a:xfrm>
            <a:off x="581766" y="3408958"/>
            <a:ext cx="524844" cy="523235"/>
            <a:chOff x="2895600" y="2927350"/>
            <a:chExt cx="517525" cy="515938"/>
          </a:xfrm>
          <a:solidFill>
            <a:schemeClr val="accent6"/>
          </a:solidFill>
        </p:grpSpPr>
        <p:sp>
          <p:nvSpPr>
            <p:cNvPr id="69" name="Freeform 68"/>
            <p:cNvSpPr>
              <a:spLocks noChangeArrowheads="1"/>
            </p:cNvSpPr>
            <p:nvPr/>
          </p:nvSpPr>
          <p:spPr bwMode="auto">
            <a:xfrm>
              <a:off x="2895600" y="2927350"/>
              <a:ext cx="517525" cy="515938"/>
            </a:xfrm>
            <a:custGeom>
              <a:avLst/>
              <a:gdLst>
                <a:gd name="T0" fmla="*/ 717 w 1437"/>
                <a:gd name="T1" fmla="*/ 34 h 1434"/>
                <a:gd name="T2" fmla="*/ 717 w 1437"/>
                <a:gd name="T3" fmla="*/ 34 h 1434"/>
                <a:gd name="T4" fmla="*/ 717 w 1437"/>
                <a:gd name="T5" fmla="*/ 34 h 1434"/>
                <a:gd name="T6" fmla="*/ 717 w 1437"/>
                <a:gd name="T7" fmla="*/ 34 h 1434"/>
                <a:gd name="T8" fmla="*/ 34 w 1437"/>
                <a:gd name="T9" fmla="*/ 718 h 1434"/>
                <a:gd name="T10" fmla="*/ 717 w 1437"/>
                <a:gd name="T11" fmla="*/ 1399 h 1434"/>
                <a:gd name="T12" fmla="*/ 1400 w 1437"/>
                <a:gd name="T13" fmla="*/ 718 h 1434"/>
                <a:gd name="T14" fmla="*/ 717 w 1437"/>
                <a:gd name="T15" fmla="*/ 34 h 1434"/>
                <a:gd name="T16" fmla="*/ 717 w 1437"/>
                <a:gd name="T17" fmla="*/ 1433 h 1434"/>
                <a:gd name="T18" fmla="*/ 717 w 1437"/>
                <a:gd name="T19" fmla="*/ 1433 h 1434"/>
                <a:gd name="T20" fmla="*/ 717 w 1437"/>
                <a:gd name="T21" fmla="*/ 1433 h 1434"/>
                <a:gd name="T22" fmla="*/ 717 w 1437"/>
                <a:gd name="T23" fmla="*/ 1433 h 1434"/>
                <a:gd name="T24" fmla="*/ 0 w 1437"/>
                <a:gd name="T25" fmla="*/ 718 h 1434"/>
                <a:gd name="T26" fmla="*/ 717 w 1437"/>
                <a:gd name="T27" fmla="*/ 0 h 1434"/>
                <a:gd name="T28" fmla="*/ 1436 w 1437"/>
                <a:gd name="T29" fmla="*/ 718 h 1434"/>
                <a:gd name="T30" fmla="*/ 717 w 1437"/>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7" h="1434">
                  <a:moveTo>
                    <a:pt x="717" y="34"/>
                  </a:moveTo>
                  <a:lnTo>
                    <a:pt x="717" y="34"/>
                  </a:lnTo>
                  <a:lnTo>
                    <a:pt x="717" y="34"/>
                  </a:lnTo>
                  <a:lnTo>
                    <a:pt x="717" y="34"/>
                  </a:lnTo>
                  <a:cubicBezTo>
                    <a:pt x="341" y="34"/>
                    <a:pt x="34" y="341"/>
                    <a:pt x="34" y="718"/>
                  </a:cubicBezTo>
                  <a:cubicBezTo>
                    <a:pt x="34" y="1091"/>
                    <a:pt x="341" y="1399"/>
                    <a:pt x="717" y="1399"/>
                  </a:cubicBezTo>
                  <a:cubicBezTo>
                    <a:pt x="1095" y="1399"/>
                    <a:pt x="1400" y="1091"/>
                    <a:pt x="1400" y="718"/>
                  </a:cubicBezTo>
                  <a:cubicBezTo>
                    <a:pt x="1400" y="341"/>
                    <a:pt x="1095" y="34"/>
                    <a:pt x="717" y="34"/>
                  </a:cubicBezTo>
                  <a:close/>
                  <a:moveTo>
                    <a:pt x="717" y="1433"/>
                  </a:moveTo>
                  <a:lnTo>
                    <a:pt x="717" y="1433"/>
                  </a:lnTo>
                  <a:lnTo>
                    <a:pt x="717" y="1433"/>
                  </a:lnTo>
                  <a:lnTo>
                    <a:pt x="717" y="1433"/>
                  </a:lnTo>
                  <a:cubicBezTo>
                    <a:pt x="321" y="1433"/>
                    <a:pt x="0" y="1112"/>
                    <a:pt x="0" y="718"/>
                  </a:cubicBezTo>
                  <a:cubicBezTo>
                    <a:pt x="0" y="320"/>
                    <a:pt x="321" y="0"/>
                    <a:pt x="717" y="0"/>
                  </a:cubicBezTo>
                  <a:cubicBezTo>
                    <a:pt x="1114" y="0"/>
                    <a:pt x="1436" y="320"/>
                    <a:pt x="1436" y="718"/>
                  </a:cubicBezTo>
                  <a:cubicBezTo>
                    <a:pt x="1436" y="1112"/>
                    <a:pt x="1114" y="1433"/>
                    <a:pt x="717" y="143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70" name="Freeform 69"/>
            <p:cNvSpPr>
              <a:spLocks noChangeArrowheads="1"/>
            </p:cNvSpPr>
            <p:nvPr/>
          </p:nvSpPr>
          <p:spPr bwMode="auto">
            <a:xfrm>
              <a:off x="3144838" y="3060700"/>
              <a:ext cx="12700" cy="277813"/>
            </a:xfrm>
            <a:custGeom>
              <a:avLst/>
              <a:gdLst>
                <a:gd name="T0" fmla="*/ 34 w 35"/>
                <a:gd name="T1" fmla="*/ 771 h 772"/>
                <a:gd name="T2" fmla="*/ 34 w 35"/>
                <a:gd name="T3" fmla="*/ 771 h 772"/>
                <a:gd name="T4" fmla="*/ 34 w 35"/>
                <a:gd name="T5" fmla="*/ 771 h 772"/>
                <a:gd name="T6" fmla="*/ 0 w 35"/>
                <a:gd name="T7" fmla="*/ 771 h 772"/>
                <a:gd name="T8" fmla="*/ 0 w 35"/>
                <a:gd name="T9" fmla="*/ 0 h 772"/>
                <a:gd name="T10" fmla="*/ 34 w 35"/>
                <a:gd name="T11" fmla="*/ 0 h 772"/>
                <a:gd name="T12" fmla="*/ 34 w 35"/>
                <a:gd name="T13" fmla="*/ 771 h 772"/>
              </a:gdLst>
              <a:ahLst/>
              <a:cxnLst>
                <a:cxn ang="0">
                  <a:pos x="T0" y="T1"/>
                </a:cxn>
                <a:cxn ang="0">
                  <a:pos x="T2" y="T3"/>
                </a:cxn>
                <a:cxn ang="0">
                  <a:pos x="T4" y="T5"/>
                </a:cxn>
                <a:cxn ang="0">
                  <a:pos x="T6" y="T7"/>
                </a:cxn>
                <a:cxn ang="0">
                  <a:pos x="T8" y="T9"/>
                </a:cxn>
                <a:cxn ang="0">
                  <a:pos x="T10" y="T11"/>
                </a:cxn>
                <a:cxn ang="0">
                  <a:pos x="T12" y="T13"/>
                </a:cxn>
              </a:cxnLst>
              <a:rect l="0" t="0" r="r" b="b"/>
              <a:pathLst>
                <a:path w="35" h="772">
                  <a:moveTo>
                    <a:pt x="34" y="771"/>
                  </a:moveTo>
                  <a:lnTo>
                    <a:pt x="34" y="771"/>
                  </a:lnTo>
                  <a:lnTo>
                    <a:pt x="34" y="771"/>
                  </a:lnTo>
                  <a:lnTo>
                    <a:pt x="0" y="771"/>
                  </a:lnTo>
                  <a:lnTo>
                    <a:pt x="0" y="0"/>
                  </a:lnTo>
                  <a:lnTo>
                    <a:pt x="34" y="0"/>
                  </a:lnTo>
                  <a:lnTo>
                    <a:pt x="34" y="77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71" name="Freeform 70"/>
            <p:cNvSpPr>
              <a:spLocks noChangeArrowheads="1"/>
            </p:cNvSpPr>
            <p:nvPr/>
          </p:nvSpPr>
          <p:spPr bwMode="auto">
            <a:xfrm>
              <a:off x="3028950" y="3049588"/>
              <a:ext cx="247650" cy="134937"/>
            </a:xfrm>
            <a:custGeom>
              <a:avLst/>
              <a:gdLst>
                <a:gd name="T0" fmla="*/ 26 w 686"/>
                <a:gd name="T1" fmla="*/ 372 h 373"/>
                <a:gd name="T2" fmla="*/ 26 w 686"/>
                <a:gd name="T3" fmla="*/ 372 h 373"/>
                <a:gd name="T4" fmla="*/ 26 w 686"/>
                <a:gd name="T5" fmla="*/ 372 h 373"/>
                <a:gd name="T6" fmla="*/ 0 w 686"/>
                <a:gd name="T7" fmla="*/ 348 h 373"/>
                <a:gd name="T8" fmla="*/ 345 w 686"/>
                <a:gd name="T9" fmla="*/ 0 h 373"/>
                <a:gd name="T10" fmla="*/ 685 w 686"/>
                <a:gd name="T11" fmla="*/ 340 h 373"/>
                <a:gd name="T12" fmla="*/ 662 w 686"/>
                <a:gd name="T13" fmla="*/ 366 h 373"/>
                <a:gd name="T14" fmla="*/ 345 w 686"/>
                <a:gd name="T15" fmla="*/ 52 h 373"/>
                <a:gd name="T16" fmla="*/ 26 w 686"/>
                <a:gd name="T17" fmla="*/ 37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373">
                  <a:moveTo>
                    <a:pt x="26" y="372"/>
                  </a:moveTo>
                  <a:lnTo>
                    <a:pt x="26" y="372"/>
                  </a:lnTo>
                  <a:lnTo>
                    <a:pt x="26" y="372"/>
                  </a:lnTo>
                  <a:lnTo>
                    <a:pt x="0" y="348"/>
                  </a:lnTo>
                  <a:lnTo>
                    <a:pt x="345" y="0"/>
                  </a:lnTo>
                  <a:lnTo>
                    <a:pt x="685" y="340"/>
                  </a:lnTo>
                  <a:lnTo>
                    <a:pt x="662" y="366"/>
                  </a:lnTo>
                  <a:lnTo>
                    <a:pt x="345" y="52"/>
                  </a:lnTo>
                  <a:lnTo>
                    <a:pt x="26" y="37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72" name="Freeform 71"/>
            <p:cNvSpPr>
              <a:spLocks noChangeArrowheads="1"/>
            </p:cNvSpPr>
            <p:nvPr/>
          </p:nvSpPr>
          <p:spPr bwMode="auto">
            <a:xfrm>
              <a:off x="3143250" y="3000375"/>
              <a:ext cx="14288" cy="15875"/>
            </a:xfrm>
            <a:custGeom>
              <a:avLst/>
              <a:gdLst>
                <a:gd name="T0" fmla="*/ 37 w 38"/>
                <a:gd name="T1" fmla="*/ 45 h 46"/>
                <a:gd name="T2" fmla="*/ 37 w 38"/>
                <a:gd name="T3" fmla="*/ 45 h 46"/>
                <a:gd name="T4" fmla="*/ 37 w 38"/>
                <a:gd name="T5" fmla="*/ 45 h 46"/>
                <a:gd name="T6" fmla="*/ 0 w 38"/>
                <a:gd name="T7" fmla="*/ 45 h 46"/>
                <a:gd name="T8" fmla="*/ 0 w 38"/>
                <a:gd name="T9" fmla="*/ 0 h 46"/>
                <a:gd name="T10" fmla="*/ 37 w 38"/>
                <a:gd name="T11" fmla="*/ 0 h 46"/>
                <a:gd name="T12" fmla="*/ 37 w 38"/>
                <a:gd name="T13" fmla="*/ 45 h 46"/>
              </a:gdLst>
              <a:ahLst/>
              <a:cxnLst>
                <a:cxn ang="0">
                  <a:pos x="T0" y="T1"/>
                </a:cxn>
                <a:cxn ang="0">
                  <a:pos x="T2" y="T3"/>
                </a:cxn>
                <a:cxn ang="0">
                  <a:pos x="T4" y="T5"/>
                </a:cxn>
                <a:cxn ang="0">
                  <a:pos x="T6" y="T7"/>
                </a:cxn>
                <a:cxn ang="0">
                  <a:pos x="T8" y="T9"/>
                </a:cxn>
                <a:cxn ang="0">
                  <a:pos x="T10" y="T11"/>
                </a:cxn>
                <a:cxn ang="0">
                  <a:pos x="T12" y="T13"/>
                </a:cxn>
              </a:cxnLst>
              <a:rect l="0" t="0" r="r" b="b"/>
              <a:pathLst>
                <a:path w="38" h="46">
                  <a:moveTo>
                    <a:pt x="37" y="45"/>
                  </a:moveTo>
                  <a:lnTo>
                    <a:pt x="37" y="45"/>
                  </a:lnTo>
                  <a:lnTo>
                    <a:pt x="37" y="45"/>
                  </a:lnTo>
                  <a:lnTo>
                    <a:pt x="0" y="45"/>
                  </a:lnTo>
                  <a:lnTo>
                    <a:pt x="0" y="0"/>
                  </a:lnTo>
                  <a:lnTo>
                    <a:pt x="37" y="0"/>
                  </a:lnTo>
                  <a:lnTo>
                    <a:pt x="37" y="4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sp>
        <p:nvSpPr>
          <p:cNvPr id="2" name="Slide Number Placeholder 1">
            <a:extLst>
              <a:ext uri="{FF2B5EF4-FFF2-40B4-BE49-F238E27FC236}">
                <a16:creationId xmlns:a16="http://schemas.microsoft.com/office/drawing/2014/main" id="{F2453128-A487-7F42-8AC7-2EA9918A0FD4}"/>
              </a:ext>
            </a:extLst>
          </p:cNvPr>
          <p:cNvSpPr>
            <a:spLocks noGrp="1"/>
          </p:cNvSpPr>
          <p:nvPr>
            <p:ph type="sldNum" sz="quarter" idx="4"/>
          </p:nvPr>
        </p:nvSpPr>
        <p:spPr/>
        <p:txBody>
          <a:bodyPr/>
          <a:lstStyle/>
          <a:p>
            <a:fld id="{C2CB5AC3-9B10-7342-AA29-774D8DCAC0D8}" type="slidenum">
              <a:rPr lang="en-US" smtClean="0"/>
              <a:pPr/>
              <a:t>17</a:t>
            </a:fld>
            <a:endParaRPr lang="en-US" dirty="0"/>
          </a:p>
        </p:txBody>
      </p:sp>
    </p:spTree>
    <p:extLst>
      <p:ext uri="{BB962C8B-B14F-4D97-AF65-F5344CB8AC3E}">
        <p14:creationId xmlns:p14="http://schemas.microsoft.com/office/powerpoint/2010/main" val="231144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53C25511-3D27-AE41-ABB8-1B76404B0E24}"/>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 y="-31472"/>
            <a:ext cx="9144000" cy="12615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1" i="0" kern="1200">
                <a:solidFill>
                  <a:srgbClr val="404040"/>
                </a:solidFill>
                <a:latin typeface="+mj-lt"/>
                <a:ea typeface="Arial Hebrew" charset="0"/>
                <a:cs typeface="Arial Hebrew" charset="0"/>
              </a:defRPr>
            </a:lvl1pPr>
          </a:lstStyle>
          <a:p>
            <a:pPr algn="ctr">
              <a:lnSpc>
                <a:spcPts val="3340"/>
              </a:lnSpc>
            </a:pPr>
            <a:r>
              <a:rPr lang="en-US" sz="3200" dirty="0">
                <a:solidFill>
                  <a:srgbClr val="662D91"/>
                </a:solidFill>
                <a:latin typeface="Arial" charset="0"/>
                <a:ea typeface="Arial" charset="0"/>
                <a:cs typeface="Arial" charset="0"/>
              </a:rPr>
              <a:t>Reduce Cost by Investing in </a:t>
            </a:r>
          </a:p>
          <a:p>
            <a:pPr algn="ctr">
              <a:lnSpc>
                <a:spcPts val="3340"/>
              </a:lnSpc>
            </a:pPr>
            <a:r>
              <a:rPr lang="en-US" sz="3200" dirty="0">
                <a:solidFill>
                  <a:srgbClr val="662D91"/>
                </a:solidFill>
                <a:latin typeface="Arial" charset="0"/>
                <a:ea typeface="Arial" charset="0"/>
                <a:cs typeface="Arial" charset="0"/>
              </a:rPr>
              <a:t>Advanced Segmentation</a:t>
            </a:r>
          </a:p>
        </p:txBody>
      </p:sp>
      <p:sp>
        <p:nvSpPr>
          <p:cNvPr id="4" name="Slide Number Placeholder 3"/>
          <p:cNvSpPr>
            <a:spLocks noGrp="1"/>
          </p:cNvSpPr>
          <p:nvPr>
            <p:ph type="sldNum" sz="quarter" idx="4"/>
          </p:nvPr>
        </p:nvSpPr>
        <p:spPr/>
        <p:txBody>
          <a:bodyPr/>
          <a:lstStyle/>
          <a:p>
            <a:fld id="{C2CB5AC3-9B10-7342-AA29-774D8DCAC0D8}" type="slidenum">
              <a:rPr lang="en-US" smtClean="0"/>
              <a:pPr/>
              <a:t>18</a:t>
            </a:fld>
            <a:endParaRPr lang="en-US" dirty="0"/>
          </a:p>
        </p:txBody>
      </p:sp>
      <p:grpSp>
        <p:nvGrpSpPr>
          <p:cNvPr id="9" name="Group 8"/>
          <p:cNvGrpSpPr/>
          <p:nvPr/>
        </p:nvGrpSpPr>
        <p:grpSpPr>
          <a:xfrm>
            <a:off x="838409" y="2165038"/>
            <a:ext cx="911565" cy="811010"/>
            <a:chOff x="4246563" y="6124575"/>
            <a:chExt cx="661987" cy="588963"/>
          </a:xfrm>
          <a:solidFill>
            <a:schemeClr val="accent6"/>
          </a:solidFill>
        </p:grpSpPr>
        <p:sp>
          <p:nvSpPr>
            <p:cNvPr id="10" name="Freeform 9"/>
            <p:cNvSpPr>
              <a:spLocks noChangeArrowheads="1"/>
            </p:cNvSpPr>
            <p:nvPr/>
          </p:nvSpPr>
          <p:spPr bwMode="auto">
            <a:xfrm>
              <a:off x="4691063" y="6457950"/>
              <a:ext cx="139700" cy="136525"/>
            </a:xfrm>
            <a:custGeom>
              <a:avLst/>
              <a:gdLst>
                <a:gd name="T0" fmla="*/ 26 w 387"/>
                <a:gd name="T1" fmla="*/ 380 h 381"/>
                <a:gd name="T2" fmla="*/ 26 w 387"/>
                <a:gd name="T3" fmla="*/ 380 h 381"/>
                <a:gd name="T4" fmla="*/ 26 w 387"/>
                <a:gd name="T5" fmla="*/ 380 h 381"/>
                <a:gd name="T6" fmla="*/ 0 w 387"/>
                <a:gd name="T7" fmla="*/ 357 h 381"/>
                <a:gd name="T8" fmla="*/ 0 w 387"/>
                <a:gd name="T9" fmla="*/ 357 h 381"/>
                <a:gd name="T10" fmla="*/ 38 w 387"/>
                <a:gd name="T11" fmla="*/ 296 h 381"/>
                <a:gd name="T12" fmla="*/ 38 w 387"/>
                <a:gd name="T13" fmla="*/ 296 h 381"/>
                <a:gd name="T14" fmla="*/ 38 w 387"/>
                <a:gd name="T15" fmla="*/ 223 h 381"/>
                <a:gd name="T16" fmla="*/ 38 w 387"/>
                <a:gd name="T17" fmla="*/ 223 h 381"/>
                <a:gd name="T18" fmla="*/ 38 w 387"/>
                <a:gd name="T19" fmla="*/ 192 h 381"/>
                <a:gd name="T20" fmla="*/ 38 w 387"/>
                <a:gd name="T21" fmla="*/ 170 h 381"/>
                <a:gd name="T22" fmla="*/ 78 w 387"/>
                <a:gd name="T23" fmla="*/ 50 h 381"/>
                <a:gd name="T24" fmla="*/ 197 w 387"/>
                <a:gd name="T25" fmla="*/ 0 h 381"/>
                <a:gd name="T26" fmla="*/ 313 w 387"/>
                <a:gd name="T27" fmla="*/ 48 h 381"/>
                <a:gd name="T28" fmla="*/ 356 w 387"/>
                <a:gd name="T29" fmla="*/ 170 h 381"/>
                <a:gd name="T30" fmla="*/ 354 w 387"/>
                <a:gd name="T31" fmla="*/ 189 h 381"/>
                <a:gd name="T32" fmla="*/ 356 w 387"/>
                <a:gd name="T33" fmla="*/ 223 h 381"/>
                <a:gd name="T34" fmla="*/ 356 w 387"/>
                <a:gd name="T35" fmla="*/ 223 h 381"/>
                <a:gd name="T36" fmla="*/ 356 w 387"/>
                <a:gd name="T37" fmla="*/ 304 h 381"/>
                <a:gd name="T38" fmla="*/ 356 w 387"/>
                <a:gd name="T39" fmla="*/ 304 h 381"/>
                <a:gd name="T40" fmla="*/ 386 w 387"/>
                <a:gd name="T41" fmla="*/ 354 h 381"/>
                <a:gd name="T42" fmla="*/ 386 w 387"/>
                <a:gd name="T43" fmla="*/ 354 h 381"/>
                <a:gd name="T44" fmla="*/ 362 w 387"/>
                <a:gd name="T45" fmla="*/ 378 h 381"/>
                <a:gd name="T46" fmla="*/ 362 w 387"/>
                <a:gd name="T47" fmla="*/ 378 h 381"/>
                <a:gd name="T48" fmla="*/ 321 w 387"/>
                <a:gd name="T49" fmla="*/ 304 h 381"/>
                <a:gd name="T50" fmla="*/ 321 w 387"/>
                <a:gd name="T51" fmla="*/ 304 h 381"/>
                <a:gd name="T52" fmla="*/ 321 w 387"/>
                <a:gd name="T53" fmla="*/ 223 h 381"/>
                <a:gd name="T54" fmla="*/ 321 w 387"/>
                <a:gd name="T55" fmla="*/ 223 h 381"/>
                <a:gd name="T56" fmla="*/ 318 w 387"/>
                <a:gd name="T57" fmla="*/ 192 h 381"/>
                <a:gd name="T58" fmla="*/ 318 w 387"/>
                <a:gd name="T59" fmla="*/ 192 h 381"/>
                <a:gd name="T60" fmla="*/ 318 w 387"/>
                <a:gd name="T61" fmla="*/ 189 h 381"/>
                <a:gd name="T62" fmla="*/ 318 w 387"/>
                <a:gd name="T63" fmla="*/ 186 h 381"/>
                <a:gd name="T64" fmla="*/ 318 w 387"/>
                <a:gd name="T65" fmla="*/ 186 h 381"/>
                <a:gd name="T66" fmla="*/ 321 w 387"/>
                <a:gd name="T67" fmla="*/ 168 h 381"/>
                <a:gd name="T68" fmla="*/ 286 w 387"/>
                <a:gd name="T69" fmla="*/ 75 h 381"/>
                <a:gd name="T70" fmla="*/ 197 w 387"/>
                <a:gd name="T71" fmla="*/ 37 h 381"/>
                <a:gd name="T72" fmla="*/ 105 w 387"/>
                <a:gd name="T73" fmla="*/ 75 h 381"/>
                <a:gd name="T74" fmla="*/ 72 w 387"/>
                <a:gd name="T75" fmla="*/ 168 h 381"/>
                <a:gd name="T76" fmla="*/ 75 w 387"/>
                <a:gd name="T77" fmla="*/ 186 h 381"/>
                <a:gd name="T78" fmla="*/ 75 w 387"/>
                <a:gd name="T79" fmla="*/ 186 h 381"/>
                <a:gd name="T80" fmla="*/ 75 w 387"/>
                <a:gd name="T81" fmla="*/ 189 h 381"/>
                <a:gd name="T82" fmla="*/ 75 w 387"/>
                <a:gd name="T83" fmla="*/ 192 h 381"/>
                <a:gd name="T84" fmla="*/ 75 w 387"/>
                <a:gd name="T85" fmla="*/ 192 h 381"/>
                <a:gd name="T86" fmla="*/ 72 w 387"/>
                <a:gd name="T87" fmla="*/ 223 h 381"/>
                <a:gd name="T88" fmla="*/ 72 w 387"/>
                <a:gd name="T89" fmla="*/ 223 h 381"/>
                <a:gd name="T90" fmla="*/ 72 w 387"/>
                <a:gd name="T91" fmla="*/ 296 h 381"/>
                <a:gd name="T92" fmla="*/ 72 w 387"/>
                <a:gd name="T93" fmla="*/ 296 h 381"/>
                <a:gd name="T94" fmla="*/ 26 w 387"/>
                <a:gd name="T95" fmla="*/ 38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7" h="381">
                  <a:moveTo>
                    <a:pt x="26" y="380"/>
                  </a:moveTo>
                  <a:lnTo>
                    <a:pt x="26" y="380"/>
                  </a:lnTo>
                  <a:lnTo>
                    <a:pt x="26" y="380"/>
                  </a:lnTo>
                  <a:lnTo>
                    <a:pt x="0" y="357"/>
                  </a:lnTo>
                  <a:lnTo>
                    <a:pt x="0" y="357"/>
                  </a:lnTo>
                  <a:cubicBezTo>
                    <a:pt x="8" y="343"/>
                    <a:pt x="38" y="312"/>
                    <a:pt x="38" y="296"/>
                  </a:cubicBezTo>
                  <a:lnTo>
                    <a:pt x="38" y="296"/>
                  </a:lnTo>
                  <a:lnTo>
                    <a:pt x="38" y="223"/>
                  </a:lnTo>
                  <a:lnTo>
                    <a:pt x="38" y="223"/>
                  </a:lnTo>
                  <a:cubicBezTo>
                    <a:pt x="38" y="213"/>
                    <a:pt x="38" y="202"/>
                    <a:pt x="38" y="192"/>
                  </a:cubicBezTo>
                  <a:cubicBezTo>
                    <a:pt x="38" y="184"/>
                    <a:pt x="38" y="178"/>
                    <a:pt x="38" y="170"/>
                  </a:cubicBezTo>
                  <a:cubicBezTo>
                    <a:pt x="35" y="125"/>
                    <a:pt x="48" y="80"/>
                    <a:pt x="78" y="50"/>
                  </a:cubicBezTo>
                  <a:cubicBezTo>
                    <a:pt x="108" y="19"/>
                    <a:pt x="151" y="0"/>
                    <a:pt x="197" y="0"/>
                  </a:cubicBezTo>
                  <a:cubicBezTo>
                    <a:pt x="242" y="0"/>
                    <a:pt x="283" y="19"/>
                    <a:pt x="313" y="48"/>
                  </a:cubicBezTo>
                  <a:cubicBezTo>
                    <a:pt x="342" y="80"/>
                    <a:pt x="359" y="125"/>
                    <a:pt x="356" y="170"/>
                  </a:cubicBezTo>
                  <a:cubicBezTo>
                    <a:pt x="356" y="178"/>
                    <a:pt x="354" y="184"/>
                    <a:pt x="354" y="189"/>
                  </a:cubicBezTo>
                  <a:cubicBezTo>
                    <a:pt x="356" y="202"/>
                    <a:pt x="356" y="213"/>
                    <a:pt x="356" y="223"/>
                  </a:cubicBezTo>
                  <a:lnTo>
                    <a:pt x="356" y="223"/>
                  </a:lnTo>
                  <a:lnTo>
                    <a:pt x="356" y="304"/>
                  </a:lnTo>
                  <a:lnTo>
                    <a:pt x="356" y="304"/>
                  </a:lnTo>
                  <a:cubicBezTo>
                    <a:pt x="356" y="320"/>
                    <a:pt x="370" y="335"/>
                    <a:pt x="386" y="354"/>
                  </a:cubicBezTo>
                  <a:lnTo>
                    <a:pt x="386" y="354"/>
                  </a:lnTo>
                  <a:lnTo>
                    <a:pt x="362" y="378"/>
                  </a:lnTo>
                  <a:lnTo>
                    <a:pt x="362" y="378"/>
                  </a:lnTo>
                  <a:cubicBezTo>
                    <a:pt x="340" y="357"/>
                    <a:pt x="321" y="333"/>
                    <a:pt x="321" y="304"/>
                  </a:cubicBezTo>
                  <a:lnTo>
                    <a:pt x="321" y="304"/>
                  </a:lnTo>
                  <a:lnTo>
                    <a:pt x="321" y="223"/>
                  </a:lnTo>
                  <a:lnTo>
                    <a:pt x="321" y="223"/>
                  </a:lnTo>
                  <a:cubicBezTo>
                    <a:pt x="321" y="213"/>
                    <a:pt x="318" y="202"/>
                    <a:pt x="318" y="192"/>
                  </a:cubicBezTo>
                  <a:lnTo>
                    <a:pt x="318" y="192"/>
                  </a:lnTo>
                  <a:lnTo>
                    <a:pt x="318" y="189"/>
                  </a:lnTo>
                  <a:lnTo>
                    <a:pt x="318" y="186"/>
                  </a:lnTo>
                  <a:lnTo>
                    <a:pt x="318" y="186"/>
                  </a:lnTo>
                  <a:cubicBezTo>
                    <a:pt x="318" y="181"/>
                    <a:pt x="318" y="176"/>
                    <a:pt x="321" y="168"/>
                  </a:cubicBezTo>
                  <a:cubicBezTo>
                    <a:pt x="321" y="133"/>
                    <a:pt x="310" y="99"/>
                    <a:pt x="286" y="75"/>
                  </a:cubicBezTo>
                  <a:cubicBezTo>
                    <a:pt x="264" y="50"/>
                    <a:pt x="232" y="37"/>
                    <a:pt x="197" y="37"/>
                  </a:cubicBezTo>
                  <a:cubicBezTo>
                    <a:pt x="162" y="37"/>
                    <a:pt x="129" y="50"/>
                    <a:pt x="105" y="75"/>
                  </a:cubicBezTo>
                  <a:cubicBezTo>
                    <a:pt x="83" y="99"/>
                    <a:pt x="70" y="133"/>
                    <a:pt x="72" y="168"/>
                  </a:cubicBezTo>
                  <a:cubicBezTo>
                    <a:pt x="72" y="176"/>
                    <a:pt x="72" y="181"/>
                    <a:pt x="75" y="186"/>
                  </a:cubicBezTo>
                  <a:lnTo>
                    <a:pt x="75" y="186"/>
                  </a:lnTo>
                  <a:lnTo>
                    <a:pt x="75" y="189"/>
                  </a:lnTo>
                  <a:lnTo>
                    <a:pt x="75" y="192"/>
                  </a:lnTo>
                  <a:lnTo>
                    <a:pt x="75" y="192"/>
                  </a:lnTo>
                  <a:cubicBezTo>
                    <a:pt x="72" y="202"/>
                    <a:pt x="72" y="213"/>
                    <a:pt x="72" y="223"/>
                  </a:cubicBezTo>
                  <a:lnTo>
                    <a:pt x="72" y="223"/>
                  </a:lnTo>
                  <a:lnTo>
                    <a:pt x="72" y="296"/>
                  </a:lnTo>
                  <a:lnTo>
                    <a:pt x="72" y="296"/>
                  </a:lnTo>
                  <a:cubicBezTo>
                    <a:pt x="72" y="320"/>
                    <a:pt x="54" y="346"/>
                    <a:pt x="26" y="38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1" name="Freeform 10"/>
            <p:cNvSpPr>
              <a:spLocks noChangeArrowheads="1"/>
            </p:cNvSpPr>
            <p:nvPr/>
          </p:nvSpPr>
          <p:spPr bwMode="auto">
            <a:xfrm>
              <a:off x="4711700" y="6477000"/>
              <a:ext cx="103188" cy="111125"/>
            </a:xfrm>
            <a:custGeom>
              <a:avLst/>
              <a:gdLst>
                <a:gd name="T0" fmla="*/ 38 w 287"/>
                <a:gd name="T1" fmla="*/ 152 h 310"/>
                <a:gd name="T2" fmla="*/ 38 w 287"/>
                <a:gd name="T3" fmla="*/ 152 h 310"/>
                <a:gd name="T4" fmla="*/ 38 w 287"/>
                <a:gd name="T5" fmla="*/ 152 h 310"/>
                <a:gd name="T6" fmla="*/ 38 w 287"/>
                <a:gd name="T7" fmla="*/ 152 h 310"/>
                <a:gd name="T8" fmla="*/ 40 w 287"/>
                <a:gd name="T9" fmla="*/ 162 h 310"/>
                <a:gd name="T10" fmla="*/ 48 w 287"/>
                <a:gd name="T11" fmla="*/ 176 h 310"/>
                <a:gd name="T12" fmla="*/ 48 w 287"/>
                <a:gd name="T13" fmla="*/ 176 h 310"/>
                <a:gd name="T14" fmla="*/ 56 w 287"/>
                <a:gd name="T15" fmla="*/ 178 h 310"/>
                <a:gd name="T16" fmla="*/ 56 w 287"/>
                <a:gd name="T17" fmla="*/ 186 h 310"/>
                <a:gd name="T18" fmla="*/ 56 w 287"/>
                <a:gd name="T19" fmla="*/ 186 h 310"/>
                <a:gd name="T20" fmla="*/ 143 w 287"/>
                <a:gd name="T21" fmla="*/ 275 h 310"/>
                <a:gd name="T22" fmla="*/ 229 w 287"/>
                <a:gd name="T23" fmla="*/ 186 h 310"/>
                <a:gd name="T24" fmla="*/ 229 w 287"/>
                <a:gd name="T25" fmla="*/ 186 h 310"/>
                <a:gd name="T26" fmla="*/ 229 w 287"/>
                <a:gd name="T27" fmla="*/ 178 h 310"/>
                <a:gd name="T28" fmla="*/ 237 w 287"/>
                <a:gd name="T29" fmla="*/ 176 h 310"/>
                <a:gd name="T30" fmla="*/ 237 w 287"/>
                <a:gd name="T31" fmla="*/ 176 h 310"/>
                <a:gd name="T32" fmla="*/ 246 w 287"/>
                <a:gd name="T33" fmla="*/ 162 h 310"/>
                <a:gd name="T34" fmla="*/ 246 w 287"/>
                <a:gd name="T35" fmla="*/ 149 h 310"/>
                <a:gd name="T36" fmla="*/ 202 w 287"/>
                <a:gd name="T37" fmla="*/ 80 h 310"/>
                <a:gd name="T38" fmla="*/ 38 w 287"/>
                <a:gd name="T39" fmla="*/ 152 h 310"/>
                <a:gd name="T40" fmla="*/ 143 w 287"/>
                <a:gd name="T41" fmla="*/ 309 h 310"/>
                <a:gd name="T42" fmla="*/ 143 w 287"/>
                <a:gd name="T43" fmla="*/ 309 h 310"/>
                <a:gd name="T44" fmla="*/ 143 w 287"/>
                <a:gd name="T45" fmla="*/ 309 h 310"/>
                <a:gd name="T46" fmla="*/ 143 w 287"/>
                <a:gd name="T47" fmla="*/ 309 h 310"/>
                <a:gd name="T48" fmla="*/ 24 w 287"/>
                <a:gd name="T49" fmla="*/ 203 h 310"/>
                <a:gd name="T50" fmla="*/ 5 w 287"/>
                <a:gd name="T51" fmla="*/ 173 h 310"/>
                <a:gd name="T52" fmla="*/ 18 w 287"/>
                <a:gd name="T53" fmla="*/ 120 h 310"/>
                <a:gd name="T54" fmla="*/ 18 w 287"/>
                <a:gd name="T55" fmla="*/ 120 h 310"/>
                <a:gd name="T56" fmla="*/ 26 w 287"/>
                <a:gd name="T57" fmla="*/ 117 h 310"/>
                <a:gd name="T58" fmla="*/ 26 w 287"/>
                <a:gd name="T59" fmla="*/ 117 h 310"/>
                <a:gd name="T60" fmla="*/ 194 w 287"/>
                <a:gd name="T61" fmla="*/ 35 h 310"/>
                <a:gd name="T62" fmla="*/ 194 w 287"/>
                <a:gd name="T63" fmla="*/ 35 h 310"/>
                <a:gd name="T64" fmla="*/ 218 w 287"/>
                <a:gd name="T65" fmla="*/ 0 h 310"/>
                <a:gd name="T66" fmla="*/ 226 w 287"/>
                <a:gd name="T67" fmla="*/ 43 h 310"/>
                <a:gd name="T68" fmla="*/ 226 w 287"/>
                <a:gd name="T69" fmla="*/ 43 h 310"/>
                <a:gd name="T70" fmla="*/ 262 w 287"/>
                <a:gd name="T71" fmla="*/ 117 h 310"/>
                <a:gd name="T72" fmla="*/ 278 w 287"/>
                <a:gd name="T73" fmla="*/ 173 h 310"/>
                <a:gd name="T74" fmla="*/ 262 w 287"/>
                <a:gd name="T75" fmla="*/ 203 h 310"/>
                <a:gd name="T76" fmla="*/ 143 w 287"/>
                <a:gd name="T77" fmla="*/ 30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7" h="310">
                  <a:moveTo>
                    <a:pt x="38" y="152"/>
                  </a:moveTo>
                  <a:lnTo>
                    <a:pt x="38" y="152"/>
                  </a:lnTo>
                  <a:lnTo>
                    <a:pt x="38" y="152"/>
                  </a:lnTo>
                  <a:lnTo>
                    <a:pt x="38" y="152"/>
                  </a:lnTo>
                  <a:cubicBezTo>
                    <a:pt x="38" y="152"/>
                    <a:pt x="38" y="157"/>
                    <a:pt x="40" y="162"/>
                  </a:cubicBezTo>
                  <a:cubicBezTo>
                    <a:pt x="43" y="170"/>
                    <a:pt x="46" y="176"/>
                    <a:pt x="48" y="176"/>
                  </a:cubicBezTo>
                  <a:lnTo>
                    <a:pt x="48" y="176"/>
                  </a:lnTo>
                  <a:lnTo>
                    <a:pt x="56" y="178"/>
                  </a:lnTo>
                  <a:lnTo>
                    <a:pt x="56" y="186"/>
                  </a:lnTo>
                  <a:lnTo>
                    <a:pt x="56" y="186"/>
                  </a:lnTo>
                  <a:cubicBezTo>
                    <a:pt x="72" y="240"/>
                    <a:pt x="105" y="275"/>
                    <a:pt x="143" y="275"/>
                  </a:cubicBezTo>
                  <a:cubicBezTo>
                    <a:pt x="180" y="275"/>
                    <a:pt x="216" y="240"/>
                    <a:pt x="229" y="186"/>
                  </a:cubicBezTo>
                  <a:lnTo>
                    <a:pt x="229" y="186"/>
                  </a:lnTo>
                  <a:lnTo>
                    <a:pt x="229" y="178"/>
                  </a:lnTo>
                  <a:lnTo>
                    <a:pt x="237" y="176"/>
                  </a:lnTo>
                  <a:lnTo>
                    <a:pt x="237" y="176"/>
                  </a:lnTo>
                  <a:cubicBezTo>
                    <a:pt x="237" y="176"/>
                    <a:pt x="242" y="170"/>
                    <a:pt x="246" y="162"/>
                  </a:cubicBezTo>
                  <a:cubicBezTo>
                    <a:pt x="246" y="157"/>
                    <a:pt x="246" y="152"/>
                    <a:pt x="246" y="149"/>
                  </a:cubicBezTo>
                  <a:cubicBezTo>
                    <a:pt x="229" y="139"/>
                    <a:pt x="213" y="107"/>
                    <a:pt x="202" y="80"/>
                  </a:cubicBezTo>
                  <a:cubicBezTo>
                    <a:pt x="162" y="115"/>
                    <a:pt x="89" y="141"/>
                    <a:pt x="38" y="152"/>
                  </a:cubicBezTo>
                  <a:close/>
                  <a:moveTo>
                    <a:pt x="143" y="309"/>
                  </a:moveTo>
                  <a:lnTo>
                    <a:pt x="143" y="309"/>
                  </a:lnTo>
                  <a:lnTo>
                    <a:pt x="143" y="309"/>
                  </a:lnTo>
                  <a:lnTo>
                    <a:pt x="143" y="309"/>
                  </a:lnTo>
                  <a:cubicBezTo>
                    <a:pt x="92" y="309"/>
                    <a:pt x="46" y="269"/>
                    <a:pt x="24" y="203"/>
                  </a:cubicBezTo>
                  <a:cubicBezTo>
                    <a:pt x="16" y="198"/>
                    <a:pt x="10" y="186"/>
                    <a:pt x="5" y="173"/>
                  </a:cubicBezTo>
                  <a:cubicBezTo>
                    <a:pt x="0" y="149"/>
                    <a:pt x="5" y="128"/>
                    <a:pt x="18" y="120"/>
                  </a:cubicBezTo>
                  <a:lnTo>
                    <a:pt x="18" y="120"/>
                  </a:lnTo>
                  <a:lnTo>
                    <a:pt x="26" y="117"/>
                  </a:lnTo>
                  <a:lnTo>
                    <a:pt x="26" y="117"/>
                  </a:lnTo>
                  <a:cubicBezTo>
                    <a:pt x="87" y="107"/>
                    <a:pt x="172" y="70"/>
                    <a:pt x="194" y="35"/>
                  </a:cubicBezTo>
                  <a:lnTo>
                    <a:pt x="194" y="35"/>
                  </a:lnTo>
                  <a:lnTo>
                    <a:pt x="218" y="0"/>
                  </a:lnTo>
                  <a:lnTo>
                    <a:pt x="226" y="43"/>
                  </a:lnTo>
                  <a:lnTo>
                    <a:pt x="226" y="43"/>
                  </a:lnTo>
                  <a:cubicBezTo>
                    <a:pt x="232" y="67"/>
                    <a:pt x="254" y="107"/>
                    <a:pt x="262" y="117"/>
                  </a:cubicBezTo>
                  <a:cubicBezTo>
                    <a:pt x="278" y="125"/>
                    <a:pt x="286" y="147"/>
                    <a:pt x="278" y="173"/>
                  </a:cubicBezTo>
                  <a:cubicBezTo>
                    <a:pt x="275" y="184"/>
                    <a:pt x="270" y="195"/>
                    <a:pt x="262" y="203"/>
                  </a:cubicBezTo>
                  <a:cubicBezTo>
                    <a:pt x="242" y="267"/>
                    <a:pt x="197" y="309"/>
                    <a:pt x="143" y="309"/>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2" name="Freeform 11"/>
            <p:cNvSpPr>
              <a:spLocks noChangeArrowheads="1"/>
            </p:cNvSpPr>
            <p:nvPr/>
          </p:nvSpPr>
          <p:spPr bwMode="auto">
            <a:xfrm>
              <a:off x="4478338" y="6373813"/>
              <a:ext cx="14287" cy="14287"/>
            </a:xfrm>
            <a:custGeom>
              <a:avLst/>
              <a:gdLst>
                <a:gd name="T0" fmla="*/ 18 w 40"/>
                <a:gd name="T1" fmla="*/ 39 h 40"/>
                <a:gd name="T2" fmla="*/ 18 w 40"/>
                <a:gd name="T3" fmla="*/ 39 h 40"/>
                <a:gd name="T4" fmla="*/ 18 w 40"/>
                <a:gd name="T5" fmla="*/ 39 h 40"/>
                <a:gd name="T6" fmla="*/ 18 w 40"/>
                <a:gd name="T7" fmla="*/ 39 h 40"/>
                <a:gd name="T8" fmla="*/ 0 w 40"/>
                <a:gd name="T9" fmla="*/ 26 h 40"/>
                <a:gd name="T10" fmla="*/ 0 w 40"/>
                <a:gd name="T11" fmla="*/ 26 h 40"/>
                <a:gd name="T12" fmla="*/ 23 w 40"/>
                <a:gd name="T13" fmla="*/ 0 h 40"/>
                <a:gd name="T14" fmla="*/ 23 w 40"/>
                <a:gd name="T15" fmla="*/ 0 h 40"/>
                <a:gd name="T16" fmla="*/ 39 w 40"/>
                <a:gd name="T17" fmla="*/ 13 h 40"/>
                <a:gd name="T18" fmla="*/ 39 w 40"/>
                <a:gd name="T19" fmla="*/ 13 h 40"/>
                <a:gd name="T20" fmla="*/ 18 w 40"/>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18" y="39"/>
                  </a:moveTo>
                  <a:lnTo>
                    <a:pt x="18" y="39"/>
                  </a:lnTo>
                  <a:lnTo>
                    <a:pt x="18" y="39"/>
                  </a:lnTo>
                  <a:lnTo>
                    <a:pt x="18" y="39"/>
                  </a:lnTo>
                  <a:cubicBezTo>
                    <a:pt x="13" y="37"/>
                    <a:pt x="5" y="31"/>
                    <a:pt x="0" y="26"/>
                  </a:cubicBezTo>
                  <a:lnTo>
                    <a:pt x="0" y="26"/>
                  </a:lnTo>
                  <a:lnTo>
                    <a:pt x="23" y="0"/>
                  </a:lnTo>
                  <a:lnTo>
                    <a:pt x="23" y="0"/>
                  </a:lnTo>
                  <a:cubicBezTo>
                    <a:pt x="29" y="2"/>
                    <a:pt x="34" y="7"/>
                    <a:pt x="39" y="13"/>
                  </a:cubicBezTo>
                  <a:lnTo>
                    <a:pt x="39" y="13"/>
                  </a:lnTo>
                  <a:lnTo>
                    <a:pt x="18" y="3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3" name="Freeform 12"/>
            <p:cNvSpPr>
              <a:spLocks noChangeArrowheads="1"/>
            </p:cNvSpPr>
            <p:nvPr/>
          </p:nvSpPr>
          <p:spPr bwMode="auto">
            <a:xfrm>
              <a:off x="4429125" y="6124575"/>
              <a:ext cx="298450" cy="244475"/>
            </a:xfrm>
            <a:custGeom>
              <a:avLst/>
              <a:gdLst>
                <a:gd name="T0" fmla="*/ 391 w 829"/>
                <a:gd name="T1" fmla="*/ 3 h 680"/>
                <a:gd name="T2" fmla="*/ 433 w 829"/>
                <a:gd name="T3" fmla="*/ 37 h 680"/>
                <a:gd name="T4" fmla="*/ 525 w 829"/>
                <a:gd name="T5" fmla="*/ 53 h 680"/>
                <a:gd name="T6" fmla="*/ 485 w 829"/>
                <a:gd name="T7" fmla="*/ 43 h 680"/>
                <a:gd name="T8" fmla="*/ 536 w 829"/>
                <a:gd name="T9" fmla="*/ 19 h 680"/>
                <a:gd name="T10" fmla="*/ 300 w 829"/>
                <a:gd name="T11" fmla="*/ 53 h 680"/>
                <a:gd name="T12" fmla="*/ 334 w 829"/>
                <a:gd name="T13" fmla="*/ 8 h 680"/>
                <a:gd name="T14" fmla="*/ 612 w 829"/>
                <a:gd name="T15" fmla="*/ 93 h 680"/>
                <a:gd name="T16" fmla="*/ 574 w 829"/>
                <a:gd name="T17" fmla="*/ 72 h 680"/>
                <a:gd name="T18" fmla="*/ 631 w 829"/>
                <a:gd name="T19" fmla="*/ 61 h 680"/>
                <a:gd name="T20" fmla="*/ 216 w 829"/>
                <a:gd name="T21" fmla="*/ 93 h 680"/>
                <a:gd name="T22" fmla="*/ 237 w 829"/>
                <a:gd name="T23" fmla="*/ 40 h 680"/>
                <a:gd name="T24" fmla="*/ 216 w 829"/>
                <a:gd name="T25" fmla="*/ 93 h 680"/>
                <a:gd name="T26" fmla="*/ 685 w 829"/>
                <a:gd name="T27" fmla="*/ 150 h 680"/>
                <a:gd name="T28" fmla="*/ 677 w 829"/>
                <a:gd name="T29" fmla="*/ 93 h 680"/>
                <a:gd name="T30" fmla="*/ 143 w 829"/>
                <a:gd name="T31" fmla="*/ 152 h 680"/>
                <a:gd name="T32" fmla="*/ 116 w 829"/>
                <a:gd name="T33" fmla="*/ 126 h 680"/>
                <a:gd name="T34" fmla="*/ 172 w 829"/>
                <a:gd name="T35" fmla="*/ 123 h 680"/>
                <a:gd name="T36" fmla="*/ 741 w 829"/>
                <a:gd name="T37" fmla="*/ 224 h 680"/>
                <a:gd name="T38" fmla="*/ 747 w 829"/>
                <a:gd name="T39" fmla="*/ 168 h 680"/>
                <a:gd name="T40" fmla="*/ 741 w 829"/>
                <a:gd name="T41" fmla="*/ 224 h 680"/>
                <a:gd name="T42" fmla="*/ 54 w 829"/>
                <a:gd name="T43" fmla="*/ 208 h 680"/>
                <a:gd name="T44" fmla="*/ 111 w 829"/>
                <a:gd name="T45" fmla="*/ 189 h 680"/>
                <a:gd name="T46" fmla="*/ 779 w 829"/>
                <a:gd name="T47" fmla="*/ 309 h 680"/>
                <a:gd name="T48" fmla="*/ 763 w 829"/>
                <a:gd name="T49" fmla="*/ 269 h 680"/>
                <a:gd name="T50" fmla="*/ 811 w 829"/>
                <a:gd name="T51" fmla="*/ 299 h 680"/>
                <a:gd name="T52" fmla="*/ 49 w 829"/>
                <a:gd name="T53" fmla="*/ 309 h 680"/>
                <a:gd name="T54" fmla="*/ 29 w 829"/>
                <a:gd name="T55" fmla="*/ 256 h 680"/>
                <a:gd name="T56" fmla="*/ 793 w 829"/>
                <a:gd name="T57" fmla="*/ 399 h 680"/>
                <a:gd name="T58" fmla="*/ 790 w 829"/>
                <a:gd name="T59" fmla="*/ 357 h 680"/>
                <a:gd name="T60" fmla="*/ 828 w 829"/>
                <a:gd name="T61" fmla="*/ 397 h 680"/>
                <a:gd name="T62" fmla="*/ 35 w 829"/>
                <a:gd name="T63" fmla="*/ 399 h 680"/>
                <a:gd name="T64" fmla="*/ 3 w 829"/>
                <a:gd name="T65" fmla="*/ 354 h 680"/>
                <a:gd name="T66" fmla="*/ 35 w 829"/>
                <a:gd name="T67" fmla="*/ 399 h 680"/>
                <a:gd name="T68" fmla="*/ 785 w 829"/>
                <a:gd name="T69" fmla="*/ 490 h 680"/>
                <a:gd name="T70" fmla="*/ 825 w 829"/>
                <a:gd name="T71" fmla="*/ 452 h 680"/>
                <a:gd name="T72" fmla="*/ 11 w 829"/>
                <a:gd name="T73" fmla="*/ 501 h 680"/>
                <a:gd name="T74" fmla="*/ 3 w 829"/>
                <a:gd name="T75" fmla="*/ 455 h 680"/>
                <a:gd name="T76" fmla="*/ 46 w 829"/>
                <a:gd name="T77" fmla="*/ 493 h 680"/>
                <a:gd name="T78" fmla="*/ 785 w 829"/>
                <a:gd name="T79" fmla="*/ 594 h 680"/>
                <a:gd name="T80" fmla="*/ 769 w 829"/>
                <a:gd name="T81" fmla="*/ 541 h 680"/>
                <a:gd name="T82" fmla="*/ 43 w 829"/>
                <a:gd name="T83" fmla="*/ 596 h 680"/>
                <a:gd name="T84" fmla="*/ 24 w 829"/>
                <a:gd name="T85" fmla="*/ 554 h 680"/>
                <a:gd name="T86" fmla="*/ 75 w 829"/>
                <a:gd name="T87" fmla="*/ 580 h 680"/>
                <a:gd name="T88" fmla="*/ 728 w 829"/>
                <a:gd name="T89" fmla="*/ 679 h 680"/>
                <a:gd name="T90" fmla="*/ 728 w 829"/>
                <a:gd name="T91" fmla="*/ 620 h 680"/>
                <a:gd name="T92" fmla="*/ 728 w 829"/>
                <a:gd name="T93" fmla="*/ 679 h 680"/>
                <a:gd name="T94" fmla="*/ 103 w 829"/>
                <a:gd name="T95" fmla="*/ 679 h 680"/>
                <a:gd name="T96" fmla="*/ 103 w 829"/>
                <a:gd name="T97" fmla="*/ 62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680">
                  <a:moveTo>
                    <a:pt x="391" y="37"/>
                  </a:moveTo>
                  <a:lnTo>
                    <a:pt x="391" y="37"/>
                  </a:lnTo>
                  <a:lnTo>
                    <a:pt x="391" y="37"/>
                  </a:lnTo>
                  <a:lnTo>
                    <a:pt x="391" y="3"/>
                  </a:lnTo>
                  <a:lnTo>
                    <a:pt x="391" y="3"/>
                  </a:lnTo>
                  <a:cubicBezTo>
                    <a:pt x="404" y="3"/>
                    <a:pt x="420" y="0"/>
                    <a:pt x="436" y="3"/>
                  </a:cubicBezTo>
                  <a:lnTo>
                    <a:pt x="436" y="3"/>
                  </a:lnTo>
                  <a:lnTo>
                    <a:pt x="433" y="37"/>
                  </a:lnTo>
                  <a:lnTo>
                    <a:pt x="433" y="37"/>
                  </a:lnTo>
                  <a:cubicBezTo>
                    <a:pt x="420" y="37"/>
                    <a:pt x="407" y="37"/>
                    <a:pt x="391" y="37"/>
                  </a:cubicBezTo>
                  <a:close/>
                  <a:moveTo>
                    <a:pt x="525" y="53"/>
                  </a:moveTo>
                  <a:lnTo>
                    <a:pt x="525" y="53"/>
                  </a:lnTo>
                  <a:lnTo>
                    <a:pt x="525" y="53"/>
                  </a:lnTo>
                  <a:lnTo>
                    <a:pt x="525" y="53"/>
                  </a:lnTo>
                  <a:cubicBezTo>
                    <a:pt x="512" y="51"/>
                    <a:pt x="498" y="45"/>
                    <a:pt x="485" y="43"/>
                  </a:cubicBezTo>
                  <a:lnTo>
                    <a:pt x="485" y="43"/>
                  </a:lnTo>
                  <a:lnTo>
                    <a:pt x="493" y="8"/>
                  </a:lnTo>
                  <a:lnTo>
                    <a:pt x="493" y="8"/>
                  </a:lnTo>
                  <a:cubicBezTo>
                    <a:pt x="507" y="11"/>
                    <a:pt x="523" y="16"/>
                    <a:pt x="536" y="19"/>
                  </a:cubicBezTo>
                  <a:lnTo>
                    <a:pt x="536" y="19"/>
                  </a:lnTo>
                  <a:lnTo>
                    <a:pt x="525" y="53"/>
                  </a:lnTo>
                  <a:close/>
                  <a:moveTo>
                    <a:pt x="300" y="53"/>
                  </a:moveTo>
                  <a:lnTo>
                    <a:pt x="300" y="53"/>
                  </a:lnTo>
                  <a:lnTo>
                    <a:pt x="300" y="53"/>
                  </a:lnTo>
                  <a:lnTo>
                    <a:pt x="288" y="22"/>
                  </a:lnTo>
                  <a:lnTo>
                    <a:pt x="288" y="22"/>
                  </a:lnTo>
                  <a:cubicBezTo>
                    <a:pt x="305" y="16"/>
                    <a:pt x="321" y="14"/>
                    <a:pt x="334" y="8"/>
                  </a:cubicBezTo>
                  <a:lnTo>
                    <a:pt x="334" y="8"/>
                  </a:lnTo>
                  <a:lnTo>
                    <a:pt x="342" y="45"/>
                  </a:lnTo>
                  <a:lnTo>
                    <a:pt x="342" y="45"/>
                  </a:lnTo>
                  <a:cubicBezTo>
                    <a:pt x="329" y="48"/>
                    <a:pt x="313" y="51"/>
                    <a:pt x="300" y="53"/>
                  </a:cubicBezTo>
                  <a:close/>
                  <a:moveTo>
                    <a:pt x="612" y="93"/>
                  </a:moveTo>
                  <a:lnTo>
                    <a:pt x="612" y="93"/>
                  </a:lnTo>
                  <a:lnTo>
                    <a:pt x="612" y="93"/>
                  </a:lnTo>
                  <a:lnTo>
                    <a:pt x="612" y="93"/>
                  </a:lnTo>
                  <a:cubicBezTo>
                    <a:pt x="598" y="85"/>
                    <a:pt x="587" y="77"/>
                    <a:pt x="574" y="72"/>
                  </a:cubicBezTo>
                  <a:lnTo>
                    <a:pt x="574" y="72"/>
                  </a:lnTo>
                  <a:lnTo>
                    <a:pt x="590" y="40"/>
                  </a:lnTo>
                  <a:lnTo>
                    <a:pt x="590" y="40"/>
                  </a:lnTo>
                  <a:cubicBezTo>
                    <a:pt x="603" y="45"/>
                    <a:pt x="618" y="53"/>
                    <a:pt x="631" y="61"/>
                  </a:cubicBezTo>
                  <a:lnTo>
                    <a:pt x="631" y="61"/>
                  </a:lnTo>
                  <a:lnTo>
                    <a:pt x="612" y="93"/>
                  </a:lnTo>
                  <a:close/>
                  <a:moveTo>
                    <a:pt x="216" y="93"/>
                  </a:moveTo>
                  <a:lnTo>
                    <a:pt x="216" y="93"/>
                  </a:lnTo>
                  <a:lnTo>
                    <a:pt x="216" y="93"/>
                  </a:lnTo>
                  <a:lnTo>
                    <a:pt x="197" y="61"/>
                  </a:lnTo>
                  <a:lnTo>
                    <a:pt x="197" y="61"/>
                  </a:lnTo>
                  <a:cubicBezTo>
                    <a:pt x="211" y="53"/>
                    <a:pt x="224" y="48"/>
                    <a:pt x="237" y="40"/>
                  </a:cubicBezTo>
                  <a:lnTo>
                    <a:pt x="237" y="40"/>
                  </a:lnTo>
                  <a:lnTo>
                    <a:pt x="254" y="72"/>
                  </a:lnTo>
                  <a:lnTo>
                    <a:pt x="254" y="72"/>
                  </a:lnTo>
                  <a:cubicBezTo>
                    <a:pt x="240" y="80"/>
                    <a:pt x="226" y="85"/>
                    <a:pt x="216" y="93"/>
                  </a:cubicBezTo>
                  <a:close/>
                  <a:moveTo>
                    <a:pt x="685" y="150"/>
                  </a:moveTo>
                  <a:lnTo>
                    <a:pt x="685" y="150"/>
                  </a:lnTo>
                  <a:lnTo>
                    <a:pt x="685" y="150"/>
                  </a:lnTo>
                  <a:lnTo>
                    <a:pt x="685" y="150"/>
                  </a:lnTo>
                  <a:cubicBezTo>
                    <a:pt x="674" y="139"/>
                    <a:pt x="664" y="131"/>
                    <a:pt x="652" y="123"/>
                  </a:cubicBezTo>
                  <a:lnTo>
                    <a:pt x="652" y="123"/>
                  </a:lnTo>
                  <a:lnTo>
                    <a:pt x="677" y="93"/>
                  </a:lnTo>
                  <a:lnTo>
                    <a:pt x="677" y="93"/>
                  </a:lnTo>
                  <a:cubicBezTo>
                    <a:pt x="687" y="104"/>
                    <a:pt x="701" y="114"/>
                    <a:pt x="711" y="126"/>
                  </a:cubicBezTo>
                  <a:lnTo>
                    <a:pt x="711" y="126"/>
                  </a:lnTo>
                  <a:lnTo>
                    <a:pt x="685" y="150"/>
                  </a:lnTo>
                  <a:close/>
                  <a:moveTo>
                    <a:pt x="143" y="152"/>
                  </a:moveTo>
                  <a:lnTo>
                    <a:pt x="143" y="152"/>
                  </a:lnTo>
                  <a:lnTo>
                    <a:pt x="143" y="152"/>
                  </a:lnTo>
                  <a:lnTo>
                    <a:pt x="116" y="126"/>
                  </a:lnTo>
                  <a:lnTo>
                    <a:pt x="116" y="126"/>
                  </a:lnTo>
                  <a:cubicBezTo>
                    <a:pt x="126" y="114"/>
                    <a:pt x="141" y="104"/>
                    <a:pt x="151" y="96"/>
                  </a:cubicBezTo>
                  <a:lnTo>
                    <a:pt x="151" y="96"/>
                  </a:lnTo>
                  <a:lnTo>
                    <a:pt x="172" y="123"/>
                  </a:lnTo>
                  <a:lnTo>
                    <a:pt x="172" y="123"/>
                  </a:lnTo>
                  <a:cubicBezTo>
                    <a:pt x="162" y="131"/>
                    <a:pt x="154" y="142"/>
                    <a:pt x="143" y="152"/>
                  </a:cubicBezTo>
                  <a:close/>
                  <a:moveTo>
                    <a:pt x="741" y="224"/>
                  </a:moveTo>
                  <a:lnTo>
                    <a:pt x="741" y="224"/>
                  </a:lnTo>
                  <a:lnTo>
                    <a:pt x="741" y="224"/>
                  </a:lnTo>
                  <a:lnTo>
                    <a:pt x="741" y="224"/>
                  </a:lnTo>
                  <a:cubicBezTo>
                    <a:pt x="733" y="211"/>
                    <a:pt x="725" y="200"/>
                    <a:pt x="718" y="189"/>
                  </a:cubicBezTo>
                  <a:lnTo>
                    <a:pt x="718" y="189"/>
                  </a:lnTo>
                  <a:lnTo>
                    <a:pt x="747" y="168"/>
                  </a:lnTo>
                  <a:lnTo>
                    <a:pt x="747" y="168"/>
                  </a:lnTo>
                  <a:cubicBezTo>
                    <a:pt x="755" y="179"/>
                    <a:pt x="766" y="192"/>
                    <a:pt x="774" y="205"/>
                  </a:cubicBezTo>
                  <a:lnTo>
                    <a:pt x="774" y="205"/>
                  </a:lnTo>
                  <a:lnTo>
                    <a:pt x="741" y="224"/>
                  </a:lnTo>
                  <a:close/>
                  <a:moveTo>
                    <a:pt x="87" y="224"/>
                  </a:moveTo>
                  <a:lnTo>
                    <a:pt x="87" y="224"/>
                  </a:lnTo>
                  <a:lnTo>
                    <a:pt x="87" y="224"/>
                  </a:lnTo>
                  <a:lnTo>
                    <a:pt x="54" y="208"/>
                  </a:lnTo>
                  <a:lnTo>
                    <a:pt x="54" y="208"/>
                  </a:lnTo>
                  <a:cubicBezTo>
                    <a:pt x="62" y="195"/>
                    <a:pt x="70" y="181"/>
                    <a:pt x="80" y="168"/>
                  </a:cubicBezTo>
                  <a:lnTo>
                    <a:pt x="80" y="168"/>
                  </a:lnTo>
                  <a:lnTo>
                    <a:pt x="111" y="189"/>
                  </a:lnTo>
                  <a:lnTo>
                    <a:pt x="111" y="189"/>
                  </a:lnTo>
                  <a:cubicBezTo>
                    <a:pt x="100" y="200"/>
                    <a:pt x="95" y="213"/>
                    <a:pt x="87" y="224"/>
                  </a:cubicBezTo>
                  <a:close/>
                  <a:moveTo>
                    <a:pt x="779" y="309"/>
                  </a:moveTo>
                  <a:lnTo>
                    <a:pt x="779" y="309"/>
                  </a:lnTo>
                  <a:lnTo>
                    <a:pt x="779" y="309"/>
                  </a:lnTo>
                  <a:lnTo>
                    <a:pt x="779" y="309"/>
                  </a:lnTo>
                  <a:cubicBezTo>
                    <a:pt x="774" y="296"/>
                    <a:pt x="769" y="282"/>
                    <a:pt x="763" y="269"/>
                  </a:cubicBezTo>
                  <a:lnTo>
                    <a:pt x="763" y="269"/>
                  </a:lnTo>
                  <a:lnTo>
                    <a:pt x="798" y="256"/>
                  </a:lnTo>
                  <a:lnTo>
                    <a:pt x="798" y="256"/>
                  </a:lnTo>
                  <a:cubicBezTo>
                    <a:pt x="803" y="269"/>
                    <a:pt x="809" y="282"/>
                    <a:pt x="811" y="299"/>
                  </a:cubicBezTo>
                  <a:lnTo>
                    <a:pt x="811" y="299"/>
                  </a:lnTo>
                  <a:lnTo>
                    <a:pt x="779" y="309"/>
                  </a:lnTo>
                  <a:close/>
                  <a:moveTo>
                    <a:pt x="49" y="309"/>
                  </a:moveTo>
                  <a:lnTo>
                    <a:pt x="49" y="309"/>
                  </a:lnTo>
                  <a:lnTo>
                    <a:pt x="49" y="309"/>
                  </a:lnTo>
                  <a:lnTo>
                    <a:pt x="16" y="301"/>
                  </a:lnTo>
                  <a:lnTo>
                    <a:pt x="16" y="301"/>
                  </a:lnTo>
                  <a:cubicBezTo>
                    <a:pt x="18" y="285"/>
                    <a:pt x="24" y="269"/>
                    <a:pt x="29" y="256"/>
                  </a:cubicBezTo>
                  <a:lnTo>
                    <a:pt x="29" y="256"/>
                  </a:lnTo>
                  <a:lnTo>
                    <a:pt x="64" y="269"/>
                  </a:lnTo>
                  <a:lnTo>
                    <a:pt x="64" y="269"/>
                  </a:lnTo>
                  <a:cubicBezTo>
                    <a:pt x="59" y="282"/>
                    <a:pt x="54" y="296"/>
                    <a:pt x="49" y="309"/>
                  </a:cubicBezTo>
                  <a:close/>
                  <a:moveTo>
                    <a:pt x="793" y="399"/>
                  </a:moveTo>
                  <a:lnTo>
                    <a:pt x="793" y="399"/>
                  </a:lnTo>
                  <a:lnTo>
                    <a:pt x="793" y="399"/>
                  </a:lnTo>
                  <a:lnTo>
                    <a:pt x="793" y="399"/>
                  </a:lnTo>
                  <a:cubicBezTo>
                    <a:pt x="793" y="386"/>
                    <a:pt x="790" y="370"/>
                    <a:pt x="790" y="357"/>
                  </a:cubicBezTo>
                  <a:lnTo>
                    <a:pt x="790" y="357"/>
                  </a:lnTo>
                  <a:lnTo>
                    <a:pt x="825" y="352"/>
                  </a:lnTo>
                  <a:lnTo>
                    <a:pt x="825" y="352"/>
                  </a:lnTo>
                  <a:cubicBezTo>
                    <a:pt x="828" y="368"/>
                    <a:pt x="828" y="384"/>
                    <a:pt x="828" y="397"/>
                  </a:cubicBezTo>
                  <a:lnTo>
                    <a:pt x="828" y="397"/>
                  </a:lnTo>
                  <a:lnTo>
                    <a:pt x="793" y="399"/>
                  </a:lnTo>
                  <a:close/>
                  <a:moveTo>
                    <a:pt x="35" y="399"/>
                  </a:moveTo>
                  <a:lnTo>
                    <a:pt x="35" y="399"/>
                  </a:lnTo>
                  <a:lnTo>
                    <a:pt x="35" y="399"/>
                  </a:lnTo>
                  <a:lnTo>
                    <a:pt x="0" y="399"/>
                  </a:lnTo>
                  <a:lnTo>
                    <a:pt x="0" y="399"/>
                  </a:lnTo>
                  <a:cubicBezTo>
                    <a:pt x="0" y="384"/>
                    <a:pt x="3" y="368"/>
                    <a:pt x="3" y="354"/>
                  </a:cubicBezTo>
                  <a:lnTo>
                    <a:pt x="3" y="354"/>
                  </a:lnTo>
                  <a:lnTo>
                    <a:pt x="41" y="360"/>
                  </a:lnTo>
                  <a:lnTo>
                    <a:pt x="41" y="360"/>
                  </a:lnTo>
                  <a:cubicBezTo>
                    <a:pt x="38" y="373"/>
                    <a:pt x="35" y="386"/>
                    <a:pt x="35" y="399"/>
                  </a:cubicBezTo>
                  <a:close/>
                  <a:moveTo>
                    <a:pt x="820" y="498"/>
                  </a:moveTo>
                  <a:lnTo>
                    <a:pt x="820" y="498"/>
                  </a:lnTo>
                  <a:lnTo>
                    <a:pt x="820" y="498"/>
                  </a:lnTo>
                  <a:lnTo>
                    <a:pt x="785" y="490"/>
                  </a:lnTo>
                  <a:lnTo>
                    <a:pt x="785" y="490"/>
                  </a:lnTo>
                  <a:cubicBezTo>
                    <a:pt x="787" y="477"/>
                    <a:pt x="790" y="463"/>
                    <a:pt x="790" y="450"/>
                  </a:cubicBezTo>
                  <a:lnTo>
                    <a:pt x="790" y="450"/>
                  </a:lnTo>
                  <a:lnTo>
                    <a:pt x="825" y="452"/>
                  </a:lnTo>
                  <a:lnTo>
                    <a:pt x="825" y="452"/>
                  </a:lnTo>
                  <a:cubicBezTo>
                    <a:pt x="825" y="469"/>
                    <a:pt x="823" y="485"/>
                    <a:pt x="820" y="498"/>
                  </a:cubicBezTo>
                  <a:close/>
                  <a:moveTo>
                    <a:pt x="11" y="501"/>
                  </a:moveTo>
                  <a:lnTo>
                    <a:pt x="11" y="501"/>
                  </a:lnTo>
                  <a:lnTo>
                    <a:pt x="11" y="501"/>
                  </a:lnTo>
                  <a:lnTo>
                    <a:pt x="11" y="501"/>
                  </a:lnTo>
                  <a:cubicBezTo>
                    <a:pt x="5" y="485"/>
                    <a:pt x="3" y="472"/>
                    <a:pt x="3" y="455"/>
                  </a:cubicBezTo>
                  <a:lnTo>
                    <a:pt x="3" y="455"/>
                  </a:lnTo>
                  <a:lnTo>
                    <a:pt x="38" y="450"/>
                  </a:lnTo>
                  <a:lnTo>
                    <a:pt x="38" y="450"/>
                  </a:lnTo>
                  <a:cubicBezTo>
                    <a:pt x="41" y="466"/>
                    <a:pt x="41" y="480"/>
                    <a:pt x="46" y="493"/>
                  </a:cubicBezTo>
                  <a:lnTo>
                    <a:pt x="46" y="493"/>
                  </a:lnTo>
                  <a:lnTo>
                    <a:pt x="11" y="501"/>
                  </a:lnTo>
                  <a:close/>
                  <a:moveTo>
                    <a:pt x="785" y="594"/>
                  </a:moveTo>
                  <a:lnTo>
                    <a:pt x="785" y="594"/>
                  </a:lnTo>
                  <a:lnTo>
                    <a:pt x="785" y="594"/>
                  </a:lnTo>
                  <a:lnTo>
                    <a:pt x="752" y="578"/>
                  </a:lnTo>
                  <a:lnTo>
                    <a:pt x="752" y="578"/>
                  </a:lnTo>
                  <a:cubicBezTo>
                    <a:pt x="760" y="564"/>
                    <a:pt x="766" y="554"/>
                    <a:pt x="769" y="541"/>
                  </a:cubicBezTo>
                  <a:lnTo>
                    <a:pt x="769" y="541"/>
                  </a:lnTo>
                  <a:lnTo>
                    <a:pt x="803" y="551"/>
                  </a:lnTo>
                  <a:lnTo>
                    <a:pt x="803" y="551"/>
                  </a:lnTo>
                  <a:cubicBezTo>
                    <a:pt x="798" y="567"/>
                    <a:pt x="793" y="580"/>
                    <a:pt x="785" y="594"/>
                  </a:cubicBezTo>
                  <a:close/>
                  <a:moveTo>
                    <a:pt x="43" y="596"/>
                  </a:moveTo>
                  <a:lnTo>
                    <a:pt x="43" y="596"/>
                  </a:lnTo>
                  <a:lnTo>
                    <a:pt x="43" y="596"/>
                  </a:lnTo>
                  <a:lnTo>
                    <a:pt x="43" y="596"/>
                  </a:lnTo>
                  <a:cubicBezTo>
                    <a:pt x="38" y="580"/>
                    <a:pt x="29" y="567"/>
                    <a:pt x="24" y="554"/>
                  </a:cubicBezTo>
                  <a:lnTo>
                    <a:pt x="24" y="554"/>
                  </a:lnTo>
                  <a:lnTo>
                    <a:pt x="59" y="541"/>
                  </a:lnTo>
                  <a:lnTo>
                    <a:pt x="59" y="541"/>
                  </a:lnTo>
                  <a:cubicBezTo>
                    <a:pt x="64" y="554"/>
                    <a:pt x="70" y="567"/>
                    <a:pt x="75" y="580"/>
                  </a:cubicBezTo>
                  <a:lnTo>
                    <a:pt x="75" y="580"/>
                  </a:lnTo>
                  <a:lnTo>
                    <a:pt x="43" y="596"/>
                  </a:lnTo>
                  <a:close/>
                  <a:moveTo>
                    <a:pt x="728" y="679"/>
                  </a:moveTo>
                  <a:lnTo>
                    <a:pt x="728" y="679"/>
                  </a:lnTo>
                  <a:lnTo>
                    <a:pt x="728" y="679"/>
                  </a:lnTo>
                  <a:lnTo>
                    <a:pt x="701" y="655"/>
                  </a:lnTo>
                  <a:lnTo>
                    <a:pt x="701" y="655"/>
                  </a:lnTo>
                  <a:cubicBezTo>
                    <a:pt x="709" y="644"/>
                    <a:pt x="720" y="633"/>
                    <a:pt x="728" y="620"/>
                  </a:cubicBezTo>
                  <a:lnTo>
                    <a:pt x="728" y="620"/>
                  </a:lnTo>
                  <a:lnTo>
                    <a:pt x="757" y="641"/>
                  </a:lnTo>
                  <a:lnTo>
                    <a:pt x="757" y="641"/>
                  </a:lnTo>
                  <a:cubicBezTo>
                    <a:pt x="747" y="655"/>
                    <a:pt x="739" y="666"/>
                    <a:pt x="728" y="679"/>
                  </a:cubicBezTo>
                  <a:close/>
                  <a:moveTo>
                    <a:pt x="103" y="679"/>
                  </a:moveTo>
                  <a:lnTo>
                    <a:pt x="103" y="679"/>
                  </a:lnTo>
                  <a:lnTo>
                    <a:pt x="103" y="679"/>
                  </a:lnTo>
                  <a:lnTo>
                    <a:pt x="103" y="679"/>
                  </a:lnTo>
                  <a:cubicBezTo>
                    <a:pt x="92" y="669"/>
                    <a:pt x="80" y="655"/>
                    <a:pt x="72" y="641"/>
                  </a:cubicBezTo>
                  <a:lnTo>
                    <a:pt x="72" y="641"/>
                  </a:lnTo>
                  <a:lnTo>
                    <a:pt x="103" y="623"/>
                  </a:lnTo>
                  <a:lnTo>
                    <a:pt x="103" y="623"/>
                  </a:lnTo>
                  <a:cubicBezTo>
                    <a:pt x="111" y="633"/>
                    <a:pt x="118" y="644"/>
                    <a:pt x="129" y="655"/>
                  </a:cubicBezTo>
                  <a:lnTo>
                    <a:pt x="129" y="655"/>
                  </a:lnTo>
                  <a:lnTo>
                    <a:pt x="103" y="67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4" name="Freeform 13"/>
            <p:cNvSpPr>
              <a:spLocks noChangeArrowheads="1"/>
            </p:cNvSpPr>
            <p:nvPr/>
          </p:nvSpPr>
          <p:spPr bwMode="auto">
            <a:xfrm>
              <a:off x="4660900" y="6373813"/>
              <a:ext cx="14288" cy="14287"/>
            </a:xfrm>
            <a:custGeom>
              <a:avLst/>
              <a:gdLst>
                <a:gd name="T0" fmla="*/ 22 w 41"/>
                <a:gd name="T1" fmla="*/ 39 h 40"/>
                <a:gd name="T2" fmla="*/ 22 w 41"/>
                <a:gd name="T3" fmla="*/ 39 h 40"/>
                <a:gd name="T4" fmla="*/ 22 w 41"/>
                <a:gd name="T5" fmla="*/ 39 h 40"/>
                <a:gd name="T6" fmla="*/ 0 w 41"/>
                <a:gd name="T7" fmla="*/ 13 h 40"/>
                <a:gd name="T8" fmla="*/ 0 w 41"/>
                <a:gd name="T9" fmla="*/ 13 h 40"/>
                <a:gd name="T10" fmla="*/ 17 w 41"/>
                <a:gd name="T11" fmla="*/ 0 h 40"/>
                <a:gd name="T12" fmla="*/ 17 w 41"/>
                <a:gd name="T13" fmla="*/ 0 h 40"/>
                <a:gd name="T14" fmla="*/ 40 w 41"/>
                <a:gd name="T15" fmla="*/ 26 h 40"/>
                <a:gd name="T16" fmla="*/ 40 w 41"/>
                <a:gd name="T17" fmla="*/ 26 h 40"/>
                <a:gd name="T18" fmla="*/ 22 w 41"/>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0">
                  <a:moveTo>
                    <a:pt x="22" y="39"/>
                  </a:moveTo>
                  <a:lnTo>
                    <a:pt x="22" y="39"/>
                  </a:lnTo>
                  <a:lnTo>
                    <a:pt x="22" y="39"/>
                  </a:lnTo>
                  <a:lnTo>
                    <a:pt x="0" y="13"/>
                  </a:lnTo>
                  <a:lnTo>
                    <a:pt x="0" y="13"/>
                  </a:lnTo>
                  <a:cubicBezTo>
                    <a:pt x="5" y="7"/>
                    <a:pt x="10" y="2"/>
                    <a:pt x="17" y="0"/>
                  </a:cubicBezTo>
                  <a:lnTo>
                    <a:pt x="17" y="0"/>
                  </a:lnTo>
                  <a:lnTo>
                    <a:pt x="40" y="26"/>
                  </a:lnTo>
                  <a:lnTo>
                    <a:pt x="40" y="26"/>
                  </a:lnTo>
                  <a:cubicBezTo>
                    <a:pt x="35" y="31"/>
                    <a:pt x="30" y="37"/>
                    <a:pt x="22" y="39"/>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5" name="Freeform 14"/>
            <p:cNvSpPr>
              <a:spLocks noChangeArrowheads="1"/>
            </p:cNvSpPr>
            <p:nvPr/>
          </p:nvSpPr>
          <p:spPr bwMode="auto">
            <a:xfrm>
              <a:off x="4692650" y="6432550"/>
              <a:ext cx="12700" cy="15875"/>
            </a:xfrm>
            <a:custGeom>
              <a:avLst/>
              <a:gdLst>
                <a:gd name="T0" fmla="*/ 16 w 37"/>
                <a:gd name="T1" fmla="*/ 42 h 43"/>
                <a:gd name="T2" fmla="*/ 16 w 37"/>
                <a:gd name="T3" fmla="*/ 42 h 43"/>
                <a:gd name="T4" fmla="*/ 16 w 37"/>
                <a:gd name="T5" fmla="*/ 42 h 43"/>
                <a:gd name="T6" fmla="*/ 0 w 37"/>
                <a:gd name="T7" fmla="*/ 11 h 43"/>
                <a:gd name="T8" fmla="*/ 0 w 37"/>
                <a:gd name="T9" fmla="*/ 11 h 43"/>
                <a:gd name="T10" fmla="*/ 21 w 37"/>
                <a:gd name="T11" fmla="*/ 0 h 43"/>
                <a:gd name="T12" fmla="*/ 21 w 37"/>
                <a:gd name="T13" fmla="*/ 0 h 43"/>
                <a:gd name="T14" fmla="*/ 36 w 37"/>
                <a:gd name="T15" fmla="*/ 32 h 43"/>
                <a:gd name="T16" fmla="*/ 36 w 37"/>
                <a:gd name="T17" fmla="*/ 32 h 43"/>
                <a:gd name="T18" fmla="*/ 16 w 37"/>
                <a:gd name="T1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3">
                  <a:moveTo>
                    <a:pt x="16" y="42"/>
                  </a:moveTo>
                  <a:lnTo>
                    <a:pt x="16" y="42"/>
                  </a:lnTo>
                  <a:lnTo>
                    <a:pt x="16" y="42"/>
                  </a:lnTo>
                  <a:lnTo>
                    <a:pt x="0" y="11"/>
                  </a:lnTo>
                  <a:lnTo>
                    <a:pt x="0" y="11"/>
                  </a:lnTo>
                  <a:cubicBezTo>
                    <a:pt x="5" y="5"/>
                    <a:pt x="13" y="3"/>
                    <a:pt x="21" y="0"/>
                  </a:cubicBezTo>
                  <a:lnTo>
                    <a:pt x="21" y="0"/>
                  </a:lnTo>
                  <a:lnTo>
                    <a:pt x="36" y="32"/>
                  </a:lnTo>
                  <a:lnTo>
                    <a:pt x="36" y="32"/>
                  </a:lnTo>
                  <a:cubicBezTo>
                    <a:pt x="30" y="34"/>
                    <a:pt x="21" y="37"/>
                    <a:pt x="16" y="4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6" name="Freeform 15"/>
            <p:cNvSpPr>
              <a:spLocks noChangeArrowheads="1"/>
            </p:cNvSpPr>
            <p:nvPr/>
          </p:nvSpPr>
          <p:spPr bwMode="auto">
            <a:xfrm>
              <a:off x="4621213" y="6419850"/>
              <a:ext cx="287337" cy="293688"/>
            </a:xfrm>
            <a:custGeom>
              <a:avLst/>
              <a:gdLst>
                <a:gd name="T0" fmla="*/ 419 w 800"/>
                <a:gd name="T1" fmla="*/ 38 h 818"/>
                <a:gd name="T2" fmla="*/ 375 w 800"/>
                <a:gd name="T3" fmla="*/ 0 h 818"/>
                <a:gd name="T4" fmla="*/ 424 w 800"/>
                <a:gd name="T5" fmla="*/ 3 h 818"/>
                <a:gd name="T6" fmla="*/ 284 w 800"/>
                <a:gd name="T7" fmla="*/ 51 h 818"/>
                <a:gd name="T8" fmla="*/ 319 w 800"/>
                <a:gd name="T9" fmla="*/ 6 h 818"/>
                <a:gd name="T10" fmla="*/ 511 w 800"/>
                <a:gd name="T11" fmla="*/ 59 h 818"/>
                <a:gd name="T12" fmla="*/ 470 w 800"/>
                <a:gd name="T13" fmla="*/ 46 h 818"/>
                <a:gd name="T14" fmla="*/ 524 w 800"/>
                <a:gd name="T15" fmla="*/ 24 h 818"/>
                <a:gd name="T16" fmla="*/ 597 w 800"/>
                <a:gd name="T17" fmla="*/ 98 h 818"/>
                <a:gd name="T18" fmla="*/ 559 w 800"/>
                <a:gd name="T19" fmla="*/ 77 h 818"/>
                <a:gd name="T20" fmla="*/ 616 w 800"/>
                <a:gd name="T21" fmla="*/ 69 h 818"/>
                <a:gd name="T22" fmla="*/ 667 w 800"/>
                <a:gd name="T23" fmla="*/ 159 h 818"/>
                <a:gd name="T24" fmla="*/ 662 w 800"/>
                <a:gd name="T25" fmla="*/ 104 h 818"/>
                <a:gd name="T26" fmla="*/ 667 w 800"/>
                <a:gd name="T27" fmla="*/ 159 h 818"/>
                <a:gd name="T28" fmla="*/ 721 w 800"/>
                <a:gd name="T29" fmla="*/ 237 h 818"/>
                <a:gd name="T30" fmla="*/ 729 w 800"/>
                <a:gd name="T31" fmla="*/ 181 h 818"/>
                <a:gd name="T32" fmla="*/ 753 w 800"/>
                <a:gd name="T33" fmla="*/ 322 h 818"/>
                <a:gd name="T34" fmla="*/ 743 w 800"/>
                <a:gd name="T35" fmla="*/ 282 h 818"/>
                <a:gd name="T36" fmla="*/ 789 w 800"/>
                <a:gd name="T37" fmla="*/ 314 h 818"/>
                <a:gd name="T38" fmla="*/ 799 w 800"/>
                <a:gd name="T39" fmla="*/ 415 h 818"/>
                <a:gd name="T40" fmla="*/ 765 w 800"/>
                <a:gd name="T41" fmla="*/ 410 h 818"/>
                <a:gd name="T42" fmla="*/ 799 w 800"/>
                <a:gd name="T43" fmla="*/ 370 h 818"/>
                <a:gd name="T44" fmla="*/ 786 w 800"/>
                <a:gd name="T45" fmla="*/ 516 h 818"/>
                <a:gd name="T46" fmla="*/ 750 w 800"/>
                <a:gd name="T47" fmla="*/ 508 h 818"/>
                <a:gd name="T48" fmla="*/ 796 w 800"/>
                <a:gd name="T49" fmla="*/ 471 h 818"/>
                <a:gd name="T50" fmla="*/ 22 w 800"/>
                <a:gd name="T51" fmla="*/ 607 h 818"/>
                <a:gd name="T52" fmla="*/ 35 w 800"/>
                <a:gd name="T53" fmla="*/ 551 h 818"/>
                <a:gd name="T54" fmla="*/ 22 w 800"/>
                <a:gd name="T55" fmla="*/ 607 h 818"/>
                <a:gd name="T56" fmla="*/ 716 w 800"/>
                <a:gd name="T57" fmla="*/ 594 h 818"/>
                <a:gd name="T58" fmla="*/ 767 w 800"/>
                <a:gd name="T59" fmla="*/ 570 h 818"/>
                <a:gd name="T60" fmla="*/ 82 w 800"/>
                <a:gd name="T61" fmla="*/ 689 h 818"/>
                <a:gd name="T62" fmla="*/ 51 w 800"/>
                <a:gd name="T63" fmla="*/ 652 h 818"/>
                <a:gd name="T64" fmla="*/ 108 w 800"/>
                <a:gd name="T65" fmla="*/ 665 h 818"/>
                <a:gd name="T66" fmla="*/ 686 w 800"/>
                <a:gd name="T67" fmla="*/ 692 h 818"/>
                <a:gd name="T68" fmla="*/ 686 w 800"/>
                <a:gd name="T69" fmla="*/ 636 h 818"/>
                <a:gd name="T70" fmla="*/ 159 w 800"/>
                <a:gd name="T71" fmla="*/ 753 h 818"/>
                <a:gd name="T72" fmla="*/ 121 w 800"/>
                <a:gd name="T73" fmla="*/ 727 h 818"/>
                <a:gd name="T74" fmla="*/ 179 w 800"/>
                <a:gd name="T75" fmla="*/ 724 h 818"/>
                <a:gd name="T76" fmla="*/ 605 w 800"/>
                <a:gd name="T77" fmla="*/ 756 h 818"/>
                <a:gd name="T78" fmla="*/ 621 w 800"/>
                <a:gd name="T79" fmla="*/ 702 h 818"/>
                <a:gd name="T80" fmla="*/ 605 w 800"/>
                <a:gd name="T81" fmla="*/ 756 h 818"/>
                <a:gd name="T82" fmla="*/ 254 w 800"/>
                <a:gd name="T83" fmla="*/ 798 h 818"/>
                <a:gd name="T84" fmla="*/ 224 w 800"/>
                <a:gd name="T85" fmla="*/ 748 h 818"/>
                <a:gd name="T86" fmla="*/ 513 w 800"/>
                <a:gd name="T87" fmla="*/ 801 h 818"/>
                <a:gd name="T88" fmla="*/ 503 w 800"/>
                <a:gd name="T89" fmla="*/ 767 h 818"/>
                <a:gd name="T90" fmla="*/ 557 w 800"/>
                <a:gd name="T91" fmla="*/ 783 h 818"/>
                <a:gd name="T92" fmla="*/ 354 w 800"/>
                <a:gd name="T93" fmla="*/ 817 h 818"/>
                <a:gd name="T94" fmla="*/ 313 w 800"/>
                <a:gd name="T95" fmla="*/ 777 h 818"/>
                <a:gd name="T96" fmla="*/ 354 w 800"/>
                <a:gd name="T97" fmla="*/ 817 h 818"/>
                <a:gd name="T98" fmla="*/ 408 w 800"/>
                <a:gd name="T99" fmla="*/ 783 h 818"/>
                <a:gd name="T100" fmla="*/ 457 w 800"/>
                <a:gd name="T101" fmla="*/ 812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818">
                  <a:moveTo>
                    <a:pt x="419" y="38"/>
                  </a:moveTo>
                  <a:lnTo>
                    <a:pt x="419" y="38"/>
                  </a:lnTo>
                  <a:lnTo>
                    <a:pt x="419" y="38"/>
                  </a:lnTo>
                  <a:lnTo>
                    <a:pt x="419" y="38"/>
                  </a:lnTo>
                  <a:cubicBezTo>
                    <a:pt x="408" y="38"/>
                    <a:pt x="397" y="38"/>
                    <a:pt x="386" y="38"/>
                  </a:cubicBezTo>
                  <a:lnTo>
                    <a:pt x="386" y="38"/>
                  </a:lnTo>
                  <a:lnTo>
                    <a:pt x="375" y="38"/>
                  </a:lnTo>
                  <a:lnTo>
                    <a:pt x="375" y="0"/>
                  </a:lnTo>
                  <a:lnTo>
                    <a:pt x="386" y="0"/>
                  </a:lnTo>
                  <a:lnTo>
                    <a:pt x="386" y="0"/>
                  </a:lnTo>
                  <a:cubicBezTo>
                    <a:pt x="397" y="0"/>
                    <a:pt x="411" y="3"/>
                    <a:pt x="424" y="3"/>
                  </a:cubicBezTo>
                  <a:lnTo>
                    <a:pt x="424" y="3"/>
                  </a:lnTo>
                  <a:lnTo>
                    <a:pt x="419" y="38"/>
                  </a:lnTo>
                  <a:close/>
                  <a:moveTo>
                    <a:pt x="284" y="51"/>
                  </a:moveTo>
                  <a:lnTo>
                    <a:pt x="284" y="51"/>
                  </a:lnTo>
                  <a:lnTo>
                    <a:pt x="284" y="51"/>
                  </a:lnTo>
                  <a:lnTo>
                    <a:pt x="273" y="16"/>
                  </a:lnTo>
                  <a:lnTo>
                    <a:pt x="273" y="16"/>
                  </a:lnTo>
                  <a:cubicBezTo>
                    <a:pt x="289" y="11"/>
                    <a:pt x="305" y="8"/>
                    <a:pt x="319" y="6"/>
                  </a:cubicBezTo>
                  <a:lnTo>
                    <a:pt x="319" y="6"/>
                  </a:lnTo>
                  <a:lnTo>
                    <a:pt x="324" y="40"/>
                  </a:lnTo>
                  <a:lnTo>
                    <a:pt x="324" y="40"/>
                  </a:lnTo>
                  <a:cubicBezTo>
                    <a:pt x="311" y="43"/>
                    <a:pt x="297" y="46"/>
                    <a:pt x="284" y="51"/>
                  </a:cubicBezTo>
                  <a:close/>
                  <a:moveTo>
                    <a:pt x="511" y="59"/>
                  </a:moveTo>
                  <a:lnTo>
                    <a:pt x="511" y="59"/>
                  </a:lnTo>
                  <a:lnTo>
                    <a:pt x="511" y="59"/>
                  </a:lnTo>
                  <a:lnTo>
                    <a:pt x="511" y="59"/>
                  </a:lnTo>
                  <a:cubicBezTo>
                    <a:pt x="497" y="53"/>
                    <a:pt x="483" y="48"/>
                    <a:pt x="470" y="46"/>
                  </a:cubicBezTo>
                  <a:lnTo>
                    <a:pt x="470" y="46"/>
                  </a:lnTo>
                  <a:lnTo>
                    <a:pt x="478" y="11"/>
                  </a:lnTo>
                  <a:lnTo>
                    <a:pt x="478" y="11"/>
                  </a:lnTo>
                  <a:cubicBezTo>
                    <a:pt x="495" y="16"/>
                    <a:pt x="508" y="19"/>
                    <a:pt x="524" y="24"/>
                  </a:cubicBezTo>
                  <a:lnTo>
                    <a:pt x="524" y="24"/>
                  </a:lnTo>
                  <a:lnTo>
                    <a:pt x="511" y="59"/>
                  </a:lnTo>
                  <a:close/>
                  <a:moveTo>
                    <a:pt x="597" y="98"/>
                  </a:moveTo>
                  <a:lnTo>
                    <a:pt x="597" y="98"/>
                  </a:lnTo>
                  <a:lnTo>
                    <a:pt x="597" y="98"/>
                  </a:lnTo>
                  <a:lnTo>
                    <a:pt x="597" y="98"/>
                  </a:lnTo>
                  <a:cubicBezTo>
                    <a:pt x="583" y="91"/>
                    <a:pt x="573" y="85"/>
                    <a:pt x="559" y="77"/>
                  </a:cubicBezTo>
                  <a:lnTo>
                    <a:pt x="559" y="77"/>
                  </a:lnTo>
                  <a:lnTo>
                    <a:pt x="575" y="46"/>
                  </a:lnTo>
                  <a:lnTo>
                    <a:pt x="575" y="46"/>
                  </a:lnTo>
                  <a:cubicBezTo>
                    <a:pt x="589" y="53"/>
                    <a:pt x="603" y="61"/>
                    <a:pt x="616" y="69"/>
                  </a:cubicBezTo>
                  <a:lnTo>
                    <a:pt x="616" y="69"/>
                  </a:lnTo>
                  <a:lnTo>
                    <a:pt x="597" y="98"/>
                  </a:lnTo>
                  <a:close/>
                  <a:moveTo>
                    <a:pt x="667" y="159"/>
                  </a:moveTo>
                  <a:lnTo>
                    <a:pt x="667" y="159"/>
                  </a:lnTo>
                  <a:lnTo>
                    <a:pt x="667" y="159"/>
                  </a:lnTo>
                  <a:lnTo>
                    <a:pt x="667" y="159"/>
                  </a:lnTo>
                  <a:cubicBezTo>
                    <a:pt x="659" y="149"/>
                    <a:pt x="648" y="141"/>
                    <a:pt x="637" y="130"/>
                  </a:cubicBezTo>
                  <a:lnTo>
                    <a:pt x="637" y="130"/>
                  </a:lnTo>
                  <a:lnTo>
                    <a:pt x="662" y="104"/>
                  </a:lnTo>
                  <a:lnTo>
                    <a:pt x="662" y="104"/>
                  </a:lnTo>
                  <a:cubicBezTo>
                    <a:pt x="673" y="114"/>
                    <a:pt x="683" y="125"/>
                    <a:pt x="694" y="136"/>
                  </a:cubicBezTo>
                  <a:lnTo>
                    <a:pt x="694" y="136"/>
                  </a:lnTo>
                  <a:lnTo>
                    <a:pt x="667" y="159"/>
                  </a:lnTo>
                  <a:close/>
                  <a:moveTo>
                    <a:pt x="721" y="237"/>
                  </a:moveTo>
                  <a:lnTo>
                    <a:pt x="721" y="237"/>
                  </a:lnTo>
                  <a:lnTo>
                    <a:pt x="721" y="237"/>
                  </a:lnTo>
                  <a:lnTo>
                    <a:pt x="721" y="237"/>
                  </a:lnTo>
                  <a:cubicBezTo>
                    <a:pt x="713" y="224"/>
                    <a:pt x="708" y="213"/>
                    <a:pt x="699" y="200"/>
                  </a:cubicBezTo>
                  <a:lnTo>
                    <a:pt x="699" y="200"/>
                  </a:lnTo>
                  <a:lnTo>
                    <a:pt x="729" y="181"/>
                  </a:lnTo>
                  <a:lnTo>
                    <a:pt x="729" y="181"/>
                  </a:lnTo>
                  <a:cubicBezTo>
                    <a:pt x="737" y="192"/>
                    <a:pt x="745" y="205"/>
                    <a:pt x="753" y="221"/>
                  </a:cubicBezTo>
                  <a:lnTo>
                    <a:pt x="753" y="221"/>
                  </a:lnTo>
                  <a:lnTo>
                    <a:pt x="721" y="237"/>
                  </a:lnTo>
                  <a:close/>
                  <a:moveTo>
                    <a:pt x="753" y="322"/>
                  </a:moveTo>
                  <a:lnTo>
                    <a:pt x="753" y="322"/>
                  </a:lnTo>
                  <a:lnTo>
                    <a:pt x="753" y="322"/>
                  </a:lnTo>
                  <a:lnTo>
                    <a:pt x="753" y="322"/>
                  </a:lnTo>
                  <a:cubicBezTo>
                    <a:pt x="750" y="309"/>
                    <a:pt x="745" y="295"/>
                    <a:pt x="743" y="282"/>
                  </a:cubicBezTo>
                  <a:lnTo>
                    <a:pt x="743" y="282"/>
                  </a:lnTo>
                  <a:lnTo>
                    <a:pt x="775" y="271"/>
                  </a:lnTo>
                  <a:lnTo>
                    <a:pt x="775" y="271"/>
                  </a:lnTo>
                  <a:cubicBezTo>
                    <a:pt x="781" y="285"/>
                    <a:pt x="786" y="301"/>
                    <a:pt x="789" y="314"/>
                  </a:cubicBezTo>
                  <a:lnTo>
                    <a:pt x="789" y="314"/>
                  </a:lnTo>
                  <a:lnTo>
                    <a:pt x="753" y="322"/>
                  </a:lnTo>
                  <a:close/>
                  <a:moveTo>
                    <a:pt x="799" y="415"/>
                  </a:moveTo>
                  <a:lnTo>
                    <a:pt x="799" y="415"/>
                  </a:lnTo>
                  <a:lnTo>
                    <a:pt x="799" y="415"/>
                  </a:lnTo>
                  <a:lnTo>
                    <a:pt x="765" y="415"/>
                  </a:lnTo>
                  <a:lnTo>
                    <a:pt x="765" y="410"/>
                  </a:lnTo>
                  <a:lnTo>
                    <a:pt x="765" y="410"/>
                  </a:lnTo>
                  <a:cubicBezTo>
                    <a:pt x="765" y="397"/>
                    <a:pt x="765" y="386"/>
                    <a:pt x="762" y="373"/>
                  </a:cubicBezTo>
                  <a:lnTo>
                    <a:pt x="762" y="373"/>
                  </a:lnTo>
                  <a:lnTo>
                    <a:pt x="799" y="370"/>
                  </a:lnTo>
                  <a:lnTo>
                    <a:pt x="799" y="370"/>
                  </a:lnTo>
                  <a:cubicBezTo>
                    <a:pt x="799" y="384"/>
                    <a:pt x="799" y="397"/>
                    <a:pt x="799" y="410"/>
                  </a:cubicBezTo>
                  <a:lnTo>
                    <a:pt x="799" y="410"/>
                  </a:lnTo>
                  <a:lnTo>
                    <a:pt x="799" y="415"/>
                  </a:lnTo>
                  <a:close/>
                  <a:moveTo>
                    <a:pt x="786" y="516"/>
                  </a:moveTo>
                  <a:lnTo>
                    <a:pt x="786" y="516"/>
                  </a:lnTo>
                  <a:lnTo>
                    <a:pt x="786" y="516"/>
                  </a:lnTo>
                  <a:lnTo>
                    <a:pt x="750" y="508"/>
                  </a:lnTo>
                  <a:lnTo>
                    <a:pt x="750" y="508"/>
                  </a:lnTo>
                  <a:cubicBezTo>
                    <a:pt x="753" y="495"/>
                    <a:pt x="759" y="479"/>
                    <a:pt x="759" y="466"/>
                  </a:cubicBezTo>
                  <a:lnTo>
                    <a:pt x="759" y="466"/>
                  </a:lnTo>
                  <a:lnTo>
                    <a:pt x="796" y="471"/>
                  </a:lnTo>
                  <a:lnTo>
                    <a:pt x="796" y="471"/>
                  </a:lnTo>
                  <a:cubicBezTo>
                    <a:pt x="794" y="487"/>
                    <a:pt x="789" y="503"/>
                    <a:pt x="786" y="516"/>
                  </a:cubicBezTo>
                  <a:close/>
                  <a:moveTo>
                    <a:pt x="22" y="607"/>
                  </a:moveTo>
                  <a:lnTo>
                    <a:pt x="22" y="607"/>
                  </a:lnTo>
                  <a:lnTo>
                    <a:pt x="22" y="607"/>
                  </a:lnTo>
                  <a:lnTo>
                    <a:pt x="22" y="607"/>
                  </a:lnTo>
                  <a:cubicBezTo>
                    <a:pt x="13" y="594"/>
                    <a:pt x="5" y="578"/>
                    <a:pt x="0" y="565"/>
                  </a:cubicBezTo>
                  <a:lnTo>
                    <a:pt x="0" y="565"/>
                  </a:lnTo>
                  <a:lnTo>
                    <a:pt x="35" y="551"/>
                  </a:lnTo>
                  <a:lnTo>
                    <a:pt x="35" y="551"/>
                  </a:lnTo>
                  <a:cubicBezTo>
                    <a:pt x="41" y="565"/>
                    <a:pt x="46" y="578"/>
                    <a:pt x="51" y="588"/>
                  </a:cubicBezTo>
                  <a:lnTo>
                    <a:pt x="51" y="588"/>
                  </a:lnTo>
                  <a:lnTo>
                    <a:pt x="22" y="607"/>
                  </a:lnTo>
                  <a:close/>
                  <a:moveTo>
                    <a:pt x="748" y="612"/>
                  </a:moveTo>
                  <a:lnTo>
                    <a:pt x="748" y="612"/>
                  </a:lnTo>
                  <a:lnTo>
                    <a:pt x="748" y="612"/>
                  </a:lnTo>
                  <a:lnTo>
                    <a:pt x="716" y="594"/>
                  </a:lnTo>
                  <a:lnTo>
                    <a:pt x="716" y="594"/>
                  </a:lnTo>
                  <a:cubicBezTo>
                    <a:pt x="724" y="580"/>
                    <a:pt x="729" y="570"/>
                    <a:pt x="735" y="557"/>
                  </a:cubicBezTo>
                  <a:lnTo>
                    <a:pt x="735" y="557"/>
                  </a:lnTo>
                  <a:lnTo>
                    <a:pt x="767" y="570"/>
                  </a:lnTo>
                  <a:lnTo>
                    <a:pt x="767" y="570"/>
                  </a:lnTo>
                  <a:cubicBezTo>
                    <a:pt x="762" y="583"/>
                    <a:pt x="753" y="599"/>
                    <a:pt x="748" y="612"/>
                  </a:cubicBezTo>
                  <a:close/>
                  <a:moveTo>
                    <a:pt x="82" y="689"/>
                  </a:moveTo>
                  <a:lnTo>
                    <a:pt x="82" y="689"/>
                  </a:lnTo>
                  <a:lnTo>
                    <a:pt x="82" y="689"/>
                  </a:lnTo>
                  <a:lnTo>
                    <a:pt x="82" y="689"/>
                  </a:lnTo>
                  <a:cubicBezTo>
                    <a:pt x="70" y="676"/>
                    <a:pt x="59" y="665"/>
                    <a:pt x="51" y="652"/>
                  </a:cubicBezTo>
                  <a:lnTo>
                    <a:pt x="51" y="652"/>
                  </a:lnTo>
                  <a:lnTo>
                    <a:pt x="82" y="631"/>
                  </a:lnTo>
                  <a:lnTo>
                    <a:pt x="82" y="631"/>
                  </a:lnTo>
                  <a:cubicBezTo>
                    <a:pt x="89" y="644"/>
                    <a:pt x="97" y="655"/>
                    <a:pt x="108" y="665"/>
                  </a:cubicBezTo>
                  <a:lnTo>
                    <a:pt x="108" y="665"/>
                  </a:lnTo>
                  <a:lnTo>
                    <a:pt x="82" y="689"/>
                  </a:lnTo>
                  <a:close/>
                  <a:moveTo>
                    <a:pt x="686" y="692"/>
                  </a:moveTo>
                  <a:lnTo>
                    <a:pt x="686" y="692"/>
                  </a:lnTo>
                  <a:lnTo>
                    <a:pt x="686" y="692"/>
                  </a:lnTo>
                  <a:lnTo>
                    <a:pt x="659" y="668"/>
                  </a:lnTo>
                  <a:lnTo>
                    <a:pt x="659" y="668"/>
                  </a:lnTo>
                  <a:cubicBezTo>
                    <a:pt x="670" y="657"/>
                    <a:pt x="678" y="647"/>
                    <a:pt x="686" y="636"/>
                  </a:cubicBezTo>
                  <a:lnTo>
                    <a:pt x="686" y="636"/>
                  </a:lnTo>
                  <a:lnTo>
                    <a:pt x="716" y="657"/>
                  </a:lnTo>
                  <a:lnTo>
                    <a:pt x="716" y="657"/>
                  </a:lnTo>
                  <a:cubicBezTo>
                    <a:pt x="708" y="670"/>
                    <a:pt x="696" y="681"/>
                    <a:pt x="686" y="692"/>
                  </a:cubicBezTo>
                  <a:close/>
                  <a:moveTo>
                    <a:pt x="159" y="753"/>
                  </a:moveTo>
                  <a:lnTo>
                    <a:pt x="159" y="753"/>
                  </a:lnTo>
                  <a:lnTo>
                    <a:pt x="159" y="753"/>
                  </a:lnTo>
                  <a:lnTo>
                    <a:pt x="159" y="753"/>
                  </a:lnTo>
                  <a:cubicBezTo>
                    <a:pt x="146" y="746"/>
                    <a:pt x="135" y="738"/>
                    <a:pt x="121" y="727"/>
                  </a:cubicBezTo>
                  <a:lnTo>
                    <a:pt x="121" y="727"/>
                  </a:lnTo>
                  <a:lnTo>
                    <a:pt x="146" y="700"/>
                  </a:lnTo>
                  <a:lnTo>
                    <a:pt x="146" y="700"/>
                  </a:lnTo>
                  <a:cubicBezTo>
                    <a:pt x="157" y="708"/>
                    <a:pt x="167" y="716"/>
                    <a:pt x="179" y="724"/>
                  </a:cubicBezTo>
                  <a:lnTo>
                    <a:pt x="179" y="724"/>
                  </a:lnTo>
                  <a:lnTo>
                    <a:pt x="159" y="753"/>
                  </a:lnTo>
                  <a:close/>
                  <a:moveTo>
                    <a:pt x="605" y="756"/>
                  </a:moveTo>
                  <a:lnTo>
                    <a:pt x="605" y="756"/>
                  </a:lnTo>
                  <a:lnTo>
                    <a:pt x="605" y="756"/>
                  </a:lnTo>
                  <a:lnTo>
                    <a:pt x="586" y="727"/>
                  </a:lnTo>
                  <a:lnTo>
                    <a:pt x="586" y="727"/>
                  </a:lnTo>
                  <a:cubicBezTo>
                    <a:pt x="600" y="719"/>
                    <a:pt x="611" y="711"/>
                    <a:pt x="621" y="702"/>
                  </a:cubicBezTo>
                  <a:lnTo>
                    <a:pt x="621" y="702"/>
                  </a:lnTo>
                  <a:lnTo>
                    <a:pt x="642" y="730"/>
                  </a:lnTo>
                  <a:lnTo>
                    <a:pt x="642" y="730"/>
                  </a:lnTo>
                  <a:cubicBezTo>
                    <a:pt x="632" y="740"/>
                    <a:pt x="619" y="748"/>
                    <a:pt x="605" y="756"/>
                  </a:cubicBezTo>
                  <a:close/>
                  <a:moveTo>
                    <a:pt x="254" y="798"/>
                  </a:moveTo>
                  <a:lnTo>
                    <a:pt x="254" y="798"/>
                  </a:lnTo>
                  <a:lnTo>
                    <a:pt x="254" y="798"/>
                  </a:lnTo>
                  <a:lnTo>
                    <a:pt x="254" y="798"/>
                  </a:lnTo>
                  <a:cubicBezTo>
                    <a:pt x="238" y="793"/>
                    <a:pt x="224" y="788"/>
                    <a:pt x="211" y="780"/>
                  </a:cubicBezTo>
                  <a:lnTo>
                    <a:pt x="211" y="780"/>
                  </a:lnTo>
                  <a:lnTo>
                    <a:pt x="224" y="748"/>
                  </a:lnTo>
                  <a:lnTo>
                    <a:pt x="224" y="748"/>
                  </a:lnTo>
                  <a:cubicBezTo>
                    <a:pt x="238" y="753"/>
                    <a:pt x="251" y="759"/>
                    <a:pt x="265" y="764"/>
                  </a:cubicBezTo>
                  <a:lnTo>
                    <a:pt x="265" y="764"/>
                  </a:lnTo>
                  <a:lnTo>
                    <a:pt x="254" y="798"/>
                  </a:lnTo>
                  <a:close/>
                  <a:moveTo>
                    <a:pt x="513" y="801"/>
                  </a:moveTo>
                  <a:lnTo>
                    <a:pt x="513" y="801"/>
                  </a:lnTo>
                  <a:lnTo>
                    <a:pt x="513" y="801"/>
                  </a:lnTo>
                  <a:lnTo>
                    <a:pt x="503" y="767"/>
                  </a:lnTo>
                  <a:lnTo>
                    <a:pt x="503" y="767"/>
                  </a:lnTo>
                  <a:cubicBezTo>
                    <a:pt x="513" y="761"/>
                    <a:pt x="527" y="756"/>
                    <a:pt x="540" y="751"/>
                  </a:cubicBezTo>
                  <a:lnTo>
                    <a:pt x="540" y="751"/>
                  </a:lnTo>
                  <a:lnTo>
                    <a:pt x="557" y="783"/>
                  </a:lnTo>
                  <a:lnTo>
                    <a:pt x="557" y="783"/>
                  </a:lnTo>
                  <a:cubicBezTo>
                    <a:pt x="540" y="791"/>
                    <a:pt x="527" y="796"/>
                    <a:pt x="513" y="801"/>
                  </a:cubicBezTo>
                  <a:close/>
                  <a:moveTo>
                    <a:pt x="354" y="817"/>
                  </a:moveTo>
                  <a:lnTo>
                    <a:pt x="354" y="817"/>
                  </a:lnTo>
                  <a:lnTo>
                    <a:pt x="354" y="817"/>
                  </a:lnTo>
                  <a:lnTo>
                    <a:pt x="354" y="817"/>
                  </a:lnTo>
                  <a:cubicBezTo>
                    <a:pt x="338" y="817"/>
                    <a:pt x="324" y="814"/>
                    <a:pt x="308" y="812"/>
                  </a:cubicBezTo>
                  <a:lnTo>
                    <a:pt x="308" y="812"/>
                  </a:lnTo>
                  <a:lnTo>
                    <a:pt x="313" y="777"/>
                  </a:lnTo>
                  <a:lnTo>
                    <a:pt x="313" y="777"/>
                  </a:lnTo>
                  <a:cubicBezTo>
                    <a:pt x="329" y="780"/>
                    <a:pt x="343" y="783"/>
                    <a:pt x="357" y="783"/>
                  </a:cubicBezTo>
                  <a:lnTo>
                    <a:pt x="357" y="783"/>
                  </a:lnTo>
                  <a:lnTo>
                    <a:pt x="354" y="817"/>
                  </a:lnTo>
                  <a:close/>
                  <a:moveTo>
                    <a:pt x="411" y="817"/>
                  </a:moveTo>
                  <a:lnTo>
                    <a:pt x="411" y="817"/>
                  </a:lnTo>
                  <a:lnTo>
                    <a:pt x="411" y="817"/>
                  </a:lnTo>
                  <a:lnTo>
                    <a:pt x="408" y="783"/>
                  </a:lnTo>
                  <a:lnTo>
                    <a:pt x="408" y="783"/>
                  </a:lnTo>
                  <a:cubicBezTo>
                    <a:pt x="421" y="783"/>
                    <a:pt x="437" y="780"/>
                    <a:pt x="451" y="777"/>
                  </a:cubicBezTo>
                  <a:lnTo>
                    <a:pt x="451" y="777"/>
                  </a:lnTo>
                  <a:lnTo>
                    <a:pt x="457" y="812"/>
                  </a:lnTo>
                  <a:lnTo>
                    <a:pt x="457" y="812"/>
                  </a:lnTo>
                  <a:cubicBezTo>
                    <a:pt x="441" y="814"/>
                    <a:pt x="427" y="817"/>
                    <a:pt x="411" y="81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7" name="Freeform 16"/>
            <p:cNvSpPr>
              <a:spLocks noChangeArrowheads="1"/>
            </p:cNvSpPr>
            <p:nvPr/>
          </p:nvSpPr>
          <p:spPr bwMode="auto">
            <a:xfrm>
              <a:off x="4613275" y="6592888"/>
              <a:ext cx="14288" cy="9525"/>
            </a:xfrm>
            <a:custGeom>
              <a:avLst/>
              <a:gdLst>
                <a:gd name="T0" fmla="*/ 3 w 38"/>
                <a:gd name="T1" fmla="*/ 26 h 27"/>
                <a:gd name="T2" fmla="*/ 3 w 38"/>
                <a:gd name="T3" fmla="*/ 26 h 27"/>
                <a:gd name="T4" fmla="*/ 3 w 38"/>
                <a:gd name="T5" fmla="*/ 26 h 27"/>
                <a:gd name="T6" fmla="*/ 3 w 38"/>
                <a:gd name="T7" fmla="*/ 26 h 27"/>
                <a:gd name="T8" fmla="*/ 0 w 38"/>
                <a:gd name="T9" fmla="*/ 5 h 27"/>
                <a:gd name="T10" fmla="*/ 0 w 38"/>
                <a:gd name="T11" fmla="*/ 5 h 27"/>
                <a:gd name="T12" fmla="*/ 34 w 38"/>
                <a:gd name="T13" fmla="*/ 0 h 27"/>
                <a:gd name="T14" fmla="*/ 34 w 38"/>
                <a:gd name="T15" fmla="*/ 0 h 27"/>
                <a:gd name="T16" fmla="*/ 37 w 38"/>
                <a:gd name="T17" fmla="*/ 18 h 27"/>
                <a:gd name="T18" fmla="*/ 37 w 38"/>
                <a:gd name="T19" fmla="*/ 18 h 27"/>
                <a:gd name="T20" fmla="*/ 3 w 38"/>
                <a:gd name="T21"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7">
                  <a:moveTo>
                    <a:pt x="3" y="26"/>
                  </a:moveTo>
                  <a:lnTo>
                    <a:pt x="3" y="26"/>
                  </a:lnTo>
                  <a:lnTo>
                    <a:pt x="3" y="26"/>
                  </a:lnTo>
                  <a:lnTo>
                    <a:pt x="3" y="26"/>
                  </a:lnTo>
                  <a:cubicBezTo>
                    <a:pt x="3" y="21"/>
                    <a:pt x="0" y="13"/>
                    <a:pt x="0" y="5"/>
                  </a:cubicBezTo>
                  <a:lnTo>
                    <a:pt x="0" y="5"/>
                  </a:lnTo>
                  <a:lnTo>
                    <a:pt x="34" y="0"/>
                  </a:lnTo>
                  <a:lnTo>
                    <a:pt x="34" y="0"/>
                  </a:lnTo>
                  <a:cubicBezTo>
                    <a:pt x="34" y="5"/>
                    <a:pt x="37" y="13"/>
                    <a:pt x="37" y="18"/>
                  </a:cubicBezTo>
                  <a:lnTo>
                    <a:pt x="37" y="18"/>
                  </a:lnTo>
                  <a:lnTo>
                    <a:pt x="3" y="2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8" name="Freeform 17"/>
            <p:cNvSpPr>
              <a:spLocks noChangeArrowheads="1"/>
            </p:cNvSpPr>
            <p:nvPr/>
          </p:nvSpPr>
          <p:spPr bwMode="auto">
            <a:xfrm>
              <a:off x="4449763" y="6432550"/>
              <a:ext cx="12700" cy="15875"/>
            </a:xfrm>
            <a:custGeom>
              <a:avLst/>
              <a:gdLst>
                <a:gd name="T0" fmla="*/ 19 w 37"/>
                <a:gd name="T1" fmla="*/ 42 h 43"/>
                <a:gd name="T2" fmla="*/ 19 w 37"/>
                <a:gd name="T3" fmla="*/ 42 h 43"/>
                <a:gd name="T4" fmla="*/ 19 w 37"/>
                <a:gd name="T5" fmla="*/ 42 h 43"/>
                <a:gd name="T6" fmla="*/ 19 w 37"/>
                <a:gd name="T7" fmla="*/ 42 h 43"/>
                <a:gd name="T8" fmla="*/ 0 w 37"/>
                <a:gd name="T9" fmla="*/ 32 h 43"/>
                <a:gd name="T10" fmla="*/ 0 w 37"/>
                <a:gd name="T11" fmla="*/ 32 h 43"/>
                <a:gd name="T12" fmla="*/ 13 w 37"/>
                <a:gd name="T13" fmla="*/ 0 h 43"/>
                <a:gd name="T14" fmla="*/ 13 w 37"/>
                <a:gd name="T15" fmla="*/ 0 h 43"/>
                <a:gd name="T16" fmla="*/ 36 w 37"/>
                <a:gd name="T17" fmla="*/ 11 h 43"/>
                <a:gd name="T18" fmla="*/ 36 w 37"/>
                <a:gd name="T19" fmla="*/ 11 h 43"/>
                <a:gd name="T20" fmla="*/ 19 w 37"/>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3">
                  <a:moveTo>
                    <a:pt x="19" y="42"/>
                  </a:moveTo>
                  <a:lnTo>
                    <a:pt x="19" y="42"/>
                  </a:lnTo>
                  <a:lnTo>
                    <a:pt x="19" y="42"/>
                  </a:lnTo>
                  <a:lnTo>
                    <a:pt x="19" y="42"/>
                  </a:lnTo>
                  <a:cubicBezTo>
                    <a:pt x="13" y="37"/>
                    <a:pt x="5" y="34"/>
                    <a:pt x="0" y="32"/>
                  </a:cubicBezTo>
                  <a:lnTo>
                    <a:pt x="0" y="32"/>
                  </a:lnTo>
                  <a:lnTo>
                    <a:pt x="13" y="0"/>
                  </a:lnTo>
                  <a:lnTo>
                    <a:pt x="13" y="0"/>
                  </a:lnTo>
                  <a:cubicBezTo>
                    <a:pt x="21" y="3"/>
                    <a:pt x="30" y="5"/>
                    <a:pt x="36" y="11"/>
                  </a:cubicBezTo>
                  <a:lnTo>
                    <a:pt x="36" y="11"/>
                  </a:lnTo>
                  <a:lnTo>
                    <a:pt x="19" y="4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9" name="Freeform 18"/>
            <p:cNvSpPr>
              <a:spLocks noChangeArrowheads="1"/>
            </p:cNvSpPr>
            <p:nvPr/>
          </p:nvSpPr>
          <p:spPr bwMode="auto">
            <a:xfrm>
              <a:off x="4246563" y="6419850"/>
              <a:ext cx="288925" cy="293688"/>
            </a:xfrm>
            <a:custGeom>
              <a:avLst/>
              <a:gdLst>
                <a:gd name="T0" fmla="*/ 375 w 801"/>
                <a:gd name="T1" fmla="*/ 3 h 818"/>
                <a:gd name="T2" fmla="*/ 423 w 801"/>
                <a:gd name="T3" fmla="*/ 0 h 818"/>
                <a:gd name="T4" fmla="*/ 381 w 801"/>
                <a:gd name="T5" fmla="*/ 38 h 818"/>
                <a:gd name="T6" fmla="*/ 516 w 801"/>
                <a:gd name="T7" fmla="*/ 51 h 818"/>
                <a:gd name="T8" fmla="*/ 480 w 801"/>
                <a:gd name="T9" fmla="*/ 6 h 818"/>
                <a:gd name="T10" fmla="*/ 289 w 801"/>
                <a:gd name="T11" fmla="*/ 59 h 818"/>
                <a:gd name="T12" fmla="*/ 276 w 801"/>
                <a:gd name="T13" fmla="*/ 24 h 818"/>
                <a:gd name="T14" fmla="*/ 330 w 801"/>
                <a:gd name="T15" fmla="*/ 46 h 818"/>
                <a:gd name="T16" fmla="*/ 202 w 801"/>
                <a:gd name="T17" fmla="*/ 98 h 818"/>
                <a:gd name="T18" fmla="*/ 224 w 801"/>
                <a:gd name="T19" fmla="*/ 46 h 818"/>
                <a:gd name="T20" fmla="*/ 132 w 801"/>
                <a:gd name="T21" fmla="*/ 159 h 818"/>
                <a:gd name="T22" fmla="*/ 105 w 801"/>
                <a:gd name="T23" fmla="*/ 136 h 818"/>
                <a:gd name="T24" fmla="*/ 161 w 801"/>
                <a:gd name="T25" fmla="*/ 130 h 818"/>
                <a:gd name="T26" fmla="*/ 78 w 801"/>
                <a:gd name="T27" fmla="*/ 237 h 818"/>
                <a:gd name="T28" fmla="*/ 70 w 801"/>
                <a:gd name="T29" fmla="*/ 181 h 818"/>
                <a:gd name="T30" fmla="*/ 46 w 801"/>
                <a:gd name="T31" fmla="*/ 322 h 818"/>
                <a:gd name="T32" fmla="*/ 10 w 801"/>
                <a:gd name="T33" fmla="*/ 314 h 818"/>
                <a:gd name="T34" fmla="*/ 56 w 801"/>
                <a:gd name="T35" fmla="*/ 282 h 818"/>
                <a:gd name="T36" fmla="*/ 0 w 801"/>
                <a:gd name="T37" fmla="*/ 415 h 818"/>
                <a:gd name="T38" fmla="*/ 0 w 801"/>
                <a:gd name="T39" fmla="*/ 370 h 818"/>
                <a:gd name="T40" fmla="*/ 35 w 801"/>
                <a:gd name="T41" fmla="*/ 410 h 818"/>
                <a:gd name="T42" fmla="*/ 14 w 801"/>
                <a:gd name="T43" fmla="*/ 516 h 818"/>
                <a:gd name="T44" fmla="*/ 2 w 801"/>
                <a:gd name="T45" fmla="*/ 471 h 818"/>
                <a:gd name="T46" fmla="*/ 48 w 801"/>
                <a:gd name="T47" fmla="*/ 508 h 818"/>
                <a:gd name="T48" fmla="*/ 777 w 801"/>
                <a:gd name="T49" fmla="*/ 607 h 818"/>
                <a:gd name="T50" fmla="*/ 764 w 801"/>
                <a:gd name="T51" fmla="*/ 551 h 818"/>
                <a:gd name="T52" fmla="*/ 51 w 801"/>
                <a:gd name="T53" fmla="*/ 612 h 818"/>
                <a:gd name="T54" fmla="*/ 32 w 801"/>
                <a:gd name="T55" fmla="*/ 570 h 818"/>
                <a:gd name="T56" fmla="*/ 84 w 801"/>
                <a:gd name="T57" fmla="*/ 594 h 818"/>
                <a:gd name="T58" fmla="*/ 718 w 801"/>
                <a:gd name="T59" fmla="*/ 689 h 818"/>
                <a:gd name="T60" fmla="*/ 718 w 801"/>
                <a:gd name="T61" fmla="*/ 631 h 818"/>
                <a:gd name="T62" fmla="*/ 718 w 801"/>
                <a:gd name="T63" fmla="*/ 689 h 818"/>
                <a:gd name="T64" fmla="*/ 113 w 801"/>
                <a:gd name="T65" fmla="*/ 692 h 818"/>
                <a:gd name="T66" fmla="*/ 113 w 801"/>
                <a:gd name="T67" fmla="*/ 636 h 818"/>
                <a:gd name="T68" fmla="*/ 639 w 801"/>
                <a:gd name="T69" fmla="*/ 753 h 818"/>
                <a:gd name="T70" fmla="*/ 618 w 801"/>
                <a:gd name="T71" fmla="*/ 724 h 818"/>
                <a:gd name="T72" fmla="*/ 677 w 801"/>
                <a:gd name="T73" fmla="*/ 727 h 818"/>
                <a:gd name="T74" fmla="*/ 194 w 801"/>
                <a:gd name="T75" fmla="*/ 756 h 818"/>
                <a:gd name="T76" fmla="*/ 178 w 801"/>
                <a:gd name="T77" fmla="*/ 702 h 818"/>
                <a:gd name="T78" fmla="*/ 194 w 801"/>
                <a:gd name="T79" fmla="*/ 756 h 818"/>
                <a:gd name="T80" fmla="*/ 534 w 801"/>
                <a:gd name="T81" fmla="*/ 764 h 818"/>
                <a:gd name="T82" fmla="*/ 588 w 801"/>
                <a:gd name="T83" fmla="*/ 780 h 818"/>
                <a:gd name="T84" fmla="*/ 286 w 801"/>
                <a:gd name="T85" fmla="*/ 801 h 818"/>
                <a:gd name="T86" fmla="*/ 243 w 801"/>
                <a:gd name="T87" fmla="*/ 783 h 818"/>
                <a:gd name="T88" fmla="*/ 297 w 801"/>
                <a:gd name="T89" fmla="*/ 767 h 818"/>
                <a:gd name="T90" fmla="*/ 446 w 801"/>
                <a:gd name="T91" fmla="*/ 817 h 818"/>
                <a:gd name="T92" fmla="*/ 486 w 801"/>
                <a:gd name="T93" fmla="*/ 777 h 818"/>
                <a:gd name="T94" fmla="*/ 389 w 801"/>
                <a:gd name="T95" fmla="*/ 817 h 818"/>
                <a:gd name="T96" fmla="*/ 343 w 801"/>
                <a:gd name="T97" fmla="*/ 812 h 818"/>
                <a:gd name="T98" fmla="*/ 392 w 801"/>
                <a:gd name="T99" fmla="*/ 78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1" h="818">
                  <a:moveTo>
                    <a:pt x="381" y="38"/>
                  </a:moveTo>
                  <a:lnTo>
                    <a:pt x="381" y="38"/>
                  </a:lnTo>
                  <a:lnTo>
                    <a:pt x="381" y="38"/>
                  </a:lnTo>
                  <a:lnTo>
                    <a:pt x="375" y="3"/>
                  </a:lnTo>
                  <a:lnTo>
                    <a:pt x="375" y="3"/>
                  </a:lnTo>
                  <a:cubicBezTo>
                    <a:pt x="389" y="3"/>
                    <a:pt x="402" y="0"/>
                    <a:pt x="413" y="0"/>
                  </a:cubicBezTo>
                  <a:lnTo>
                    <a:pt x="413" y="0"/>
                  </a:lnTo>
                  <a:lnTo>
                    <a:pt x="423" y="0"/>
                  </a:lnTo>
                  <a:lnTo>
                    <a:pt x="421" y="38"/>
                  </a:lnTo>
                  <a:lnTo>
                    <a:pt x="413" y="38"/>
                  </a:lnTo>
                  <a:lnTo>
                    <a:pt x="413" y="38"/>
                  </a:lnTo>
                  <a:cubicBezTo>
                    <a:pt x="402" y="38"/>
                    <a:pt x="392" y="38"/>
                    <a:pt x="381" y="38"/>
                  </a:cubicBezTo>
                  <a:close/>
                  <a:moveTo>
                    <a:pt x="516" y="51"/>
                  </a:moveTo>
                  <a:lnTo>
                    <a:pt x="516" y="51"/>
                  </a:lnTo>
                  <a:lnTo>
                    <a:pt x="516" y="51"/>
                  </a:lnTo>
                  <a:lnTo>
                    <a:pt x="516" y="51"/>
                  </a:lnTo>
                  <a:cubicBezTo>
                    <a:pt x="502" y="46"/>
                    <a:pt x="489" y="43"/>
                    <a:pt x="472" y="40"/>
                  </a:cubicBezTo>
                  <a:lnTo>
                    <a:pt x="472" y="40"/>
                  </a:lnTo>
                  <a:lnTo>
                    <a:pt x="480" y="6"/>
                  </a:lnTo>
                  <a:lnTo>
                    <a:pt x="480" y="6"/>
                  </a:lnTo>
                  <a:cubicBezTo>
                    <a:pt x="494" y="8"/>
                    <a:pt x="510" y="11"/>
                    <a:pt x="526" y="16"/>
                  </a:cubicBezTo>
                  <a:lnTo>
                    <a:pt x="526" y="16"/>
                  </a:lnTo>
                  <a:lnTo>
                    <a:pt x="516" y="51"/>
                  </a:lnTo>
                  <a:close/>
                  <a:moveTo>
                    <a:pt x="289" y="59"/>
                  </a:moveTo>
                  <a:lnTo>
                    <a:pt x="289" y="59"/>
                  </a:lnTo>
                  <a:lnTo>
                    <a:pt x="289" y="59"/>
                  </a:lnTo>
                  <a:lnTo>
                    <a:pt x="276" y="24"/>
                  </a:lnTo>
                  <a:lnTo>
                    <a:pt x="276" y="24"/>
                  </a:lnTo>
                  <a:cubicBezTo>
                    <a:pt x="292" y="19"/>
                    <a:pt x="305" y="16"/>
                    <a:pt x="321" y="11"/>
                  </a:cubicBezTo>
                  <a:lnTo>
                    <a:pt x="321" y="11"/>
                  </a:lnTo>
                  <a:lnTo>
                    <a:pt x="330" y="46"/>
                  </a:lnTo>
                  <a:lnTo>
                    <a:pt x="330" y="46"/>
                  </a:lnTo>
                  <a:cubicBezTo>
                    <a:pt x="315" y="48"/>
                    <a:pt x="300" y="53"/>
                    <a:pt x="289" y="59"/>
                  </a:cubicBezTo>
                  <a:close/>
                  <a:moveTo>
                    <a:pt x="202" y="98"/>
                  </a:moveTo>
                  <a:lnTo>
                    <a:pt x="202" y="98"/>
                  </a:lnTo>
                  <a:lnTo>
                    <a:pt x="202" y="98"/>
                  </a:lnTo>
                  <a:lnTo>
                    <a:pt x="184" y="69"/>
                  </a:lnTo>
                  <a:lnTo>
                    <a:pt x="184" y="69"/>
                  </a:lnTo>
                  <a:cubicBezTo>
                    <a:pt x="197" y="61"/>
                    <a:pt x="210" y="53"/>
                    <a:pt x="224" y="46"/>
                  </a:cubicBezTo>
                  <a:lnTo>
                    <a:pt x="224" y="46"/>
                  </a:lnTo>
                  <a:lnTo>
                    <a:pt x="240" y="77"/>
                  </a:lnTo>
                  <a:lnTo>
                    <a:pt x="240" y="77"/>
                  </a:lnTo>
                  <a:cubicBezTo>
                    <a:pt x="227" y="85"/>
                    <a:pt x="215" y="91"/>
                    <a:pt x="202" y="98"/>
                  </a:cubicBezTo>
                  <a:close/>
                  <a:moveTo>
                    <a:pt x="132" y="159"/>
                  </a:moveTo>
                  <a:lnTo>
                    <a:pt x="132" y="159"/>
                  </a:lnTo>
                  <a:lnTo>
                    <a:pt x="132" y="159"/>
                  </a:lnTo>
                  <a:lnTo>
                    <a:pt x="105" y="136"/>
                  </a:lnTo>
                  <a:lnTo>
                    <a:pt x="105" y="136"/>
                  </a:lnTo>
                  <a:cubicBezTo>
                    <a:pt x="115" y="125"/>
                    <a:pt x="127" y="114"/>
                    <a:pt x="138" y="104"/>
                  </a:cubicBezTo>
                  <a:lnTo>
                    <a:pt x="138" y="104"/>
                  </a:lnTo>
                  <a:lnTo>
                    <a:pt x="161" y="130"/>
                  </a:lnTo>
                  <a:lnTo>
                    <a:pt x="161" y="130"/>
                  </a:lnTo>
                  <a:cubicBezTo>
                    <a:pt x="151" y="141"/>
                    <a:pt x="140" y="149"/>
                    <a:pt x="132" y="159"/>
                  </a:cubicBezTo>
                  <a:close/>
                  <a:moveTo>
                    <a:pt x="78" y="237"/>
                  </a:moveTo>
                  <a:lnTo>
                    <a:pt x="78" y="237"/>
                  </a:lnTo>
                  <a:lnTo>
                    <a:pt x="78" y="237"/>
                  </a:lnTo>
                  <a:lnTo>
                    <a:pt x="46" y="221"/>
                  </a:lnTo>
                  <a:lnTo>
                    <a:pt x="46" y="221"/>
                  </a:lnTo>
                  <a:cubicBezTo>
                    <a:pt x="54" y="205"/>
                    <a:pt x="61" y="192"/>
                    <a:pt x="70" y="181"/>
                  </a:cubicBezTo>
                  <a:lnTo>
                    <a:pt x="70" y="181"/>
                  </a:lnTo>
                  <a:lnTo>
                    <a:pt x="100" y="200"/>
                  </a:lnTo>
                  <a:lnTo>
                    <a:pt x="100" y="200"/>
                  </a:lnTo>
                  <a:cubicBezTo>
                    <a:pt x="92" y="213"/>
                    <a:pt x="84" y="224"/>
                    <a:pt x="78" y="237"/>
                  </a:cubicBezTo>
                  <a:close/>
                  <a:moveTo>
                    <a:pt x="46" y="322"/>
                  </a:moveTo>
                  <a:lnTo>
                    <a:pt x="46" y="322"/>
                  </a:lnTo>
                  <a:lnTo>
                    <a:pt x="46" y="322"/>
                  </a:lnTo>
                  <a:lnTo>
                    <a:pt x="10" y="314"/>
                  </a:lnTo>
                  <a:lnTo>
                    <a:pt x="10" y="314"/>
                  </a:lnTo>
                  <a:cubicBezTo>
                    <a:pt x="14" y="301"/>
                    <a:pt x="19" y="285"/>
                    <a:pt x="24" y="271"/>
                  </a:cubicBezTo>
                  <a:lnTo>
                    <a:pt x="24" y="271"/>
                  </a:lnTo>
                  <a:lnTo>
                    <a:pt x="56" y="282"/>
                  </a:lnTo>
                  <a:lnTo>
                    <a:pt x="56" y="282"/>
                  </a:lnTo>
                  <a:cubicBezTo>
                    <a:pt x="54" y="295"/>
                    <a:pt x="48" y="309"/>
                    <a:pt x="46" y="322"/>
                  </a:cubicBezTo>
                  <a:close/>
                  <a:moveTo>
                    <a:pt x="0" y="415"/>
                  </a:moveTo>
                  <a:lnTo>
                    <a:pt x="0" y="415"/>
                  </a:lnTo>
                  <a:lnTo>
                    <a:pt x="0" y="415"/>
                  </a:lnTo>
                  <a:lnTo>
                    <a:pt x="0" y="410"/>
                  </a:lnTo>
                  <a:lnTo>
                    <a:pt x="0" y="410"/>
                  </a:lnTo>
                  <a:cubicBezTo>
                    <a:pt x="0" y="397"/>
                    <a:pt x="0" y="384"/>
                    <a:pt x="0" y="370"/>
                  </a:cubicBezTo>
                  <a:lnTo>
                    <a:pt x="0" y="370"/>
                  </a:lnTo>
                  <a:lnTo>
                    <a:pt x="38" y="373"/>
                  </a:lnTo>
                  <a:lnTo>
                    <a:pt x="38" y="373"/>
                  </a:lnTo>
                  <a:cubicBezTo>
                    <a:pt x="35" y="386"/>
                    <a:pt x="35" y="397"/>
                    <a:pt x="35" y="410"/>
                  </a:cubicBezTo>
                  <a:lnTo>
                    <a:pt x="35" y="410"/>
                  </a:lnTo>
                  <a:lnTo>
                    <a:pt x="35" y="415"/>
                  </a:lnTo>
                  <a:lnTo>
                    <a:pt x="0" y="415"/>
                  </a:lnTo>
                  <a:close/>
                  <a:moveTo>
                    <a:pt x="14" y="516"/>
                  </a:moveTo>
                  <a:lnTo>
                    <a:pt x="14" y="516"/>
                  </a:lnTo>
                  <a:lnTo>
                    <a:pt x="14" y="516"/>
                  </a:lnTo>
                  <a:lnTo>
                    <a:pt x="14" y="516"/>
                  </a:lnTo>
                  <a:cubicBezTo>
                    <a:pt x="8" y="503"/>
                    <a:pt x="5" y="487"/>
                    <a:pt x="2" y="471"/>
                  </a:cubicBezTo>
                  <a:lnTo>
                    <a:pt x="2" y="471"/>
                  </a:lnTo>
                  <a:lnTo>
                    <a:pt x="40" y="466"/>
                  </a:lnTo>
                  <a:lnTo>
                    <a:pt x="40" y="466"/>
                  </a:lnTo>
                  <a:cubicBezTo>
                    <a:pt x="40" y="479"/>
                    <a:pt x="43" y="495"/>
                    <a:pt x="48" y="508"/>
                  </a:cubicBezTo>
                  <a:lnTo>
                    <a:pt x="48" y="508"/>
                  </a:lnTo>
                  <a:lnTo>
                    <a:pt x="14" y="516"/>
                  </a:lnTo>
                  <a:close/>
                  <a:moveTo>
                    <a:pt x="777" y="607"/>
                  </a:moveTo>
                  <a:lnTo>
                    <a:pt x="777" y="607"/>
                  </a:lnTo>
                  <a:lnTo>
                    <a:pt x="777" y="607"/>
                  </a:lnTo>
                  <a:lnTo>
                    <a:pt x="748" y="588"/>
                  </a:lnTo>
                  <a:lnTo>
                    <a:pt x="748" y="588"/>
                  </a:lnTo>
                  <a:cubicBezTo>
                    <a:pt x="754" y="578"/>
                    <a:pt x="759" y="565"/>
                    <a:pt x="764" y="551"/>
                  </a:cubicBezTo>
                  <a:lnTo>
                    <a:pt x="764" y="551"/>
                  </a:lnTo>
                  <a:lnTo>
                    <a:pt x="800" y="565"/>
                  </a:lnTo>
                  <a:lnTo>
                    <a:pt x="800" y="565"/>
                  </a:lnTo>
                  <a:cubicBezTo>
                    <a:pt x="793" y="578"/>
                    <a:pt x="785" y="594"/>
                    <a:pt x="777" y="607"/>
                  </a:cubicBezTo>
                  <a:close/>
                  <a:moveTo>
                    <a:pt x="51" y="612"/>
                  </a:moveTo>
                  <a:lnTo>
                    <a:pt x="51" y="612"/>
                  </a:lnTo>
                  <a:lnTo>
                    <a:pt x="51" y="612"/>
                  </a:lnTo>
                  <a:lnTo>
                    <a:pt x="51" y="612"/>
                  </a:lnTo>
                  <a:cubicBezTo>
                    <a:pt x="46" y="599"/>
                    <a:pt x="38" y="583"/>
                    <a:pt x="32" y="570"/>
                  </a:cubicBezTo>
                  <a:lnTo>
                    <a:pt x="32" y="570"/>
                  </a:lnTo>
                  <a:lnTo>
                    <a:pt x="64" y="557"/>
                  </a:lnTo>
                  <a:lnTo>
                    <a:pt x="64" y="557"/>
                  </a:lnTo>
                  <a:cubicBezTo>
                    <a:pt x="70" y="570"/>
                    <a:pt x="76" y="580"/>
                    <a:pt x="84" y="594"/>
                  </a:cubicBezTo>
                  <a:lnTo>
                    <a:pt x="84" y="594"/>
                  </a:lnTo>
                  <a:lnTo>
                    <a:pt x="51" y="612"/>
                  </a:lnTo>
                  <a:close/>
                  <a:moveTo>
                    <a:pt x="718" y="689"/>
                  </a:moveTo>
                  <a:lnTo>
                    <a:pt x="718" y="689"/>
                  </a:lnTo>
                  <a:lnTo>
                    <a:pt x="718" y="689"/>
                  </a:lnTo>
                  <a:lnTo>
                    <a:pt x="691" y="665"/>
                  </a:lnTo>
                  <a:lnTo>
                    <a:pt x="691" y="665"/>
                  </a:lnTo>
                  <a:cubicBezTo>
                    <a:pt x="702" y="655"/>
                    <a:pt x="710" y="644"/>
                    <a:pt x="718" y="631"/>
                  </a:cubicBezTo>
                  <a:lnTo>
                    <a:pt x="718" y="631"/>
                  </a:lnTo>
                  <a:lnTo>
                    <a:pt x="748" y="652"/>
                  </a:lnTo>
                  <a:lnTo>
                    <a:pt x="748" y="652"/>
                  </a:lnTo>
                  <a:cubicBezTo>
                    <a:pt x="739" y="665"/>
                    <a:pt x="729" y="676"/>
                    <a:pt x="718" y="689"/>
                  </a:cubicBezTo>
                  <a:close/>
                  <a:moveTo>
                    <a:pt x="113" y="692"/>
                  </a:moveTo>
                  <a:lnTo>
                    <a:pt x="113" y="692"/>
                  </a:lnTo>
                  <a:lnTo>
                    <a:pt x="113" y="692"/>
                  </a:lnTo>
                  <a:lnTo>
                    <a:pt x="113" y="692"/>
                  </a:lnTo>
                  <a:cubicBezTo>
                    <a:pt x="102" y="681"/>
                    <a:pt x="92" y="670"/>
                    <a:pt x="84" y="657"/>
                  </a:cubicBezTo>
                  <a:lnTo>
                    <a:pt x="84" y="657"/>
                  </a:lnTo>
                  <a:lnTo>
                    <a:pt x="113" y="636"/>
                  </a:lnTo>
                  <a:lnTo>
                    <a:pt x="113" y="636"/>
                  </a:lnTo>
                  <a:cubicBezTo>
                    <a:pt x="122" y="647"/>
                    <a:pt x="130" y="657"/>
                    <a:pt x="140" y="668"/>
                  </a:cubicBezTo>
                  <a:lnTo>
                    <a:pt x="140" y="668"/>
                  </a:lnTo>
                  <a:lnTo>
                    <a:pt x="113" y="692"/>
                  </a:lnTo>
                  <a:close/>
                  <a:moveTo>
                    <a:pt x="639" y="753"/>
                  </a:moveTo>
                  <a:lnTo>
                    <a:pt x="639" y="753"/>
                  </a:lnTo>
                  <a:lnTo>
                    <a:pt x="639" y="753"/>
                  </a:lnTo>
                  <a:lnTo>
                    <a:pt x="618" y="724"/>
                  </a:lnTo>
                  <a:lnTo>
                    <a:pt x="618" y="724"/>
                  </a:lnTo>
                  <a:cubicBezTo>
                    <a:pt x="631" y="716"/>
                    <a:pt x="643" y="708"/>
                    <a:pt x="654" y="700"/>
                  </a:cubicBezTo>
                  <a:lnTo>
                    <a:pt x="654" y="700"/>
                  </a:lnTo>
                  <a:lnTo>
                    <a:pt x="677" y="727"/>
                  </a:lnTo>
                  <a:lnTo>
                    <a:pt x="677" y="727"/>
                  </a:lnTo>
                  <a:cubicBezTo>
                    <a:pt x="664" y="738"/>
                    <a:pt x="654" y="746"/>
                    <a:pt x="639" y="753"/>
                  </a:cubicBezTo>
                  <a:close/>
                  <a:moveTo>
                    <a:pt x="194" y="756"/>
                  </a:moveTo>
                  <a:lnTo>
                    <a:pt x="194" y="756"/>
                  </a:lnTo>
                  <a:lnTo>
                    <a:pt x="194" y="756"/>
                  </a:lnTo>
                  <a:lnTo>
                    <a:pt x="194" y="756"/>
                  </a:lnTo>
                  <a:cubicBezTo>
                    <a:pt x="181" y="748"/>
                    <a:pt x="167" y="740"/>
                    <a:pt x="156" y="730"/>
                  </a:cubicBezTo>
                  <a:lnTo>
                    <a:pt x="156" y="730"/>
                  </a:lnTo>
                  <a:lnTo>
                    <a:pt x="178" y="702"/>
                  </a:lnTo>
                  <a:lnTo>
                    <a:pt x="178" y="702"/>
                  </a:lnTo>
                  <a:cubicBezTo>
                    <a:pt x="189" y="711"/>
                    <a:pt x="200" y="719"/>
                    <a:pt x="213" y="727"/>
                  </a:cubicBezTo>
                  <a:lnTo>
                    <a:pt x="213" y="727"/>
                  </a:lnTo>
                  <a:lnTo>
                    <a:pt x="194" y="756"/>
                  </a:lnTo>
                  <a:close/>
                  <a:moveTo>
                    <a:pt x="546" y="798"/>
                  </a:moveTo>
                  <a:lnTo>
                    <a:pt x="546" y="798"/>
                  </a:lnTo>
                  <a:lnTo>
                    <a:pt x="546" y="798"/>
                  </a:lnTo>
                  <a:lnTo>
                    <a:pt x="534" y="764"/>
                  </a:lnTo>
                  <a:lnTo>
                    <a:pt x="534" y="764"/>
                  </a:lnTo>
                  <a:cubicBezTo>
                    <a:pt x="548" y="759"/>
                    <a:pt x="562" y="753"/>
                    <a:pt x="575" y="748"/>
                  </a:cubicBezTo>
                  <a:lnTo>
                    <a:pt x="575" y="748"/>
                  </a:lnTo>
                  <a:lnTo>
                    <a:pt x="588" y="780"/>
                  </a:lnTo>
                  <a:lnTo>
                    <a:pt x="588" y="780"/>
                  </a:lnTo>
                  <a:cubicBezTo>
                    <a:pt x="575" y="788"/>
                    <a:pt x="562" y="793"/>
                    <a:pt x="546" y="798"/>
                  </a:cubicBezTo>
                  <a:close/>
                  <a:moveTo>
                    <a:pt x="286" y="801"/>
                  </a:moveTo>
                  <a:lnTo>
                    <a:pt x="286" y="801"/>
                  </a:lnTo>
                  <a:lnTo>
                    <a:pt x="286" y="801"/>
                  </a:lnTo>
                  <a:lnTo>
                    <a:pt x="286" y="801"/>
                  </a:lnTo>
                  <a:cubicBezTo>
                    <a:pt x="272" y="796"/>
                    <a:pt x="256" y="791"/>
                    <a:pt x="243" y="783"/>
                  </a:cubicBezTo>
                  <a:lnTo>
                    <a:pt x="243" y="783"/>
                  </a:lnTo>
                  <a:lnTo>
                    <a:pt x="259" y="751"/>
                  </a:lnTo>
                  <a:lnTo>
                    <a:pt x="259" y="751"/>
                  </a:lnTo>
                  <a:cubicBezTo>
                    <a:pt x="272" y="756"/>
                    <a:pt x="284" y="761"/>
                    <a:pt x="297" y="767"/>
                  </a:cubicBezTo>
                  <a:lnTo>
                    <a:pt x="297" y="767"/>
                  </a:lnTo>
                  <a:lnTo>
                    <a:pt x="286" y="801"/>
                  </a:lnTo>
                  <a:close/>
                  <a:moveTo>
                    <a:pt x="446" y="817"/>
                  </a:moveTo>
                  <a:lnTo>
                    <a:pt x="446" y="817"/>
                  </a:lnTo>
                  <a:lnTo>
                    <a:pt x="446" y="817"/>
                  </a:lnTo>
                  <a:lnTo>
                    <a:pt x="443" y="783"/>
                  </a:lnTo>
                  <a:lnTo>
                    <a:pt x="443" y="783"/>
                  </a:lnTo>
                  <a:cubicBezTo>
                    <a:pt x="456" y="783"/>
                    <a:pt x="469" y="780"/>
                    <a:pt x="486" y="777"/>
                  </a:cubicBezTo>
                  <a:lnTo>
                    <a:pt x="486" y="777"/>
                  </a:lnTo>
                  <a:lnTo>
                    <a:pt x="492" y="812"/>
                  </a:lnTo>
                  <a:lnTo>
                    <a:pt x="492" y="812"/>
                  </a:lnTo>
                  <a:cubicBezTo>
                    <a:pt x="475" y="814"/>
                    <a:pt x="462" y="817"/>
                    <a:pt x="446" y="817"/>
                  </a:cubicBezTo>
                  <a:close/>
                  <a:moveTo>
                    <a:pt x="389" y="817"/>
                  </a:moveTo>
                  <a:lnTo>
                    <a:pt x="389" y="817"/>
                  </a:lnTo>
                  <a:lnTo>
                    <a:pt x="389" y="817"/>
                  </a:lnTo>
                  <a:lnTo>
                    <a:pt x="389" y="817"/>
                  </a:lnTo>
                  <a:cubicBezTo>
                    <a:pt x="372" y="817"/>
                    <a:pt x="356" y="814"/>
                    <a:pt x="343" y="812"/>
                  </a:cubicBezTo>
                  <a:lnTo>
                    <a:pt x="343" y="812"/>
                  </a:lnTo>
                  <a:lnTo>
                    <a:pt x="348" y="777"/>
                  </a:lnTo>
                  <a:lnTo>
                    <a:pt x="348" y="777"/>
                  </a:lnTo>
                  <a:cubicBezTo>
                    <a:pt x="362" y="780"/>
                    <a:pt x="377" y="783"/>
                    <a:pt x="392" y="783"/>
                  </a:cubicBezTo>
                  <a:lnTo>
                    <a:pt x="392" y="783"/>
                  </a:lnTo>
                  <a:lnTo>
                    <a:pt x="389" y="81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0" name="Freeform 19"/>
            <p:cNvSpPr>
              <a:spLocks noChangeArrowheads="1"/>
            </p:cNvSpPr>
            <p:nvPr/>
          </p:nvSpPr>
          <p:spPr bwMode="auto">
            <a:xfrm>
              <a:off x="4529138" y="6592888"/>
              <a:ext cx="14287" cy="9525"/>
            </a:xfrm>
            <a:custGeom>
              <a:avLst/>
              <a:gdLst>
                <a:gd name="T0" fmla="*/ 33 w 39"/>
                <a:gd name="T1" fmla="*/ 26 h 27"/>
                <a:gd name="T2" fmla="*/ 33 w 39"/>
                <a:gd name="T3" fmla="*/ 26 h 27"/>
                <a:gd name="T4" fmla="*/ 33 w 39"/>
                <a:gd name="T5" fmla="*/ 26 h 27"/>
                <a:gd name="T6" fmla="*/ 0 w 39"/>
                <a:gd name="T7" fmla="*/ 18 h 27"/>
                <a:gd name="T8" fmla="*/ 0 w 39"/>
                <a:gd name="T9" fmla="*/ 18 h 27"/>
                <a:gd name="T10" fmla="*/ 2 w 39"/>
                <a:gd name="T11" fmla="*/ 0 h 27"/>
                <a:gd name="T12" fmla="*/ 2 w 39"/>
                <a:gd name="T13" fmla="*/ 0 h 27"/>
                <a:gd name="T14" fmla="*/ 38 w 39"/>
                <a:gd name="T15" fmla="*/ 5 h 27"/>
                <a:gd name="T16" fmla="*/ 38 w 39"/>
                <a:gd name="T17" fmla="*/ 5 h 27"/>
                <a:gd name="T18" fmla="*/ 33 w 39"/>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7">
                  <a:moveTo>
                    <a:pt x="33" y="26"/>
                  </a:moveTo>
                  <a:lnTo>
                    <a:pt x="33" y="26"/>
                  </a:lnTo>
                  <a:lnTo>
                    <a:pt x="33" y="26"/>
                  </a:lnTo>
                  <a:lnTo>
                    <a:pt x="0" y="18"/>
                  </a:lnTo>
                  <a:lnTo>
                    <a:pt x="0" y="18"/>
                  </a:lnTo>
                  <a:cubicBezTo>
                    <a:pt x="0" y="13"/>
                    <a:pt x="2" y="5"/>
                    <a:pt x="2" y="0"/>
                  </a:cubicBezTo>
                  <a:lnTo>
                    <a:pt x="2" y="0"/>
                  </a:lnTo>
                  <a:lnTo>
                    <a:pt x="38" y="5"/>
                  </a:lnTo>
                  <a:lnTo>
                    <a:pt x="38" y="5"/>
                  </a:lnTo>
                  <a:cubicBezTo>
                    <a:pt x="38" y="13"/>
                    <a:pt x="35" y="21"/>
                    <a:pt x="33" y="2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1" name="Freeform 20"/>
            <p:cNvSpPr>
              <a:spLocks noChangeArrowheads="1"/>
            </p:cNvSpPr>
            <p:nvPr/>
          </p:nvSpPr>
          <p:spPr bwMode="auto">
            <a:xfrm>
              <a:off x="4527550" y="6164263"/>
              <a:ext cx="101600" cy="73025"/>
            </a:xfrm>
            <a:custGeom>
              <a:avLst/>
              <a:gdLst>
                <a:gd name="T0" fmla="*/ 105 w 284"/>
                <a:gd name="T1" fmla="*/ 36 h 202"/>
                <a:gd name="T2" fmla="*/ 105 w 284"/>
                <a:gd name="T3" fmla="*/ 36 h 202"/>
                <a:gd name="T4" fmla="*/ 105 w 284"/>
                <a:gd name="T5" fmla="*/ 36 h 202"/>
                <a:gd name="T6" fmla="*/ 105 w 284"/>
                <a:gd name="T7" fmla="*/ 36 h 202"/>
                <a:gd name="T8" fmla="*/ 57 w 284"/>
                <a:gd name="T9" fmla="*/ 57 h 202"/>
                <a:gd name="T10" fmla="*/ 38 w 284"/>
                <a:gd name="T11" fmla="*/ 97 h 202"/>
                <a:gd name="T12" fmla="*/ 54 w 284"/>
                <a:gd name="T13" fmla="*/ 89 h 202"/>
                <a:gd name="T14" fmla="*/ 54 w 284"/>
                <a:gd name="T15" fmla="*/ 89 h 202"/>
                <a:gd name="T16" fmla="*/ 59 w 284"/>
                <a:gd name="T17" fmla="*/ 86 h 202"/>
                <a:gd name="T18" fmla="*/ 67 w 284"/>
                <a:gd name="T19" fmla="*/ 86 h 202"/>
                <a:gd name="T20" fmla="*/ 67 w 284"/>
                <a:gd name="T21" fmla="*/ 86 h 202"/>
                <a:gd name="T22" fmla="*/ 215 w 284"/>
                <a:gd name="T23" fmla="*/ 86 h 202"/>
                <a:gd name="T24" fmla="*/ 215 w 284"/>
                <a:gd name="T25" fmla="*/ 86 h 202"/>
                <a:gd name="T26" fmla="*/ 223 w 284"/>
                <a:gd name="T27" fmla="*/ 86 h 202"/>
                <a:gd name="T28" fmla="*/ 229 w 284"/>
                <a:gd name="T29" fmla="*/ 89 h 202"/>
                <a:gd name="T30" fmla="*/ 229 w 284"/>
                <a:gd name="T31" fmla="*/ 89 h 202"/>
                <a:gd name="T32" fmla="*/ 245 w 284"/>
                <a:gd name="T33" fmla="*/ 97 h 202"/>
                <a:gd name="T34" fmla="*/ 226 w 284"/>
                <a:gd name="T35" fmla="*/ 57 h 202"/>
                <a:gd name="T36" fmla="*/ 178 w 284"/>
                <a:gd name="T37" fmla="*/ 36 h 202"/>
                <a:gd name="T38" fmla="*/ 178 w 284"/>
                <a:gd name="T39" fmla="*/ 36 h 202"/>
                <a:gd name="T40" fmla="*/ 105 w 284"/>
                <a:gd name="T41" fmla="*/ 36 h 202"/>
                <a:gd name="T42" fmla="*/ 22 w 284"/>
                <a:gd name="T43" fmla="*/ 180 h 202"/>
                <a:gd name="T44" fmla="*/ 22 w 284"/>
                <a:gd name="T45" fmla="*/ 180 h 202"/>
                <a:gd name="T46" fmla="*/ 261 w 284"/>
                <a:gd name="T47" fmla="*/ 180 h 202"/>
                <a:gd name="T48" fmla="*/ 261 w 284"/>
                <a:gd name="T49" fmla="*/ 180 h 202"/>
                <a:gd name="T50" fmla="*/ 30 w 284"/>
                <a:gd name="T51" fmla="*/ 201 h 202"/>
                <a:gd name="T52" fmla="*/ 30 w 284"/>
                <a:gd name="T53" fmla="*/ 201 h 202"/>
                <a:gd name="T54" fmla="*/ 30 w 284"/>
                <a:gd name="T55" fmla="*/ 201 h 202"/>
                <a:gd name="T56" fmla="*/ 30 w 284"/>
                <a:gd name="T57" fmla="*/ 201 h 202"/>
                <a:gd name="T58" fmla="*/ 20 w 284"/>
                <a:gd name="T59" fmla="*/ 198 h 202"/>
                <a:gd name="T60" fmla="*/ 5 w 284"/>
                <a:gd name="T61" fmla="*/ 180 h 202"/>
                <a:gd name="T62" fmla="*/ 5 w 284"/>
                <a:gd name="T63" fmla="*/ 180 h 202"/>
                <a:gd name="T64" fmla="*/ 0 w 284"/>
                <a:gd name="T65" fmla="*/ 112 h 202"/>
                <a:gd name="T66" fmla="*/ 0 w 284"/>
                <a:gd name="T67" fmla="*/ 112 h 202"/>
                <a:gd name="T68" fmla="*/ 30 w 284"/>
                <a:gd name="T69" fmla="*/ 33 h 202"/>
                <a:gd name="T70" fmla="*/ 105 w 284"/>
                <a:gd name="T71" fmla="*/ 0 h 202"/>
                <a:gd name="T72" fmla="*/ 105 w 284"/>
                <a:gd name="T73" fmla="*/ 0 h 202"/>
                <a:gd name="T74" fmla="*/ 178 w 284"/>
                <a:gd name="T75" fmla="*/ 0 h 202"/>
                <a:gd name="T76" fmla="*/ 178 w 284"/>
                <a:gd name="T77" fmla="*/ 0 h 202"/>
                <a:gd name="T78" fmla="*/ 253 w 284"/>
                <a:gd name="T79" fmla="*/ 33 h 202"/>
                <a:gd name="T80" fmla="*/ 281 w 284"/>
                <a:gd name="T81" fmla="*/ 112 h 202"/>
                <a:gd name="T82" fmla="*/ 281 w 284"/>
                <a:gd name="T83" fmla="*/ 112 h 202"/>
                <a:gd name="T84" fmla="*/ 277 w 284"/>
                <a:gd name="T85" fmla="*/ 180 h 202"/>
                <a:gd name="T86" fmla="*/ 277 w 284"/>
                <a:gd name="T87" fmla="*/ 180 h 202"/>
                <a:gd name="T88" fmla="*/ 253 w 284"/>
                <a:gd name="T89" fmla="*/ 201 h 202"/>
                <a:gd name="T90" fmla="*/ 235 w 284"/>
                <a:gd name="T91" fmla="*/ 195 h 202"/>
                <a:gd name="T92" fmla="*/ 226 w 284"/>
                <a:gd name="T93" fmla="*/ 176 h 202"/>
                <a:gd name="T94" fmla="*/ 226 w 284"/>
                <a:gd name="T95" fmla="*/ 176 h 202"/>
                <a:gd name="T96" fmla="*/ 226 w 284"/>
                <a:gd name="T97" fmla="*/ 149 h 202"/>
                <a:gd name="T98" fmla="*/ 226 w 284"/>
                <a:gd name="T99" fmla="*/ 149 h 202"/>
                <a:gd name="T100" fmla="*/ 218 w 284"/>
                <a:gd name="T101" fmla="*/ 123 h 202"/>
                <a:gd name="T102" fmla="*/ 62 w 284"/>
                <a:gd name="T103" fmla="*/ 123 h 202"/>
                <a:gd name="T104" fmla="*/ 54 w 284"/>
                <a:gd name="T105" fmla="*/ 149 h 202"/>
                <a:gd name="T106" fmla="*/ 57 w 284"/>
                <a:gd name="T107" fmla="*/ 173 h 202"/>
                <a:gd name="T108" fmla="*/ 46 w 284"/>
                <a:gd name="T109" fmla="*/ 195 h 202"/>
                <a:gd name="T110" fmla="*/ 30 w 284"/>
                <a:gd name="T111" fmla="*/ 20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202">
                  <a:moveTo>
                    <a:pt x="105" y="36"/>
                  </a:moveTo>
                  <a:lnTo>
                    <a:pt x="105" y="36"/>
                  </a:lnTo>
                  <a:lnTo>
                    <a:pt x="105" y="36"/>
                  </a:lnTo>
                  <a:lnTo>
                    <a:pt x="105" y="36"/>
                  </a:lnTo>
                  <a:cubicBezTo>
                    <a:pt x="87" y="36"/>
                    <a:pt x="70" y="44"/>
                    <a:pt x="57" y="57"/>
                  </a:cubicBezTo>
                  <a:cubicBezTo>
                    <a:pt x="46" y="67"/>
                    <a:pt x="41" y="83"/>
                    <a:pt x="38" y="97"/>
                  </a:cubicBezTo>
                  <a:cubicBezTo>
                    <a:pt x="41" y="94"/>
                    <a:pt x="46" y="91"/>
                    <a:pt x="54" y="89"/>
                  </a:cubicBezTo>
                  <a:lnTo>
                    <a:pt x="54" y="89"/>
                  </a:lnTo>
                  <a:lnTo>
                    <a:pt x="59" y="86"/>
                  </a:lnTo>
                  <a:lnTo>
                    <a:pt x="67" y="86"/>
                  </a:lnTo>
                  <a:lnTo>
                    <a:pt x="67" y="86"/>
                  </a:lnTo>
                  <a:cubicBezTo>
                    <a:pt x="100" y="97"/>
                    <a:pt x="183" y="97"/>
                    <a:pt x="215" y="86"/>
                  </a:cubicBezTo>
                  <a:lnTo>
                    <a:pt x="215" y="86"/>
                  </a:lnTo>
                  <a:lnTo>
                    <a:pt x="223" y="86"/>
                  </a:lnTo>
                  <a:lnTo>
                    <a:pt x="229" y="89"/>
                  </a:lnTo>
                  <a:lnTo>
                    <a:pt x="229" y="89"/>
                  </a:lnTo>
                  <a:cubicBezTo>
                    <a:pt x="237" y="91"/>
                    <a:pt x="240" y="94"/>
                    <a:pt x="245" y="97"/>
                  </a:cubicBezTo>
                  <a:cubicBezTo>
                    <a:pt x="243" y="83"/>
                    <a:pt x="237" y="67"/>
                    <a:pt x="226" y="57"/>
                  </a:cubicBezTo>
                  <a:cubicBezTo>
                    <a:pt x="212" y="44"/>
                    <a:pt x="196" y="36"/>
                    <a:pt x="178" y="36"/>
                  </a:cubicBezTo>
                  <a:lnTo>
                    <a:pt x="178" y="36"/>
                  </a:lnTo>
                  <a:lnTo>
                    <a:pt x="105" y="36"/>
                  </a:lnTo>
                  <a:close/>
                  <a:moveTo>
                    <a:pt x="22" y="180"/>
                  </a:moveTo>
                  <a:lnTo>
                    <a:pt x="22" y="180"/>
                  </a:lnTo>
                  <a:close/>
                  <a:moveTo>
                    <a:pt x="261" y="180"/>
                  </a:moveTo>
                  <a:lnTo>
                    <a:pt x="261" y="180"/>
                  </a:lnTo>
                  <a:close/>
                  <a:moveTo>
                    <a:pt x="30" y="201"/>
                  </a:moveTo>
                  <a:lnTo>
                    <a:pt x="30" y="201"/>
                  </a:lnTo>
                  <a:lnTo>
                    <a:pt x="30" y="201"/>
                  </a:lnTo>
                  <a:lnTo>
                    <a:pt x="30" y="201"/>
                  </a:lnTo>
                  <a:cubicBezTo>
                    <a:pt x="28" y="201"/>
                    <a:pt x="22" y="201"/>
                    <a:pt x="20" y="198"/>
                  </a:cubicBezTo>
                  <a:cubicBezTo>
                    <a:pt x="11" y="195"/>
                    <a:pt x="5" y="187"/>
                    <a:pt x="5" y="180"/>
                  </a:cubicBezTo>
                  <a:lnTo>
                    <a:pt x="5" y="180"/>
                  </a:lnTo>
                  <a:lnTo>
                    <a:pt x="0" y="112"/>
                  </a:lnTo>
                  <a:lnTo>
                    <a:pt x="0" y="112"/>
                  </a:lnTo>
                  <a:cubicBezTo>
                    <a:pt x="0" y="83"/>
                    <a:pt x="11" y="54"/>
                    <a:pt x="30" y="33"/>
                  </a:cubicBezTo>
                  <a:cubicBezTo>
                    <a:pt x="51" y="12"/>
                    <a:pt x="76" y="0"/>
                    <a:pt x="105" y="0"/>
                  </a:cubicBezTo>
                  <a:lnTo>
                    <a:pt x="105" y="0"/>
                  </a:lnTo>
                  <a:lnTo>
                    <a:pt x="178" y="0"/>
                  </a:lnTo>
                  <a:lnTo>
                    <a:pt x="178" y="0"/>
                  </a:lnTo>
                  <a:cubicBezTo>
                    <a:pt x="204" y="0"/>
                    <a:pt x="232" y="12"/>
                    <a:pt x="253" y="33"/>
                  </a:cubicBezTo>
                  <a:cubicBezTo>
                    <a:pt x="272" y="54"/>
                    <a:pt x="283" y="83"/>
                    <a:pt x="281" y="112"/>
                  </a:cubicBezTo>
                  <a:lnTo>
                    <a:pt x="281" y="112"/>
                  </a:lnTo>
                  <a:lnTo>
                    <a:pt x="277" y="180"/>
                  </a:lnTo>
                  <a:lnTo>
                    <a:pt x="277" y="180"/>
                  </a:lnTo>
                  <a:cubicBezTo>
                    <a:pt x="277" y="185"/>
                    <a:pt x="274" y="201"/>
                    <a:pt x="253" y="201"/>
                  </a:cubicBezTo>
                  <a:cubicBezTo>
                    <a:pt x="245" y="201"/>
                    <a:pt x="237" y="198"/>
                    <a:pt x="235" y="195"/>
                  </a:cubicBezTo>
                  <a:cubicBezTo>
                    <a:pt x="229" y="190"/>
                    <a:pt x="226" y="185"/>
                    <a:pt x="226" y="176"/>
                  </a:cubicBezTo>
                  <a:lnTo>
                    <a:pt x="226" y="176"/>
                  </a:lnTo>
                  <a:lnTo>
                    <a:pt x="226" y="149"/>
                  </a:lnTo>
                  <a:lnTo>
                    <a:pt x="226" y="149"/>
                  </a:lnTo>
                  <a:cubicBezTo>
                    <a:pt x="229" y="131"/>
                    <a:pt x="229" y="128"/>
                    <a:pt x="218" y="123"/>
                  </a:cubicBezTo>
                  <a:cubicBezTo>
                    <a:pt x="181" y="134"/>
                    <a:pt x="103" y="134"/>
                    <a:pt x="62" y="123"/>
                  </a:cubicBezTo>
                  <a:cubicBezTo>
                    <a:pt x="54" y="128"/>
                    <a:pt x="54" y="131"/>
                    <a:pt x="54" y="149"/>
                  </a:cubicBezTo>
                  <a:cubicBezTo>
                    <a:pt x="54" y="149"/>
                    <a:pt x="57" y="168"/>
                    <a:pt x="57" y="173"/>
                  </a:cubicBezTo>
                  <a:cubicBezTo>
                    <a:pt x="57" y="185"/>
                    <a:pt x="54" y="193"/>
                    <a:pt x="46" y="195"/>
                  </a:cubicBezTo>
                  <a:cubicBezTo>
                    <a:pt x="43" y="201"/>
                    <a:pt x="36" y="201"/>
                    <a:pt x="30" y="201"/>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2" name="Freeform 21"/>
            <p:cNvSpPr>
              <a:spLocks noChangeArrowheads="1"/>
            </p:cNvSpPr>
            <p:nvPr/>
          </p:nvSpPr>
          <p:spPr bwMode="auto">
            <a:xfrm>
              <a:off x="4529138" y="6196013"/>
              <a:ext cx="98425" cy="93662"/>
            </a:xfrm>
            <a:custGeom>
              <a:avLst/>
              <a:gdLst>
                <a:gd name="T0" fmla="*/ 256 w 273"/>
                <a:gd name="T1" fmla="*/ 94 h 259"/>
                <a:gd name="T2" fmla="*/ 38 w 273"/>
                <a:gd name="T3" fmla="*/ 112 h 259"/>
                <a:gd name="T4" fmla="*/ 38 w 273"/>
                <a:gd name="T5" fmla="*/ 112 h 259"/>
                <a:gd name="T6" fmla="*/ 46 w 273"/>
                <a:gd name="T7" fmla="*/ 128 h 259"/>
                <a:gd name="T8" fmla="*/ 54 w 273"/>
                <a:gd name="T9" fmla="*/ 133 h 259"/>
                <a:gd name="T10" fmla="*/ 57 w 273"/>
                <a:gd name="T11" fmla="*/ 144 h 259"/>
                <a:gd name="T12" fmla="*/ 215 w 273"/>
                <a:gd name="T13" fmla="*/ 144 h 259"/>
                <a:gd name="T14" fmla="*/ 218 w 273"/>
                <a:gd name="T15" fmla="*/ 131 h 259"/>
                <a:gd name="T16" fmla="*/ 227 w 273"/>
                <a:gd name="T17" fmla="*/ 128 h 259"/>
                <a:gd name="T18" fmla="*/ 235 w 273"/>
                <a:gd name="T19" fmla="*/ 112 h 259"/>
                <a:gd name="T20" fmla="*/ 230 w 273"/>
                <a:gd name="T21" fmla="*/ 109 h 259"/>
                <a:gd name="T22" fmla="*/ 221 w 273"/>
                <a:gd name="T23" fmla="*/ 90 h 259"/>
                <a:gd name="T24" fmla="*/ 221 w 273"/>
                <a:gd name="T25" fmla="*/ 63 h 259"/>
                <a:gd name="T26" fmla="*/ 213 w 273"/>
                <a:gd name="T27" fmla="*/ 37 h 259"/>
                <a:gd name="T28" fmla="*/ 49 w 273"/>
                <a:gd name="T29" fmla="*/ 63 h 259"/>
                <a:gd name="T30" fmla="*/ 52 w 273"/>
                <a:gd name="T31" fmla="*/ 101 h 259"/>
                <a:gd name="T32" fmla="*/ 44 w 273"/>
                <a:gd name="T33" fmla="*/ 109 h 259"/>
                <a:gd name="T34" fmla="*/ 135 w 273"/>
                <a:gd name="T35" fmla="*/ 258 h 259"/>
                <a:gd name="T36" fmla="*/ 135 w 273"/>
                <a:gd name="T37" fmla="*/ 258 h 259"/>
                <a:gd name="T38" fmla="*/ 23 w 273"/>
                <a:gd name="T39" fmla="*/ 157 h 259"/>
                <a:gd name="T40" fmla="*/ 6 w 273"/>
                <a:gd name="T41" fmla="*/ 90 h 259"/>
                <a:gd name="T42" fmla="*/ 11 w 273"/>
                <a:gd name="T43" fmla="*/ 74 h 259"/>
                <a:gd name="T44" fmla="*/ 15 w 273"/>
                <a:gd name="T45" fmla="*/ 63 h 259"/>
                <a:gd name="T46" fmla="*/ 49 w 273"/>
                <a:gd name="T47" fmla="*/ 3 h 259"/>
                <a:gd name="T48" fmla="*/ 54 w 273"/>
                <a:gd name="T49" fmla="*/ 0 h 259"/>
                <a:gd name="T50" fmla="*/ 62 w 273"/>
                <a:gd name="T51" fmla="*/ 0 h 259"/>
                <a:gd name="T52" fmla="*/ 210 w 273"/>
                <a:gd name="T53" fmla="*/ 0 h 259"/>
                <a:gd name="T54" fmla="*/ 224 w 273"/>
                <a:gd name="T55" fmla="*/ 3 h 259"/>
                <a:gd name="T56" fmla="*/ 259 w 273"/>
                <a:gd name="T57" fmla="*/ 63 h 259"/>
                <a:gd name="T58" fmla="*/ 259 w 273"/>
                <a:gd name="T59" fmla="*/ 77 h 259"/>
                <a:gd name="T60" fmla="*/ 267 w 273"/>
                <a:gd name="T61" fmla="*/ 90 h 259"/>
                <a:gd name="T62" fmla="*/ 267 w 273"/>
                <a:gd name="T63" fmla="*/ 125 h 259"/>
                <a:gd name="T64" fmla="*/ 135 w 273"/>
                <a:gd name="T65"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3" h="259">
                  <a:moveTo>
                    <a:pt x="256" y="94"/>
                  </a:moveTo>
                  <a:lnTo>
                    <a:pt x="256" y="94"/>
                  </a:lnTo>
                  <a:close/>
                  <a:moveTo>
                    <a:pt x="38" y="112"/>
                  </a:moveTo>
                  <a:lnTo>
                    <a:pt x="38" y="112"/>
                  </a:lnTo>
                  <a:lnTo>
                    <a:pt x="38" y="112"/>
                  </a:lnTo>
                  <a:lnTo>
                    <a:pt x="38" y="112"/>
                  </a:lnTo>
                  <a:cubicBezTo>
                    <a:pt x="38" y="115"/>
                    <a:pt x="38" y="115"/>
                    <a:pt x="38" y="117"/>
                  </a:cubicBezTo>
                  <a:cubicBezTo>
                    <a:pt x="41" y="123"/>
                    <a:pt x="44" y="128"/>
                    <a:pt x="46" y="128"/>
                  </a:cubicBezTo>
                  <a:lnTo>
                    <a:pt x="46" y="128"/>
                  </a:lnTo>
                  <a:lnTo>
                    <a:pt x="54" y="133"/>
                  </a:lnTo>
                  <a:lnTo>
                    <a:pt x="57" y="144"/>
                  </a:lnTo>
                  <a:lnTo>
                    <a:pt x="57" y="144"/>
                  </a:lnTo>
                  <a:cubicBezTo>
                    <a:pt x="74" y="197"/>
                    <a:pt x="79" y="221"/>
                    <a:pt x="135" y="223"/>
                  </a:cubicBezTo>
                  <a:cubicBezTo>
                    <a:pt x="194" y="221"/>
                    <a:pt x="199" y="197"/>
                    <a:pt x="215" y="144"/>
                  </a:cubicBezTo>
                  <a:lnTo>
                    <a:pt x="215" y="144"/>
                  </a:lnTo>
                  <a:lnTo>
                    <a:pt x="218" y="131"/>
                  </a:lnTo>
                  <a:lnTo>
                    <a:pt x="227" y="128"/>
                  </a:lnTo>
                  <a:lnTo>
                    <a:pt x="227" y="128"/>
                  </a:lnTo>
                  <a:cubicBezTo>
                    <a:pt x="227" y="128"/>
                    <a:pt x="232" y="123"/>
                    <a:pt x="235" y="117"/>
                  </a:cubicBezTo>
                  <a:cubicBezTo>
                    <a:pt x="235" y="115"/>
                    <a:pt x="235" y="115"/>
                    <a:pt x="235" y="112"/>
                  </a:cubicBezTo>
                  <a:lnTo>
                    <a:pt x="235" y="112"/>
                  </a:lnTo>
                  <a:lnTo>
                    <a:pt x="230" y="109"/>
                  </a:lnTo>
                  <a:lnTo>
                    <a:pt x="230" y="109"/>
                  </a:lnTo>
                  <a:cubicBezTo>
                    <a:pt x="224" y="104"/>
                    <a:pt x="221" y="99"/>
                    <a:pt x="221" y="90"/>
                  </a:cubicBezTo>
                  <a:lnTo>
                    <a:pt x="221" y="90"/>
                  </a:lnTo>
                  <a:lnTo>
                    <a:pt x="221" y="63"/>
                  </a:lnTo>
                  <a:lnTo>
                    <a:pt x="221" y="63"/>
                  </a:lnTo>
                  <a:cubicBezTo>
                    <a:pt x="224" y="45"/>
                    <a:pt x="224" y="42"/>
                    <a:pt x="213" y="37"/>
                  </a:cubicBezTo>
                  <a:cubicBezTo>
                    <a:pt x="176" y="48"/>
                    <a:pt x="98" y="48"/>
                    <a:pt x="57" y="37"/>
                  </a:cubicBezTo>
                  <a:cubicBezTo>
                    <a:pt x="49" y="42"/>
                    <a:pt x="49" y="45"/>
                    <a:pt x="49" y="63"/>
                  </a:cubicBezTo>
                  <a:lnTo>
                    <a:pt x="49" y="63"/>
                  </a:lnTo>
                  <a:lnTo>
                    <a:pt x="52" y="101"/>
                  </a:lnTo>
                  <a:lnTo>
                    <a:pt x="44" y="109"/>
                  </a:lnTo>
                  <a:lnTo>
                    <a:pt x="44" y="109"/>
                  </a:lnTo>
                  <a:cubicBezTo>
                    <a:pt x="41" y="112"/>
                    <a:pt x="41" y="112"/>
                    <a:pt x="38" y="112"/>
                  </a:cubicBezTo>
                  <a:close/>
                  <a:moveTo>
                    <a:pt x="135" y="258"/>
                  </a:moveTo>
                  <a:lnTo>
                    <a:pt x="135" y="258"/>
                  </a:lnTo>
                  <a:lnTo>
                    <a:pt x="135" y="258"/>
                  </a:lnTo>
                  <a:lnTo>
                    <a:pt x="135" y="258"/>
                  </a:lnTo>
                  <a:cubicBezTo>
                    <a:pt x="52" y="258"/>
                    <a:pt x="38" y="207"/>
                    <a:pt x="23" y="157"/>
                  </a:cubicBezTo>
                  <a:cubicBezTo>
                    <a:pt x="15" y="149"/>
                    <a:pt x="8" y="139"/>
                    <a:pt x="3" y="125"/>
                  </a:cubicBezTo>
                  <a:cubicBezTo>
                    <a:pt x="0" y="112"/>
                    <a:pt x="0" y="99"/>
                    <a:pt x="6" y="90"/>
                  </a:cubicBezTo>
                  <a:lnTo>
                    <a:pt x="6" y="90"/>
                  </a:lnTo>
                  <a:lnTo>
                    <a:pt x="11" y="74"/>
                  </a:lnTo>
                  <a:lnTo>
                    <a:pt x="15" y="77"/>
                  </a:lnTo>
                  <a:lnTo>
                    <a:pt x="15" y="63"/>
                  </a:lnTo>
                  <a:lnTo>
                    <a:pt x="15" y="63"/>
                  </a:lnTo>
                  <a:cubicBezTo>
                    <a:pt x="15" y="34"/>
                    <a:pt x="17" y="18"/>
                    <a:pt x="49" y="3"/>
                  </a:cubicBezTo>
                  <a:lnTo>
                    <a:pt x="49" y="3"/>
                  </a:lnTo>
                  <a:lnTo>
                    <a:pt x="54" y="0"/>
                  </a:lnTo>
                  <a:lnTo>
                    <a:pt x="62" y="0"/>
                  </a:lnTo>
                  <a:lnTo>
                    <a:pt x="62" y="0"/>
                  </a:lnTo>
                  <a:cubicBezTo>
                    <a:pt x="95" y="11"/>
                    <a:pt x="178" y="11"/>
                    <a:pt x="210" y="0"/>
                  </a:cubicBezTo>
                  <a:lnTo>
                    <a:pt x="210" y="0"/>
                  </a:lnTo>
                  <a:lnTo>
                    <a:pt x="218" y="0"/>
                  </a:lnTo>
                  <a:lnTo>
                    <a:pt x="224" y="3"/>
                  </a:lnTo>
                  <a:lnTo>
                    <a:pt x="224" y="3"/>
                  </a:lnTo>
                  <a:cubicBezTo>
                    <a:pt x="256" y="18"/>
                    <a:pt x="259" y="34"/>
                    <a:pt x="259" y="63"/>
                  </a:cubicBezTo>
                  <a:lnTo>
                    <a:pt x="259" y="63"/>
                  </a:lnTo>
                  <a:lnTo>
                    <a:pt x="259" y="77"/>
                  </a:lnTo>
                  <a:lnTo>
                    <a:pt x="261" y="74"/>
                  </a:lnTo>
                  <a:lnTo>
                    <a:pt x="267" y="90"/>
                  </a:lnTo>
                  <a:lnTo>
                    <a:pt x="267" y="90"/>
                  </a:lnTo>
                  <a:cubicBezTo>
                    <a:pt x="272" y="99"/>
                    <a:pt x="272" y="112"/>
                    <a:pt x="267" y="125"/>
                  </a:cubicBezTo>
                  <a:cubicBezTo>
                    <a:pt x="264" y="139"/>
                    <a:pt x="259" y="149"/>
                    <a:pt x="248" y="157"/>
                  </a:cubicBezTo>
                  <a:cubicBezTo>
                    <a:pt x="235" y="207"/>
                    <a:pt x="218" y="258"/>
                    <a:pt x="135" y="25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3" name="Freeform 22"/>
            <p:cNvSpPr>
              <a:spLocks noChangeArrowheads="1"/>
            </p:cNvSpPr>
            <p:nvPr/>
          </p:nvSpPr>
          <p:spPr bwMode="auto">
            <a:xfrm>
              <a:off x="4573588" y="6345238"/>
              <a:ext cx="12700" cy="28575"/>
            </a:xfrm>
            <a:custGeom>
              <a:avLst/>
              <a:gdLst>
                <a:gd name="T0" fmla="*/ 34 w 35"/>
                <a:gd name="T1" fmla="*/ 78 h 79"/>
                <a:gd name="T2" fmla="*/ 34 w 35"/>
                <a:gd name="T3" fmla="*/ 78 h 79"/>
                <a:gd name="T4" fmla="*/ 34 w 35"/>
                <a:gd name="T5" fmla="*/ 78 h 79"/>
                <a:gd name="T6" fmla="*/ 0 w 35"/>
                <a:gd name="T7" fmla="*/ 78 h 79"/>
                <a:gd name="T8" fmla="*/ 0 w 35"/>
                <a:gd name="T9" fmla="*/ 0 h 79"/>
                <a:gd name="T10" fmla="*/ 34 w 35"/>
                <a:gd name="T11" fmla="*/ 0 h 79"/>
                <a:gd name="T12" fmla="*/ 34 w 35"/>
                <a:gd name="T13" fmla="*/ 78 h 79"/>
              </a:gdLst>
              <a:ahLst/>
              <a:cxnLst>
                <a:cxn ang="0">
                  <a:pos x="T0" y="T1"/>
                </a:cxn>
                <a:cxn ang="0">
                  <a:pos x="T2" y="T3"/>
                </a:cxn>
                <a:cxn ang="0">
                  <a:pos x="T4" y="T5"/>
                </a:cxn>
                <a:cxn ang="0">
                  <a:pos x="T6" y="T7"/>
                </a:cxn>
                <a:cxn ang="0">
                  <a:pos x="T8" y="T9"/>
                </a:cxn>
                <a:cxn ang="0">
                  <a:pos x="T10" y="T11"/>
                </a:cxn>
                <a:cxn ang="0">
                  <a:pos x="T12" y="T13"/>
                </a:cxn>
              </a:cxnLst>
              <a:rect l="0" t="0" r="r" b="b"/>
              <a:pathLst>
                <a:path w="35" h="79">
                  <a:moveTo>
                    <a:pt x="34" y="78"/>
                  </a:moveTo>
                  <a:lnTo>
                    <a:pt x="34" y="78"/>
                  </a:lnTo>
                  <a:lnTo>
                    <a:pt x="34" y="78"/>
                  </a:lnTo>
                  <a:lnTo>
                    <a:pt x="0" y="78"/>
                  </a:lnTo>
                  <a:lnTo>
                    <a:pt x="0" y="0"/>
                  </a:lnTo>
                  <a:lnTo>
                    <a:pt x="34" y="0"/>
                  </a:lnTo>
                  <a:lnTo>
                    <a:pt x="34" y="7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4" name="Freeform 23"/>
            <p:cNvSpPr>
              <a:spLocks noChangeArrowheads="1"/>
            </p:cNvSpPr>
            <p:nvPr/>
          </p:nvSpPr>
          <p:spPr bwMode="auto">
            <a:xfrm>
              <a:off x="4478338" y="6267450"/>
              <a:ext cx="196850" cy="114300"/>
            </a:xfrm>
            <a:custGeom>
              <a:avLst/>
              <a:gdLst>
                <a:gd name="T0" fmla="*/ 39 w 547"/>
                <a:gd name="T1" fmla="*/ 147 h 316"/>
                <a:gd name="T2" fmla="*/ 39 w 547"/>
                <a:gd name="T3" fmla="*/ 147 h 316"/>
                <a:gd name="T4" fmla="*/ 39 w 547"/>
                <a:gd name="T5" fmla="*/ 147 h 316"/>
                <a:gd name="T6" fmla="*/ 39 w 547"/>
                <a:gd name="T7" fmla="*/ 147 h 316"/>
                <a:gd name="T8" fmla="*/ 274 w 547"/>
                <a:gd name="T9" fmla="*/ 280 h 316"/>
                <a:gd name="T10" fmla="*/ 506 w 547"/>
                <a:gd name="T11" fmla="*/ 147 h 316"/>
                <a:gd name="T12" fmla="*/ 474 w 547"/>
                <a:gd name="T13" fmla="*/ 110 h 316"/>
                <a:gd name="T14" fmla="*/ 360 w 547"/>
                <a:gd name="T15" fmla="*/ 51 h 316"/>
                <a:gd name="T16" fmla="*/ 360 w 547"/>
                <a:gd name="T17" fmla="*/ 51 h 316"/>
                <a:gd name="T18" fmla="*/ 279 w 547"/>
                <a:gd name="T19" fmla="*/ 278 h 316"/>
                <a:gd name="T20" fmla="*/ 188 w 547"/>
                <a:gd name="T21" fmla="*/ 48 h 316"/>
                <a:gd name="T22" fmla="*/ 188 w 547"/>
                <a:gd name="T23" fmla="*/ 48 h 316"/>
                <a:gd name="T24" fmla="*/ 72 w 547"/>
                <a:gd name="T25" fmla="*/ 110 h 316"/>
                <a:gd name="T26" fmla="*/ 39 w 547"/>
                <a:gd name="T27" fmla="*/ 147 h 316"/>
                <a:gd name="T28" fmla="*/ 274 w 547"/>
                <a:gd name="T29" fmla="*/ 315 h 316"/>
                <a:gd name="T30" fmla="*/ 274 w 547"/>
                <a:gd name="T31" fmla="*/ 315 h 316"/>
                <a:gd name="T32" fmla="*/ 274 w 547"/>
                <a:gd name="T33" fmla="*/ 315 h 316"/>
                <a:gd name="T34" fmla="*/ 274 w 547"/>
                <a:gd name="T35" fmla="*/ 315 h 316"/>
                <a:gd name="T36" fmla="*/ 5 w 547"/>
                <a:gd name="T37" fmla="*/ 158 h 316"/>
                <a:gd name="T38" fmla="*/ 5 w 547"/>
                <a:gd name="T39" fmla="*/ 158 h 316"/>
                <a:gd name="T40" fmla="*/ 0 w 547"/>
                <a:gd name="T41" fmla="*/ 150 h 316"/>
                <a:gd name="T42" fmla="*/ 2 w 547"/>
                <a:gd name="T43" fmla="*/ 142 h 316"/>
                <a:gd name="T44" fmla="*/ 2 w 547"/>
                <a:gd name="T45" fmla="*/ 142 h 316"/>
                <a:gd name="T46" fmla="*/ 54 w 547"/>
                <a:gd name="T47" fmla="*/ 78 h 316"/>
                <a:gd name="T48" fmla="*/ 188 w 547"/>
                <a:gd name="T49" fmla="*/ 8 h 316"/>
                <a:gd name="T50" fmla="*/ 188 w 547"/>
                <a:gd name="T51" fmla="*/ 8 h 316"/>
                <a:gd name="T52" fmla="*/ 204 w 547"/>
                <a:gd name="T53" fmla="*/ 0 h 316"/>
                <a:gd name="T54" fmla="*/ 276 w 547"/>
                <a:gd name="T55" fmla="*/ 176 h 316"/>
                <a:gd name="T56" fmla="*/ 341 w 547"/>
                <a:gd name="T57" fmla="*/ 3 h 316"/>
                <a:gd name="T58" fmla="*/ 360 w 547"/>
                <a:gd name="T59" fmla="*/ 11 h 316"/>
                <a:gd name="T60" fmla="*/ 360 w 547"/>
                <a:gd name="T61" fmla="*/ 11 h 316"/>
                <a:gd name="T62" fmla="*/ 492 w 547"/>
                <a:gd name="T63" fmla="*/ 78 h 316"/>
                <a:gd name="T64" fmla="*/ 544 w 547"/>
                <a:gd name="T65" fmla="*/ 142 h 316"/>
                <a:gd name="T66" fmla="*/ 544 w 547"/>
                <a:gd name="T67" fmla="*/ 142 h 316"/>
                <a:gd name="T68" fmla="*/ 546 w 547"/>
                <a:gd name="T69" fmla="*/ 150 h 316"/>
                <a:gd name="T70" fmla="*/ 544 w 547"/>
                <a:gd name="T71" fmla="*/ 155 h 316"/>
                <a:gd name="T72" fmla="*/ 544 w 547"/>
                <a:gd name="T73" fmla="*/ 155 h 316"/>
                <a:gd name="T74" fmla="*/ 274 w 547"/>
                <a:gd name="T75" fmla="*/ 31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7" h="316">
                  <a:moveTo>
                    <a:pt x="39" y="147"/>
                  </a:moveTo>
                  <a:lnTo>
                    <a:pt x="39" y="147"/>
                  </a:lnTo>
                  <a:lnTo>
                    <a:pt x="39" y="147"/>
                  </a:lnTo>
                  <a:lnTo>
                    <a:pt x="39" y="147"/>
                  </a:lnTo>
                  <a:cubicBezTo>
                    <a:pt x="88" y="229"/>
                    <a:pt x="177" y="280"/>
                    <a:pt x="274" y="280"/>
                  </a:cubicBezTo>
                  <a:cubicBezTo>
                    <a:pt x="369" y="280"/>
                    <a:pt x="457" y="229"/>
                    <a:pt x="506" y="147"/>
                  </a:cubicBezTo>
                  <a:cubicBezTo>
                    <a:pt x="500" y="134"/>
                    <a:pt x="490" y="118"/>
                    <a:pt x="474" y="110"/>
                  </a:cubicBezTo>
                  <a:cubicBezTo>
                    <a:pt x="446" y="94"/>
                    <a:pt x="390" y="67"/>
                    <a:pt x="360" y="51"/>
                  </a:cubicBezTo>
                  <a:lnTo>
                    <a:pt x="360" y="51"/>
                  </a:lnTo>
                  <a:lnTo>
                    <a:pt x="279" y="278"/>
                  </a:lnTo>
                  <a:lnTo>
                    <a:pt x="188" y="48"/>
                  </a:lnTo>
                  <a:lnTo>
                    <a:pt x="188" y="48"/>
                  </a:lnTo>
                  <a:cubicBezTo>
                    <a:pt x="159" y="64"/>
                    <a:pt x="102" y="94"/>
                    <a:pt x="72" y="110"/>
                  </a:cubicBezTo>
                  <a:cubicBezTo>
                    <a:pt x="56" y="118"/>
                    <a:pt x="47" y="134"/>
                    <a:pt x="39" y="147"/>
                  </a:cubicBezTo>
                  <a:close/>
                  <a:moveTo>
                    <a:pt x="274" y="315"/>
                  </a:moveTo>
                  <a:lnTo>
                    <a:pt x="274" y="315"/>
                  </a:lnTo>
                  <a:lnTo>
                    <a:pt x="274" y="315"/>
                  </a:lnTo>
                  <a:lnTo>
                    <a:pt x="274" y="315"/>
                  </a:lnTo>
                  <a:cubicBezTo>
                    <a:pt x="162" y="315"/>
                    <a:pt x="59" y="254"/>
                    <a:pt x="5" y="158"/>
                  </a:cubicBezTo>
                  <a:lnTo>
                    <a:pt x="5" y="158"/>
                  </a:lnTo>
                  <a:lnTo>
                    <a:pt x="0" y="150"/>
                  </a:lnTo>
                  <a:lnTo>
                    <a:pt x="2" y="142"/>
                  </a:lnTo>
                  <a:lnTo>
                    <a:pt x="2" y="142"/>
                  </a:lnTo>
                  <a:cubicBezTo>
                    <a:pt x="16" y="113"/>
                    <a:pt x="31" y="89"/>
                    <a:pt x="54" y="78"/>
                  </a:cubicBezTo>
                  <a:cubicBezTo>
                    <a:pt x="93" y="56"/>
                    <a:pt x="185" y="11"/>
                    <a:pt x="188" y="8"/>
                  </a:cubicBezTo>
                  <a:lnTo>
                    <a:pt x="188" y="8"/>
                  </a:lnTo>
                  <a:lnTo>
                    <a:pt x="204" y="0"/>
                  </a:lnTo>
                  <a:lnTo>
                    <a:pt x="276" y="176"/>
                  </a:lnTo>
                  <a:lnTo>
                    <a:pt x="341" y="3"/>
                  </a:lnTo>
                  <a:lnTo>
                    <a:pt x="360" y="11"/>
                  </a:lnTo>
                  <a:lnTo>
                    <a:pt x="360" y="11"/>
                  </a:lnTo>
                  <a:cubicBezTo>
                    <a:pt x="360" y="11"/>
                    <a:pt x="449" y="56"/>
                    <a:pt x="492" y="78"/>
                  </a:cubicBezTo>
                  <a:cubicBezTo>
                    <a:pt x="523" y="94"/>
                    <a:pt x="536" y="123"/>
                    <a:pt x="544" y="142"/>
                  </a:cubicBezTo>
                  <a:lnTo>
                    <a:pt x="544" y="142"/>
                  </a:lnTo>
                  <a:lnTo>
                    <a:pt x="546" y="150"/>
                  </a:lnTo>
                  <a:lnTo>
                    <a:pt x="544" y="155"/>
                  </a:lnTo>
                  <a:lnTo>
                    <a:pt x="544" y="155"/>
                  </a:lnTo>
                  <a:cubicBezTo>
                    <a:pt x="490" y="254"/>
                    <a:pt x="384" y="315"/>
                    <a:pt x="274" y="31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5" name="Freeform 24"/>
            <p:cNvSpPr>
              <a:spLocks noChangeArrowheads="1"/>
            </p:cNvSpPr>
            <p:nvPr/>
          </p:nvSpPr>
          <p:spPr bwMode="auto">
            <a:xfrm>
              <a:off x="4344988" y="6459538"/>
              <a:ext cx="103187" cy="73025"/>
            </a:xfrm>
            <a:custGeom>
              <a:avLst/>
              <a:gdLst>
                <a:gd name="T0" fmla="*/ 105 w 285"/>
                <a:gd name="T1" fmla="*/ 35 h 201"/>
                <a:gd name="T2" fmla="*/ 105 w 285"/>
                <a:gd name="T3" fmla="*/ 35 h 201"/>
                <a:gd name="T4" fmla="*/ 105 w 285"/>
                <a:gd name="T5" fmla="*/ 35 h 201"/>
                <a:gd name="T6" fmla="*/ 105 w 285"/>
                <a:gd name="T7" fmla="*/ 35 h 201"/>
                <a:gd name="T8" fmla="*/ 58 w 285"/>
                <a:gd name="T9" fmla="*/ 56 h 201"/>
                <a:gd name="T10" fmla="*/ 38 w 285"/>
                <a:gd name="T11" fmla="*/ 97 h 201"/>
                <a:gd name="T12" fmla="*/ 54 w 285"/>
                <a:gd name="T13" fmla="*/ 89 h 201"/>
                <a:gd name="T14" fmla="*/ 54 w 285"/>
                <a:gd name="T15" fmla="*/ 89 h 201"/>
                <a:gd name="T16" fmla="*/ 60 w 285"/>
                <a:gd name="T17" fmla="*/ 86 h 201"/>
                <a:gd name="T18" fmla="*/ 68 w 285"/>
                <a:gd name="T19" fmla="*/ 86 h 201"/>
                <a:gd name="T20" fmla="*/ 68 w 285"/>
                <a:gd name="T21" fmla="*/ 86 h 201"/>
                <a:gd name="T22" fmla="*/ 220 w 285"/>
                <a:gd name="T23" fmla="*/ 86 h 201"/>
                <a:gd name="T24" fmla="*/ 220 w 285"/>
                <a:gd name="T25" fmla="*/ 86 h 201"/>
                <a:gd name="T26" fmla="*/ 225 w 285"/>
                <a:gd name="T27" fmla="*/ 86 h 201"/>
                <a:gd name="T28" fmla="*/ 233 w 285"/>
                <a:gd name="T29" fmla="*/ 89 h 201"/>
                <a:gd name="T30" fmla="*/ 233 w 285"/>
                <a:gd name="T31" fmla="*/ 89 h 201"/>
                <a:gd name="T32" fmla="*/ 246 w 285"/>
                <a:gd name="T33" fmla="*/ 97 h 201"/>
                <a:gd name="T34" fmla="*/ 228 w 285"/>
                <a:gd name="T35" fmla="*/ 56 h 201"/>
                <a:gd name="T36" fmla="*/ 179 w 285"/>
                <a:gd name="T37" fmla="*/ 35 h 201"/>
                <a:gd name="T38" fmla="*/ 179 w 285"/>
                <a:gd name="T39" fmla="*/ 35 h 201"/>
                <a:gd name="T40" fmla="*/ 105 w 285"/>
                <a:gd name="T41" fmla="*/ 35 h 201"/>
                <a:gd name="T42" fmla="*/ 22 w 285"/>
                <a:gd name="T43" fmla="*/ 179 h 201"/>
                <a:gd name="T44" fmla="*/ 22 w 285"/>
                <a:gd name="T45" fmla="*/ 179 h 201"/>
                <a:gd name="T46" fmla="*/ 266 w 285"/>
                <a:gd name="T47" fmla="*/ 179 h 201"/>
                <a:gd name="T48" fmla="*/ 266 w 285"/>
                <a:gd name="T49" fmla="*/ 179 h 201"/>
                <a:gd name="T50" fmla="*/ 33 w 285"/>
                <a:gd name="T51" fmla="*/ 200 h 201"/>
                <a:gd name="T52" fmla="*/ 33 w 285"/>
                <a:gd name="T53" fmla="*/ 200 h 201"/>
                <a:gd name="T54" fmla="*/ 33 w 285"/>
                <a:gd name="T55" fmla="*/ 200 h 201"/>
                <a:gd name="T56" fmla="*/ 33 w 285"/>
                <a:gd name="T57" fmla="*/ 200 h 201"/>
                <a:gd name="T58" fmla="*/ 20 w 285"/>
                <a:gd name="T59" fmla="*/ 197 h 201"/>
                <a:gd name="T60" fmla="*/ 6 w 285"/>
                <a:gd name="T61" fmla="*/ 179 h 201"/>
                <a:gd name="T62" fmla="*/ 6 w 285"/>
                <a:gd name="T63" fmla="*/ 179 h 201"/>
                <a:gd name="T64" fmla="*/ 4 w 285"/>
                <a:gd name="T65" fmla="*/ 112 h 201"/>
                <a:gd name="T66" fmla="*/ 4 w 285"/>
                <a:gd name="T67" fmla="*/ 112 h 201"/>
                <a:gd name="T68" fmla="*/ 33 w 285"/>
                <a:gd name="T69" fmla="*/ 32 h 201"/>
                <a:gd name="T70" fmla="*/ 105 w 285"/>
                <a:gd name="T71" fmla="*/ 0 h 201"/>
                <a:gd name="T72" fmla="*/ 105 w 285"/>
                <a:gd name="T73" fmla="*/ 0 h 201"/>
                <a:gd name="T74" fmla="*/ 179 w 285"/>
                <a:gd name="T75" fmla="*/ 0 h 201"/>
                <a:gd name="T76" fmla="*/ 179 w 285"/>
                <a:gd name="T77" fmla="*/ 0 h 201"/>
                <a:gd name="T78" fmla="*/ 254 w 285"/>
                <a:gd name="T79" fmla="*/ 32 h 201"/>
                <a:gd name="T80" fmla="*/ 284 w 285"/>
                <a:gd name="T81" fmla="*/ 112 h 201"/>
                <a:gd name="T82" fmla="*/ 284 w 285"/>
                <a:gd name="T83" fmla="*/ 112 h 201"/>
                <a:gd name="T84" fmla="*/ 279 w 285"/>
                <a:gd name="T85" fmla="*/ 179 h 201"/>
                <a:gd name="T86" fmla="*/ 279 w 285"/>
                <a:gd name="T87" fmla="*/ 179 h 201"/>
                <a:gd name="T88" fmla="*/ 254 w 285"/>
                <a:gd name="T89" fmla="*/ 200 h 201"/>
                <a:gd name="T90" fmla="*/ 236 w 285"/>
                <a:gd name="T91" fmla="*/ 195 h 201"/>
                <a:gd name="T92" fmla="*/ 228 w 285"/>
                <a:gd name="T93" fmla="*/ 176 h 201"/>
                <a:gd name="T94" fmla="*/ 228 w 285"/>
                <a:gd name="T95" fmla="*/ 176 h 201"/>
                <a:gd name="T96" fmla="*/ 230 w 285"/>
                <a:gd name="T97" fmla="*/ 150 h 201"/>
                <a:gd name="T98" fmla="*/ 230 w 285"/>
                <a:gd name="T99" fmla="*/ 150 h 201"/>
                <a:gd name="T100" fmla="*/ 222 w 285"/>
                <a:gd name="T101" fmla="*/ 123 h 201"/>
                <a:gd name="T102" fmla="*/ 66 w 285"/>
                <a:gd name="T103" fmla="*/ 123 h 201"/>
                <a:gd name="T104" fmla="*/ 58 w 285"/>
                <a:gd name="T105" fmla="*/ 150 h 201"/>
                <a:gd name="T106" fmla="*/ 58 w 285"/>
                <a:gd name="T107" fmla="*/ 173 h 201"/>
                <a:gd name="T108" fmla="*/ 49 w 285"/>
                <a:gd name="T109" fmla="*/ 195 h 201"/>
                <a:gd name="T110" fmla="*/ 33 w 285"/>
                <a:gd name="T111" fmla="*/ 20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5" h="201">
                  <a:moveTo>
                    <a:pt x="105" y="35"/>
                  </a:moveTo>
                  <a:lnTo>
                    <a:pt x="105" y="35"/>
                  </a:lnTo>
                  <a:lnTo>
                    <a:pt x="105" y="35"/>
                  </a:lnTo>
                  <a:lnTo>
                    <a:pt x="105" y="35"/>
                  </a:lnTo>
                  <a:cubicBezTo>
                    <a:pt x="87" y="35"/>
                    <a:pt x="71" y="43"/>
                    <a:pt x="58" y="56"/>
                  </a:cubicBezTo>
                  <a:cubicBezTo>
                    <a:pt x="46" y="67"/>
                    <a:pt x="41" y="83"/>
                    <a:pt x="38" y="97"/>
                  </a:cubicBezTo>
                  <a:cubicBezTo>
                    <a:pt x="43" y="94"/>
                    <a:pt x="49" y="91"/>
                    <a:pt x="54" y="89"/>
                  </a:cubicBezTo>
                  <a:lnTo>
                    <a:pt x="54" y="89"/>
                  </a:lnTo>
                  <a:lnTo>
                    <a:pt x="60" y="86"/>
                  </a:lnTo>
                  <a:lnTo>
                    <a:pt x="68" y="86"/>
                  </a:lnTo>
                  <a:lnTo>
                    <a:pt x="68" y="86"/>
                  </a:lnTo>
                  <a:cubicBezTo>
                    <a:pt x="100" y="97"/>
                    <a:pt x="187" y="97"/>
                    <a:pt x="220" y="86"/>
                  </a:cubicBezTo>
                  <a:lnTo>
                    <a:pt x="220" y="86"/>
                  </a:lnTo>
                  <a:lnTo>
                    <a:pt x="225" y="86"/>
                  </a:lnTo>
                  <a:lnTo>
                    <a:pt x="233" y="89"/>
                  </a:lnTo>
                  <a:lnTo>
                    <a:pt x="233" y="89"/>
                  </a:lnTo>
                  <a:cubicBezTo>
                    <a:pt x="238" y="91"/>
                    <a:pt x="244" y="94"/>
                    <a:pt x="246" y="97"/>
                  </a:cubicBezTo>
                  <a:cubicBezTo>
                    <a:pt x="244" y="83"/>
                    <a:pt x="238" y="67"/>
                    <a:pt x="228" y="56"/>
                  </a:cubicBezTo>
                  <a:cubicBezTo>
                    <a:pt x="214" y="43"/>
                    <a:pt x="197" y="35"/>
                    <a:pt x="179" y="35"/>
                  </a:cubicBezTo>
                  <a:lnTo>
                    <a:pt x="179" y="35"/>
                  </a:lnTo>
                  <a:lnTo>
                    <a:pt x="105" y="35"/>
                  </a:lnTo>
                  <a:close/>
                  <a:moveTo>
                    <a:pt x="22" y="179"/>
                  </a:moveTo>
                  <a:lnTo>
                    <a:pt x="22" y="179"/>
                  </a:lnTo>
                  <a:close/>
                  <a:moveTo>
                    <a:pt x="266" y="179"/>
                  </a:moveTo>
                  <a:lnTo>
                    <a:pt x="266" y="179"/>
                  </a:lnTo>
                  <a:close/>
                  <a:moveTo>
                    <a:pt x="33" y="200"/>
                  </a:moveTo>
                  <a:lnTo>
                    <a:pt x="33" y="200"/>
                  </a:lnTo>
                  <a:lnTo>
                    <a:pt x="33" y="200"/>
                  </a:lnTo>
                  <a:lnTo>
                    <a:pt x="33" y="200"/>
                  </a:lnTo>
                  <a:cubicBezTo>
                    <a:pt x="28" y="200"/>
                    <a:pt x="22" y="200"/>
                    <a:pt x="20" y="197"/>
                  </a:cubicBezTo>
                  <a:cubicBezTo>
                    <a:pt x="12" y="195"/>
                    <a:pt x="6" y="187"/>
                    <a:pt x="6" y="179"/>
                  </a:cubicBezTo>
                  <a:lnTo>
                    <a:pt x="6" y="179"/>
                  </a:lnTo>
                  <a:lnTo>
                    <a:pt x="4" y="112"/>
                  </a:lnTo>
                  <a:lnTo>
                    <a:pt x="4" y="112"/>
                  </a:lnTo>
                  <a:cubicBezTo>
                    <a:pt x="0" y="83"/>
                    <a:pt x="12" y="53"/>
                    <a:pt x="33" y="32"/>
                  </a:cubicBezTo>
                  <a:cubicBezTo>
                    <a:pt x="51" y="11"/>
                    <a:pt x="79" y="0"/>
                    <a:pt x="105" y="0"/>
                  </a:cubicBezTo>
                  <a:lnTo>
                    <a:pt x="105" y="0"/>
                  </a:lnTo>
                  <a:lnTo>
                    <a:pt x="179" y="0"/>
                  </a:lnTo>
                  <a:lnTo>
                    <a:pt x="179" y="0"/>
                  </a:lnTo>
                  <a:cubicBezTo>
                    <a:pt x="208" y="0"/>
                    <a:pt x="236" y="11"/>
                    <a:pt x="254" y="32"/>
                  </a:cubicBezTo>
                  <a:cubicBezTo>
                    <a:pt x="274" y="53"/>
                    <a:pt x="284" y="83"/>
                    <a:pt x="284" y="112"/>
                  </a:cubicBezTo>
                  <a:lnTo>
                    <a:pt x="284" y="112"/>
                  </a:lnTo>
                  <a:lnTo>
                    <a:pt x="279" y="179"/>
                  </a:lnTo>
                  <a:lnTo>
                    <a:pt x="279" y="179"/>
                  </a:lnTo>
                  <a:cubicBezTo>
                    <a:pt x="279" y="181"/>
                    <a:pt x="276" y="197"/>
                    <a:pt x="254" y="200"/>
                  </a:cubicBezTo>
                  <a:cubicBezTo>
                    <a:pt x="246" y="200"/>
                    <a:pt x="241" y="197"/>
                    <a:pt x="236" y="195"/>
                  </a:cubicBezTo>
                  <a:cubicBezTo>
                    <a:pt x="230" y="189"/>
                    <a:pt x="228" y="181"/>
                    <a:pt x="228" y="176"/>
                  </a:cubicBezTo>
                  <a:lnTo>
                    <a:pt x="228" y="176"/>
                  </a:lnTo>
                  <a:lnTo>
                    <a:pt x="230" y="150"/>
                  </a:lnTo>
                  <a:lnTo>
                    <a:pt x="230" y="150"/>
                  </a:lnTo>
                  <a:cubicBezTo>
                    <a:pt x="230" y="131"/>
                    <a:pt x="230" y="128"/>
                    <a:pt x="222" y="123"/>
                  </a:cubicBezTo>
                  <a:cubicBezTo>
                    <a:pt x="182" y="134"/>
                    <a:pt x="103" y="134"/>
                    <a:pt x="66" y="123"/>
                  </a:cubicBezTo>
                  <a:cubicBezTo>
                    <a:pt x="58" y="128"/>
                    <a:pt x="54" y="131"/>
                    <a:pt x="58" y="150"/>
                  </a:cubicBezTo>
                  <a:cubicBezTo>
                    <a:pt x="58" y="150"/>
                    <a:pt x="58" y="165"/>
                    <a:pt x="58" y="173"/>
                  </a:cubicBezTo>
                  <a:cubicBezTo>
                    <a:pt x="60" y="181"/>
                    <a:pt x="54" y="189"/>
                    <a:pt x="49" y="195"/>
                  </a:cubicBezTo>
                  <a:cubicBezTo>
                    <a:pt x="43" y="197"/>
                    <a:pt x="38" y="200"/>
                    <a:pt x="33" y="20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6" name="Freeform 25"/>
            <p:cNvSpPr>
              <a:spLocks noChangeArrowheads="1"/>
            </p:cNvSpPr>
            <p:nvPr/>
          </p:nvSpPr>
          <p:spPr bwMode="auto">
            <a:xfrm>
              <a:off x="4346575" y="6491288"/>
              <a:ext cx="98425" cy="93662"/>
            </a:xfrm>
            <a:custGeom>
              <a:avLst/>
              <a:gdLst>
                <a:gd name="T0" fmla="*/ 260 w 274"/>
                <a:gd name="T1" fmla="*/ 93 h 259"/>
                <a:gd name="T2" fmla="*/ 37 w 274"/>
                <a:gd name="T3" fmla="*/ 111 h 259"/>
                <a:gd name="T4" fmla="*/ 37 w 274"/>
                <a:gd name="T5" fmla="*/ 111 h 259"/>
                <a:gd name="T6" fmla="*/ 45 w 274"/>
                <a:gd name="T7" fmla="*/ 127 h 259"/>
                <a:gd name="T8" fmla="*/ 54 w 274"/>
                <a:gd name="T9" fmla="*/ 130 h 259"/>
                <a:gd name="T10" fmla="*/ 57 w 274"/>
                <a:gd name="T11" fmla="*/ 143 h 259"/>
                <a:gd name="T12" fmla="*/ 216 w 274"/>
                <a:gd name="T13" fmla="*/ 143 h 259"/>
                <a:gd name="T14" fmla="*/ 219 w 274"/>
                <a:gd name="T15" fmla="*/ 130 h 259"/>
                <a:gd name="T16" fmla="*/ 227 w 274"/>
                <a:gd name="T17" fmla="*/ 127 h 259"/>
                <a:gd name="T18" fmla="*/ 235 w 274"/>
                <a:gd name="T19" fmla="*/ 111 h 259"/>
                <a:gd name="T20" fmla="*/ 230 w 274"/>
                <a:gd name="T21" fmla="*/ 109 h 259"/>
                <a:gd name="T22" fmla="*/ 222 w 274"/>
                <a:gd name="T23" fmla="*/ 90 h 259"/>
                <a:gd name="T24" fmla="*/ 224 w 274"/>
                <a:gd name="T25" fmla="*/ 64 h 259"/>
                <a:gd name="T26" fmla="*/ 216 w 274"/>
                <a:gd name="T27" fmla="*/ 37 h 259"/>
                <a:gd name="T28" fmla="*/ 52 w 274"/>
                <a:gd name="T29" fmla="*/ 64 h 259"/>
                <a:gd name="T30" fmla="*/ 52 w 274"/>
                <a:gd name="T31" fmla="*/ 101 h 259"/>
                <a:gd name="T32" fmla="*/ 43 w 274"/>
                <a:gd name="T33" fmla="*/ 109 h 259"/>
                <a:gd name="T34" fmla="*/ 137 w 274"/>
                <a:gd name="T35" fmla="*/ 258 h 259"/>
                <a:gd name="T36" fmla="*/ 137 w 274"/>
                <a:gd name="T37" fmla="*/ 258 h 259"/>
                <a:gd name="T38" fmla="*/ 24 w 274"/>
                <a:gd name="T39" fmla="*/ 155 h 259"/>
                <a:gd name="T40" fmla="*/ 6 w 274"/>
                <a:gd name="T41" fmla="*/ 87 h 259"/>
                <a:gd name="T42" fmla="*/ 11 w 274"/>
                <a:gd name="T43" fmla="*/ 74 h 259"/>
                <a:gd name="T44" fmla="*/ 14 w 274"/>
                <a:gd name="T45" fmla="*/ 64 h 259"/>
                <a:gd name="T46" fmla="*/ 48 w 274"/>
                <a:gd name="T47" fmla="*/ 3 h 259"/>
                <a:gd name="T48" fmla="*/ 54 w 274"/>
                <a:gd name="T49" fmla="*/ 0 h 259"/>
                <a:gd name="T50" fmla="*/ 62 w 274"/>
                <a:gd name="T51" fmla="*/ 0 h 259"/>
                <a:gd name="T52" fmla="*/ 214 w 274"/>
                <a:gd name="T53" fmla="*/ 0 h 259"/>
                <a:gd name="T54" fmla="*/ 227 w 274"/>
                <a:gd name="T55" fmla="*/ 3 h 259"/>
                <a:gd name="T56" fmla="*/ 260 w 274"/>
                <a:gd name="T57" fmla="*/ 64 h 259"/>
                <a:gd name="T58" fmla="*/ 260 w 274"/>
                <a:gd name="T59" fmla="*/ 77 h 259"/>
                <a:gd name="T60" fmla="*/ 268 w 274"/>
                <a:gd name="T61" fmla="*/ 87 h 259"/>
                <a:gd name="T62" fmla="*/ 270 w 274"/>
                <a:gd name="T63" fmla="*/ 124 h 259"/>
                <a:gd name="T64" fmla="*/ 137 w 274"/>
                <a:gd name="T65"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4" h="259">
                  <a:moveTo>
                    <a:pt x="260" y="93"/>
                  </a:moveTo>
                  <a:lnTo>
                    <a:pt x="260" y="93"/>
                  </a:lnTo>
                  <a:close/>
                  <a:moveTo>
                    <a:pt x="37" y="111"/>
                  </a:moveTo>
                  <a:lnTo>
                    <a:pt x="37" y="111"/>
                  </a:lnTo>
                  <a:lnTo>
                    <a:pt x="37" y="111"/>
                  </a:lnTo>
                  <a:lnTo>
                    <a:pt x="37" y="111"/>
                  </a:lnTo>
                  <a:cubicBezTo>
                    <a:pt x="37" y="114"/>
                    <a:pt x="37" y="114"/>
                    <a:pt x="40" y="116"/>
                  </a:cubicBezTo>
                  <a:cubicBezTo>
                    <a:pt x="40" y="122"/>
                    <a:pt x="45" y="127"/>
                    <a:pt x="45" y="127"/>
                  </a:cubicBezTo>
                  <a:lnTo>
                    <a:pt x="45" y="127"/>
                  </a:lnTo>
                  <a:lnTo>
                    <a:pt x="54" y="130"/>
                  </a:lnTo>
                  <a:lnTo>
                    <a:pt x="57" y="143"/>
                  </a:lnTo>
                  <a:lnTo>
                    <a:pt x="57" y="143"/>
                  </a:lnTo>
                  <a:cubicBezTo>
                    <a:pt x="73" y="197"/>
                    <a:pt x="78" y="221"/>
                    <a:pt x="137" y="223"/>
                  </a:cubicBezTo>
                  <a:cubicBezTo>
                    <a:pt x="194" y="221"/>
                    <a:pt x="202" y="197"/>
                    <a:pt x="216" y="143"/>
                  </a:cubicBezTo>
                  <a:lnTo>
                    <a:pt x="216" y="143"/>
                  </a:lnTo>
                  <a:lnTo>
                    <a:pt x="219" y="130"/>
                  </a:lnTo>
                  <a:lnTo>
                    <a:pt x="227" y="127"/>
                  </a:lnTo>
                  <a:lnTo>
                    <a:pt x="227" y="127"/>
                  </a:lnTo>
                  <a:cubicBezTo>
                    <a:pt x="230" y="127"/>
                    <a:pt x="232" y="122"/>
                    <a:pt x="235" y="116"/>
                  </a:cubicBezTo>
                  <a:cubicBezTo>
                    <a:pt x="235" y="114"/>
                    <a:pt x="235" y="114"/>
                    <a:pt x="235" y="111"/>
                  </a:cubicBezTo>
                  <a:lnTo>
                    <a:pt x="235" y="111"/>
                  </a:lnTo>
                  <a:lnTo>
                    <a:pt x="230" y="109"/>
                  </a:lnTo>
                  <a:lnTo>
                    <a:pt x="230" y="109"/>
                  </a:lnTo>
                  <a:cubicBezTo>
                    <a:pt x="224" y="103"/>
                    <a:pt x="222" y="95"/>
                    <a:pt x="222" y="90"/>
                  </a:cubicBezTo>
                  <a:lnTo>
                    <a:pt x="222" y="90"/>
                  </a:lnTo>
                  <a:lnTo>
                    <a:pt x="224" y="64"/>
                  </a:lnTo>
                  <a:lnTo>
                    <a:pt x="224" y="64"/>
                  </a:lnTo>
                  <a:cubicBezTo>
                    <a:pt x="224" y="45"/>
                    <a:pt x="224" y="42"/>
                    <a:pt x="216" y="37"/>
                  </a:cubicBezTo>
                  <a:cubicBezTo>
                    <a:pt x="176" y="48"/>
                    <a:pt x="97" y="48"/>
                    <a:pt x="60" y="37"/>
                  </a:cubicBezTo>
                  <a:cubicBezTo>
                    <a:pt x="52" y="42"/>
                    <a:pt x="48" y="45"/>
                    <a:pt x="52" y="64"/>
                  </a:cubicBezTo>
                  <a:lnTo>
                    <a:pt x="52" y="64"/>
                  </a:lnTo>
                  <a:lnTo>
                    <a:pt x="52" y="101"/>
                  </a:lnTo>
                  <a:lnTo>
                    <a:pt x="43" y="109"/>
                  </a:lnTo>
                  <a:lnTo>
                    <a:pt x="43" y="109"/>
                  </a:lnTo>
                  <a:cubicBezTo>
                    <a:pt x="43" y="111"/>
                    <a:pt x="40" y="111"/>
                    <a:pt x="37" y="111"/>
                  </a:cubicBezTo>
                  <a:close/>
                  <a:moveTo>
                    <a:pt x="137" y="258"/>
                  </a:moveTo>
                  <a:lnTo>
                    <a:pt x="137" y="258"/>
                  </a:lnTo>
                  <a:lnTo>
                    <a:pt x="137" y="258"/>
                  </a:lnTo>
                  <a:lnTo>
                    <a:pt x="137" y="258"/>
                  </a:lnTo>
                  <a:cubicBezTo>
                    <a:pt x="54" y="258"/>
                    <a:pt x="37" y="207"/>
                    <a:pt x="24" y="155"/>
                  </a:cubicBezTo>
                  <a:cubicBezTo>
                    <a:pt x="16" y="148"/>
                    <a:pt x="8" y="138"/>
                    <a:pt x="6" y="124"/>
                  </a:cubicBezTo>
                  <a:cubicBezTo>
                    <a:pt x="0" y="111"/>
                    <a:pt x="0" y="98"/>
                    <a:pt x="6" y="87"/>
                  </a:cubicBezTo>
                  <a:lnTo>
                    <a:pt x="6" y="87"/>
                  </a:lnTo>
                  <a:lnTo>
                    <a:pt x="11" y="74"/>
                  </a:lnTo>
                  <a:lnTo>
                    <a:pt x="16" y="77"/>
                  </a:lnTo>
                  <a:lnTo>
                    <a:pt x="14" y="64"/>
                  </a:lnTo>
                  <a:lnTo>
                    <a:pt x="14" y="64"/>
                  </a:lnTo>
                  <a:cubicBezTo>
                    <a:pt x="14" y="34"/>
                    <a:pt x="19" y="19"/>
                    <a:pt x="48" y="3"/>
                  </a:cubicBezTo>
                  <a:lnTo>
                    <a:pt x="48" y="3"/>
                  </a:lnTo>
                  <a:lnTo>
                    <a:pt x="54" y="0"/>
                  </a:lnTo>
                  <a:lnTo>
                    <a:pt x="62" y="0"/>
                  </a:lnTo>
                  <a:lnTo>
                    <a:pt x="62" y="0"/>
                  </a:lnTo>
                  <a:cubicBezTo>
                    <a:pt x="94" y="11"/>
                    <a:pt x="181" y="11"/>
                    <a:pt x="214" y="0"/>
                  </a:cubicBezTo>
                  <a:lnTo>
                    <a:pt x="214" y="0"/>
                  </a:lnTo>
                  <a:lnTo>
                    <a:pt x="219" y="0"/>
                  </a:lnTo>
                  <a:lnTo>
                    <a:pt x="227" y="3"/>
                  </a:lnTo>
                  <a:lnTo>
                    <a:pt x="227" y="3"/>
                  </a:lnTo>
                  <a:cubicBezTo>
                    <a:pt x="256" y="19"/>
                    <a:pt x="262" y="34"/>
                    <a:pt x="260" y="64"/>
                  </a:cubicBezTo>
                  <a:lnTo>
                    <a:pt x="260" y="64"/>
                  </a:lnTo>
                  <a:lnTo>
                    <a:pt x="260" y="77"/>
                  </a:lnTo>
                  <a:lnTo>
                    <a:pt x="262" y="74"/>
                  </a:lnTo>
                  <a:lnTo>
                    <a:pt x="268" y="87"/>
                  </a:lnTo>
                  <a:lnTo>
                    <a:pt x="268" y="87"/>
                  </a:lnTo>
                  <a:cubicBezTo>
                    <a:pt x="273" y="98"/>
                    <a:pt x="273" y="111"/>
                    <a:pt x="270" y="124"/>
                  </a:cubicBezTo>
                  <a:cubicBezTo>
                    <a:pt x="265" y="138"/>
                    <a:pt x="260" y="148"/>
                    <a:pt x="251" y="155"/>
                  </a:cubicBezTo>
                  <a:cubicBezTo>
                    <a:pt x="235" y="207"/>
                    <a:pt x="222" y="258"/>
                    <a:pt x="137" y="25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7" name="Freeform 26"/>
            <p:cNvSpPr>
              <a:spLocks noChangeArrowheads="1"/>
            </p:cNvSpPr>
            <p:nvPr/>
          </p:nvSpPr>
          <p:spPr bwMode="auto">
            <a:xfrm>
              <a:off x="4391025" y="6640513"/>
              <a:ext cx="12700" cy="28575"/>
            </a:xfrm>
            <a:custGeom>
              <a:avLst/>
              <a:gdLst>
                <a:gd name="T0" fmla="*/ 35 w 36"/>
                <a:gd name="T1" fmla="*/ 77 h 78"/>
                <a:gd name="T2" fmla="*/ 35 w 36"/>
                <a:gd name="T3" fmla="*/ 77 h 78"/>
                <a:gd name="T4" fmla="*/ 35 w 36"/>
                <a:gd name="T5" fmla="*/ 77 h 78"/>
                <a:gd name="T6" fmla="*/ 0 w 36"/>
                <a:gd name="T7" fmla="*/ 77 h 78"/>
                <a:gd name="T8" fmla="*/ 0 w 36"/>
                <a:gd name="T9" fmla="*/ 0 h 78"/>
                <a:gd name="T10" fmla="*/ 35 w 36"/>
                <a:gd name="T11" fmla="*/ 0 h 78"/>
                <a:gd name="T12" fmla="*/ 35 w 36"/>
                <a:gd name="T13" fmla="*/ 77 h 78"/>
              </a:gdLst>
              <a:ahLst/>
              <a:cxnLst>
                <a:cxn ang="0">
                  <a:pos x="T0" y="T1"/>
                </a:cxn>
                <a:cxn ang="0">
                  <a:pos x="T2" y="T3"/>
                </a:cxn>
                <a:cxn ang="0">
                  <a:pos x="T4" y="T5"/>
                </a:cxn>
                <a:cxn ang="0">
                  <a:pos x="T6" y="T7"/>
                </a:cxn>
                <a:cxn ang="0">
                  <a:pos x="T8" y="T9"/>
                </a:cxn>
                <a:cxn ang="0">
                  <a:pos x="T10" y="T11"/>
                </a:cxn>
                <a:cxn ang="0">
                  <a:pos x="T12" y="T13"/>
                </a:cxn>
              </a:cxnLst>
              <a:rect l="0" t="0" r="r" b="b"/>
              <a:pathLst>
                <a:path w="36" h="78">
                  <a:moveTo>
                    <a:pt x="35" y="77"/>
                  </a:moveTo>
                  <a:lnTo>
                    <a:pt x="35" y="77"/>
                  </a:lnTo>
                  <a:lnTo>
                    <a:pt x="35" y="77"/>
                  </a:lnTo>
                  <a:lnTo>
                    <a:pt x="0" y="77"/>
                  </a:lnTo>
                  <a:lnTo>
                    <a:pt x="0" y="0"/>
                  </a:lnTo>
                  <a:lnTo>
                    <a:pt x="35" y="0"/>
                  </a:lnTo>
                  <a:lnTo>
                    <a:pt x="35" y="7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8" name="Freeform 27"/>
            <p:cNvSpPr>
              <a:spLocks noChangeArrowheads="1"/>
            </p:cNvSpPr>
            <p:nvPr/>
          </p:nvSpPr>
          <p:spPr bwMode="auto">
            <a:xfrm>
              <a:off x="4297363" y="6562725"/>
              <a:ext cx="196850" cy="112713"/>
            </a:xfrm>
            <a:custGeom>
              <a:avLst/>
              <a:gdLst>
                <a:gd name="T0" fmla="*/ 38 w 546"/>
                <a:gd name="T1" fmla="*/ 146 h 315"/>
                <a:gd name="T2" fmla="*/ 38 w 546"/>
                <a:gd name="T3" fmla="*/ 146 h 315"/>
                <a:gd name="T4" fmla="*/ 38 w 546"/>
                <a:gd name="T5" fmla="*/ 146 h 315"/>
                <a:gd name="T6" fmla="*/ 38 w 546"/>
                <a:gd name="T7" fmla="*/ 146 h 315"/>
                <a:gd name="T8" fmla="*/ 273 w 546"/>
                <a:gd name="T9" fmla="*/ 276 h 315"/>
                <a:gd name="T10" fmla="*/ 508 w 546"/>
                <a:gd name="T11" fmla="*/ 146 h 315"/>
                <a:gd name="T12" fmla="*/ 476 w 546"/>
                <a:gd name="T13" fmla="*/ 108 h 315"/>
                <a:gd name="T14" fmla="*/ 362 w 546"/>
                <a:gd name="T15" fmla="*/ 50 h 315"/>
                <a:gd name="T16" fmla="*/ 362 w 546"/>
                <a:gd name="T17" fmla="*/ 50 h 315"/>
                <a:gd name="T18" fmla="*/ 278 w 546"/>
                <a:gd name="T19" fmla="*/ 273 h 315"/>
                <a:gd name="T20" fmla="*/ 186 w 546"/>
                <a:gd name="T21" fmla="*/ 47 h 315"/>
                <a:gd name="T22" fmla="*/ 186 w 546"/>
                <a:gd name="T23" fmla="*/ 47 h 315"/>
                <a:gd name="T24" fmla="*/ 70 w 546"/>
                <a:gd name="T25" fmla="*/ 108 h 315"/>
                <a:gd name="T26" fmla="*/ 38 w 546"/>
                <a:gd name="T27" fmla="*/ 146 h 315"/>
                <a:gd name="T28" fmla="*/ 273 w 546"/>
                <a:gd name="T29" fmla="*/ 314 h 315"/>
                <a:gd name="T30" fmla="*/ 273 w 546"/>
                <a:gd name="T31" fmla="*/ 314 h 315"/>
                <a:gd name="T32" fmla="*/ 273 w 546"/>
                <a:gd name="T33" fmla="*/ 314 h 315"/>
                <a:gd name="T34" fmla="*/ 273 w 546"/>
                <a:gd name="T35" fmla="*/ 314 h 315"/>
                <a:gd name="T36" fmla="*/ 3 w 546"/>
                <a:gd name="T37" fmla="*/ 157 h 315"/>
                <a:gd name="T38" fmla="*/ 3 w 546"/>
                <a:gd name="T39" fmla="*/ 157 h 315"/>
                <a:gd name="T40" fmla="*/ 0 w 546"/>
                <a:gd name="T41" fmla="*/ 149 h 315"/>
                <a:gd name="T42" fmla="*/ 3 w 546"/>
                <a:gd name="T43" fmla="*/ 141 h 315"/>
                <a:gd name="T44" fmla="*/ 3 w 546"/>
                <a:gd name="T45" fmla="*/ 141 h 315"/>
                <a:gd name="T46" fmla="*/ 54 w 546"/>
                <a:gd name="T47" fmla="*/ 76 h 315"/>
                <a:gd name="T48" fmla="*/ 186 w 546"/>
                <a:gd name="T49" fmla="*/ 7 h 315"/>
                <a:gd name="T50" fmla="*/ 186 w 546"/>
                <a:gd name="T51" fmla="*/ 7 h 315"/>
                <a:gd name="T52" fmla="*/ 206 w 546"/>
                <a:gd name="T53" fmla="*/ 0 h 315"/>
                <a:gd name="T54" fmla="*/ 278 w 546"/>
                <a:gd name="T55" fmla="*/ 175 h 315"/>
                <a:gd name="T56" fmla="*/ 340 w 546"/>
                <a:gd name="T57" fmla="*/ 2 h 315"/>
                <a:gd name="T58" fmla="*/ 360 w 546"/>
                <a:gd name="T59" fmla="*/ 10 h 315"/>
                <a:gd name="T60" fmla="*/ 360 w 546"/>
                <a:gd name="T61" fmla="*/ 10 h 315"/>
                <a:gd name="T62" fmla="*/ 491 w 546"/>
                <a:gd name="T63" fmla="*/ 76 h 315"/>
                <a:gd name="T64" fmla="*/ 543 w 546"/>
                <a:gd name="T65" fmla="*/ 141 h 315"/>
                <a:gd name="T66" fmla="*/ 543 w 546"/>
                <a:gd name="T67" fmla="*/ 141 h 315"/>
                <a:gd name="T68" fmla="*/ 545 w 546"/>
                <a:gd name="T69" fmla="*/ 149 h 315"/>
                <a:gd name="T70" fmla="*/ 543 w 546"/>
                <a:gd name="T71" fmla="*/ 154 h 315"/>
                <a:gd name="T72" fmla="*/ 543 w 546"/>
                <a:gd name="T73" fmla="*/ 154 h 315"/>
                <a:gd name="T74" fmla="*/ 273 w 546"/>
                <a:gd name="T75" fmla="*/ 3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6" h="315">
                  <a:moveTo>
                    <a:pt x="38" y="146"/>
                  </a:moveTo>
                  <a:lnTo>
                    <a:pt x="38" y="146"/>
                  </a:lnTo>
                  <a:lnTo>
                    <a:pt x="38" y="146"/>
                  </a:lnTo>
                  <a:lnTo>
                    <a:pt x="38" y="146"/>
                  </a:lnTo>
                  <a:cubicBezTo>
                    <a:pt x="87" y="228"/>
                    <a:pt x="175" y="276"/>
                    <a:pt x="273" y="276"/>
                  </a:cubicBezTo>
                  <a:cubicBezTo>
                    <a:pt x="370" y="276"/>
                    <a:pt x="460" y="225"/>
                    <a:pt x="508" y="146"/>
                  </a:cubicBezTo>
                  <a:cubicBezTo>
                    <a:pt x="499" y="133"/>
                    <a:pt x="491" y="116"/>
                    <a:pt x="476" y="108"/>
                  </a:cubicBezTo>
                  <a:cubicBezTo>
                    <a:pt x="445" y="92"/>
                    <a:pt x="389" y="66"/>
                    <a:pt x="362" y="50"/>
                  </a:cubicBezTo>
                  <a:lnTo>
                    <a:pt x="362" y="50"/>
                  </a:lnTo>
                  <a:lnTo>
                    <a:pt x="278" y="273"/>
                  </a:lnTo>
                  <a:lnTo>
                    <a:pt x="186" y="47"/>
                  </a:lnTo>
                  <a:lnTo>
                    <a:pt x="186" y="47"/>
                  </a:lnTo>
                  <a:cubicBezTo>
                    <a:pt x="157" y="63"/>
                    <a:pt x="100" y="89"/>
                    <a:pt x="70" y="108"/>
                  </a:cubicBezTo>
                  <a:cubicBezTo>
                    <a:pt x="57" y="116"/>
                    <a:pt x="46" y="133"/>
                    <a:pt x="38" y="146"/>
                  </a:cubicBezTo>
                  <a:close/>
                  <a:moveTo>
                    <a:pt x="273" y="314"/>
                  </a:moveTo>
                  <a:lnTo>
                    <a:pt x="273" y="314"/>
                  </a:lnTo>
                  <a:lnTo>
                    <a:pt x="273" y="314"/>
                  </a:lnTo>
                  <a:lnTo>
                    <a:pt x="273" y="314"/>
                  </a:lnTo>
                  <a:cubicBezTo>
                    <a:pt x="160" y="314"/>
                    <a:pt x="57" y="252"/>
                    <a:pt x="3" y="157"/>
                  </a:cubicBezTo>
                  <a:lnTo>
                    <a:pt x="3" y="157"/>
                  </a:lnTo>
                  <a:lnTo>
                    <a:pt x="0" y="149"/>
                  </a:lnTo>
                  <a:lnTo>
                    <a:pt x="3" y="141"/>
                  </a:lnTo>
                  <a:lnTo>
                    <a:pt x="3" y="141"/>
                  </a:lnTo>
                  <a:cubicBezTo>
                    <a:pt x="14" y="111"/>
                    <a:pt x="33" y="87"/>
                    <a:pt x="54" y="76"/>
                  </a:cubicBezTo>
                  <a:cubicBezTo>
                    <a:pt x="95" y="55"/>
                    <a:pt x="183" y="10"/>
                    <a:pt x="186" y="7"/>
                  </a:cubicBezTo>
                  <a:lnTo>
                    <a:pt x="186" y="7"/>
                  </a:lnTo>
                  <a:lnTo>
                    <a:pt x="206" y="0"/>
                  </a:lnTo>
                  <a:lnTo>
                    <a:pt x="278" y="175"/>
                  </a:lnTo>
                  <a:lnTo>
                    <a:pt x="340" y="2"/>
                  </a:lnTo>
                  <a:lnTo>
                    <a:pt x="360" y="10"/>
                  </a:lnTo>
                  <a:lnTo>
                    <a:pt x="360" y="10"/>
                  </a:lnTo>
                  <a:cubicBezTo>
                    <a:pt x="360" y="10"/>
                    <a:pt x="452" y="55"/>
                    <a:pt x="491" y="76"/>
                  </a:cubicBezTo>
                  <a:cubicBezTo>
                    <a:pt x="522" y="89"/>
                    <a:pt x="537" y="121"/>
                    <a:pt x="543" y="141"/>
                  </a:cubicBezTo>
                  <a:lnTo>
                    <a:pt x="543" y="141"/>
                  </a:lnTo>
                  <a:lnTo>
                    <a:pt x="545" y="149"/>
                  </a:lnTo>
                  <a:lnTo>
                    <a:pt x="543" y="154"/>
                  </a:lnTo>
                  <a:lnTo>
                    <a:pt x="543" y="154"/>
                  </a:lnTo>
                  <a:cubicBezTo>
                    <a:pt x="489" y="252"/>
                    <a:pt x="386" y="314"/>
                    <a:pt x="273" y="3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29" name="Freeform 28"/>
            <p:cNvSpPr>
              <a:spLocks noChangeArrowheads="1"/>
            </p:cNvSpPr>
            <p:nvPr/>
          </p:nvSpPr>
          <p:spPr bwMode="auto">
            <a:xfrm>
              <a:off x="4662488" y="6562725"/>
              <a:ext cx="198437" cy="112713"/>
            </a:xfrm>
            <a:custGeom>
              <a:avLst/>
              <a:gdLst>
                <a:gd name="T0" fmla="*/ 41 w 550"/>
                <a:gd name="T1" fmla="*/ 149 h 315"/>
                <a:gd name="T2" fmla="*/ 41 w 550"/>
                <a:gd name="T3" fmla="*/ 149 h 315"/>
                <a:gd name="T4" fmla="*/ 41 w 550"/>
                <a:gd name="T5" fmla="*/ 149 h 315"/>
                <a:gd name="T6" fmla="*/ 41 w 550"/>
                <a:gd name="T7" fmla="*/ 149 h 315"/>
                <a:gd name="T8" fmla="*/ 276 w 550"/>
                <a:gd name="T9" fmla="*/ 279 h 315"/>
                <a:gd name="T10" fmla="*/ 508 w 550"/>
                <a:gd name="T11" fmla="*/ 146 h 315"/>
                <a:gd name="T12" fmla="*/ 478 w 550"/>
                <a:gd name="T13" fmla="*/ 108 h 315"/>
                <a:gd name="T14" fmla="*/ 362 w 550"/>
                <a:gd name="T15" fmla="*/ 53 h 315"/>
                <a:gd name="T16" fmla="*/ 362 w 550"/>
                <a:gd name="T17" fmla="*/ 53 h 315"/>
                <a:gd name="T18" fmla="*/ 282 w 550"/>
                <a:gd name="T19" fmla="*/ 276 h 315"/>
                <a:gd name="T20" fmla="*/ 190 w 550"/>
                <a:gd name="T21" fmla="*/ 50 h 315"/>
                <a:gd name="T22" fmla="*/ 190 w 550"/>
                <a:gd name="T23" fmla="*/ 50 h 315"/>
                <a:gd name="T24" fmla="*/ 74 w 550"/>
                <a:gd name="T25" fmla="*/ 108 h 315"/>
                <a:gd name="T26" fmla="*/ 41 w 550"/>
                <a:gd name="T27" fmla="*/ 149 h 315"/>
                <a:gd name="T28" fmla="*/ 276 w 550"/>
                <a:gd name="T29" fmla="*/ 314 h 315"/>
                <a:gd name="T30" fmla="*/ 276 w 550"/>
                <a:gd name="T31" fmla="*/ 314 h 315"/>
                <a:gd name="T32" fmla="*/ 276 w 550"/>
                <a:gd name="T33" fmla="*/ 314 h 315"/>
                <a:gd name="T34" fmla="*/ 276 w 550"/>
                <a:gd name="T35" fmla="*/ 314 h 315"/>
                <a:gd name="T36" fmla="*/ 6 w 550"/>
                <a:gd name="T37" fmla="*/ 157 h 315"/>
                <a:gd name="T38" fmla="*/ 6 w 550"/>
                <a:gd name="T39" fmla="*/ 157 h 315"/>
                <a:gd name="T40" fmla="*/ 0 w 550"/>
                <a:gd name="T41" fmla="*/ 149 h 315"/>
                <a:gd name="T42" fmla="*/ 6 w 550"/>
                <a:gd name="T43" fmla="*/ 144 h 315"/>
                <a:gd name="T44" fmla="*/ 6 w 550"/>
                <a:gd name="T45" fmla="*/ 144 h 315"/>
                <a:gd name="T46" fmla="*/ 54 w 550"/>
                <a:gd name="T47" fmla="*/ 79 h 315"/>
                <a:gd name="T48" fmla="*/ 190 w 550"/>
                <a:gd name="T49" fmla="*/ 10 h 315"/>
                <a:gd name="T50" fmla="*/ 190 w 550"/>
                <a:gd name="T51" fmla="*/ 10 h 315"/>
                <a:gd name="T52" fmla="*/ 208 w 550"/>
                <a:gd name="T53" fmla="*/ 0 h 315"/>
                <a:gd name="T54" fmla="*/ 279 w 550"/>
                <a:gd name="T55" fmla="*/ 178 h 315"/>
                <a:gd name="T56" fmla="*/ 344 w 550"/>
                <a:gd name="T57" fmla="*/ 3 h 315"/>
                <a:gd name="T58" fmla="*/ 362 w 550"/>
                <a:gd name="T59" fmla="*/ 13 h 315"/>
                <a:gd name="T60" fmla="*/ 362 w 550"/>
                <a:gd name="T61" fmla="*/ 13 h 315"/>
                <a:gd name="T62" fmla="*/ 495 w 550"/>
                <a:gd name="T63" fmla="*/ 77 h 315"/>
                <a:gd name="T64" fmla="*/ 546 w 550"/>
                <a:gd name="T65" fmla="*/ 141 h 315"/>
                <a:gd name="T66" fmla="*/ 546 w 550"/>
                <a:gd name="T67" fmla="*/ 141 h 315"/>
                <a:gd name="T68" fmla="*/ 549 w 550"/>
                <a:gd name="T69" fmla="*/ 149 h 315"/>
                <a:gd name="T70" fmla="*/ 546 w 550"/>
                <a:gd name="T71" fmla="*/ 157 h 315"/>
                <a:gd name="T72" fmla="*/ 546 w 550"/>
                <a:gd name="T73" fmla="*/ 157 h 315"/>
                <a:gd name="T74" fmla="*/ 276 w 550"/>
                <a:gd name="T75" fmla="*/ 31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0" h="315">
                  <a:moveTo>
                    <a:pt x="41" y="149"/>
                  </a:moveTo>
                  <a:lnTo>
                    <a:pt x="41" y="149"/>
                  </a:lnTo>
                  <a:lnTo>
                    <a:pt x="41" y="149"/>
                  </a:lnTo>
                  <a:lnTo>
                    <a:pt x="41" y="149"/>
                  </a:lnTo>
                  <a:cubicBezTo>
                    <a:pt x="90" y="228"/>
                    <a:pt x="179" y="279"/>
                    <a:pt x="276" y="279"/>
                  </a:cubicBezTo>
                  <a:cubicBezTo>
                    <a:pt x="373" y="279"/>
                    <a:pt x="460" y="228"/>
                    <a:pt x="508" y="146"/>
                  </a:cubicBezTo>
                  <a:cubicBezTo>
                    <a:pt x="503" y="136"/>
                    <a:pt x="492" y="116"/>
                    <a:pt x="478" y="108"/>
                  </a:cubicBezTo>
                  <a:cubicBezTo>
                    <a:pt x="449" y="95"/>
                    <a:pt x="392" y="66"/>
                    <a:pt x="362" y="53"/>
                  </a:cubicBezTo>
                  <a:lnTo>
                    <a:pt x="362" y="53"/>
                  </a:lnTo>
                  <a:lnTo>
                    <a:pt x="282" y="276"/>
                  </a:lnTo>
                  <a:lnTo>
                    <a:pt x="190" y="50"/>
                  </a:lnTo>
                  <a:lnTo>
                    <a:pt x="190" y="50"/>
                  </a:lnTo>
                  <a:cubicBezTo>
                    <a:pt x="160" y="63"/>
                    <a:pt x="103" y="92"/>
                    <a:pt x="74" y="108"/>
                  </a:cubicBezTo>
                  <a:cubicBezTo>
                    <a:pt x="57" y="116"/>
                    <a:pt x="49" y="132"/>
                    <a:pt x="41" y="149"/>
                  </a:cubicBezTo>
                  <a:close/>
                  <a:moveTo>
                    <a:pt x="276" y="314"/>
                  </a:moveTo>
                  <a:lnTo>
                    <a:pt x="276" y="314"/>
                  </a:lnTo>
                  <a:lnTo>
                    <a:pt x="276" y="314"/>
                  </a:lnTo>
                  <a:lnTo>
                    <a:pt x="276" y="314"/>
                  </a:lnTo>
                  <a:cubicBezTo>
                    <a:pt x="162" y="314"/>
                    <a:pt x="60" y="255"/>
                    <a:pt x="6" y="157"/>
                  </a:cubicBezTo>
                  <a:lnTo>
                    <a:pt x="6" y="157"/>
                  </a:lnTo>
                  <a:lnTo>
                    <a:pt x="0" y="149"/>
                  </a:lnTo>
                  <a:lnTo>
                    <a:pt x="6" y="144"/>
                  </a:lnTo>
                  <a:lnTo>
                    <a:pt x="6" y="144"/>
                  </a:lnTo>
                  <a:cubicBezTo>
                    <a:pt x="17" y="111"/>
                    <a:pt x="33" y="90"/>
                    <a:pt x="54" y="79"/>
                  </a:cubicBezTo>
                  <a:cubicBezTo>
                    <a:pt x="95" y="55"/>
                    <a:pt x="187" y="10"/>
                    <a:pt x="190" y="10"/>
                  </a:cubicBezTo>
                  <a:lnTo>
                    <a:pt x="190" y="10"/>
                  </a:lnTo>
                  <a:lnTo>
                    <a:pt x="208" y="0"/>
                  </a:lnTo>
                  <a:lnTo>
                    <a:pt x="279" y="178"/>
                  </a:lnTo>
                  <a:lnTo>
                    <a:pt x="344" y="3"/>
                  </a:lnTo>
                  <a:lnTo>
                    <a:pt x="362" y="13"/>
                  </a:lnTo>
                  <a:lnTo>
                    <a:pt x="362" y="13"/>
                  </a:lnTo>
                  <a:cubicBezTo>
                    <a:pt x="362" y="13"/>
                    <a:pt x="452" y="55"/>
                    <a:pt x="495" y="77"/>
                  </a:cubicBezTo>
                  <a:cubicBezTo>
                    <a:pt x="524" y="92"/>
                    <a:pt x="541" y="124"/>
                    <a:pt x="546" y="141"/>
                  </a:cubicBezTo>
                  <a:lnTo>
                    <a:pt x="546" y="141"/>
                  </a:lnTo>
                  <a:lnTo>
                    <a:pt x="549" y="149"/>
                  </a:lnTo>
                  <a:lnTo>
                    <a:pt x="546" y="157"/>
                  </a:lnTo>
                  <a:lnTo>
                    <a:pt x="546" y="157"/>
                  </a:lnTo>
                  <a:cubicBezTo>
                    <a:pt x="492" y="255"/>
                    <a:pt x="387" y="314"/>
                    <a:pt x="276" y="3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0" name="Freeform 29"/>
            <p:cNvSpPr>
              <a:spLocks noChangeArrowheads="1"/>
            </p:cNvSpPr>
            <p:nvPr/>
          </p:nvSpPr>
          <p:spPr bwMode="auto">
            <a:xfrm>
              <a:off x="4530725" y="6570663"/>
              <a:ext cx="93663" cy="12700"/>
            </a:xfrm>
            <a:custGeom>
              <a:avLst/>
              <a:gdLst>
                <a:gd name="T0" fmla="*/ 261 w 262"/>
                <a:gd name="T1" fmla="*/ 35 h 36"/>
                <a:gd name="T2" fmla="*/ 261 w 262"/>
                <a:gd name="T3" fmla="*/ 35 h 36"/>
                <a:gd name="T4" fmla="*/ 261 w 262"/>
                <a:gd name="T5" fmla="*/ 35 h 36"/>
                <a:gd name="T6" fmla="*/ 0 w 262"/>
                <a:gd name="T7" fmla="*/ 35 h 36"/>
                <a:gd name="T8" fmla="*/ 0 w 262"/>
                <a:gd name="T9" fmla="*/ 0 h 36"/>
                <a:gd name="T10" fmla="*/ 261 w 262"/>
                <a:gd name="T11" fmla="*/ 0 h 36"/>
                <a:gd name="T12" fmla="*/ 261 w 262"/>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262" h="36">
                  <a:moveTo>
                    <a:pt x="261" y="35"/>
                  </a:moveTo>
                  <a:lnTo>
                    <a:pt x="261" y="35"/>
                  </a:lnTo>
                  <a:lnTo>
                    <a:pt x="261" y="35"/>
                  </a:lnTo>
                  <a:lnTo>
                    <a:pt x="0" y="35"/>
                  </a:lnTo>
                  <a:lnTo>
                    <a:pt x="0" y="0"/>
                  </a:lnTo>
                  <a:lnTo>
                    <a:pt x="261" y="0"/>
                  </a:lnTo>
                  <a:lnTo>
                    <a:pt x="261"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1" name="Freeform 30"/>
            <p:cNvSpPr>
              <a:spLocks noChangeArrowheads="1"/>
            </p:cNvSpPr>
            <p:nvPr/>
          </p:nvSpPr>
          <p:spPr bwMode="auto">
            <a:xfrm>
              <a:off x="4641850" y="6383338"/>
              <a:ext cx="50800" cy="74612"/>
            </a:xfrm>
            <a:custGeom>
              <a:avLst/>
              <a:gdLst>
                <a:gd name="T0" fmla="*/ 108 w 139"/>
                <a:gd name="T1" fmla="*/ 207 h 208"/>
                <a:gd name="T2" fmla="*/ 108 w 139"/>
                <a:gd name="T3" fmla="*/ 207 h 208"/>
                <a:gd name="T4" fmla="*/ 108 w 139"/>
                <a:gd name="T5" fmla="*/ 207 h 208"/>
                <a:gd name="T6" fmla="*/ 0 w 139"/>
                <a:gd name="T7" fmla="*/ 19 h 208"/>
                <a:gd name="T8" fmla="*/ 33 w 139"/>
                <a:gd name="T9" fmla="*/ 0 h 208"/>
                <a:gd name="T10" fmla="*/ 138 w 139"/>
                <a:gd name="T11" fmla="*/ 189 h 208"/>
                <a:gd name="T12" fmla="*/ 108 w 139"/>
                <a:gd name="T13" fmla="*/ 207 h 208"/>
              </a:gdLst>
              <a:ahLst/>
              <a:cxnLst>
                <a:cxn ang="0">
                  <a:pos x="T0" y="T1"/>
                </a:cxn>
                <a:cxn ang="0">
                  <a:pos x="T2" y="T3"/>
                </a:cxn>
                <a:cxn ang="0">
                  <a:pos x="T4" y="T5"/>
                </a:cxn>
                <a:cxn ang="0">
                  <a:pos x="T6" y="T7"/>
                </a:cxn>
                <a:cxn ang="0">
                  <a:pos x="T8" y="T9"/>
                </a:cxn>
                <a:cxn ang="0">
                  <a:pos x="T10" y="T11"/>
                </a:cxn>
                <a:cxn ang="0">
                  <a:pos x="T12" y="T13"/>
                </a:cxn>
              </a:cxnLst>
              <a:rect l="0" t="0" r="r" b="b"/>
              <a:pathLst>
                <a:path w="139" h="208">
                  <a:moveTo>
                    <a:pt x="108" y="207"/>
                  </a:moveTo>
                  <a:lnTo>
                    <a:pt x="108" y="207"/>
                  </a:lnTo>
                  <a:lnTo>
                    <a:pt x="108" y="207"/>
                  </a:lnTo>
                  <a:lnTo>
                    <a:pt x="0" y="19"/>
                  </a:lnTo>
                  <a:lnTo>
                    <a:pt x="33" y="0"/>
                  </a:lnTo>
                  <a:lnTo>
                    <a:pt x="138" y="189"/>
                  </a:lnTo>
                  <a:lnTo>
                    <a:pt x="108" y="20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2" name="Freeform 31"/>
            <p:cNvSpPr>
              <a:spLocks noChangeArrowheads="1"/>
            </p:cNvSpPr>
            <p:nvPr/>
          </p:nvSpPr>
          <p:spPr bwMode="auto">
            <a:xfrm>
              <a:off x="4464050" y="6383338"/>
              <a:ext cx="49213" cy="74612"/>
            </a:xfrm>
            <a:custGeom>
              <a:avLst/>
              <a:gdLst>
                <a:gd name="T0" fmla="*/ 32 w 138"/>
                <a:gd name="T1" fmla="*/ 207 h 208"/>
                <a:gd name="T2" fmla="*/ 32 w 138"/>
                <a:gd name="T3" fmla="*/ 207 h 208"/>
                <a:gd name="T4" fmla="*/ 32 w 138"/>
                <a:gd name="T5" fmla="*/ 207 h 208"/>
                <a:gd name="T6" fmla="*/ 0 w 138"/>
                <a:gd name="T7" fmla="*/ 189 h 208"/>
                <a:gd name="T8" fmla="*/ 106 w 138"/>
                <a:gd name="T9" fmla="*/ 0 h 208"/>
                <a:gd name="T10" fmla="*/ 137 w 138"/>
                <a:gd name="T11" fmla="*/ 16 h 208"/>
                <a:gd name="T12" fmla="*/ 32 w 138"/>
                <a:gd name="T13" fmla="*/ 207 h 208"/>
              </a:gdLst>
              <a:ahLst/>
              <a:cxnLst>
                <a:cxn ang="0">
                  <a:pos x="T0" y="T1"/>
                </a:cxn>
                <a:cxn ang="0">
                  <a:pos x="T2" y="T3"/>
                </a:cxn>
                <a:cxn ang="0">
                  <a:pos x="T4" y="T5"/>
                </a:cxn>
                <a:cxn ang="0">
                  <a:pos x="T6" y="T7"/>
                </a:cxn>
                <a:cxn ang="0">
                  <a:pos x="T8" y="T9"/>
                </a:cxn>
                <a:cxn ang="0">
                  <a:pos x="T10" y="T11"/>
                </a:cxn>
                <a:cxn ang="0">
                  <a:pos x="T12" y="T13"/>
                </a:cxn>
              </a:cxnLst>
              <a:rect l="0" t="0" r="r" b="b"/>
              <a:pathLst>
                <a:path w="138" h="208">
                  <a:moveTo>
                    <a:pt x="32" y="207"/>
                  </a:moveTo>
                  <a:lnTo>
                    <a:pt x="32" y="207"/>
                  </a:lnTo>
                  <a:lnTo>
                    <a:pt x="32" y="207"/>
                  </a:lnTo>
                  <a:lnTo>
                    <a:pt x="0" y="189"/>
                  </a:lnTo>
                  <a:lnTo>
                    <a:pt x="106" y="0"/>
                  </a:lnTo>
                  <a:lnTo>
                    <a:pt x="137" y="16"/>
                  </a:lnTo>
                  <a:lnTo>
                    <a:pt x="32" y="20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grpSp>
      <p:grpSp>
        <p:nvGrpSpPr>
          <p:cNvPr id="33" name="Group 32"/>
          <p:cNvGrpSpPr>
            <a:grpSpLocks/>
          </p:cNvGrpSpPr>
          <p:nvPr/>
        </p:nvGrpSpPr>
        <p:grpSpPr bwMode="auto">
          <a:xfrm>
            <a:off x="3122395" y="2288185"/>
            <a:ext cx="720460" cy="703408"/>
            <a:chOff x="2712" y="1296"/>
            <a:chExt cx="338" cy="330"/>
          </a:xfrm>
          <a:solidFill>
            <a:schemeClr val="accent6"/>
          </a:solidFill>
        </p:grpSpPr>
        <p:sp>
          <p:nvSpPr>
            <p:cNvPr id="34" name="Freeform 33"/>
            <p:cNvSpPr>
              <a:spLocks noChangeArrowheads="1"/>
            </p:cNvSpPr>
            <p:nvPr/>
          </p:nvSpPr>
          <p:spPr bwMode="auto">
            <a:xfrm>
              <a:off x="2826" y="1296"/>
              <a:ext cx="224" cy="172"/>
            </a:xfrm>
            <a:custGeom>
              <a:avLst/>
              <a:gdLst>
                <a:gd name="T0" fmla="*/ 765 w 990"/>
                <a:gd name="T1" fmla="*/ 712 h 761"/>
                <a:gd name="T2" fmla="*/ 765 w 990"/>
                <a:gd name="T3" fmla="*/ 712 h 761"/>
                <a:gd name="T4" fmla="*/ 765 w 990"/>
                <a:gd name="T5" fmla="*/ 712 h 761"/>
                <a:gd name="T6" fmla="*/ 954 w 990"/>
                <a:gd name="T7" fmla="*/ 712 h 761"/>
                <a:gd name="T8" fmla="*/ 954 w 990"/>
                <a:gd name="T9" fmla="*/ 712 h 761"/>
                <a:gd name="T10" fmla="*/ 823 w 990"/>
                <a:gd name="T11" fmla="*/ 329 h 761"/>
                <a:gd name="T12" fmla="*/ 823 w 990"/>
                <a:gd name="T13" fmla="*/ 329 h 761"/>
                <a:gd name="T14" fmla="*/ 823 w 990"/>
                <a:gd name="T15" fmla="*/ 329 h 761"/>
                <a:gd name="T16" fmla="*/ 823 w 990"/>
                <a:gd name="T17" fmla="*/ 329 h 761"/>
                <a:gd name="T18" fmla="*/ 817 w 990"/>
                <a:gd name="T19" fmla="*/ 321 h 761"/>
                <a:gd name="T20" fmla="*/ 817 w 990"/>
                <a:gd name="T21" fmla="*/ 321 h 761"/>
                <a:gd name="T22" fmla="*/ 817 w 990"/>
                <a:gd name="T23" fmla="*/ 321 h 761"/>
                <a:gd name="T24" fmla="*/ 817 w 990"/>
                <a:gd name="T25" fmla="*/ 321 h 761"/>
                <a:gd name="T26" fmla="*/ 790 w 990"/>
                <a:gd name="T27" fmla="*/ 286 h 761"/>
                <a:gd name="T28" fmla="*/ 283 w 990"/>
                <a:gd name="T29" fmla="*/ 35 h 761"/>
                <a:gd name="T30" fmla="*/ 245 w 990"/>
                <a:gd name="T31" fmla="*/ 35 h 761"/>
                <a:gd name="T32" fmla="*/ 47 w 990"/>
                <a:gd name="T33" fmla="*/ 64 h 761"/>
                <a:gd name="T34" fmla="*/ 47 w 990"/>
                <a:gd name="T35" fmla="*/ 64 h 761"/>
                <a:gd name="T36" fmla="*/ 100 w 990"/>
                <a:gd name="T37" fmla="*/ 239 h 761"/>
                <a:gd name="T38" fmla="*/ 100 w 990"/>
                <a:gd name="T39" fmla="*/ 239 h 761"/>
                <a:gd name="T40" fmla="*/ 245 w 990"/>
                <a:gd name="T41" fmla="*/ 220 h 761"/>
                <a:gd name="T42" fmla="*/ 664 w 990"/>
                <a:gd name="T43" fmla="*/ 429 h 761"/>
                <a:gd name="T44" fmla="*/ 765 w 990"/>
                <a:gd name="T45" fmla="*/ 712 h 761"/>
                <a:gd name="T46" fmla="*/ 971 w 990"/>
                <a:gd name="T47" fmla="*/ 760 h 761"/>
                <a:gd name="T48" fmla="*/ 971 w 990"/>
                <a:gd name="T49" fmla="*/ 760 h 761"/>
                <a:gd name="T50" fmla="*/ 971 w 990"/>
                <a:gd name="T51" fmla="*/ 760 h 761"/>
                <a:gd name="T52" fmla="*/ 951 w 990"/>
                <a:gd name="T53" fmla="*/ 760 h 761"/>
                <a:gd name="T54" fmla="*/ 951 w 990"/>
                <a:gd name="T55" fmla="*/ 760 h 761"/>
                <a:gd name="T56" fmla="*/ 951 w 990"/>
                <a:gd name="T57" fmla="*/ 760 h 761"/>
                <a:gd name="T58" fmla="*/ 951 w 990"/>
                <a:gd name="T59" fmla="*/ 747 h 761"/>
                <a:gd name="T60" fmla="*/ 951 w 990"/>
                <a:gd name="T61" fmla="*/ 747 h 761"/>
                <a:gd name="T62" fmla="*/ 727 w 990"/>
                <a:gd name="T63" fmla="*/ 747 h 761"/>
                <a:gd name="T64" fmla="*/ 727 w 990"/>
                <a:gd name="T65" fmla="*/ 728 h 761"/>
                <a:gd name="T66" fmla="*/ 727 w 990"/>
                <a:gd name="T67" fmla="*/ 728 h 761"/>
                <a:gd name="T68" fmla="*/ 634 w 990"/>
                <a:gd name="T69" fmla="*/ 450 h 761"/>
                <a:gd name="T70" fmla="*/ 245 w 990"/>
                <a:gd name="T71" fmla="*/ 255 h 761"/>
                <a:gd name="T72" fmla="*/ 95 w 990"/>
                <a:gd name="T73" fmla="*/ 278 h 761"/>
                <a:gd name="T74" fmla="*/ 95 w 990"/>
                <a:gd name="T75" fmla="*/ 278 h 761"/>
                <a:gd name="T76" fmla="*/ 79 w 990"/>
                <a:gd name="T77" fmla="*/ 284 h 761"/>
                <a:gd name="T78" fmla="*/ 0 w 990"/>
                <a:gd name="T79" fmla="*/ 40 h 761"/>
                <a:gd name="T80" fmla="*/ 19 w 990"/>
                <a:gd name="T81" fmla="*/ 35 h 761"/>
                <a:gd name="T82" fmla="*/ 19 w 990"/>
                <a:gd name="T83" fmla="*/ 35 h 761"/>
                <a:gd name="T84" fmla="*/ 245 w 990"/>
                <a:gd name="T85" fmla="*/ 0 h 761"/>
                <a:gd name="T86" fmla="*/ 285 w 990"/>
                <a:gd name="T87" fmla="*/ 0 h 761"/>
                <a:gd name="T88" fmla="*/ 820 w 990"/>
                <a:gd name="T89" fmla="*/ 265 h 761"/>
                <a:gd name="T90" fmla="*/ 842 w 990"/>
                <a:gd name="T91" fmla="*/ 294 h 761"/>
                <a:gd name="T92" fmla="*/ 853 w 990"/>
                <a:gd name="T93" fmla="*/ 307 h 761"/>
                <a:gd name="T94" fmla="*/ 989 w 990"/>
                <a:gd name="T95" fmla="*/ 712 h 761"/>
                <a:gd name="T96" fmla="*/ 989 w 990"/>
                <a:gd name="T97" fmla="*/ 712 h 761"/>
                <a:gd name="T98" fmla="*/ 989 w 990"/>
                <a:gd name="T99" fmla="*/ 712 h 761"/>
                <a:gd name="T100" fmla="*/ 989 w 990"/>
                <a:gd name="T101" fmla="*/ 720 h 761"/>
                <a:gd name="T102" fmla="*/ 989 w 990"/>
                <a:gd name="T103" fmla="*/ 720 h 761"/>
                <a:gd name="T104" fmla="*/ 989 w 990"/>
                <a:gd name="T105" fmla="*/ 728 h 761"/>
                <a:gd name="T106" fmla="*/ 989 w 990"/>
                <a:gd name="T107" fmla="*/ 757 h 761"/>
                <a:gd name="T108" fmla="*/ 989 w 990"/>
                <a:gd name="T109" fmla="*/ 757 h 761"/>
                <a:gd name="T110" fmla="*/ 989 w 990"/>
                <a:gd name="T111" fmla="*/ 757 h 761"/>
                <a:gd name="T112" fmla="*/ 971 w 990"/>
                <a:gd name="T113" fmla="*/ 76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0" h="761">
                  <a:moveTo>
                    <a:pt x="765" y="712"/>
                  </a:moveTo>
                  <a:lnTo>
                    <a:pt x="765" y="712"/>
                  </a:lnTo>
                  <a:lnTo>
                    <a:pt x="765" y="712"/>
                  </a:lnTo>
                  <a:lnTo>
                    <a:pt x="954" y="712"/>
                  </a:lnTo>
                  <a:lnTo>
                    <a:pt x="954" y="712"/>
                  </a:lnTo>
                  <a:cubicBezTo>
                    <a:pt x="948" y="572"/>
                    <a:pt x="905" y="440"/>
                    <a:pt x="823" y="329"/>
                  </a:cubicBezTo>
                  <a:lnTo>
                    <a:pt x="823" y="329"/>
                  </a:lnTo>
                  <a:lnTo>
                    <a:pt x="823" y="329"/>
                  </a:lnTo>
                  <a:lnTo>
                    <a:pt x="823" y="329"/>
                  </a:lnTo>
                  <a:cubicBezTo>
                    <a:pt x="820" y="326"/>
                    <a:pt x="820" y="323"/>
                    <a:pt x="817" y="321"/>
                  </a:cubicBezTo>
                  <a:lnTo>
                    <a:pt x="817" y="321"/>
                  </a:lnTo>
                  <a:lnTo>
                    <a:pt x="817" y="321"/>
                  </a:lnTo>
                  <a:lnTo>
                    <a:pt x="817" y="321"/>
                  </a:lnTo>
                  <a:cubicBezTo>
                    <a:pt x="809" y="310"/>
                    <a:pt x="802" y="297"/>
                    <a:pt x="790" y="286"/>
                  </a:cubicBezTo>
                  <a:cubicBezTo>
                    <a:pt x="662" y="133"/>
                    <a:pt x="487" y="45"/>
                    <a:pt x="283" y="35"/>
                  </a:cubicBezTo>
                  <a:cubicBezTo>
                    <a:pt x="270" y="35"/>
                    <a:pt x="258" y="35"/>
                    <a:pt x="245" y="35"/>
                  </a:cubicBezTo>
                  <a:cubicBezTo>
                    <a:pt x="178" y="35"/>
                    <a:pt x="120" y="43"/>
                    <a:pt x="47" y="64"/>
                  </a:cubicBezTo>
                  <a:lnTo>
                    <a:pt x="47" y="64"/>
                  </a:lnTo>
                  <a:lnTo>
                    <a:pt x="100" y="239"/>
                  </a:lnTo>
                  <a:lnTo>
                    <a:pt x="100" y="239"/>
                  </a:lnTo>
                  <a:cubicBezTo>
                    <a:pt x="147" y="225"/>
                    <a:pt x="196" y="220"/>
                    <a:pt x="245" y="220"/>
                  </a:cubicBezTo>
                  <a:cubicBezTo>
                    <a:pt x="411" y="220"/>
                    <a:pt x="566" y="297"/>
                    <a:pt x="664" y="429"/>
                  </a:cubicBezTo>
                  <a:cubicBezTo>
                    <a:pt x="727" y="511"/>
                    <a:pt x="760" y="609"/>
                    <a:pt x="765" y="712"/>
                  </a:cubicBezTo>
                  <a:close/>
                  <a:moveTo>
                    <a:pt x="971" y="760"/>
                  </a:moveTo>
                  <a:lnTo>
                    <a:pt x="971" y="760"/>
                  </a:lnTo>
                  <a:lnTo>
                    <a:pt x="971" y="760"/>
                  </a:lnTo>
                  <a:lnTo>
                    <a:pt x="951" y="760"/>
                  </a:lnTo>
                  <a:lnTo>
                    <a:pt x="951" y="760"/>
                  </a:lnTo>
                  <a:lnTo>
                    <a:pt x="951" y="760"/>
                  </a:lnTo>
                  <a:cubicBezTo>
                    <a:pt x="951" y="755"/>
                    <a:pt x="951" y="749"/>
                    <a:pt x="951" y="747"/>
                  </a:cubicBezTo>
                  <a:lnTo>
                    <a:pt x="951" y="747"/>
                  </a:lnTo>
                  <a:lnTo>
                    <a:pt x="727" y="747"/>
                  </a:lnTo>
                  <a:lnTo>
                    <a:pt x="727" y="728"/>
                  </a:lnTo>
                  <a:lnTo>
                    <a:pt x="727" y="728"/>
                  </a:lnTo>
                  <a:cubicBezTo>
                    <a:pt x="727" y="628"/>
                    <a:pt x="697" y="532"/>
                    <a:pt x="634" y="450"/>
                  </a:cubicBezTo>
                  <a:cubicBezTo>
                    <a:pt x="545" y="329"/>
                    <a:pt x="397" y="255"/>
                    <a:pt x="245" y="255"/>
                  </a:cubicBezTo>
                  <a:cubicBezTo>
                    <a:pt x="193" y="255"/>
                    <a:pt x="145" y="262"/>
                    <a:pt x="95" y="278"/>
                  </a:cubicBezTo>
                  <a:lnTo>
                    <a:pt x="95" y="278"/>
                  </a:lnTo>
                  <a:lnTo>
                    <a:pt x="79" y="284"/>
                  </a:lnTo>
                  <a:lnTo>
                    <a:pt x="0" y="40"/>
                  </a:lnTo>
                  <a:lnTo>
                    <a:pt x="19" y="35"/>
                  </a:lnTo>
                  <a:lnTo>
                    <a:pt x="19" y="35"/>
                  </a:lnTo>
                  <a:cubicBezTo>
                    <a:pt x="103" y="8"/>
                    <a:pt x="169" y="0"/>
                    <a:pt x="245" y="0"/>
                  </a:cubicBezTo>
                  <a:cubicBezTo>
                    <a:pt x="258" y="0"/>
                    <a:pt x="272" y="0"/>
                    <a:pt x="285" y="0"/>
                  </a:cubicBezTo>
                  <a:cubicBezTo>
                    <a:pt x="498" y="11"/>
                    <a:pt x="684" y="101"/>
                    <a:pt x="820" y="265"/>
                  </a:cubicBezTo>
                  <a:cubicBezTo>
                    <a:pt x="825" y="273"/>
                    <a:pt x="833" y="284"/>
                    <a:pt x="842" y="294"/>
                  </a:cubicBezTo>
                  <a:cubicBezTo>
                    <a:pt x="845" y="297"/>
                    <a:pt x="848" y="302"/>
                    <a:pt x="853" y="307"/>
                  </a:cubicBezTo>
                  <a:cubicBezTo>
                    <a:pt x="938" y="427"/>
                    <a:pt x="987" y="567"/>
                    <a:pt x="989" y="712"/>
                  </a:cubicBezTo>
                  <a:lnTo>
                    <a:pt x="989" y="712"/>
                  </a:lnTo>
                  <a:lnTo>
                    <a:pt x="989" y="712"/>
                  </a:lnTo>
                  <a:lnTo>
                    <a:pt x="989" y="720"/>
                  </a:lnTo>
                  <a:lnTo>
                    <a:pt x="989" y="720"/>
                  </a:lnTo>
                  <a:cubicBezTo>
                    <a:pt x="989" y="723"/>
                    <a:pt x="989" y="726"/>
                    <a:pt x="989" y="728"/>
                  </a:cubicBezTo>
                  <a:cubicBezTo>
                    <a:pt x="989" y="741"/>
                    <a:pt x="989" y="747"/>
                    <a:pt x="989" y="757"/>
                  </a:cubicBezTo>
                  <a:lnTo>
                    <a:pt x="989" y="757"/>
                  </a:lnTo>
                  <a:lnTo>
                    <a:pt x="989" y="757"/>
                  </a:lnTo>
                  <a:lnTo>
                    <a:pt x="971" y="76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5" name="Freeform 34"/>
            <p:cNvSpPr>
              <a:spLocks noChangeArrowheads="1"/>
            </p:cNvSpPr>
            <p:nvPr/>
          </p:nvSpPr>
          <p:spPr bwMode="auto">
            <a:xfrm>
              <a:off x="2763" y="1345"/>
              <a:ext cx="236" cy="232"/>
            </a:xfrm>
            <a:custGeom>
              <a:avLst/>
              <a:gdLst>
                <a:gd name="T0" fmla="*/ 523 w 1044"/>
                <a:gd name="T1" fmla="*/ 35 h 1026"/>
                <a:gd name="T2" fmla="*/ 523 w 1044"/>
                <a:gd name="T3" fmla="*/ 35 h 1026"/>
                <a:gd name="T4" fmla="*/ 523 w 1044"/>
                <a:gd name="T5" fmla="*/ 35 h 1026"/>
                <a:gd name="T6" fmla="*/ 523 w 1044"/>
                <a:gd name="T7" fmla="*/ 35 h 1026"/>
                <a:gd name="T8" fmla="*/ 38 w 1044"/>
                <a:gd name="T9" fmla="*/ 511 h 1026"/>
                <a:gd name="T10" fmla="*/ 523 w 1044"/>
                <a:gd name="T11" fmla="*/ 988 h 1026"/>
                <a:gd name="T12" fmla="*/ 1008 w 1044"/>
                <a:gd name="T13" fmla="*/ 511 h 1026"/>
                <a:gd name="T14" fmla="*/ 523 w 1044"/>
                <a:gd name="T15" fmla="*/ 35 h 1026"/>
                <a:gd name="T16" fmla="*/ 523 w 1044"/>
                <a:gd name="T17" fmla="*/ 1025 h 1026"/>
                <a:gd name="T18" fmla="*/ 523 w 1044"/>
                <a:gd name="T19" fmla="*/ 1025 h 1026"/>
                <a:gd name="T20" fmla="*/ 523 w 1044"/>
                <a:gd name="T21" fmla="*/ 1025 h 1026"/>
                <a:gd name="T22" fmla="*/ 523 w 1044"/>
                <a:gd name="T23" fmla="*/ 1025 h 1026"/>
                <a:gd name="T24" fmla="*/ 0 w 1044"/>
                <a:gd name="T25" fmla="*/ 511 h 1026"/>
                <a:gd name="T26" fmla="*/ 523 w 1044"/>
                <a:gd name="T27" fmla="*/ 0 h 1026"/>
                <a:gd name="T28" fmla="*/ 1043 w 1044"/>
                <a:gd name="T29" fmla="*/ 511 h 1026"/>
                <a:gd name="T30" fmla="*/ 523 w 1044"/>
                <a:gd name="T31" fmla="*/ 1025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4" h="1026">
                  <a:moveTo>
                    <a:pt x="523" y="35"/>
                  </a:moveTo>
                  <a:lnTo>
                    <a:pt x="523" y="35"/>
                  </a:lnTo>
                  <a:lnTo>
                    <a:pt x="523" y="35"/>
                  </a:lnTo>
                  <a:lnTo>
                    <a:pt x="523" y="35"/>
                  </a:lnTo>
                  <a:cubicBezTo>
                    <a:pt x="256" y="35"/>
                    <a:pt x="38" y="249"/>
                    <a:pt x="38" y="511"/>
                  </a:cubicBezTo>
                  <a:cubicBezTo>
                    <a:pt x="38" y="776"/>
                    <a:pt x="256" y="988"/>
                    <a:pt x="523" y="988"/>
                  </a:cubicBezTo>
                  <a:cubicBezTo>
                    <a:pt x="790" y="988"/>
                    <a:pt x="1008" y="776"/>
                    <a:pt x="1008" y="511"/>
                  </a:cubicBezTo>
                  <a:cubicBezTo>
                    <a:pt x="1008" y="249"/>
                    <a:pt x="790" y="35"/>
                    <a:pt x="523" y="35"/>
                  </a:cubicBezTo>
                  <a:close/>
                  <a:moveTo>
                    <a:pt x="523" y="1025"/>
                  </a:moveTo>
                  <a:lnTo>
                    <a:pt x="523" y="1025"/>
                  </a:lnTo>
                  <a:lnTo>
                    <a:pt x="523" y="1025"/>
                  </a:lnTo>
                  <a:lnTo>
                    <a:pt x="523" y="1025"/>
                  </a:lnTo>
                  <a:cubicBezTo>
                    <a:pt x="234" y="1025"/>
                    <a:pt x="0" y="795"/>
                    <a:pt x="0" y="511"/>
                  </a:cubicBezTo>
                  <a:cubicBezTo>
                    <a:pt x="0" y="230"/>
                    <a:pt x="234" y="0"/>
                    <a:pt x="523" y="0"/>
                  </a:cubicBezTo>
                  <a:cubicBezTo>
                    <a:pt x="809" y="0"/>
                    <a:pt x="1043" y="230"/>
                    <a:pt x="1043" y="511"/>
                  </a:cubicBezTo>
                  <a:cubicBezTo>
                    <a:pt x="1043" y="795"/>
                    <a:pt x="809" y="1025"/>
                    <a:pt x="523" y="102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6" name="Freeform 35"/>
            <p:cNvSpPr>
              <a:spLocks noChangeArrowheads="1"/>
            </p:cNvSpPr>
            <p:nvPr/>
          </p:nvSpPr>
          <p:spPr bwMode="auto">
            <a:xfrm>
              <a:off x="2805" y="1386"/>
              <a:ext cx="152" cy="150"/>
            </a:xfrm>
            <a:custGeom>
              <a:avLst/>
              <a:gdLst>
                <a:gd name="T0" fmla="*/ 337 w 676"/>
                <a:gd name="T1" fmla="*/ 34 h 664"/>
                <a:gd name="T2" fmla="*/ 337 w 676"/>
                <a:gd name="T3" fmla="*/ 34 h 664"/>
                <a:gd name="T4" fmla="*/ 337 w 676"/>
                <a:gd name="T5" fmla="*/ 34 h 664"/>
                <a:gd name="T6" fmla="*/ 337 w 676"/>
                <a:gd name="T7" fmla="*/ 34 h 664"/>
                <a:gd name="T8" fmla="*/ 35 w 676"/>
                <a:gd name="T9" fmla="*/ 331 h 664"/>
                <a:gd name="T10" fmla="*/ 337 w 676"/>
                <a:gd name="T11" fmla="*/ 628 h 664"/>
                <a:gd name="T12" fmla="*/ 637 w 676"/>
                <a:gd name="T13" fmla="*/ 331 h 664"/>
                <a:gd name="T14" fmla="*/ 337 w 676"/>
                <a:gd name="T15" fmla="*/ 34 h 664"/>
                <a:gd name="T16" fmla="*/ 337 w 676"/>
                <a:gd name="T17" fmla="*/ 663 h 664"/>
                <a:gd name="T18" fmla="*/ 337 w 676"/>
                <a:gd name="T19" fmla="*/ 663 h 664"/>
                <a:gd name="T20" fmla="*/ 337 w 676"/>
                <a:gd name="T21" fmla="*/ 663 h 664"/>
                <a:gd name="T22" fmla="*/ 337 w 676"/>
                <a:gd name="T23" fmla="*/ 663 h 664"/>
                <a:gd name="T24" fmla="*/ 0 w 676"/>
                <a:gd name="T25" fmla="*/ 331 h 664"/>
                <a:gd name="T26" fmla="*/ 337 w 676"/>
                <a:gd name="T27" fmla="*/ 0 h 664"/>
                <a:gd name="T28" fmla="*/ 675 w 676"/>
                <a:gd name="T29" fmla="*/ 331 h 664"/>
                <a:gd name="T30" fmla="*/ 337 w 676"/>
                <a:gd name="T3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6" h="664">
                  <a:moveTo>
                    <a:pt x="337" y="34"/>
                  </a:moveTo>
                  <a:lnTo>
                    <a:pt x="337" y="34"/>
                  </a:lnTo>
                  <a:lnTo>
                    <a:pt x="337" y="34"/>
                  </a:lnTo>
                  <a:lnTo>
                    <a:pt x="337" y="34"/>
                  </a:lnTo>
                  <a:cubicBezTo>
                    <a:pt x="171" y="34"/>
                    <a:pt x="35" y="169"/>
                    <a:pt x="35" y="331"/>
                  </a:cubicBezTo>
                  <a:cubicBezTo>
                    <a:pt x="35" y="496"/>
                    <a:pt x="171" y="628"/>
                    <a:pt x="337" y="628"/>
                  </a:cubicBezTo>
                  <a:cubicBezTo>
                    <a:pt x="503" y="628"/>
                    <a:pt x="637" y="496"/>
                    <a:pt x="637" y="331"/>
                  </a:cubicBezTo>
                  <a:cubicBezTo>
                    <a:pt x="637" y="169"/>
                    <a:pt x="503" y="34"/>
                    <a:pt x="337" y="34"/>
                  </a:cubicBezTo>
                  <a:close/>
                  <a:moveTo>
                    <a:pt x="337" y="663"/>
                  </a:moveTo>
                  <a:lnTo>
                    <a:pt x="337" y="663"/>
                  </a:lnTo>
                  <a:lnTo>
                    <a:pt x="337" y="663"/>
                  </a:lnTo>
                  <a:lnTo>
                    <a:pt x="337" y="663"/>
                  </a:lnTo>
                  <a:cubicBezTo>
                    <a:pt x="152" y="663"/>
                    <a:pt x="0" y="514"/>
                    <a:pt x="0" y="331"/>
                  </a:cubicBezTo>
                  <a:cubicBezTo>
                    <a:pt x="0" y="148"/>
                    <a:pt x="152" y="0"/>
                    <a:pt x="337" y="0"/>
                  </a:cubicBezTo>
                  <a:cubicBezTo>
                    <a:pt x="522" y="0"/>
                    <a:pt x="675" y="148"/>
                    <a:pt x="675" y="331"/>
                  </a:cubicBezTo>
                  <a:cubicBezTo>
                    <a:pt x="675" y="514"/>
                    <a:pt x="522" y="663"/>
                    <a:pt x="337" y="66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7" name="Freeform 36"/>
            <p:cNvSpPr>
              <a:spLocks noChangeArrowheads="1"/>
            </p:cNvSpPr>
            <p:nvPr/>
          </p:nvSpPr>
          <p:spPr bwMode="auto">
            <a:xfrm>
              <a:off x="2801" y="1313"/>
              <a:ext cx="8" cy="8"/>
            </a:xfrm>
            <a:custGeom>
              <a:avLst/>
              <a:gdLst>
                <a:gd name="T0" fmla="*/ 17 w 39"/>
                <a:gd name="T1" fmla="*/ 39 h 40"/>
                <a:gd name="T2" fmla="*/ 17 w 39"/>
                <a:gd name="T3" fmla="*/ 39 h 40"/>
                <a:gd name="T4" fmla="*/ 17 w 39"/>
                <a:gd name="T5" fmla="*/ 39 h 40"/>
                <a:gd name="T6" fmla="*/ 0 w 39"/>
                <a:gd name="T7" fmla="*/ 10 h 40"/>
                <a:gd name="T8" fmla="*/ 0 w 39"/>
                <a:gd name="T9" fmla="*/ 10 h 40"/>
                <a:gd name="T10" fmla="*/ 22 w 39"/>
                <a:gd name="T11" fmla="*/ 0 h 40"/>
                <a:gd name="T12" fmla="*/ 22 w 39"/>
                <a:gd name="T13" fmla="*/ 0 h 40"/>
                <a:gd name="T14" fmla="*/ 38 w 39"/>
                <a:gd name="T15" fmla="*/ 31 h 40"/>
                <a:gd name="T16" fmla="*/ 38 w 39"/>
                <a:gd name="T17" fmla="*/ 31 h 40"/>
                <a:gd name="T18" fmla="*/ 17 w 3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0">
                  <a:moveTo>
                    <a:pt x="17" y="39"/>
                  </a:moveTo>
                  <a:lnTo>
                    <a:pt x="17" y="39"/>
                  </a:lnTo>
                  <a:lnTo>
                    <a:pt x="17" y="39"/>
                  </a:lnTo>
                  <a:lnTo>
                    <a:pt x="0" y="10"/>
                  </a:lnTo>
                  <a:lnTo>
                    <a:pt x="0" y="10"/>
                  </a:lnTo>
                  <a:cubicBezTo>
                    <a:pt x="5" y="5"/>
                    <a:pt x="13" y="2"/>
                    <a:pt x="22" y="0"/>
                  </a:cubicBezTo>
                  <a:lnTo>
                    <a:pt x="22" y="0"/>
                  </a:lnTo>
                  <a:lnTo>
                    <a:pt x="38" y="31"/>
                  </a:lnTo>
                  <a:lnTo>
                    <a:pt x="38" y="31"/>
                  </a:lnTo>
                  <a:cubicBezTo>
                    <a:pt x="30" y="34"/>
                    <a:pt x="24" y="37"/>
                    <a:pt x="17" y="39"/>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8" name="Freeform 37"/>
            <p:cNvSpPr>
              <a:spLocks noChangeArrowheads="1"/>
            </p:cNvSpPr>
            <p:nvPr/>
          </p:nvSpPr>
          <p:spPr bwMode="auto">
            <a:xfrm>
              <a:off x="2712" y="1323"/>
              <a:ext cx="331" cy="303"/>
            </a:xfrm>
            <a:custGeom>
              <a:avLst/>
              <a:gdLst>
                <a:gd name="T0" fmla="*/ 289 w 1462"/>
                <a:gd name="T1" fmla="*/ 27 h 1341"/>
                <a:gd name="T2" fmla="*/ 349 w 1462"/>
                <a:gd name="T3" fmla="*/ 29 h 1341"/>
                <a:gd name="T4" fmla="*/ 226 w 1462"/>
                <a:gd name="T5" fmla="*/ 133 h 1341"/>
                <a:gd name="T6" fmla="*/ 234 w 1462"/>
                <a:gd name="T7" fmla="*/ 74 h 1341"/>
                <a:gd name="T8" fmla="*/ 226 w 1462"/>
                <a:gd name="T9" fmla="*/ 133 h 1341"/>
                <a:gd name="T10" fmla="*/ 125 w 1462"/>
                <a:gd name="T11" fmla="*/ 201 h 1341"/>
                <a:gd name="T12" fmla="*/ 180 w 1462"/>
                <a:gd name="T13" fmla="*/ 185 h 1341"/>
                <a:gd name="T14" fmla="*/ 98 w 1462"/>
                <a:gd name="T15" fmla="*/ 320 h 1341"/>
                <a:gd name="T16" fmla="*/ 87 w 1462"/>
                <a:gd name="T17" fmla="*/ 265 h 1341"/>
                <a:gd name="T18" fmla="*/ 98 w 1462"/>
                <a:gd name="T19" fmla="*/ 320 h 1341"/>
                <a:gd name="T20" fmla="*/ 24 w 1462"/>
                <a:gd name="T21" fmla="*/ 418 h 1341"/>
                <a:gd name="T22" fmla="*/ 73 w 1462"/>
                <a:gd name="T23" fmla="*/ 384 h 1341"/>
                <a:gd name="T24" fmla="*/ 40 w 1462"/>
                <a:gd name="T25" fmla="*/ 537 h 1341"/>
                <a:gd name="T26" fmla="*/ 9 w 1462"/>
                <a:gd name="T27" fmla="*/ 490 h 1341"/>
                <a:gd name="T28" fmla="*/ 40 w 1462"/>
                <a:gd name="T29" fmla="*/ 537 h 1341"/>
                <a:gd name="T30" fmla="*/ 0 w 1462"/>
                <a:gd name="T31" fmla="*/ 655 h 1341"/>
                <a:gd name="T32" fmla="*/ 35 w 1462"/>
                <a:gd name="T33" fmla="*/ 609 h 1341"/>
                <a:gd name="T34" fmla="*/ 19 w 1462"/>
                <a:gd name="T35" fmla="*/ 771 h 1341"/>
                <a:gd name="T36" fmla="*/ 11 w 1462"/>
                <a:gd name="T37" fmla="*/ 726 h 1341"/>
                <a:gd name="T38" fmla="*/ 55 w 1462"/>
                <a:gd name="T39" fmla="*/ 763 h 1341"/>
                <a:gd name="T40" fmla="*/ 1445 w 1462"/>
                <a:gd name="T41" fmla="*/ 869 h 1341"/>
                <a:gd name="T42" fmla="*/ 1426 w 1462"/>
                <a:gd name="T43" fmla="*/ 816 h 1341"/>
                <a:gd name="T44" fmla="*/ 1445 w 1462"/>
                <a:gd name="T45" fmla="*/ 869 h 1341"/>
                <a:gd name="T46" fmla="*/ 55 w 1462"/>
                <a:gd name="T47" fmla="*/ 885 h 1341"/>
                <a:gd name="T48" fmla="*/ 73 w 1462"/>
                <a:gd name="T49" fmla="*/ 832 h 1341"/>
                <a:gd name="T50" fmla="*/ 1393 w 1462"/>
                <a:gd name="T51" fmla="*/ 978 h 1341"/>
                <a:gd name="T52" fmla="*/ 1360 w 1462"/>
                <a:gd name="T53" fmla="*/ 959 h 1341"/>
                <a:gd name="T54" fmla="*/ 1415 w 1462"/>
                <a:gd name="T55" fmla="*/ 935 h 1341"/>
                <a:gd name="T56" fmla="*/ 109 w 1462"/>
                <a:gd name="T57" fmla="*/ 991 h 1341"/>
                <a:gd name="T58" fmla="*/ 120 w 1462"/>
                <a:gd name="T59" fmla="*/ 935 h 1341"/>
                <a:gd name="T60" fmla="*/ 109 w 1462"/>
                <a:gd name="T61" fmla="*/ 991 h 1341"/>
                <a:gd name="T62" fmla="*/ 1295 w 1462"/>
                <a:gd name="T63" fmla="*/ 1052 h 1341"/>
                <a:gd name="T64" fmla="*/ 1352 w 1462"/>
                <a:gd name="T65" fmla="*/ 1038 h 1341"/>
                <a:gd name="T66" fmla="*/ 183 w 1462"/>
                <a:gd name="T67" fmla="*/ 1089 h 1341"/>
                <a:gd name="T68" fmla="*/ 153 w 1462"/>
                <a:gd name="T69" fmla="*/ 1052 h 1341"/>
                <a:gd name="T70" fmla="*/ 210 w 1462"/>
                <a:gd name="T71" fmla="*/ 1065 h 1341"/>
                <a:gd name="T72" fmla="*/ 1238 w 1462"/>
                <a:gd name="T73" fmla="*/ 1160 h 1341"/>
                <a:gd name="T74" fmla="*/ 1246 w 1462"/>
                <a:gd name="T75" fmla="*/ 1105 h 1341"/>
                <a:gd name="T76" fmla="*/ 270 w 1462"/>
                <a:gd name="T77" fmla="*/ 1171 h 1341"/>
                <a:gd name="T78" fmla="*/ 234 w 1462"/>
                <a:gd name="T79" fmla="*/ 1142 h 1341"/>
                <a:gd name="T80" fmla="*/ 292 w 1462"/>
                <a:gd name="T81" fmla="*/ 1144 h 1341"/>
                <a:gd name="T82" fmla="*/ 1140 w 1462"/>
                <a:gd name="T83" fmla="*/ 1232 h 1341"/>
                <a:gd name="T84" fmla="*/ 1158 w 1462"/>
                <a:gd name="T85" fmla="*/ 1176 h 1341"/>
                <a:gd name="T86" fmla="*/ 1140 w 1462"/>
                <a:gd name="T87" fmla="*/ 1232 h 1341"/>
                <a:gd name="T88" fmla="*/ 368 w 1462"/>
                <a:gd name="T89" fmla="*/ 1240 h 1341"/>
                <a:gd name="T90" fmla="*/ 349 w 1462"/>
                <a:gd name="T91" fmla="*/ 1187 h 1341"/>
                <a:gd name="T92" fmla="*/ 1030 w 1462"/>
                <a:gd name="T93" fmla="*/ 1287 h 1341"/>
                <a:gd name="T94" fmla="*/ 1017 w 1462"/>
                <a:gd name="T95" fmla="*/ 1253 h 1341"/>
                <a:gd name="T96" fmla="*/ 1074 w 1462"/>
                <a:gd name="T97" fmla="*/ 1266 h 1341"/>
                <a:gd name="T98" fmla="*/ 480 w 1462"/>
                <a:gd name="T99" fmla="*/ 1292 h 1341"/>
                <a:gd name="T100" fmla="*/ 450 w 1462"/>
                <a:gd name="T101" fmla="*/ 1242 h 1341"/>
                <a:gd name="T102" fmla="*/ 480 w 1462"/>
                <a:gd name="T103" fmla="*/ 1292 h 1341"/>
                <a:gd name="T104" fmla="*/ 905 w 1462"/>
                <a:gd name="T105" fmla="*/ 1287 h 1341"/>
                <a:gd name="T106" fmla="*/ 959 w 1462"/>
                <a:gd name="T107" fmla="*/ 1311 h 1341"/>
                <a:gd name="T108" fmla="*/ 597 w 1462"/>
                <a:gd name="T109" fmla="*/ 1327 h 1341"/>
                <a:gd name="T110" fmla="*/ 551 w 1462"/>
                <a:gd name="T111" fmla="*/ 1316 h 1341"/>
                <a:gd name="T112" fmla="*/ 602 w 1462"/>
                <a:gd name="T113" fmla="*/ 1292 h 1341"/>
                <a:gd name="T114" fmla="*/ 793 w 1462"/>
                <a:gd name="T115" fmla="*/ 1340 h 1341"/>
                <a:gd name="T116" fmla="*/ 836 w 1462"/>
                <a:gd name="T117" fmla="*/ 1300 h 1341"/>
                <a:gd name="T118" fmla="*/ 718 w 1462"/>
                <a:gd name="T119" fmla="*/ 1340 h 1341"/>
                <a:gd name="T120" fmla="*/ 671 w 1462"/>
                <a:gd name="T121" fmla="*/ 1337 h 1341"/>
                <a:gd name="T122" fmla="*/ 720 w 1462"/>
                <a:gd name="T123" fmla="*/ 1306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2" h="1341">
                  <a:moveTo>
                    <a:pt x="314" y="56"/>
                  </a:moveTo>
                  <a:lnTo>
                    <a:pt x="314" y="56"/>
                  </a:lnTo>
                  <a:lnTo>
                    <a:pt x="314" y="56"/>
                  </a:lnTo>
                  <a:lnTo>
                    <a:pt x="289" y="27"/>
                  </a:lnTo>
                  <a:lnTo>
                    <a:pt x="289" y="27"/>
                  </a:lnTo>
                  <a:cubicBezTo>
                    <a:pt x="302" y="19"/>
                    <a:pt x="317" y="8"/>
                    <a:pt x="327" y="0"/>
                  </a:cubicBezTo>
                  <a:lnTo>
                    <a:pt x="327" y="0"/>
                  </a:lnTo>
                  <a:lnTo>
                    <a:pt x="349" y="29"/>
                  </a:lnTo>
                  <a:lnTo>
                    <a:pt x="349" y="29"/>
                  </a:lnTo>
                  <a:cubicBezTo>
                    <a:pt x="335" y="37"/>
                    <a:pt x="325" y="45"/>
                    <a:pt x="314" y="56"/>
                  </a:cubicBezTo>
                  <a:close/>
                  <a:moveTo>
                    <a:pt x="226" y="133"/>
                  </a:moveTo>
                  <a:lnTo>
                    <a:pt x="226" y="133"/>
                  </a:lnTo>
                  <a:lnTo>
                    <a:pt x="226" y="133"/>
                  </a:lnTo>
                  <a:lnTo>
                    <a:pt x="199" y="109"/>
                  </a:lnTo>
                  <a:lnTo>
                    <a:pt x="199" y="109"/>
                  </a:lnTo>
                  <a:cubicBezTo>
                    <a:pt x="210" y="98"/>
                    <a:pt x="221" y="85"/>
                    <a:pt x="234" y="74"/>
                  </a:cubicBezTo>
                  <a:lnTo>
                    <a:pt x="234" y="74"/>
                  </a:lnTo>
                  <a:lnTo>
                    <a:pt x="259" y="101"/>
                  </a:lnTo>
                  <a:lnTo>
                    <a:pt x="259" y="101"/>
                  </a:lnTo>
                  <a:cubicBezTo>
                    <a:pt x="248" y="111"/>
                    <a:pt x="237" y="122"/>
                    <a:pt x="226" y="133"/>
                  </a:cubicBezTo>
                  <a:close/>
                  <a:moveTo>
                    <a:pt x="155" y="222"/>
                  </a:moveTo>
                  <a:lnTo>
                    <a:pt x="155" y="222"/>
                  </a:lnTo>
                  <a:lnTo>
                    <a:pt x="155" y="222"/>
                  </a:lnTo>
                  <a:lnTo>
                    <a:pt x="125" y="201"/>
                  </a:lnTo>
                  <a:lnTo>
                    <a:pt x="125" y="201"/>
                  </a:lnTo>
                  <a:cubicBezTo>
                    <a:pt x="133" y="188"/>
                    <a:pt x="142" y="177"/>
                    <a:pt x="153" y="164"/>
                  </a:cubicBezTo>
                  <a:lnTo>
                    <a:pt x="153" y="164"/>
                  </a:lnTo>
                  <a:lnTo>
                    <a:pt x="180" y="185"/>
                  </a:lnTo>
                  <a:lnTo>
                    <a:pt x="180" y="185"/>
                  </a:lnTo>
                  <a:cubicBezTo>
                    <a:pt x="171" y="196"/>
                    <a:pt x="163" y="209"/>
                    <a:pt x="155" y="222"/>
                  </a:cubicBezTo>
                  <a:close/>
                  <a:moveTo>
                    <a:pt x="98" y="320"/>
                  </a:moveTo>
                  <a:lnTo>
                    <a:pt x="98" y="320"/>
                  </a:lnTo>
                  <a:lnTo>
                    <a:pt x="98" y="320"/>
                  </a:lnTo>
                  <a:lnTo>
                    <a:pt x="65" y="307"/>
                  </a:lnTo>
                  <a:lnTo>
                    <a:pt x="65" y="307"/>
                  </a:lnTo>
                  <a:cubicBezTo>
                    <a:pt x="73" y="291"/>
                    <a:pt x="79" y="278"/>
                    <a:pt x="87" y="265"/>
                  </a:cubicBezTo>
                  <a:lnTo>
                    <a:pt x="87" y="265"/>
                  </a:lnTo>
                  <a:lnTo>
                    <a:pt x="120" y="281"/>
                  </a:lnTo>
                  <a:lnTo>
                    <a:pt x="120" y="281"/>
                  </a:lnTo>
                  <a:cubicBezTo>
                    <a:pt x="112" y="294"/>
                    <a:pt x="106" y="307"/>
                    <a:pt x="98" y="320"/>
                  </a:cubicBezTo>
                  <a:close/>
                  <a:moveTo>
                    <a:pt x="60" y="426"/>
                  </a:moveTo>
                  <a:lnTo>
                    <a:pt x="60" y="426"/>
                  </a:lnTo>
                  <a:lnTo>
                    <a:pt x="60" y="426"/>
                  </a:lnTo>
                  <a:lnTo>
                    <a:pt x="24" y="418"/>
                  </a:lnTo>
                  <a:lnTo>
                    <a:pt x="24" y="418"/>
                  </a:lnTo>
                  <a:cubicBezTo>
                    <a:pt x="30" y="402"/>
                    <a:pt x="32" y="389"/>
                    <a:pt x="38" y="373"/>
                  </a:cubicBezTo>
                  <a:lnTo>
                    <a:pt x="38" y="373"/>
                  </a:lnTo>
                  <a:lnTo>
                    <a:pt x="73" y="384"/>
                  </a:lnTo>
                  <a:lnTo>
                    <a:pt x="73" y="384"/>
                  </a:lnTo>
                  <a:cubicBezTo>
                    <a:pt x="68" y="400"/>
                    <a:pt x="62" y="413"/>
                    <a:pt x="60" y="426"/>
                  </a:cubicBezTo>
                  <a:close/>
                  <a:moveTo>
                    <a:pt x="40" y="537"/>
                  </a:moveTo>
                  <a:lnTo>
                    <a:pt x="40" y="537"/>
                  </a:lnTo>
                  <a:lnTo>
                    <a:pt x="40" y="537"/>
                  </a:lnTo>
                  <a:lnTo>
                    <a:pt x="2" y="535"/>
                  </a:lnTo>
                  <a:lnTo>
                    <a:pt x="2" y="535"/>
                  </a:lnTo>
                  <a:cubicBezTo>
                    <a:pt x="5" y="519"/>
                    <a:pt x="9" y="506"/>
                    <a:pt x="9" y="490"/>
                  </a:cubicBezTo>
                  <a:lnTo>
                    <a:pt x="9" y="490"/>
                  </a:lnTo>
                  <a:lnTo>
                    <a:pt x="47" y="495"/>
                  </a:lnTo>
                  <a:lnTo>
                    <a:pt x="47" y="495"/>
                  </a:lnTo>
                  <a:cubicBezTo>
                    <a:pt x="44" y="508"/>
                    <a:pt x="40" y="524"/>
                    <a:pt x="40" y="537"/>
                  </a:cubicBezTo>
                  <a:close/>
                  <a:moveTo>
                    <a:pt x="0" y="655"/>
                  </a:moveTo>
                  <a:lnTo>
                    <a:pt x="0" y="655"/>
                  </a:lnTo>
                  <a:lnTo>
                    <a:pt x="0" y="655"/>
                  </a:lnTo>
                  <a:lnTo>
                    <a:pt x="0" y="655"/>
                  </a:lnTo>
                  <a:cubicBezTo>
                    <a:pt x="0" y="638"/>
                    <a:pt x="0" y="622"/>
                    <a:pt x="0" y="609"/>
                  </a:cubicBezTo>
                  <a:lnTo>
                    <a:pt x="0" y="609"/>
                  </a:lnTo>
                  <a:lnTo>
                    <a:pt x="35" y="609"/>
                  </a:lnTo>
                  <a:lnTo>
                    <a:pt x="35" y="609"/>
                  </a:lnTo>
                  <a:cubicBezTo>
                    <a:pt x="35" y="622"/>
                    <a:pt x="35" y="638"/>
                    <a:pt x="38" y="652"/>
                  </a:cubicBezTo>
                  <a:lnTo>
                    <a:pt x="38" y="652"/>
                  </a:lnTo>
                  <a:lnTo>
                    <a:pt x="0" y="655"/>
                  </a:lnTo>
                  <a:close/>
                  <a:moveTo>
                    <a:pt x="19" y="771"/>
                  </a:moveTo>
                  <a:lnTo>
                    <a:pt x="19" y="771"/>
                  </a:lnTo>
                  <a:lnTo>
                    <a:pt x="19" y="771"/>
                  </a:lnTo>
                  <a:lnTo>
                    <a:pt x="19" y="771"/>
                  </a:lnTo>
                  <a:cubicBezTo>
                    <a:pt x="16" y="758"/>
                    <a:pt x="11" y="742"/>
                    <a:pt x="11" y="726"/>
                  </a:cubicBezTo>
                  <a:lnTo>
                    <a:pt x="11" y="726"/>
                  </a:lnTo>
                  <a:lnTo>
                    <a:pt x="47" y="721"/>
                  </a:lnTo>
                  <a:lnTo>
                    <a:pt x="47" y="721"/>
                  </a:lnTo>
                  <a:cubicBezTo>
                    <a:pt x="49" y="737"/>
                    <a:pt x="52" y="750"/>
                    <a:pt x="55" y="763"/>
                  </a:cubicBezTo>
                  <a:lnTo>
                    <a:pt x="55" y="763"/>
                  </a:lnTo>
                  <a:lnTo>
                    <a:pt x="19" y="771"/>
                  </a:lnTo>
                  <a:close/>
                  <a:moveTo>
                    <a:pt x="1445" y="869"/>
                  </a:moveTo>
                  <a:lnTo>
                    <a:pt x="1445" y="869"/>
                  </a:lnTo>
                  <a:lnTo>
                    <a:pt x="1445" y="869"/>
                  </a:lnTo>
                  <a:lnTo>
                    <a:pt x="1410" y="856"/>
                  </a:lnTo>
                  <a:lnTo>
                    <a:pt x="1410" y="856"/>
                  </a:lnTo>
                  <a:cubicBezTo>
                    <a:pt x="1415" y="843"/>
                    <a:pt x="1420" y="829"/>
                    <a:pt x="1426" y="816"/>
                  </a:cubicBezTo>
                  <a:lnTo>
                    <a:pt x="1426" y="816"/>
                  </a:lnTo>
                  <a:lnTo>
                    <a:pt x="1461" y="827"/>
                  </a:lnTo>
                  <a:lnTo>
                    <a:pt x="1461" y="827"/>
                  </a:lnTo>
                  <a:cubicBezTo>
                    <a:pt x="1456" y="840"/>
                    <a:pt x="1450" y="856"/>
                    <a:pt x="1445" y="869"/>
                  </a:cubicBezTo>
                  <a:close/>
                  <a:moveTo>
                    <a:pt x="55" y="885"/>
                  </a:moveTo>
                  <a:lnTo>
                    <a:pt x="55" y="885"/>
                  </a:lnTo>
                  <a:lnTo>
                    <a:pt x="55" y="885"/>
                  </a:lnTo>
                  <a:lnTo>
                    <a:pt x="55" y="885"/>
                  </a:lnTo>
                  <a:cubicBezTo>
                    <a:pt x="49" y="872"/>
                    <a:pt x="44" y="856"/>
                    <a:pt x="38" y="843"/>
                  </a:cubicBezTo>
                  <a:lnTo>
                    <a:pt x="38" y="843"/>
                  </a:lnTo>
                  <a:lnTo>
                    <a:pt x="73" y="832"/>
                  </a:lnTo>
                  <a:lnTo>
                    <a:pt x="73" y="832"/>
                  </a:lnTo>
                  <a:cubicBezTo>
                    <a:pt x="79" y="845"/>
                    <a:pt x="85" y="859"/>
                    <a:pt x="90" y="872"/>
                  </a:cubicBezTo>
                  <a:lnTo>
                    <a:pt x="90" y="872"/>
                  </a:lnTo>
                  <a:lnTo>
                    <a:pt x="55" y="885"/>
                  </a:lnTo>
                  <a:close/>
                  <a:moveTo>
                    <a:pt x="1393" y="978"/>
                  </a:moveTo>
                  <a:lnTo>
                    <a:pt x="1393" y="978"/>
                  </a:lnTo>
                  <a:lnTo>
                    <a:pt x="1393" y="978"/>
                  </a:lnTo>
                  <a:lnTo>
                    <a:pt x="1360" y="959"/>
                  </a:lnTo>
                  <a:lnTo>
                    <a:pt x="1360" y="959"/>
                  </a:lnTo>
                  <a:cubicBezTo>
                    <a:pt x="1368" y="946"/>
                    <a:pt x="1377" y="933"/>
                    <a:pt x="1382" y="922"/>
                  </a:cubicBezTo>
                  <a:lnTo>
                    <a:pt x="1382" y="922"/>
                  </a:lnTo>
                  <a:lnTo>
                    <a:pt x="1415" y="935"/>
                  </a:lnTo>
                  <a:lnTo>
                    <a:pt x="1415" y="935"/>
                  </a:lnTo>
                  <a:cubicBezTo>
                    <a:pt x="1407" y="951"/>
                    <a:pt x="1401" y="964"/>
                    <a:pt x="1393" y="978"/>
                  </a:cubicBezTo>
                  <a:close/>
                  <a:moveTo>
                    <a:pt x="109" y="991"/>
                  </a:moveTo>
                  <a:lnTo>
                    <a:pt x="109" y="991"/>
                  </a:lnTo>
                  <a:lnTo>
                    <a:pt x="109" y="991"/>
                  </a:lnTo>
                  <a:lnTo>
                    <a:pt x="109" y="991"/>
                  </a:lnTo>
                  <a:cubicBezTo>
                    <a:pt x="101" y="978"/>
                    <a:pt x="95" y="964"/>
                    <a:pt x="87" y="951"/>
                  </a:cubicBezTo>
                  <a:lnTo>
                    <a:pt x="87" y="951"/>
                  </a:lnTo>
                  <a:lnTo>
                    <a:pt x="120" y="935"/>
                  </a:lnTo>
                  <a:lnTo>
                    <a:pt x="120" y="935"/>
                  </a:lnTo>
                  <a:cubicBezTo>
                    <a:pt x="125" y="948"/>
                    <a:pt x="133" y="962"/>
                    <a:pt x="142" y="972"/>
                  </a:cubicBezTo>
                  <a:lnTo>
                    <a:pt x="142" y="972"/>
                  </a:lnTo>
                  <a:lnTo>
                    <a:pt x="109" y="991"/>
                  </a:lnTo>
                  <a:close/>
                  <a:moveTo>
                    <a:pt x="1322" y="1075"/>
                  </a:moveTo>
                  <a:lnTo>
                    <a:pt x="1322" y="1075"/>
                  </a:lnTo>
                  <a:lnTo>
                    <a:pt x="1322" y="1075"/>
                  </a:lnTo>
                  <a:lnTo>
                    <a:pt x="1295" y="1052"/>
                  </a:lnTo>
                  <a:lnTo>
                    <a:pt x="1295" y="1052"/>
                  </a:lnTo>
                  <a:cubicBezTo>
                    <a:pt x="1304" y="1041"/>
                    <a:pt x="1314" y="1031"/>
                    <a:pt x="1322" y="1017"/>
                  </a:cubicBezTo>
                  <a:lnTo>
                    <a:pt x="1322" y="1017"/>
                  </a:lnTo>
                  <a:lnTo>
                    <a:pt x="1352" y="1038"/>
                  </a:lnTo>
                  <a:lnTo>
                    <a:pt x="1352" y="1038"/>
                  </a:lnTo>
                  <a:cubicBezTo>
                    <a:pt x="1342" y="1052"/>
                    <a:pt x="1333" y="1062"/>
                    <a:pt x="1322" y="1075"/>
                  </a:cubicBezTo>
                  <a:close/>
                  <a:moveTo>
                    <a:pt x="183" y="1089"/>
                  </a:moveTo>
                  <a:lnTo>
                    <a:pt x="183" y="1089"/>
                  </a:lnTo>
                  <a:lnTo>
                    <a:pt x="183" y="1089"/>
                  </a:lnTo>
                  <a:lnTo>
                    <a:pt x="183" y="1089"/>
                  </a:lnTo>
                  <a:cubicBezTo>
                    <a:pt x="171" y="1075"/>
                    <a:pt x="161" y="1065"/>
                    <a:pt x="153" y="1052"/>
                  </a:cubicBezTo>
                  <a:lnTo>
                    <a:pt x="153" y="1052"/>
                  </a:lnTo>
                  <a:lnTo>
                    <a:pt x="183" y="1031"/>
                  </a:lnTo>
                  <a:lnTo>
                    <a:pt x="183" y="1031"/>
                  </a:lnTo>
                  <a:cubicBezTo>
                    <a:pt x="191" y="1044"/>
                    <a:pt x="199" y="1054"/>
                    <a:pt x="210" y="1065"/>
                  </a:cubicBezTo>
                  <a:lnTo>
                    <a:pt x="210" y="1065"/>
                  </a:lnTo>
                  <a:lnTo>
                    <a:pt x="183" y="1089"/>
                  </a:lnTo>
                  <a:close/>
                  <a:moveTo>
                    <a:pt x="1238" y="1160"/>
                  </a:moveTo>
                  <a:lnTo>
                    <a:pt x="1238" y="1160"/>
                  </a:lnTo>
                  <a:lnTo>
                    <a:pt x="1238" y="1160"/>
                  </a:lnTo>
                  <a:lnTo>
                    <a:pt x="1213" y="1134"/>
                  </a:lnTo>
                  <a:lnTo>
                    <a:pt x="1213" y="1134"/>
                  </a:lnTo>
                  <a:cubicBezTo>
                    <a:pt x="1224" y="1123"/>
                    <a:pt x="1234" y="1115"/>
                    <a:pt x="1246" y="1105"/>
                  </a:cubicBezTo>
                  <a:lnTo>
                    <a:pt x="1246" y="1105"/>
                  </a:lnTo>
                  <a:lnTo>
                    <a:pt x="1273" y="1128"/>
                  </a:lnTo>
                  <a:lnTo>
                    <a:pt x="1273" y="1128"/>
                  </a:lnTo>
                  <a:cubicBezTo>
                    <a:pt x="1262" y="1139"/>
                    <a:pt x="1249" y="1150"/>
                    <a:pt x="1238" y="1160"/>
                  </a:cubicBezTo>
                  <a:close/>
                  <a:moveTo>
                    <a:pt x="270" y="1171"/>
                  </a:moveTo>
                  <a:lnTo>
                    <a:pt x="270" y="1171"/>
                  </a:lnTo>
                  <a:lnTo>
                    <a:pt x="270" y="1171"/>
                  </a:lnTo>
                  <a:lnTo>
                    <a:pt x="270" y="1171"/>
                  </a:lnTo>
                  <a:cubicBezTo>
                    <a:pt x="256" y="1163"/>
                    <a:pt x="246" y="1152"/>
                    <a:pt x="234" y="1142"/>
                  </a:cubicBezTo>
                  <a:lnTo>
                    <a:pt x="234" y="1142"/>
                  </a:lnTo>
                  <a:lnTo>
                    <a:pt x="259" y="1115"/>
                  </a:lnTo>
                  <a:lnTo>
                    <a:pt x="259" y="1115"/>
                  </a:lnTo>
                  <a:cubicBezTo>
                    <a:pt x="270" y="1126"/>
                    <a:pt x="281" y="1136"/>
                    <a:pt x="292" y="1144"/>
                  </a:cubicBezTo>
                  <a:lnTo>
                    <a:pt x="292" y="1144"/>
                  </a:lnTo>
                  <a:lnTo>
                    <a:pt x="270" y="1171"/>
                  </a:lnTo>
                  <a:close/>
                  <a:moveTo>
                    <a:pt x="1140" y="1232"/>
                  </a:moveTo>
                  <a:lnTo>
                    <a:pt x="1140" y="1232"/>
                  </a:lnTo>
                  <a:lnTo>
                    <a:pt x="1140" y="1232"/>
                  </a:lnTo>
                  <a:lnTo>
                    <a:pt x="1120" y="1203"/>
                  </a:lnTo>
                  <a:lnTo>
                    <a:pt x="1120" y="1203"/>
                  </a:lnTo>
                  <a:cubicBezTo>
                    <a:pt x="1133" y="1195"/>
                    <a:pt x="1145" y="1187"/>
                    <a:pt x="1158" y="1176"/>
                  </a:cubicBezTo>
                  <a:lnTo>
                    <a:pt x="1158" y="1176"/>
                  </a:lnTo>
                  <a:lnTo>
                    <a:pt x="1178" y="1205"/>
                  </a:lnTo>
                  <a:lnTo>
                    <a:pt x="1178" y="1205"/>
                  </a:lnTo>
                  <a:cubicBezTo>
                    <a:pt x="1166" y="1216"/>
                    <a:pt x="1153" y="1224"/>
                    <a:pt x="1140" y="1232"/>
                  </a:cubicBezTo>
                  <a:close/>
                  <a:moveTo>
                    <a:pt x="368" y="1240"/>
                  </a:moveTo>
                  <a:lnTo>
                    <a:pt x="368" y="1240"/>
                  </a:lnTo>
                  <a:lnTo>
                    <a:pt x="368" y="1240"/>
                  </a:lnTo>
                  <a:lnTo>
                    <a:pt x="368" y="1240"/>
                  </a:lnTo>
                  <a:cubicBezTo>
                    <a:pt x="355" y="1232"/>
                    <a:pt x="341" y="1224"/>
                    <a:pt x="330" y="1216"/>
                  </a:cubicBezTo>
                  <a:lnTo>
                    <a:pt x="330" y="1216"/>
                  </a:lnTo>
                  <a:lnTo>
                    <a:pt x="349" y="1187"/>
                  </a:lnTo>
                  <a:lnTo>
                    <a:pt x="349" y="1187"/>
                  </a:lnTo>
                  <a:cubicBezTo>
                    <a:pt x="363" y="1195"/>
                    <a:pt x="374" y="1203"/>
                    <a:pt x="387" y="1210"/>
                  </a:cubicBezTo>
                  <a:lnTo>
                    <a:pt x="387" y="1210"/>
                  </a:lnTo>
                  <a:lnTo>
                    <a:pt x="368" y="1240"/>
                  </a:lnTo>
                  <a:close/>
                  <a:moveTo>
                    <a:pt x="1030" y="1287"/>
                  </a:moveTo>
                  <a:lnTo>
                    <a:pt x="1030" y="1287"/>
                  </a:lnTo>
                  <a:lnTo>
                    <a:pt x="1030" y="1287"/>
                  </a:lnTo>
                  <a:lnTo>
                    <a:pt x="1017" y="1253"/>
                  </a:lnTo>
                  <a:lnTo>
                    <a:pt x="1017" y="1253"/>
                  </a:lnTo>
                  <a:cubicBezTo>
                    <a:pt x="1030" y="1247"/>
                    <a:pt x="1044" y="1242"/>
                    <a:pt x="1057" y="1234"/>
                  </a:cubicBezTo>
                  <a:lnTo>
                    <a:pt x="1057" y="1234"/>
                  </a:lnTo>
                  <a:lnTo>
                    <a:pt x="1074" y="1266"/>
                  </a:lnTo>
                  <a:lnTo>
                    <a:pt x="1074" y="1266"/>
                  </a:lnTo>
                  <a:cubicBezTo>
                    <a:pt x="1060" y="1274"/>
                    <a:pt x="1047" y="1279"/>
                    <a:pt x="1030" y="1287"/>
                  </a:cubicBezTo>
                  <a:close/>
                  <a:moveTo>
                    <a:pt x="480" y="1292"/>
                  </a:moveTo>
                  <a:lnTo>
                    <a:pt x="480" y="1292"/>
                  </a:lnTo>
                  <a:lnTo>
                    <a:pt x="480" y="1292"/>
                  </a:lnTo>
                  <a:lnTo>
                    <a:pt x="480" y="1292"/>
                  </a:lnTo>
                  <a:cubicBezTo>
                    <a:pt x="463" y="1287"/>
                    <a:pt x="450" y="1282"/>
                    <a:pt x="436" y="1274"/>
                  </a:cubicBezTo>
                  <a:lnTo>
                    <a:pt x="436" y="1274"/>
                  </a:lnTo>
                  <a:lnTo>
                    <a:pt x="450" y="1242"/>
                  </a:lnTo>
                  <a:lnTo>
                    <a:pt x="450" y="1242"/>
                  </a:lnTo>
                  <a:cubicBezTo>
                    <a:pt x="463" y="1247"/>
                    <a:pt x="478" y="1255"/>
                    <a:pt x="491" y="1261"/>
                  </a:cubicBezTo>
                  <a:lnTo>
                    <a:pt x="491" y="1261"/>
                  </a:lnTo>
                  <a:lnTo>
                    <a:pt x="480" y="1292"/>
                  </a:lnTo>
                  <a:close/>
                  <a:moveTo>
                    <a:pt x="913" y="1322"/>
                  </a:moveTo>
                  <a:lnTo>
                    <a:pt x="913" y="1322"/>
                  </a:lnTo>
                  <a:lnTo>
                    <a:pt x="913" y="1322"/>
                  </a:lnTo>
                  <a:lnTo>
                    <a:pt x="905" y="1287"/>
                  </a:lnTo>
                  <a:lnTo>
                    <a:pt x="905" y="1287"/>
                  </a:lnTo>
                  <a:cubicBezTo>
                    <a:pt x="921" y="1285"/>
                    <a:pt x="934" y="1282"/>
                    <a:pt x="949" y="1277"/>
                  </a:cubicBezTo>
                  <a:lnTo>
                    <a:pt x="949" y="1277"/>
                  </a:lnTo>
                  <a:lnTo>
                    <a:pt x="959" y="1311"/>
                  </a:lnTo>
                  <a:lnTo>
                    <a:pt x="959" y="1311"/>
                  </a:lnTo>
                  <a:cubicBezTo>
                    <a:pt x="946" y="1316"/>
                    <a:pt x="929" y="1319"/>
                    <a:pt x="913" y="1322"/>
                  </a:cubicBezTo>
                  <a:close/>
                  <a:moveTo>
                    <a:pt x="597" y="1327"/>
                  </a:moveTo>
                  <a:lnTo>
                    <a:pt x="597" y="1327"/>
                  </a:lnTo>
                  <a:lnTo>
                    <a:pt x="597" y="1327"/>
                  </a:lnTo>
                  <a:lnTo>
                    <a:pt x="597" y="1327"/>
                  </a:lnTo>
                  <a:cubicBezTo>
                    <a:pt x="581" y="1324"/>
                    <a:pt x="564" y="1319"/>
                    <a:pt x="551" y="1316"/>
                  </a:cubicBezTo>
                  <a:lnTo>
                    <a:pt x="551" y="1316"/>
                  </a:lnTo>
                  <a:lnTo>
                    <a:pt x="559" y="1282"/>
                  </a:lnTo>
                  <a:lnTo>
                    <a:pt x="559" y="1282"/>
                  </a:lnTo>
                  <a:cubicBezTo>
                    <a:pt x="576" y="1285"/>
                    <a:pt x="589" y="1290"/>
                    <a:pt x="602" y="1292"/>
                  </a:cubicBezTo>
                  <a:lnTo>
                    <a:pt x="602" y="1292"/>
                  </a:lnTo>
                  <a:lnTo>
                    <a:pt x="597" y="1327"/>
                  </a:lnTo>
                  <a:close/>
                  <a:moveTo>
                    <a:pt x="793" y="1340"/>
                  </a:moveTo>
                  <a:lnTo>
                    <a:pt x="793" y="1340"/>
                  </a:lnTo>
                  <a:lnTo>
                    <a:pt x="793" y="1340"/>
                  </a:lnTo>
                  <a:lnTo>
                    <a:pt x="790" y="1306"/>
                  </a:lnTo>
                  <a:lnTo>
                    <a:pt x="790" y="1306"/>
                  </a:lnTo>
                  <a:cubicBezTo>
                    <a:pt x="807" y="1303"/>
                    <a:pt x="820" y="1303"/>
                    <a:pt x="836" y="1300"/>
                  </a:cubicBezTo>
                  <a:lnTo>
                    <a:pt x="836" y="1300"/>
                  </a:lnTo>
                  <a:lnTo>
                    <a:pt x="840" y="1335"/>
                  </a:lnTo>
                  <a:lnTo>
                    <a:pt x="840" y="1335"/>
                  </a:lnTo>
                  <a:cubicBezTo>
                    <a:pt x="825" y="1337"/>
                    <a:pt x="810" y="1337"/>
                    <a:pt x="793" y="1340"/>
                  </a:cubicBezTo>
                  <a:close/>
                  <a:moveTo>
                    <a:pt x="718" y="1340"/>
                  </a:moveTo>
                  <a:lnTo>
                    <a:pt x="718" y="1340"/>
                  </a:lnTo>
                  <a:lnTo>
                    <a:pt x="718" y="1340"/>
                  </a:lnTo>
                  <a:lnTo>
                    <a:pt x="718" y="1340"/>
                  </a:lnTo>
                  <a:cubicBezTo>
                    <a:pt x="703" y="1340"/>
                    <a:pt x="687" y="1340"/>
                    <a:pt x="671" y="1337"/>
                  </a:cubicBezTo>
                  <a:lnTo>
                    <a:pt x="671" y="1337"/>
                  </a:lnTo>
                  <a:lnTo>
                    <a:pt x="674" y="1303"/>
                  </a:lnTo>
                  <a:lnTo>
                    <a:pt x="674" y="1303"/>
                  </a:lnTo>
                  <a:cubicBezTo>
                    <a:pt x="690" y="1303"/>
                    <a:pt x="703" y="1306"/>
                    <a:pt x="720" y="1306"/>
                  </a:cubicBezTo>
                  <a:lnTo>
                    <a:pt x="720" y="1306"/>
                  </a:lnTo>
                  <a:lnTo>
                    <a:pt x="718" y="134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39" name="Freeform 38"/>
            <p:cNvSpPr>
              <a:spLocks noChangeArrowheads="1"/>
            </p:cNvSpPr>
            <p:nvPr/>
          </p:nvSpPr>
          <p:spPr bwMode="auto">
            <a:xfrm>
              <a:off x="3039" y="1488"/>
              <a:ext cx="8" cy="5"/>
            </a:xfrm>
            <a:custGeom>
              <a:avLst/>
              <a:gdLst>
                <a:gd name="T0" fmla="*/ 35 w 41"/>
                <a:gd name="T1" fmla="*/ 27 h 28"/>
                <a:gd name="T2" fmla="*/ 35 w 41"/>
                <a:gd name="T3" fmla="*/ 27 h 28"/>
                <a:gd name="T4" fmla="*/ 35 w 41"/>
                <a:gd name="T5" fmla="*/ 27 h 28"/>
                <a:gd name="T6" fmla="*/ 0 w 41"/>
                <a:gd name="T7" fmla="*/ 21 h 28"/>
                <a:gd name="T8" fmla="*/ 0 w 41"/>
                <a:gd name="T9" fmla="*/ 21 h 28"/>
                <a:gd name="T10" fmla="*/ 5 w 41"/>
                <a:gd name="T11" fmla="*/ 0 h 28"/>
                <a:gd name="T12" fmla="*/ 5 w 41"/>
                <a:gd name="T13" fmla="*/ 0 h 28"/>
                <a:gd name="T14" fmla="*/ 40 w 41"/>
                <a:gd name="T15" fmla="*/ 6 h 28"/>
                <a:gd name="T16" fmla="*/ 40 w 41"/>
                <a:gd name="T17" fmla="*/ 6 h 28"/>
                <a:gd name="T18" fmla="*/ 35 w 41"/>
                <a:gd name="T19"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8">
                  <a:moveTo>
                    <a:pt x="35" y="27"/>
                  </a:moveTo>
                  <a:lnTo>
                    <a:pt x="35" y="27"/>
                  </a:lnTo>
                  <a:lnTo>
                    <a:pt x="35" y="27"/>
                  </a:lnTo>
                  <a:lnTo>
                    <a:pt x="0" y="21"/>
                  </a:lnTo>
                  <a:lnTo>
                    <a:pt x="0" y="21"/>
                  </a:lnTo>
                  <a:cubicBezTo>
                    <a:pt x="2" y="13"/>
                    <a:pt x="2" y="6"/>
                    <a:pt x="5" y="0"/>
                  </a:cubicBezTo>
                  <a:lnTo>
                    <a:pt x="5" y="0"/>
                  </a:lnTo>
                  <a:lnTo>
                    <a:pt x="40" y="6"/>
                  </a:lnTo>
                  <a:lnTo>
                    <a:pt x="40" y="6"/>
                  </a:lnTo>
                  <a:cubicBezTo>
                    <a:pt x="40" y="13"/>
                    <a:pt x="38" y="19"/>
                    <a:pt x="35" y="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0" name="Freeform 39"/>
            <p:cNvSpPr>
              <a:spLocks noChangeArrowheads="1"/>
            </p:cNvSpPr>
            <p:nvPr/>
          </p:nvSpPr>
          <p:spPr bwMode="auto">
            <a:xfrm>
              <a:off x="2838" y="1297"/>
              <a:ext cx="45" cy="45"/>
            </a:xfrm>
            <a:custGeom>
              <a:avLst/>
              <a:gdLst>
                <a:gd name="T0" fmla="*/ 28 w 205"/>
                <a:gd name="T1" fmla="*/ 201 h 202"/>
                <a:gd name="T2" fmla="*/ 28 w 205"/>
                <a:gd name="T3" fmla="*/ 201 h 202"/>
                <a:gd name="T4" fmla="*/ 28 w 205"/>
                <a:gd name="T5" fmla="*/ 201 h 202"/>
                <a:gd name="T6" fmla="*/ 0 w 205"/>
                <a:gd name="T7" fmla="*/ 174 h 202"/>
                <a:gd name="T8" fmla="*/ 176 w 205"/>
                <a:gd name="T9" fmla="*/ 0 h 202"/>
                <a:gd name="T10" fmla="*/ 204 w 205"/>
                <a:gd name="T11" fmla="*/ 24 h 202"/>
                <a:gd name="T12" fmla="*/ 28 w 205"/>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05" h="202">
                  <a:moveTo>
                    <a:pt x="28" y="201"/>
                  </a:moveTo>
                  <a:lnTo>
                    <a:pt x="28" y="201"/>
                  </a:lnTo>
                  <a:lnTo>
                    <a:pt x="28" y="201"/>
                  </a:lnTo>
                  <a:lnTo>
                    <a:pt x="0" y="174"/>
                  </a:lnTo>
                  <a:lnTo>
                    <a:pt x="176" y="0"/>
                  </a:lnTo>
                  <a:lnTo>
                    <a:pt x="204" y="24"/>
                  </a:lnTo>
                  <a:lnTo>
                    <a:pt x="28" y="20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1" name="Freeform 40"/>
            <p:cNvSpPr>
              <a:spLocks noChangeArrowheads="1"/>
            </p:cNvSpPr>
            <p:nvPr/>
          </p:nvSpPr>
          <p:spPr bwMode="auto">
            <a:xfrm>
              <a:off x="2876" y="1301"/>
              <a:ext cx="51" cy="50"/>
            </a:xfrm>
            <a:custGeom>
              <a:avLst/>
              <a:gdLst>
                <a:gd name="T0" fmla="*/ 27 w 230"/>
                <a:gd name="T1" fmla="*/ 225 h 226"/>
                <a:gd name="T2" fmla="*/ 27 w 230"/>
                <a:gd name="T3" fmla="*/ 225 h 226"/>
                <a:gd name="T4" fmla="*/ 27 w 230"/>
                <a:gd name="T5" fmla="*/ 225 h 226"/>
                <a:gd name="T6" fmla="*/ 0 w 230"/>
                <a:gd name="T7" fmla="*/ 199 h 226"/>
                <a:gd name="T8" fmla="*/ 202 w 230"/>
                <a:gd name="T9" fmla="*/ 0 h 226"/>
                <a:gd name="T10" fmla="*/ 229 w 230"/>
                <a:gd name="T11" fmla="*/ 27 h 226"/>
                <a:gd name="T12" fmla="*/ 27 w 230"/>
                <a:gd name="T13" fmla="*/ 225 h 226"/>
              </a:gdLst>
              <a:ahLst/>
              <a:cxnLst>
                <a:cxn ang="0">
                  <a:pos x="T0" y="T1"/>
                </a:cxn>
                <a:cxn ang="0">
                  <a:pos x="T2" y="T3"/>
                </a:cxn>
                <a:cxn ang="0">
                  <a:pos x="T4" y="T5"/>
                </a:cxn>
                <a:cxn ang="0">
                  <a:pos x="T6" y="T7"/>
                </a:cxn>
                <a:cxn ang="0">
                  <a:pos x="T8" y="T9"/>
                </a:cxn>
                <a:cxn ang="0">
                  <a:pos x="T10" y="T11"/>
                </a:cxn>
                <a:cxn ang="0">
                  <a:pos x="T12" y="T13"/>
                </a:cxn>
              </a:cxnLst>
              <a:rect l="0" t="0" r="r" b="b"/>
              <a:pathLst>
                <a:path w="230" h="226">
                  <a:moveTo>
                    <a:pt x="27" y="225"/>
                  </a:moveTo>
                  <a:lnTo>
                    <a:pt x="27" y="225"/>
                  </a:lnTo>
                  <a:lnTo>
                    <a:pt x="27" y="225"/>
                  </a:lnTo>
                  <a:lnTo>
                    <a:pt x="0" y="199"/>
                  </a:lnTo>
                  <a:lnTo>
                    <a:pt x="202" y="0"/>
                  </a:lnTo>
                  <a:lnTo>
                    <a:pt x="229" y="27"/>
                  </a:lnTo>
                  <a:lnTo>
                    <a:pt x="27" y="22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2" name="Freeform 41"/>
            <p:cNvSpPr>
              <a:spLocks noChangeArrowheads="1"/>
            </p:cNvSpPr>
            <p:nvPr/>
          </p:nvSpPr>
          <p:spPr bwMode="auto">
            <a:xfrm>
              <a:off x="2917" y="1314"/>
              <a:ext cx="44" cy="43"/>
            </a:xfrm>
            <a:custGeom>
              <a:avLst/>
              <a:gdLst>
                <a:gd name="T0" fmla="*/ 27 w 200"/>
                <a:gd name="T1" fmla="*/ 195 h 196"/>
                <a:gd name="T2" fmla="*/ 27 w 200"/>
                <a:gd name="T3" fmla="*/ 195 h 196"/>
                <a:gd name="T4" fmla="*/ 27 w 200"/>
                <a:gd name="T5" fmla="*/ 195 h 196"/>
                <a:gd name="T6" fmla="*/ 0 w 200"/>
                <a:gd name="T7" fmla="*/ 172 h 196"/>
                <a:gd name="T8" fmla="*/ 172 w 200"/>
                <a:gd name="T9" fmla="*/ 0 h 196"/>
                <a:gd name="T10" fmla="*/ 199 w 200"/>
                <a:gd name="T11" fmla="*/ 23 h 196"/>
                <a:gd name="T12" fmla="*/ 27 w 200"/>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200" h="196">
                  <a:moveTo>
                    <a:pt x="27" y="195"/>
                  </a:moveTo>
                  <a:lnTo>
                    <a:pt x="27" y="195"/>
                  </a:lnTo>
                  <a:lnTo>
                    <a:pt x="27" y="195"/>
                  </a:lnTo>
                  <a:lnTo>
                    <a:pt x="0" y="172"/>
                  </a:lnTo>
                  <a:lnTo>
                    <a:pt x="172" y="0"/>
                  </a:lnTo>
                  <a:lnTo>
                    <a:pt x="199" y="23"/>
                  </a:lnTo>
                  <a:lnTo>
                    <a:pt x="27" y="19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3" name="Freeform 42"/>
            <p:cNvSpPr>
              <a:spLocks noChangeArrowheads="1"/>
            </p:cNvSpPr>
            <p:nvPr/>
          </p:nvSpPr>
          <p:spPr bwMode="auto">
            <a:xfrm>
              <a:off x="2948" y="1333"/>
              <a:ext cx="41" cy="41"/>
            </a:xfrm>
            <a:custGeom>
              <a:avLst/>
              <a:gdLst>
                <a:gd name="T0" fmla="*/ 26 w 186"/>
                <a:gd name="T1" fmla="*/ 183 h 184"/>
                <a:gd name="T2" fmla="*/ 26 w 186"/>
                <a:gd name="T3" fmla="*/ 183 h 184"/>
                <a:gd name="T4" fmla="*/ 26 w 186"/>
                <a:gd name="T5" fmla="*/ 183 h 184"/>
                <a:gd name="T6" fmla="*/ 0 w 186"/>
                <a:gd name="T7" fmla="*/ 159 h 184"/>
                <a:gd name="T8" fmla="*/ 160 w 186"/>
                <a:gd name="T9" fmla="*/ 0 h 184"/>
                <a:gd name="T10" fmla="*/ 185 w 186"/>
                <a:gd name="T11" fmla="*/ 24 h 184"/>
                <a:gd name="T12" fmla="*/ 26 w 186"/>
                <a:gd name="T13" fmla="*/ 183 h 184"/>
              </a:gdLst>
              <a:ahLst/>
              <a:cxnLst>
                <a:cxn ang="0">
                  <a:pos x="T0" y="T1"/>
                </a:cxn>
                <a:cxn ang="0">
                  <a:pos x="T2" y="T3"/>
                </a:cxn>
                <a:cxn ang="0">
                  <a:pos x="T4" y="T5"/>
                </a:cxn>
                <a:cxn ang="0">
                  <a:pos x="T6" y="T7"/>
                </a:cxn>
                <a:cxn ang="0">
                  <a:pos x="T8" y="T9"/>
                </a:cxn>
                <a:cxn ang="0">
                  <a:pos x="T10" y="T11"/>
                </a:cxn>
                <a:cxn ang="0">
                  <a:pos x="T12" y="T13"/>
                </a:cxn>
              </a:cxnLst>
              <a:rect l="0" t="0" r="r" b="b"/>
              <a:pathLst>
                <a:path w="186" h="184">
                  <a:moveTo>
                    <a:pt x="26" y="183"/>
                  </a:moveTo>
                  <a:lnTo>
                    <a:pt x="26" y="183"/>
                  </a:lnTo>
                  <a:lnTo>
                    <a:pt x="26" y="183"/>
                  </a:lnTo>
                  <a:lnTo>
                    <a:pt x="0" y="159"/>
                  </a:lnTo>
                  <a:lnTo>
                    <a:pt x="160" y="0"/>
                  </a:lnTo>
                  <a:lnTo>
                    <a:pt x="185" y="24"/>
                  </a:lnTo>
                  <a:lnTo>
                    <a:pt x="26" y="18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4" name="Freeform 43"/>
            <p:cNvSpPr>
              <a:spLocks noChangeArrowheads="1"/>
            </p:cNvSpPr>
            <p:nvPr/>
          </p:nvSpPr>
          <p:spPr bwMode="auto">
            <a:xfrm>
              <a:off x="2971" y="1356"/>
              <a:ext cx="42" cy="42"/>
            </a:xfrm>
            <a:custGeom>
              <a:avLst/>
              <a:gdLst>
                <a:gd name="T0" fmla="*/ 24 w 189"/>
                <a:gd name="T1" fmla="*/ 188 h 189"/>
                <a:gd name="T2" fmla="*/ 24 w 189"/>
                <a:gd name="T3" fmla="*/ 188 h 189"/>
                <a:gd name="T4" fmla="*/ 24 w 189"/>
                <a:gd name="T5" fmla="*/ 188 h 189"/>
                <a:gd name="T6" fmla="*/ 0 w 189"/>
                <a:gd name="T7" fmla="*/ 161 h 189"/>
                <a:gd name="T8" fmla="*/ 162 w 189"/>
                <a:gd name="T9" fmla="*/ 0 h 189"/>
                <a:gd name="T10" fmla="*/ 188 w 189"/>
                <a:gd name="T11" fmla="*/ 26 h 189"/>
                <a:gd name="T12" fmla="*/ 24 w 189"/>
                <a:gd name="T13" fmla="*/ 188 h 189"/>
              </a:gdLst>
              <a:ahLst/>
              <a:cxnLst>
                <a:cxn ang="0">
                  <a:pos x="T0" y="T1"/>
                </a:cxn>
                <a:cxn ang="0">
                  <a:pos x="T2" y="T3"/>
                </a:cxn>
                <a:cxn ang="0">
                  <a:pos x="T4" y="T5"/>
                </a:cxn>
                <a:cxn ang="0">
                  <a:pos x="T6" y="T7"/>
                </a:cxn>
                <a:cxn ang="0">
                  <a:pos x="T8" y="T9"/>
                </a:cxn>
                <a:cxn ang="0">
                  <a:pos x="T10" y="T11"/>
                </a:cxn>
                <a:cxn ang="0">
                  <a:pos x="T12" y="T13"/>
                </a:cxn>
              </a:cxnLst>
              <a:rect l="0" t="0" r="r" b="b"/>
              <a:pathLst>
                <a:path w="189" h="189">
                  <a:moveTo>
                    <a:pt x="24" y="188"/>
                  </a:moveTo>
                  <a:lnTo>
                    <a:pt x="24" y="188"/>
                  </a:lnTo>
                  <a:lnTo>
                    <a:pt x="24" y="188"/>
                  </a:lnTo>
                  <a:lnTo>
                    <a:pt x="0" y="161"/>
                  </a:lnTo>
                  <a:lnTo>
                    <a:pt x="162" y="0"/>
                  </a:lnTo>
                  <a:lnTo>
                    <a:pt x="188" y="26"/>
                  </a:lnTo>
                  <a:lnTo>
                    <a:pt x="24" y="18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5" name="Freeform 44"/>
            <p:cNvSpPr>
              <a:spLocks noChangeArrowheads="1"/>
            </p:cNvSpPr>
            <p:nvPr/>
          </p:nvSpPr>
          <p:spPr bwMode="auto">
            <a:xfrm>
              <a:off x="2987" y="1384"/>
              <a:ext cx="44" cy="45"/>
            </a:xfrm>
            <a:custGeom>
              <a:avLst/>
              <a:gdLst>
                <a:gd name="T0" fmla="*/ 25 w 200"/>
                <a:gd name="T1" fmla="*/ 201 h 202"/>
                <a:gd name="T2" fmla="*/ 25 w 200"/>
                <a:gd name="T3" fmla="*/ 201 h 202"/>
                <a:gd name="T4" fmla="*/ 25 w 200"/>
                <a:gd name="T5" fmla="*/ 201 h 202"/>
                <a:gd name="T6" fmla="*/ 0 w 200"/>
                <a:gd name="T7" fmla="*/ 175 h 202"/>
                <a:gd name="T8" fmla="*/ 172 w 200"/>
                <a:gd name="T9" fmla="*/ 0 h 202"/>
                <a:gd name="T10" fmla="*/ 199 w 200"/>
                <a:gd name="T11" fmla="*/ 27 h 202"/>
                <a:gd name="T12" fmla="*/ 25 w 200"/>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00" h="202">
                  <a:moveTo>
                    <a:pt x="25" y="201"/>
                  </a:moveTo>
                  <a:lnTo>
                    <a:pt x="25" y="201"/>
                  </a:lnTo>
                  <a:lnTo>
                    <a:pt x="25" y="201"/>
                  </a:lnTo>
                  <a:lnTo>
                    <a:pt x="0" y="175"/>
                  </a:lnTo>
                  <a:lnTo>
                    <a:pt x="172" y="0"/>
                  </a:lnTo>
                  <a:lnTo>
                    <a:pt x="199" y="27"/>
                  </a:lnTo>
                  <a:lnTo>
                    <a:pt x="25" y="20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6" name="Freeform 45"/>
            <p:cNvSpPr>
              <a:spLocks noChangeArrowheads="1"/>
            </p:cNvSpPr>
            <p:nvPr/>
          </p:nvSpPr>
          <p:spPr bwMode="auto">
            <a:xfrm>
              <a:off x="3000" y="1419"/>
              <a:ext cx="44" cy="45"/>
            </a:xfrm>
            <a:custGeom>
              <a:avLst/>
              <a:gdLst>
                <a:gd name="T0" fmla="*/ 28 w 200"/>
                <a:gd name="T1" fmla="*/ 201 h 202"/>
                <a:gd name="T2" fmla="*/ 28 w 200"/>
                <a:gd name="T3" fmla="*/ 201 h 202"/>
                <a:gd name="T4" fmla="*/ 28 w 200"/>
                <a:gd name="T5" fmla="*/ 201 h 202"/>
                <a:gd name="T6" fmla="*/ 0 w 200"/>
                <a:gd name="T7" fmla="*/ 177 h 202"/>
                <a:gd name="T8" fmla="*/ 173 w 200"/>
                <a:gd name="T9" fmla="*/ 0 h 202"/>
                <a:gd name="T10" fmla="*/ 199 w 200"/>
                <a:gd name="T11" fmla="*/ 26 h 202"/>
                <a:gd name="T12" fmla="*/ 28 w 200"/>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200" h="202">
                  <a:moveTo>
                    <a:pt x="28" y="201"/>
                  </a:moveTo>
                  <a:lnTo>
                    <a:pt x="28" y="201"/>
                  </a:lnTo>
                  <a:lnTo>
                    <a:pt x="28" y="201"/>
                  </a:lnTo>
                  <a:lnTo>
                    <a:pt x="0" y="177"/>
                  </a:lnTo>
                  <a:lnTo>
                    <a:pt x="173" y="0"/>
                  </a:lnTo>
                  <a:lnTo>
                    <a:pt x="199" y="26"/>
                  </a:lnTo>
                  <a:lnTo>
                    <a:pt x="28" y="20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7" name="Freeform 46"/>
            <p:cNvSpPr>
              <a:spLocks noChangeArrowheads="1"/>
            </p:cNvSpPr>
            <p:nvPr/>
          </p:nvSpPr>
          <p:spPr bwMode="auto">
            <a:xfrm>
              <a:off x="2769" y="1546"/>
              <a:ext cx="36" cy="39"/>
            </a:xfrm>
            <a:custGeom>
              <a:avLst/>
              <a:gdLst>
                <a:gd name="T0" fmla="*/ 30 w 165"/>
                <a:gd name="T1" fmla="*/ 175 h 176"/>
                <a:gd name="T2" fmla="*/ 30 w 165"/>
                <a:gd name="T3" fmla="*/ 175 h 176"/>
                <a:gd name="T4" fmla="*/ 30 w 165"/>
                <a:gd name="T5" fmla="*/ 175 h 176"/>
                <a:gd name="T6" fmla="*/ 0 w 165"/>
                <a:gd name="T7" fmla="*/ 151 h 176"/>
                <a:gd name="T8" fmla="*/ 136 w 165"/>
                <a:gd name="T9" fmla="*/ 0 h 176"/>
                <a:gd name="T10" fmla="*/ 164 w 165"/>
                <a:gd name="T11" fmla="*/ 21 h 176"/>
                <a:gd name="T12" fmla="*/ 30 w 165"/>
                <a:gd name="T13" fmla="*/ 175 h 176"/>
              </a:gdLst>
              <a:ahLst/>
              <a:cxnLst>
                <a:cxn ang="0">
                  <a:pos x="T0" y="T1"/>
                </a:cxn>
                <a:cxn ang="0">
                  <a:pos x="T2" y="T3"/>
                </a:cxn>
                <a:cxn ang="0">
                  <a:pos x="T4" y="T5"/>
                </a:cxn>
                <a:cxn ang="0">
                  <a:pos x="T6" y="T7"/>
                </a:cxn>
                <a:cxn ang="0">
                  <a:pos x="T8" y="T9"/>
                </a:cxn>
                <a:cxn ang="0">
                  <a:pos x="T10" y="T11"/>
                </a:cxn>
                <a:cxn ang="0">
                  <a:pos x="T12" y="T13"/>
                </a:cxn>
              </a:cxnLst>
              <a:rect l="0" t="0" r="r" b="b"/>
              <a:pathLst>
                <a:path w="165" h="176">
                  <a:moveTo>
                    <a:pt x="30" y="175"/>
                  </a:moveTo>
                  <a:lnTo>
                    <a:pt x="30" y="175"/>
                  </a:lnTo>
                  <a:lnTo>
                    <a:pt x="30" y="175"/>
                  </a:lnTo>
                  <a:lnTo>
                    <a:pt x="0" y="151"/>
                  </a:lnTo>
                  <a:lnTo>
                    <a:pt x="136" y="0"/>
                  </a:lnTo>
                  <a:lnTo>
                    <a:pt x="164" y="21"/>
                  </a:lnTo>
                  <a:lnTo>
                    <a:pt x="30" y="17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8" name="Freeform 47"/>
            <p:cNvSpPr>
              <a:spLocks noChangeArrowheads="1"/>
            </p:cNvSpPr>
            <p:nvPr/>
          </p:nvSpPr>
          <p:spPr bwMode="auto">
            <a:xfrm>
              <a:off x="2854" y="1420"/>
              <a:ext cx="53" cy="82"/>
            </a:xfrm>
            <a:custGeom>
              <a:avLst/>
              <a:gdLst>
                <a:gd name="T0" fmla="*/ 122 w 237"/>
                <a:gd name="T1" fmla="*/ 363 h 364"/>
                <a:gd name="T2" fmla="*/ 122 w 237"/>
                <a:gd name="T3" fmla="*/ 363 h 364"/>
                <a:gd name="T4" fmla="*/ 122 w 237"/>
                <a:gd name="T5" fmla="*/ 363 h 364"/>
                <a:gd name="T6" fmla="*/ 122 w 237"/>
                <a:gd name="T7" fmla="*/ 363 h 364"/>
                <a:gd name="T8" fmla="*/ 2 w 237"/>
                <a:gd name="T9" fmla="*/ 260 h 364"/>
                <a:gd name="T10" fmla="*/ 2 w 237"/>
                <a:gd name="T11" fmla="*/ 260 h 364"/>
                <a:gd name="T12" fmla="*/ 0 w 237"/>
                <a:gd name="T13" fmla="*/ 255 h 364"/>
                <a:gd name="T14" fmla="*/ 38 w 237"/>
                <a:gd name="T15" fmla="*/ 252 h 364"/>
                <a:gd name="T16" fmla="*/ 38 w 237"/>
                <a:gd name="T17" fmla="*/ 260 h 364"/>
                <a:gd name="T18" fmla="*/ 38 w 237"/>
                <a:gd name="T19" fmla="*/ 260 h 364"/>
                <a:gd name="T20" fmla="*/ 122 w 237"/>
                <a:gd name="T21" fmla="*/ 326 h 364"/>
                <a:gd name="T22" fmla="*/ 193 w 237"/>
                <a:gd name="T23" fmla="*/ 279 h 364"/>
                <a:gd name="T24" fmla="*/ 157 w 237"/>
                <a:gd name="T25" fmla="*/ 214 h 364"/>
                <a:gd name="T26" fmla="*/ 82 w 237"/>
                <a:gd name="T27" fmla="*/ 185 h 364"/>
                <a:gd name="T28" fmla="*/ 13 w 237"/>
                <a:gd name="T29" fmla="*/ 77 h 364"/>
                <a:gd name="T30" fmla="*/ 116 w 237"/>
                <a:gd name="T31" fmla="*/ 0 h 364"/>
                <a:gd name="T32" fmla="*/ 228 w 237"/>
                <a:gd name="T33" fmla="*/ 100 h 364"/>
                <a:gd name="T34" fmla="*/ 228 w 237"/>
                <a:gd name="T35" fmla="*/ 108 h 364"/>
                <a:gd name="T36" fmla="*/ 228 w 237"/>
                <a:gd name="T37" fmla="*/ 108 h 364"/>
                <a:gd name="T38" fmla="*/ 193 w 237"/>
                <a:gd name="T39" fmla="*/ 106 h 364"/>
                <a:gd name="T40" fmla="*/ 208 w 237"/>
                <a:gd name="T41" fmla="*/ 106 h 364"/>
                <a:gd name="T42" fmla="*/ 193 w 237"/>
                <a:gd name="T43" fmla="*/ 106 h 364"/>
                <a:gd name="T44" fmla="*/ 193 w 237"/>
                <a:gd name="T45" fmla="*/ 106 h 364"/>
                <a:gd name="T46" fmla="*/ 190 w 237"/>
                <a:gd name="T47" fmla="*/ 100 h 364"/>
                <a:gd name="T48" fmla="*/ 116 w 237"/>
                <a:gd name="T49" fmla="*/ 34 h 364"/>
                <a:gd name="T50" fmla="*/ 49 w 237"/>
                <a:gd name="T51" fmla="*/ 85 h 364"/>
                <a:gd name="T52" fmla="*/ 93 w 237"/>
                <a:gd name="T53" fmla="*/ 151 h 364"/>
                <a:gd name="T54" fmla="*/ 173 w 237"/>
                <a:gd name="T55" fmla="*/ 182 h 364"/>
                <a:gd name="T56" fmla="*/ 228 w 237"/>
                <a:gd name="T57" fmla="*/ 287 h 364"/>
                <a:gd name="T58" fmla="*/ 122 w 237"/>
                <a:gd name="T59" fmla="*/ 36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64">
                  <a:moveTo>
                    <a:pt x="122" y="363"/>
                  </a:moveTo>
                  <a:lnTo>
                    <a:pt x="122" y="363"/>
                  </a:lnTo>
                  <a:lnTo>
                    <a:pt x="122" y="363"/>
                  </a:lnTo>
                  <a:lnTo>
                    <a:pt x="122" y="363"/>
                  </a:lnTo>
                  <a:cubicBezTo>
                    <a:pt x="30" y="363"/>
                    <a:pt x="2" y="300"/>
                    <a:pt x="2" y="260"/>
                  </a:cubicBezTo>
                  <a:lnTo>
                    <a:pt x="2" y="260"/>
                  </a:lnTo>
                  <a:lnTo>
                    <a:pt x="0" y="255"/>
                  </a:lnTo>
                  <a:lnTo>
                    <a:pt x="38" y="252"/>
                  </a:lnTo>
                  <a:lnTo>
                    <a:pt x="38" y="260"/>
                  </a:lnTo>
                  <a:lnTo>
                    <a:pt x="38" y="260"/>
                  </a:lnTo>
                  <a:cubicBezTo>
                    <a:pt x="38" y="271"/>
                    <a:pt x="43" y="326"/>
                    <a:pt x="122" y="326"/>
                  </a:cubicBezTo>
                  <a:cubicBezTo>
                    <a:pt x="165" y="326"/>
                    <a:pt x="187" y="303"/>
                    <a:pt x="193" y="279"/>
                  </a:cubicBezTo>
                  <a:cubicBezTo>
                    <a:pt x="195" y="258"/>
                    <a:pt x="190" y="228"/>
                    <a:pt x="157" y="214"/>
                  </a:cubicBezTo>
                  <a:cubicBezTo>
                    <a:pt x="154" y="212"/>
                    <a:pt x="138" y="206"/>
                    <a:pt x="82" y="185"/>
                  </a:cubicBezTo>
                  <a:cubicBezTo>
                    <a:pt x="24" y="164"/>
                    <a:pt x="8" y="116"/>
                    <a:pt x="13" y="77"/>
                  </a:cubicBezTo>
                  <a:cubicBezTo>
                    <a:pt x="22" y="40"/>
                    <a:pt x="57" y="0"/>
                    <a:pt x="116" y="0"/>
                  </a:cubicBezTo>
                  <a:cubicBezTo>
                    <a:pt x="215" y="0"/>
                    <a:pt x="225" y="77"/>
                    <a:pt x="228" y="100"/>
                  </a:cubicBezTo>
                  <a:cubicBezTo>
                    <a:pt x="228" y="103"/>
                    <a:pt x="228" y="108"/>
                    <a:pt x="228" y="108"/>
                  </a:cubicBezTo>
                  <a:lnTo>
                    <a:pt x="228" y="108"/>
                  </a:lnTo>
                  <a:lnTo>
                    <a:pt x="193" y="106"/>
                  </a:lnTo>
                  <a:lnTo>
                    <a:pt x="208" y="106"/>
                  </a:lnTo>
                  <a:lnTo>
                    <a:pt x="193" y="106"/>
                  </a:lnTo>
                  <a:lnTo>
                    <a:pt x="193" y="106"/>
                  </a:lnTo>
                  <a:cubicBezTo>
                    <a:pt x="193" y="106"/>
                    <a:pt x="193" y="103"/>
                    <a:pt x="190" y="100"/>
                  </a:cubicBezTo>
                  <a:cubicBezTo>
                    <a:pt x="190" y="71"/>
                    <a:pt x="173" y="34"/>
                    <a:pt x="116" y="34"/>
                  </a:cubicBezTo>
                  <a:cubicBezTo>
                    <a:pt x="73" y="34"/>
                    <a:pt x="55" y="61"/>
                    <a:pt x="49" y="85"/>
                  </a:cubicBezTo>
                  <a:cubicBezTo>
                    <a:pt x="46" y="106"/>
                    <a:pt x="55" y="137"/>
                    <a:pt x="93" y="151"/>
                  </a:cubicBezTo>
                  <a:cubicBezTo>
                    <a:pt x="138" y="167"/>
                    <a:pt x="165" y="177"/>
                    <a:pt x="173" y="182"/>
                  </a:cubicBezTo>
                  <a:cubicBezTo>
                    <a:pt x="215" y="201"/>
                    <a:pt x="236" y="244"/>
                    <a:pt x="228" y="287"/>
                  </a:cubicBezTo>
                  <a:cubicBezTo>
                    <a:pt x="220" y="324"/>
                    <a:pt x="182" y="363"/>
                    <a:pt x="122" y="36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49" name="Freeform 48"/>
            <p:cNvSpPr>
              <a:spLocks noChangeArrowheads="1"/>
            </p:cNvSpPr>
            <p:nvPr/>
          </p:nvSpPr>
          <p:spPr bwMode="auto">
            <a:xfrm>
              <a:off x="2877" y="1408"/>
              <a:ext cx="8" cy="15"/>
            </a:xfrm>
            <a:custGeom>
              <a:avLst/>
              <a:gdLst>
                <a:gd name="T0" fmla="*/ 38 w 39"/>
                <a:gd name="T1" fmla="*/ 69 h 70"/>
                <a:gd name="T2" fmla="*/ 38 w 39"/>
                <a:gd name="T3" fmla="*/ 69 h 70"/>
                <a:gd name="T4" fmla="*/ 38 w 39"/>
                <a:gd name="T5" fmla="*/ 69 h 70"/>
                <a:gd name="T6" fmla="*/ 0 w 39"/>
                <a:gd name="T7" fmla="*/ 69 h 70"/>
                <a:gd name="T8" fmla="*/ 0 w 39"/>
                <a:gd name="T9" fmla="*/ 0 h 70"/>
                <a:gd name="T10" fmla="*/ 38 w 39"/>
                <a:gd name="T11" fmla="*/ 0 h 70"/>
                <a:gd name="T12" fmla="*/ 38 w 39"/>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8" y="69"/>
                  </a:moveTo>
                  <a:lnTo>
                    <a:pt x="38" y="69"/>
                  </a:lnTo>
                  <a:lnTo>
                    <a:pt x="38" y="69"/>
                  </a:lnTo>
                  <a:lnTo>
                    <a:pt x="0" y="69"/>
                  </a:lnTo>
                  <a:lnTo>
                    <a:pt x="0" y="0"/>
                  </a:lnTo>
                  <a:lnTo>
                    <a:pt x="38" y="0"/>
                  </a:lnTo>
                  <a:lnTo>
                    <a:pt x="38" y="6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50" name="Freeform 49"/>
            <p:cNvSpPr>
              <a:spLocks noChangeArrowheads="1"/>
            </p:cNvSpPr>
            <p:nvPr/>
          </p:nvSpPr>
          <p:spPr bwMode="auto">
            <a:xfrm>
              <a:off x="2877" y="1499"/>
              <a:ext cx="8" cy="15"/>
            </a:xfrm>
            <a:custGeom>
              <a:avLst/>
              <a:gdLst>
                <a:gd name="T0" fmla="*/ 38 w 39"/>
                <a:gd name="T1" fmla="*/ 69 h 70"/>
                <a:gd name="T2" fmla="*/ 38 w 39"/>
                <a:gd name="T3" fmla="*/ 69 h 70"/>
                <a:gd name="T4" fmla="*/ 38 w 39"/>
                <a:gd name="T5" fmla="*/ 69 h 70"/>
                <a:gd name="T6" fmla="*/ 0 w 39"/>
                <a:gd name="T7" fmla="*/ 69 h 70"/>
                <a:gd name="T8" fmla="*/ 0 w 39"/>
                <a:gd name="T9" fmla="*/ 0 h 70"/>
                <a:gd name="T10" fmla="*/ 38 w 39"/>
                <a:gd name="T11" fmla="*/ 0 h 70"/>
                <a:gd name="T12" fmla="*/ 38 w 39"/>
                <a:gd name="T13" fmla="*/ 69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8" y="69"/>
                  </a:moveTo>
                  <a:lnTo>
                    <a:pt x="38" y="69"/>
                  </a:lnTo>
                  <a:lnTo>
                    <a:pt x="38" y="69"/>
                  </a:lnTo>
                  <a:lnTo>
                    <a:pt x="0" y="69"/>
                  </a:lnTo>
                  <a:lnTo>
                    <a:pt x="0" y="0"/>
                  </a:lnTo>
                  <a:lnTo>
                    <a:pt x="38" y="0"/>
                  </a:lnTo>
                  <a:lnTo>
                    <a:pt x="38" y="6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grpSp>
      <p:grpSp>
        <p:nvGrpSpPr>
          <p:cNvPr id="84" name="Group 83"/>
          <p:cNvGrpSpPr>
            <a:grpSpLocks/>
          </p:cNvGrpSpPr>
          <p:nvPr/>
        </p:nvGrpSpPr>
        <p:grpSpPr bwMode="auto">
          <a:xfrm>
            <a:off x="7466456" y="2329469"/>
            <a:ext cx="735406" cy="650146"/>
            <a:chOff x="2684" y="2913"/>
            <a:chExt cx="345" cy="305"/>
          </a:xfrm>
          <a:solidFill>
            <a:schemeClr val="accent6"/>
          </a:solidFill>
        </p:grpSpPr>
        <p:sp>
          <p:nvSpPr>
            <p:cNvPr id="85" name="Freeform 84"/>
            <p:cNvSpPr>
              <a:spLocks noChangeArrowheads="1"/>
            </p:cNvSpPr>
            <p:nvPr/>
          </p:nvSpPr>
          <p:spPr bwMode="auto">
            <a:xfrm>
              <a:off x="2711" y="2953"/>
              <a:ext cx="9" cy="7"/>
            </a:xfrm>
            <a:custGeom>
              <a:avLst/>
              <a:gdLst>
                <a:gd name="T0" fmla="*/ 43 w 44"/>
                <a:gd name="T1" fmla="*/ 34 h 35"/>
                <a:gd name="T2" fmla="*/ 43 w 44"/>
                <a:gd name="T3" fmla="*/ 34 h 35"/>
                <a:gd name="T4" fmla="*/ 43 w 44"/>
                <a:gd name="T5" fmla="*/ 34 h 35"/>
                <a:gd name="T6" fmla="*/ 0 w 44"/>
                <a:gd name="T7" fmla="*/ 34 h 35"/>
                <a:gd name="T8" fmla="*/ 0 w 44"/>
                <a:gd name="T9" fmla="*/ 0 h 35"/>
                <a:gd name="T10" fmla="*/ 43 w 44"/>
                <a:gd name="T11" fmla="*/ 0 h 35"/>
                <a:gd name="T12" fmla="*/ 43 w 4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44" h="35">
                  <a:moveTo>
                    <a:pt x="43" y="34"/>
                  </a:moveTo>
                  <a:lnTo>
                    <a:pt x="43" y="34"/>
                  </a:lnTo>
                  <a:lnTo>
                    <a:pt x="43" y="34"/>
                  </a:lnTo>
                  <a:lnTo>
                    <a:pt x="0" y="34"/>
                  </a:lnTo>
                  <a:lnTo>
                    <a:pt x="0" y="0"/>
                  </a:lnTo>
                  <a:lnTo>
                    <a:pt x="43" y="0"/>
                  </a:lnTo>
                  <a:lnTo>
                    <a:pt x="43"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86" name="Freeform 85"/>
            <p:cNvSpPr>
              <a:spLocks noChangeArrowheads="1"/>
            </p:cNvSpPr>
            <p:nvPr/>
          </p:nvSpPr>
          <p:spPr bwMode="auto">
            <a:xfrm>
              <a:off x="2992" y="2953"/>
              <a:ext cx="9" cy="7"/>
            </a:xfrm>
            <a:custGeom>
              <a:avLst/>
              <a:gdLst>
                <a:gd name="T0" fmla="*/ 43 w 44"/>
                <a:gd name="T1" fmla="*/ 34 h 35"/>
                <a:gd name="T2" fmla="*/ 43 w 44"/>
                <a:gd name="T3" fmla="*/ 34 h 35"/>
                <a:gd name="T4" fmla="*/ 43 w 44"/>
                <a:gd name="T5" fmla="*/ 34 h 35"/>
                <a:gd name="T6" fmla="*/ 0 w 44"/>
                <a:gd name="T7" fmla="*/ 34 h 35"/>
                <a:gd name="T8" fmla="*/ 0 w 44"/>
                <a:gd name="T9" fmla="*/ 0 h 35"/>
                <a:gd name="T10" fmla="*/ 43 w 44"/>
                <a:gd name="T11" fmla="*/ 0 h 35"/>
                <a:gd name="T12" fmla="*/ 43 w 4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44" h="35">
                  <a:moveTo>
                    <a:pt x="43" y="34"/>
                  </a:moveTo>
                  <a:lnTo>
                    <a:pt x="43" y="34"/>
                  </a:lnTo>
                  <a:lnTo>
                    <a:pt x="43" y="34"/>
                  </a:lnTo>
                  <a:lnTo>
                    <a:pt x="0" y="34"/>
                  </a:lnTo>
                  <a:lnTo>
                    <a:pt x="0" y="0"/>
                  </a:lnTo>
                  <a:lnTo>
                    <a:pt x="43" y="0"/>
                  </a:lnTo>
                  <a:lnTo>
                    <a:pt x="43"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87" name="Freeform 86"/>
            <p:cNvSpPr>
              <a:spLocks noChangeArrowheads="1"/>
            </p:cNvSpPr>
            <p:nvPr/>
          </p:nvSpPr>
          <p:spPr bwMode="auto">
            <a:xfrm>
              <a:off x="2711" y="3143"/>
              <a:ext cx="9" cy="8"/>
            </a:xfrm>
            <a:custGeom>
              <a:avLst/>
              <a:gdLst>
                <a:gd name="T0" fmla="*/ 43 w 44"/>
                <a:gd name="T1" fmla="*/ 37 h 38"/>
                <a:gd name="T2" fmla="*/ 43 w 44"/>
                <a:gd name="T3" fmla="*/ 37 h 38"/>
                <a:gd name="T4" fmla="*/ 43 w 44"/>
                <a:gd name="T5" fmla="*/ 37 h 38"/>
                <a:gd name="T6" fmla="*/ 0 w 44"/>
                <a:gd name="T7" fmla="*/ 37 h 38"/>
                <a:gd name="T8" fmla="*/ 0 w 44"/>
                <a:gd name="T9" fmla="*/ 0 h 38"/>
                <a:gd name="T10" fmla="*/ 43 w 44"/>
                <a:gd name="T11" fmla="*/ 0 h 38"/>
                <a:gd name="T12" fmla="*/ 43 w 44"/>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44" h="38">
                  <a:moveTo>
                    <a:pt x="43" y="37"/>
                  </a:moveTo>
                  <a:lnTo>
                    <a:pt x="43" y="37"/>
                  </a:lnTo>
                  <a:lnTo>
                    <a:pt x="43" y="37"/>
                  </a:lnTo>
                  <a:lnTo>
                    <a:pt x="0" y="37"/>
                  </a:lnTo>
                  <a:lnTo>
                    <a:pt x="0" y="0"/>
                  </a:lnTo>
                  <a:lnTo>
                    <a:pt x="43" y="0"/>
                  </a:lnTo>
                  <a:lnTo>
                    <a:pt x="43"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88" name="Freeform 87"/>
            <p:cNvSpPr>
              <a:spLocks noChangeArrowheads="1"/>
            </p:cNvSpPr>
            <p:nvPr/>
          </p:nvSpPr>
          <p:spPr bwMode="auto">
            <a:xfrm>
              <a:off x="2992" y="3143"/>
              <a:ext cx="9" cy="8"/>
            </a:xfrm>
            <a:custGeom>
              <a:avLst/>
              <a:gdLst>
                <a:gd name="T0" fmla="*/ 43 w 44"/>
                <a:gd name="T1" fmla="*/ 37 h 38"/>
                <a:gd name="T2" fmla="*/ 43 w 44"/>
                <a:gd name="T3" fmla="*/ 37 h 38"/>
                <a:gd name="T4" fmla="*/ 43 w 44"/>
                <a:gd name="T5" fmla="*/ 37 h 38"/>
                <a:gd name="T6" fmla="*/ 0 w 44"/>
                <a:gd name="T7" fmla="*/ 37 h 38"/>
                <a:gd name="T8" fmla="*/ 0 w 44"/>
                <a:gd name="T9" fmla="*/ 0 h 38"/>
                <a:gd name="T10" fmla="*/ 43 w 44"/>
                <a:gd name="T11" fmla="*/ 0 h 38"/>
                <a:gd name="T12" fmla="*/ 43 w 44"/>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44" h="38">
                  <a:moveTo>
                    <a:pt x="43" y="37"/>
                  </a:moveTo>
                  <a:lnTo>
                    <a:pt x="43" y="37"/>
                  </a:lnTo>
                  <a:lnTo>
                    <a:pt x="43" y="37"/>
                  </a:lnTo>
                  <a:lnTo>
                    <a:pt x="0" y="37"/>
                  </a:lnTo>
                  <a:lnTo>
                    <a:pt x="0" y="0"/>
                  </a:lnTo>
                  <a:lnTo>
                    <a:pt x="43" y="0"/>
                  </a:lnTo>
                  <a:lnTo>
                    <a:pt x="43" y="3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89" name="Freeform 88"/>
            <p:cNvSpPr>
              <a:spLocks noChangeArrowheads="1"/>
            </p:cNvSpPr>
            <p:nvPr/>
          </p:nvSpPr>
          <p:spPr bwMode="auto">
            <a:xfrm>
              <a:off x="2911" y="3166"/>
              <a:ext cx="38" cy="52"/>
            </a:xfrm>
            <a:custGeom>
              <a:avLst/>
              <a:gdLst>
                <a:gd name="T0" fmla="*/ 140 w 171"/>
                <a:gd name="T1" fmla="*/ 234 h 235"/>
                <a:gd name="T2" fmla="*/ 140 w 171"/>
                <a:gd name="T3" fmla="*/ 234 h 235"/>
                <a:gd name="T4" fmla="*/ 140 w 171"/>
                <a:gd name="T5" fmla="*/ 234 h 235"/>
                <a:gd name="T6" fmla="*/ 0 w 171"/>
                <a:gd name="T7" fmla="*/ 19 h 235"/>
                <a:gd name="T8" fmla="*/ 29 w 171"/>
                <a:gd name="T9" fmla="*/ 0 h 235"/>
                <a:gd name="T10" fmla="*/ 170 w 171"/>
                <a:gd name="T11" fmla="*/ 216 h 235"/>
                <a:gd name="T12" fmla="*/ 140 w 171"/>
                <a:gd name="T13" fmla="*/ 234 h 235"/>
              </a:gdLst>
              <a:ahLst/>
              <a:cxnLst>
                <a:cxn ang="0">
                  <a:pos x="T0" y="T1"/>
                </a:cxn>
                <a:cxn ang="0">
                  <a:pos x="T2" y="T3"/>
                </a:cxn>
                <a:cxn ang="0">
                  <a:pos x="T4" y="T5"/>
                </a:cxn>
                <a:cxn ang="0">
                  <a:pos x="T6" y="T7"/>
                </a:cxn>
                <a:cxn ang="0">
                  <a:pos x="T8" y="T9"/>
                </a:cxn>
                <a:cxn ang="0">
                  <a:pos x="T10" y="T11"/>
                </a:cxn>
                <a:cxn ang="0">
                  <a:pos x="T12" y="T13"/>
                </a:cxn>
              </a:cxnLst>
              <a:rect l="0" t="0" r="r" b="b"/>
              <a:pathLst>
                <a:path w="171" h="235">
                  <a:moveTo>
                    <a:pt x="140" y="234"/>
                  </a:moveTo>
                  <a:lnTo>
                    <a:pt x="140" y="234"/>
                  </a:lnTo>
                  <a:lnTo>
                    <a:pt x="140" y="234"/>
                  </a:lnTo>
                  <a:lnTo>
                    <a:pt x="0" y="19"/>
                  </a:lnTo>
                  <a:lnTo>
                    <a:pt x="29" y="0"/>
                  </a:lnTo>
                  <a:lnTo>
                    <a:pt x="170" y="216"/>
                  </a:lnTo>
                  <a:lnTo>
                    <a:pt x="140" y="2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0" name="Freeform 89"/>
            <p:cNvSpPr>
              <a:spLocks noChangeArrowheads="1"/>
            </p:cNvSpPr>
            <p:nvPr/>
          </p:nvSpPr>
          <p:spPr bwMode="auto">
            <a:xfrm>
              <a:off x="2762" y="3166"/>
              <a:ext cx="38" cy="52"/>
            </a:xfrm>
            <a:custGeom>
              <a:avLst/>
              <a:gdLst>
                <a:gd name="T0" fmla="*/ 30 w 172"/>
                <a:gd name="T1" fmla="*/ 234 h 235"/>
                <a:gd name="T2" fmla="*/ 30 w 172"/>
                <a:gd name="T3" fmla="*/ 234 h 235"/>
                <a:gd name="T4" fmla="*/ 30 w 172"/>
                <a:gd name="T5" fmla="*/ 234 h 235"/>
                <a:gd name="T6" fmla="*/ 0 w 172"/>
                <a:gd name="T7" fmla="*/ 216 h 235"/>
                <a:gd name="T8" fmla="*/ 141 w 172"/>
                <a:gd name="T9" fmla="*/ 0 h 235"/>
                <a:gd name="T10" fmla="*/ 171 w 172"/>
                <a:gd name="T11" fmla="*/ 19 h 235"/>
                <a:gd name="T12" fmla="*/ 30 w 172"/>
                <a:gd name="T13" fmla="*/ 234 h 235"/>
              </a:gdLst>
              <a:ahLst/>
              <a:cxnLst>
                <a:cxn ang="0">
                  <a:pos x="T0" y="T1"/>
                </a:cxn>
                <a:cxn ang="0">
                  <a:pos x="T2" y="T3"/>
                </a:cxn>
                <a:cxn ang="0">
                  <a:pos x="T4" y="T5"/>
                </a:cxn>
                <a:cxn ang="0">
                  <a:pos x="T6" y="T7"/>
                </a:cxn>
                <a:cxn ang="0">
                  <a:pos x="T8" y="T9"/>
                </a:cxn>
                <a:cxn ang="0">
                  <a:pos x="T10" y="T11"/>
                </a:cxn>
                <a:cxn ang="0">
                  <a:pos x="T12" y="T13"/>
                </a:cxn>
              </a:cxnLst>
              <a:rect l="0" t="0" r="r" b="b"/>
              <a:pathLst>
                <a:path w="172" h="235">
                  <a:moveTo>
                    <a:pt x="30" y="234"/>
                  </a:moveTo>
                  <a:lnTo>
                    <a:pt x="30" y="234"/>
                  </a:lnTo>
                  <a:lnTo>
                    <a:pt x="30" y="234"/>
                  </a:lnTo>
                  <a:lnTo>
                    <a:pt x="0" y="216"/>
                  </a:lnTo>
                  <a:lnTo>
                    <a:pt x="141" y="0"/>
                  </a:lnTo>
                  <a:lnTo>
                    <a:pt x="171" y="19"/>
                  </a:lnTo>
                  <a:lnTo>
                    <a:pt x="30" y="2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1" name="Freeform 90"/>
            <p:cNvSpPr>
              <a:spLocks noChangeArrowheads="1"/>
            </p:cNvSpPr>
            <p:nvPr/>
          </p:nvSpPr>
          <p:spPr bwMode="auto">
            <a:xfrm>
              <a:off x="2852" y="3168"/>
              <a:ext cx="8" cy="50"/>
            </a:xfrm>
            <a:custGeom>
              <a:avLst/>
              <a:gdLst>
                <a:gd name="T0" fmla="*/ 37 w 38"/>
                <a:gd name="T1" fmla="*/ 226 h 227"/>
                <a:gd name="T2" fmla="*/ 37 w 38"/>
                <a:gd name="T3" fmla="*/ 226 h 227"/>
                <a:gd name="T4" fmla="*/ 37 w 38"/>
                <a:gd name="T5" fmla="*/ 226 h 227"/>
                <a:gd name="T6" fmla="*/ 0 w 38"/>
                <a:gd name="T7" fmla="*/ 226 h 227"/>
                <a:gd name="T8" fmla="*/ 0 w 38"/>
                <a:gd name="T9" fmla="*/ 0 h 227"/>
                <a:gd name="T10" fmla="*/ 37 w 38"/>
                <a:gd name="T11" fmla="*/ 0 h 227"/>
                <a:gd name="T12" fmla="*/ 37 w 38"/>
                <a:gd name="T13" fmla="*/ 226 h 227"/>
              </a:gdLst>
              <a:ahLst/>
              <a:cxnLst>
                <a:cxn ang="0">
                  <a:pos x="T0" y="T1"/>
                </a:cxn>
                <a:cxn ang="0">
                  <a:pos x="T2" y="T3"/>
                </a:cxn>
                <a:cxn ang="0">
                  <a:pos x="T4" y="T5"/>
                </a:cxn>
                <a:cxn ang="0">
                  <a:pos x="T6" y="T7"/>
                </a:cxn>
                <a:cxn ang="0">
                  <a:pos x="T8" y="T9"/>
                </a:cxn>
                <a:cxn ang="0">
                  <a:pos x="T10" y="T11"/>
                </a:cxn>
                <a:cxn ang="0">
                  <a:pos x="T12" y="T13"/>
                </a:cxn>
              </a:cxnLst>
              <a:rect l="0" t="0" r="r" b="b"/>
              <a:pathLst>
                <a:path w="38" h="227">
                  <a:moveTo>
                    <a:pt x="37" y="226"/>
                  </a:moveTo>
                  <a:lnTo>
                    <a:pt x="37" y="226"/>
                  </a:lnTo>
                  <a:lnTo>
                    <a:pt x="37" y="226"/>
                  </a:lnTo>
                  <a:lnTo>
                    <a:pt x="0" y="226"/>
                  </a:lnTo>
                  <a:lnTo>
                    <a:pt x="0" y="0"/>
                  </a:lnTo>
                  <a:lnTo>
                    <a:pt x="37" y="0"/>
                  </a:lnTo>
                  <a:lnTo>
                    <a:pt x="37" y="22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2" name="Freeform 91"/>
            <p:cNvSpPr>
              <a:spLocks noChangeArrowheads="1"/>
            </p:cNvSpPr>
            <p:nvPr/>
          </p:nvSpPr>
          <p:spPr bwMode="auto">
            <a:xfrm>
              <a:off x="2834" y="2970"/>
              <a:ext cx="39" cy="40"/>
            </a:xfrm>
            <a:custGeom>
              <a:avLst/>
              <a:gdLst>
                <a:gd name="T0" fmla="*/ 88 w 176"/>
                <a:gd name="T1" fmla="*/ 38 h 179"/>
                <a:gd name="T2" fmla="*/ 88 w 176"/>
                <a:gd name="T3" fmla="*/ 38 h 179"/>
                <a:gd name="T4" fmla="*/ 88 w 176"/>
                <a:gd name="T5" fmla="*/ 38 h 179"/>
                <a:gd name="T6" fmla="*/ 88 w 176"/>
                <a:gd name="T7" fmla="*/ 38 h 179"/>
                <a:gd name="T8" fmla="*/ 35 w 176"/>
                <a:gd name="T9" fmla="*/ 90 h 179"/>
                <a:gd name="T10" fmla="*/ 88 w 176"/>
                <a:gd name="T11" fmla="*/ 141 h 179"/>
                <a:gd name="T12" fmla="*/ 141 w 176"/>
                <a:gd name="T13" fmla="*/ 90 h 179"/>
                <a:gd name="T14" fmla="*/ 88 w 176"/>
                <a:gd name="T15" fmla="*/ 38 h 179"/>
                <a:gd name="T16" fmla="*/ 88 w 176"/>
                <a:gd name="T17" fmla="*/ 178 h 179"/>
                <a:gd name="T18" fmla="*/ 88 w 176"/>
                <a:gd name="T19" fmla="*/ 178 h 179"/>
                <a:gd name="T20" fmla="*/ 88 w 176"/>
                <a:gd name="T21" fmla="*/ 178 h 179"/>
                <a:gd name="T22" fmla="*/ 88 w 176"/>
                <a:gd name="T23" fmla="*/ 178 h 179"/>
                <a:gd name="T24" fmla="*/ 0 w 176"/>
                <a:gd name="T25" fmla="*/ 90 h 179"/>
                <a:gd name="T26" fmla="*/ 88 w 176"/>
                <a:gd name="T27" fmla="*/ 0 h 179"/>
                <a:gd name="T28" fmla="*/ 175 w 176"/>
                <a:gd name="T29" fmla="*/ 90 h 179"/>
                <a:gd name="T30" fmla="*/ 88 w 176"/>
                <a:gd name="T31" fmla="*/ 17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9">
                  <a:moveTo>
                    <a:pt x="88" y="38"/>
                  </a:moveTo>
                  <a:lnTo>
                    <a:pt x="88" y="38"/>
                  </a:lnTo>
                  <a:lnTo>
                    <a:pt x="88" y="38"/>
                  </a:lnTo>
                  <a:lnTo>
                    <a:pt x="88" y="38"/>
                  </a:lnTo>
                  <a:cubicBezTo>
                    <a:pt x="59" y="38"/>
                    <a:pt x="35" y="61"/>
                    <a:pt x="35" y="90"/>
                  </a:cubicBezTo>
                  <a:cubicBezTo>
                    <a:pt x="35" y="117"/>
                    <a:pt x="59" y="141"/>
                    <a:pt x="88" y="141"/>
                  </a:cubicBezTo>
                  <a:cubicBezTo>
                    <a:pt x="117" y="141"/>
                    <a:pt x="141" y="117"/>
                    <a:pt x="141" y="90"/>
                  </a:cubicBezTo>
                  <a:cubicBezTo>
                    <a:pt x="141" y="61"/>
                    <a:pt x="117" y="38"/>
                    <a:pt x="88" y="38"/>
                  </a:cubicBezTo>
                  <a:close/>
                  <a:moveTo>
                    <a:pt x="88" y="178"/>
                  </a:moveTo>
                  <a:lnTo>
                    <a:pt x="88" y="178"/>
                  </a:lnTo>
                  <a:lnTo>
                    <a:pt x="88" y="178"/>
                  </a:lnTo>
                  <a:lnTo>
                    <a:pt x="88" y="178"/>
                  </a:lnTo>
                  <a:cubicBezTo>
                    <a:pt x="40" y="178"/>
                    <a:pt x="0" y="138"/>
                    <a:pt x="0" y="90"/>
                  </a:cubicBezTo>
                  <a:cubicBezTo>
                    <a:pt x="0" y="40"/>
                    <a:pt x="40" y="0"/>
                    <a:pt x="88" y="0"/>
                  </a:cubicBezTo>
                  <a:cubicBezTo>
                    <a:pt x="135" y="0"/>
                    <a:pt x="175" y="40"/>
                    <a:pt x="175" y="90"/>
                  </a:cubicBezTo>
                  <a:cubicBezTo>
                    <a:pt x="175" y="138"/>
                    <a:pt x="135" y="178"/>
                    <a:pt x="88" y="17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3" name="Freeform 92"/>
            <p:cNvSpPr>
              <a:spLocks noChangeArrowheads="1"/>
            </p:cNvSpPr>
            <p:nvPr/>
          </p:nvSpPr>
          <p:spPr bwMode="auto">
            <a:xfrm>
              <a:off x="2921" y="2968"/>
              <a:ext cx="46" cy="45"/>
            </a:xfrm>
            <a:custGeom>
              <a:avLst/>
              <a:gdLst>
                <a:gd name="T0" fmla="*/ 50 w 209"/>
                <a:gd name="T1" fmla="*/ 103 h 205"/>
                <a:gd name="T2" fmla="*/ 50 w 209"/>
                <a:gd name="T3" fmla="*/ 103 h 205"/>
                <a:gd name="T4" fmla="*/ 50 w 209"/>
                <a:gd name="T5" fmla="*/ 103 h 205"/>
                <a:gd name="T6" fmla="*/ 103 w 209"/>
                <a:gd name="T7" fmla="*/ 156 h 205"/>
                <a:gd name="T8" fmla="*/ 157 w 209"/>
                <a:gd name="T9" fmla="*/ 103 h 205"/>
                <a:gd name="T10" fmla="*/ 103 w 209"/>
                <a:gd name="T11" fmla="*/ 51 h 205"/>
                <a:gd name="T12" fmla="*/ 50 w 209"/>
                <a:gd name="T13" fmla="*/ 103 h 205"/>
                <a:gd name="T14" fmla="*/ 103 w 209"/>
                <a:gd name="T15" fmla="*/ 204 h 205"/>
                <a:gd name="T16" fmla="*/ 103 w 209"/>
                <a:gd name="T17" fmla="*/ 204 h 205"/>
                <a:gd name="T18" fmla="*/ 103 w 209"/>
                <a:gd name="T19" fmla="*/ 204 h 205"/>
                <a:gd name="T20" fmla="*/ 0 w 209"/>
                <a:gd name="T21" fmla="*/ 103 h 205"/>
                <a:gd name="T22" fmla="*/ 103 w 209"/>
                <a:gd name="T23" fmla="*/ 0 h 205"/>
                <a:gd name="T24" fmla="*/ 208 w 209"/>
                <a:gd name="T25" fmla="*/ 103 h 205"/>
                <a:gd name="T26" fmla="*/ 103 w 209"/>
                <a:gd name="T27"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205">
                  <a:moveTo>
                    <a:pt x="50" y="103"/>
                  </a:moveTo>
                  <a:lnTo>
                    <a:pt x="50" y="103"/>
                  </a:lnTo>
                  <a:lnTo>
                    <a:pt x="50" y="103"/>
                  </a:lnTo>
                  <a:lnTo>
                    <a:pt x="103" y="156"/>
                  </a:lnTo>
                  <a:lnTo>
                    <a:pt x="157" y="103"/>
                  </a:lnTo>
                  <a:lnTo>
                    <a:pt x="103" y="51"/>
                  </a:lnTo>
                  <a:lnTo>
                    <a:pt x="50" y="103"/>
                  </a:lnTo>
                  <a:close/>
                  <a:moveTo>
                    <a:pt x="103" y="204"/>
                  </a:moveTo>
                  <a:lnTo>
                    <a:pt x="103" y="204"/>
                  </a:lnTo>
                  <a:lnTo>
                    <a:pt x="103" y="204"/>
                  </a:lnTo>
                  <a:lnTo>
                    <a:pt x="0" y="103"/>
                  </a:lnTo>
                  <a:lnTo>
                    <a:pt x="103" y="0"/>
                  </a:lnTo>
                  <a:lnTo>
                    <a:pt x="208" y="103"/>
                  </a:lnTo>
                  <a:lnTo>
                    <a:pt x="103" y="204"/>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4" name="Freeform 93"/>
            <p:cNvSpPr>
              <a:spLocks noChangeArrowheads="1"/>
            </p:cNvSpPr>
            <p:nvPr/>
          </p:nvSpPr>
          <p:spPr bwMode="auto">
            <a:xfrm>
              <a:off x="2820" y="3035"/>
              <a:ext cx="67" cy="24"/>
            </a:xfrm>
            <a:custGeom>
              <a:avLst/>
              <a:gdLst>
                <a:gd name="T0" fmla="*/ 34 w 300"/>
                <a:gd name="T1" fmla="*/ 71 h 109"/>
                <a:gd name="T2" fmla="*/ 34 w 300"/>
                <a:gd name="T3" fmla="*/ 71 h 109"/>
                <a:gd name="T4" fmla="*/ 34 w 300"/>
                <a:gd name="T5" fmla="*/ 71 h 109"/>
                <a:gd name="T6" fmla="*/ 264 w 300"/>
                <a:gd name="T7" fmla="*/ 71 h 109"/>
                <a:gd name="T8" fmla="*/ 264 w 300"/>
                <a:gd name="T9" fmla="*/ 34 h 109"/>
                <a:gd name="T10" fmla="*/ 34 w 300"/>
                <a:gd name="T11" fmla="*/ 34 h 109"/>
                <a:gd name="T12" fmla="*/ 34 w 300"/>
                <a:gd name="T13" fmla="*/ 71 h 109"/>
                <a:gd name="T14" fmla="*/ 299 w 300"/>
                <a:gd name="T15" fmla="*/ 108 h 109"/>
                <a:gd name="T16" fmla="*/ 299 w 300"/>
                <a:gd name="T17" fmla="*/ 108 h 109"/>
                <a:gd name="T18" fmla="*/ 299 w 300"/>
                <a:gd name="T19" fmla="*/ 108 h 109"/>
                <a:gd name="T20" fmla="*/ 0 w 300"/>
                <a:gd name="T21" fmla="*/ 108 h 109"/>
                <a:gd name="T22" fmla="*/ 0 w 300"/>
                <a:gd name="T23" fmla="*/ 0 h 109"/>
                <a:gd name="T24" fmla="*/ 299 w 300"/>
                <a:gd name="T25" fmla="*/ 0 h 109"/>
                <a:gd name="T26" fmla="*/ 299 w 300"/>
                <a:gd name="T2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0" h="109">
                  <a:moveTo>
                    <a:pt x="34" y="71"/>
                  </a:moveTo>
                  <a:lnTo>
                    <a:pt x="34" y="71"/>
                  </a:lnTo>
                  <a:lnTo>
                    <a:pt x="34" y="71"/>
                  </a:lnTo>
                  <a:lnTo>
                    <a:pt x="264" y="71"/>
                  </a:lnTo>
                  <a:lnTo>
                    <a:pt x="264" y="34"/>
                  </a:lnTo>
                  <a:lnTo>
                    <a:pt x="34" y="34"/>
                  </a:lnTo>
                  <a:lnTo>
                    <a:pt x="34" y="71"/>
                  </a:lnTo>
                  <a:close/>
                  <a:moveTo>
                    <a:pt x="299" y="108"/>
                  </a:moveTo>
                  <a:lnTo>
                    <a:pt x="299" y="108"/>
                  </a:lnTo>
                  <a:lnTo>
                    <a:pt x="299" y="108"/>
                  </a:lnTo>
                  <a:lnTo>
                    <a:pt x="0" y="108"/>
                  </a:lnTo>
                  <a:lnTo>
                    <a:pt x="0" y="0"/>
                  </a:lnTo>
                  <a:lnTo>
                    <a:pt x="299" y="0"/>
                  </a:lnTo>
                  <a:lnTo>
                    <a:pt x="299" y="10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5" name="Freeform 94"/>
            <p:cNvSpPr>
              <a:spLocks noChangeArrowheads="1"/>
            </p:cNvSpPr>
            <p:nvPr/>
          </p:nvSpPr>
          <p:spPr bwMode="auto">
            <a:xfrm>
              <a:off x="2729" y="3035"/>
              <a:ext cx="67" cy="24"/>
            </a:xfrm>
            <a:custGeom>
              <a:avLst/>
              <a:gdLst>
                <a:gd name="T0" fmla="*/ 34 w 301"/>
                <a:gd name="T1" fmla="*/ 71 h 109"/>
                <a:gd name="T2" fmla="*/ 34 w 301"/>
                <a:gd name="T3" fmla="*/ 71 h 109"/>
                <a:gd name="T4" fmla="*/ 34 w 301"/>
                <a:gd name="T5" fmla="*/ 71 h 109"/>
                <a:gd name="T6" fmla="*/ 265 w 301"/>
                <a:gd name="T7" fmla="*/ 71 h 109"/>
                <a:gd name="T8" fmla="*/ 265 w 301"/>
                <a:gd name="T9" fmla="*/ 34 h 109"/>
                <a:gd name="T10" fmla="*/ 34 w 301"/>
                <a:gd name="T11" fmla="*/ 34 h 109"/>
                <a:gd name="T12" fmla="*/ 34 w 301"/>
                <a:gd name="T13" fmla="*/ 71 h 109"/>
                <a:gd name="T14" fmla="*/ 300 w 301"/>
                <a:gd name="T15" fmla="*/ 108 h 109"/>
                <a:gd name="T16" fmla="*/ 300 w 301"/>
                <a:gd name="T17" fmla="*/ 108 h 109"/>
                <a:gd name="T18" fmla="*/ 300 w 301"/>
                <a:gd name="T19" fmla="*/ 108 h 109"/>
                <a:gd name="T20" fmla="*/ 0 w 301"/>
                <a:gd name="T21" fmla="*/ 108 h 109"/>
                <a:gd name="T22" fmla="*/ 0 w 301"/>
                <a:gd name="T23" fmla="*/ 0 h 109"/>
                <a:gd name="T24" fmla="*/ 300 w 301"/>
                <a:gd name="T25" fmla="*/ 0 h 109"/>
                <a:gd name="T26" fmla="*/ 300 w 301"/>
                <a:gd name="T2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1" h="109">
                  <a:moveTo>
                    <a:pt x="34" y="71"/>
                  </a:moveTo>
                  <a:lnTo>
                    <a:pt x="34" y="71"/>
                  </a:lnTo>
                  <a:lnTo>
                    <a:pt x="34" y="71"/>
                  </a:lnTo>
                  <a:lnTo>
                    <a:pt x="265" y="71"/>
                  </a:lnTo>
                  <a:lnTo>
                    <a:pt x="265" y="34"/>
                  </a:lnTo>
                  <a:lnTo>
                    <a:pt x="34" y="34"/>
                  </a:lnTo>
                  <a:lnTo>
                    <a:pt x="34" y="71"/>
                  </a:lnTo>
                  <a:close/>
                  <a:moveTo>
                    <a:pt x="300" y="108"/>
                  </a:moveTo>
                  <a:lnTo>
                    <a:pt x="300" y="108"/>
                  </a:lnTo>
                  <a:lnTo>
                    <a:pt x="300" y="108"/>
                  </a:lnTo>
                  <a:lnTo>
                    <a:pt x="0" y="108"/>
                  </a:lnTo>
                  <a:lnTo>
                    <a:pt x="0" y="0"/>
                  </a:lnTo>
                  <a:lnTo>
                    <a:pt x="300" y="0"/>
                  </a:lnTo>
                  <a:lnTo>
                    <a:pt x="300" y="10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6" name="Freeform 95"/>
            <p:cNvSpPr>
              <a:spLocks noChangeArrowheads="1"/>
            </p:cNvSpPr>
            <p:nvPr/>
          </p:nvSpPr>
          <p:spPr bwMode="auto">
            <a:xfrm>
              <a:off x="2910" y="3035"/>
              <a:ext cx="68" cy="24"/>
            </a:xfrm>
            <a:custGeom>
              <a:avLst/>
              <a:gdLst>
                <a:gd name="T0" fmla="*/ 37 w 303"/>
                <a:gd name="T1" fmla="*/ 71 h 109"/>
                <a:gd name="T2" fmla="*/ 37 w 303"/>
                <a:gd name="T3" fmla="*/ 71 h 109"/>
                <a:gd name="T4" fmla="*/ 37 w 303"/>
                <a:gd name="T5" fmla="*/ 71 h 109"/>
                <a:gd name="T6" fmla="*/ 265 w 303"/>
                <a:gd name="T7" fmla="*/ 71 h 109"/>
                <a:gd name="T8" fmla="*/ 265 w 303"/>
                <a:gd name="T9" fmla="*/ 34 h 109"/>
                <a:gd name="T10" fmla="*/ 37 w 303"/>
                <a:gd name="T11" fmla="*/ 34 h 109"/>
                <a:gd name="T12" fmla="*/ 37 w 303"/>
                <a:gd name="T13" fmla="*/ 71 h 109"/>
                <a:gd name="T14" fmla="*/ 302 w 303"/>
                <a:gd name="T15" fmla="*/ 108 h 109"/>
                <a:gd name="T16" fmla="*/ 302 w 303"/>
                <a:gd name="T17" fmla="*/ 108 h 109"/>
                <a:gd name="T18" fmla="*/ 302 w 303"/>
                <a:gd name="T19" fmla="*/ 108 h 109"/>
                <a:gd name="T20" fmla="*/ 0 w 303"/>
                <a:gd name="T21" fmla="*/ 108 h 109"/>
                <a:gd name="T22" fmla="*/ 0 w 303"/>
                <a:gd name="T23" fmla="*/ 0 h 109"/>
                <a:gd name="T24" fmla="*/ 302 w 303"/>
                <a:gd name="T25" fmla="*/ 0 h 109"/>
                <a:gd name="T26" fmla="*/ 302 w 303"/>
                <a:gd name="T2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09">
                  <a:moveTo>
                    <a:pt x="37" y="71"/>
                  </a:moveTo>
                  <a:lnTo>
                    <a:pt x="37" y="71"/>
                  </a:lnTo>
                  <a:lnTo>
                    <a:pt x="37" y="71"/>
                  </a:lnTo>
                  <a:lnTo>
                    <a:pt x="265" y="71"/>
                  </a:lnTo>
                  <a:lnTo>
                    <a:pt x="265" y="34"/>
                  </a:lnTo>
                  <a:lnTo>
                    <a:pt x="37" y="34"/>
                  </a:lnTo>
                  <a:lnTo>
                    <a:pt x="37" y="71"/>
                  </a:lnTo>
                  <a:close/>
                  <a:moveTo>
                    <a:pt x="302" y="108"/>
                  </a:moveTo>
                  <a:lnTo>
                    <a:pt x="302" y="108"/>
                  </a:lnTo>
                  <a:lnTo>
                    <a:pt x="302" y="108"/>
                  </a:lnTo>
                  <a:lnTo>
                    <a:pt x="0" y="108"/>
                  </a:lnTo>
                  <a:lnTo>
                    <a:pt x="0" y="0"/>
                  </a:lnTo>
                  <a:lnTo>
                    <a:pt x="302" y="0"/>
                  </a:lnTo>
                  <a:lnTo>
                    <a:pt x="302" y="10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7" name="Freeform 96"/>
            <p:cNvSpPr>
              <a:spLocks noChangeArrowheads="1"/>
            </p:cNvSpPr>
            <p:nvPr/>
          </p:nvSpPr>
          <p:spPr bwMode="auto">
            <a:xfrm>
              <a:off x="2729" y="3072"/>
              <a:ext cx="67" cy="24"/>
            </a:xfrm>
            <a:custGeom>
              <a:avLst/>
              <a:gdLst>
                <a:gd name="T0" fmla="*/ 34 w 301"/>
                <a:gd name="T1" fmla="*/ 74 h 109"/>
                <a:gd name="T2" fmla="*/ 34 w 301"/>
                <a:gd name="T3" fmla="*/ 74 h 109"/>
                <a:gd name="T4" fmla="*/ 34 w 301"/>
                <a:gd name="T5" fmla="*/ 74 h 109"/>
                <a:gd name="T6" fmla="*/ 265 w 301"/>
                <a:gd name="T7" fmla="*/ 74 h 109"/>
                <a:gd name="T8" fmla="*/ 265 w 301"/>
                <a:gd name="T9" fmla="*/ 34 h 109"/>
                <a:gd name="T10" fmla="*/ 34 w 301"/>
                <a:gd name="T11" fmla="*/ 34 h 109"/>
                <a:gd name="T12" fmla="*/ 34 w 301"/>
                <a:gd name="T13" fmla="*/ 74 h 109"/>
                <a:gd name="T14" fmla="*/ 300 w 301"/>
                <a:gd name="T15" fmla="*/ 108 h 109"/>
                <a:gd name="T16" fmla="*/ 300 w 301"/>
                <a:gd name="T17" fmla="*/ 108 h 109"/>
                <a:gd name="T18" fmla="*/ 300 w 301"/>
                <a:gd name="T19" fmla="*/ 108 h 109"/>
                <a:gd name="T20" fmla="*/ 0 w 301"/>
                <a:gd name="T21" fmla="*/ 108 h 109"/>
                <a:gd name="T22" fmla="*/ 0 w 301"/>
                <a:gd name="T23" fmla="*/ 0 h 109"/>
                <a:gd name="T24" fmla="*/ 300 w 301"/>
                <a:gd name="T25" fmla="*/ 0 h 109"/>
                <a:gd name="T26" fmla="*/ 300 w 301"/>
                <a:gd name="T2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1" h="109">
                  <a:moveTo>
                    <a:pt x="34" y="74"/>
                  </a:moveTo>
                  <a:lnTo>
                    <a:pt x="34" y="74"/>
                  </a:lnTo>
                  <a:lnTo>
                    <a:pt x="34" y="74"/>
                  </a:lnTo>
                  <a:lnTo>
                    <a:pt x="265" y="74"/>
                  </a:lnTo>
                  <a:lnTo>
                    <a:pt x="265" y="34"/>
                  </a:lnTo>
                  <a:lnTo>
                    <a:pt x="34" y="34"/>
                  </a:lnTo>
                  <a:lnTo>
                    <a:pt x="34" y="74"/>
                  </a:lnTo>
                  <a:close/>
                  <a:moveTo>
                    <a:pt x="300" y="108"/>
                  </a:moveTo>
                  <a:lnTo>
                    <a:pt x="300" y="108"/>
                  </a:lnTo>
                  <a:lnTo>
                    <a:pt x="300" y="108"/>
                  </a:lnTo>
                  <a:lnTo>
                    <a:pt x="0" y="108"/>
                  </a:lnTo>
                  <a:lnTo>
                    <a:pt x="0" y="0"/>
                  </a:lnTo>
                  <a:lnTo>
                    <a:pt x="300" y="0"/>
                  </a:lnTo>
                  <a:lnTo>
                    <a:pt x="300" y="10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8" name="Freeform 97"/>
            <p:cNvSpPr>
              <a:spLocks noChangeArrowheads="1"/>
            </p:cNvSpPr>
            <p:nvPr/>
          </p:nvSpPr>
          <p:spPr bwMode="auto">
            <a:xfrm>
              <a:off x="2729" y="3110"/>
              <a:ext cx="67" cy="24"/>
            </a:xfrm>
            <a:custGeom>
              <a:avLst/>
              <a:gdLst>
                <a:gd name="T0" fmla="*/ 34 w 301"/>
                <a:gd name="T1" fmla="*/ 72 h 110"/>
                <a:gd name="T2" fmla="*/ 34 w 301"/>
                <a:gd name="T3" fmla="*/ 72 h 110"/>
                <a:gd name="T4" fmla="*/ 34 w 301"/>
                <a:gd name="T5" fmla="*/ 72 h 110"/>
                <a:gd name="T6" fmla="*/ 265 w 301"/>
                <a:gd name="T7" fmla="*/ 72 h 110"/>
                <a:gd name="T8" fmla="*/ 265 w 301"/>
                <a:gd name="T9" fmla="*/ 35 h 110"/>
                <a:gd name="T10" fmla="*/ 34 w 301"/>
                <a:gd name="T11" fmla="*/ 35 h 110"/>
                <a:gd name="T12" fmla="*/ 34 w 301"/>
                <a:gd name="T13" fmla="*/ 72 h 110"/>
                <a:gd name="T14" fmla="*/ 300 w 301"/>
                <a:gd name="T15" fmla="*/ 109 h 110"/>
                <a:gd name="T16" fmla="*/ 300 w 301"/>
                <a:gd name="T17" fmla="*/ 109 h 110"/>
                <a:gd name="T18" fmla="*/ 300 w 301"/>
                <a:gd name="T19" fmla="*/ 109 h 110"/>
                <a:gd name="T20" fmla="*/ 0 w 301"/>
                <a:gd name="T21" fmla="*/ 109 h 110"/>
                <a:gd name="T22" fmla="*/ 0 w 301"/>
                <a:gd name="T23" fmla="*/ 0 h 110"/>
                <a:gd name="T24" fmla="*/ 300 w 301"/>
                <a:gd name="T25" fmla="*/ 0 h 110"/>
                <a:gd name="T26" fmla="*/ 300 w 301"/>
                <a:gd name="T27"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1" h="110">
                  <a:moveTo>
                    <a:pt x="34" y="72"/>
                  </a:moveTo>
                  <a:lnTo>
                    <a:pt x="34" y="72"/>
                  </a:lnTo>
                  <a:lnTo>
                    <a:pt x="34" y="72"/>
                  </a:lnTo>
                  <a:lnTo>
                    <a:pt x="265" y="72"/>
                  </a:lnTo>
                  <a:lnTo>
                    <a:pt x="265" y="35"/>
                  </a:lnTo>
                  <a:lnTo>
                    <a:pt x="34" y="35"/>
                  </a:lnTo>
                  <a:lnTo>
                    <a:pt x="34" y="72"/>
                  </a:lnTo>
                  <a:close/>
                  <a:moveTo>
                    <a:pt x="300" y="109"/>
                  </a:moveTo>
                  <a:lnTo>
                    <a:pt x="300" y="109"/>
                  </a:lnTo>
                  <a:lnTo>
                    <a:pt x="300" y="109"/>
                  </a:lnTo>
                  <a:lnTo>
                    <a:pt x="0" y="109"/>
                  </a:lnTo>
                  <a:lnTo>
                    <a:pt x="0" y="0"/>
                  </a:lnTo>
                  <a:lnTo>
                    <a:pt x="300" y="0"/>
                  </a:lnTo>
                  <a:lnTo>
                    <a:pt x="300" y="1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99" name="Freeform 98"/>
            <p:cNvSpPr>
              <a:spLocks noChangeArrowheads="1"/>
            </p:cNvSpPr>
            <p:nvPr/>
          </p:nvSpPr>
          <p:spPr bwMode="auto">
            <a:xfrm>
              <a:off x="2910" y="3072"/>
              <a:ext cx="68" cy="24"/>
            </a:xfrm>
            <a:custGeom>
              <a:avLst/>
              <a:gdLst>
                <a:gd name="T0" fmla="*/ 37 w 303"/>
                <a:gd name="T1" fmla="*/ 74 h 109"/>
                <a:gd name="T2" fmla="*/ 37 w 303"/>
                <a:gd name="T3" fmla="*/ 74 h 109"/>
                <a:gd name="T4" fmla="*/ 37 w 303"/>
                <a:gd name="T5" fmla="*/ 74 h 109"/>
                <a:gd name="T6" fmla="*/ 265 w 303"/>
                <a:gd name="T7" fmla="*/ 74 h 109"/>
                <a:gd name="T8" fmla="*/ 265 w 303"/>
                <a:gd name="T9" fmla="*/ 34 h 109"/>
                <a:gd name="T10" fmla="*/ 37 w 303"/>
                <a:gd name="T11" fmla="*/ 34 h 109"/>
                <a:gd name="T12" fmla="*/ 37 w 303"/>
                <a:gd name="T13" fmla="*/ 74 h 109"/>
                <a:gd name="T14" fmla="*/ 302 w 303"/>
                <a:gd name="T15" fmla="*/ 108 h 109"/>
                <a:gd name="T16" fmla="*/ 302 w 303"/>
                <a:gd name="T17" fmla="*/ 108 h 109"/>
                <a:gd name="T18" fmla="*/ 302 w 303"/>
                <a:gd name="T19" fmla="*/ 108 h 109"/>
                <a:gd name="T20" fmla="*/ 0 w 303"/>
                <a:gd name="T21" fmla="*/ 108 h 109"/>
                <a:gd name="T22" fmla="*/ 0 w 303"/>
                <a:gd name="T23" fmla="*/ 0 h 109"/>
                <a:gd name="T24" fmla="*/ 302 w 303"/>
                <a:gd name="T25" fmla="*/ 0 h 109"/>
                <a:gd name="T26" fmla="*/ 302 w 303"/>
                <a:gd name="T27" fmla="*/ 10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09">
                  <a:moveTo>
                    <a:pt x="37" y="74"/>
                  </a:moveTo>
                  <a:lnTo>
                    <a:pt x="37" y="74"/>
                  </a:lnTo>
                  <a:lnTo>
                    <a:pt x="37" y="74"/>
                  </a:lnTo>
                  <a:lnTo>
                    <a:pt x="265" y="74"/>
                  </a:lnTo>
                  <a:lnTo>
                    <a:pt x="265" y="34"/>
                  </a:lnTo>
                  <a:lnTo>
                    <a:pt x="37" y="34"/>
                  </a:lnTo>
                  <a:lnTo>
                    <a:pt x="37" y="74"/>
                  </a:lnTo>
                  <a:close/>
                  <a:moveTo>
                    <a:pt x="302" y="108"/>
                  </a:moveTo>
                  <a:lnTo>
                    <a:pt x="302" y="108"/>
                  </a:lnTo>
                  <a:lnTo>
                    <a:pt x="302" y="108"/>
                  </a:lnTo>
                  <a:lnTo>
                    <a:pt x="0" y="108"/>
                  </a:lnTo>
                  <a:lnTo>
                    <a:pt x="0" y="0"/>
                  </a:lnTo>
                  <a:lnTo>
                    <a:pt x="302" y="0"/>
                  </a:lnTo>
                  <a:lnTo>
                    <a:pt x="302" y="10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0" name="Freeform 99"/>
            <p:cNvSpPr>
              <a:spLocks noChangeArrowheads="1"/>
            </p:cNvSpPr>
            <p:nvPr/>
          </p:nvSpPr>
          <p:spPr bwMode="auto">
            <a:xfrm>
              <a:off x="2759" y="2987"/>
              <a:ext cx="78" cy="51"/>
            </a:xfrm>
            <a:custGeom>
              <a:avLst/>
              <a:gdLst>
                <a:gd name="T0" fmla="*/ 35 w 349"/>
                <a:gd name="T1" fmla="*/ 228 h 229"/>
                <a:gd name="T2" fmla="*/ 35 w 349"/>
                <a:gd name="T3" fmla="*/ 228 h 229"/>
                <a:gd name="T4" fmla="*/ 35 w 349"/>
                <a:gd name="T5" fmla="*/ 228 h 229"/>
                <a:gd name="T6" fmla="*/ 0 w 349"/>
                <a:gd name="T7" fmla="*/ 228 h 229"/>
                <a:gd name="T8" fmla="*/ 0 w 349"/>
                <a:gd name="T9" fmla="*/ 0 h 229"/>
                <a:gd name="T10" fmla="*/ 348 w 349"/>
                <a:gd name="T11" fmla="*/ 0 h 229"/>
                <a:gd name="T12" fmla="*/ 348 w 349"/>
                <a:gd name="T13" fmla="*/ 34 h 229"/>
                <a:gd name="T14" fmla="*/ 35 w 349"/>
                <a:gd name="T15" fmla="*/ 34 h 229"/>
                <a:gd name="T16" fmla="*/ 35 w 349"/>
                <a:gd name="T17" fmla="*/ 2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229">
                  <a:moveTo>
                    <a:pt x="35" y="228"/>
                  </a:moveTo>
                  <a:lnTo>
                    <a:pt x="35" y="228"/>
                  </a:lnTo>
                  <a:lnTo>
                    <a:pt x="35" y="228"/>
                  </a:lnTo>
                  <a:lnTo>
                    <a:pt x="0" y="228"/>
                  </a:lnTo>
                  <a:lnTo>
                    <a:pt x="0" y="0"/>
                  </a:lnTo>
                  <a:lnTo>
                    <a:pt x="348" y="0"/>
                  </a:lnTo>
                  <a:lnTo>
                    <a:pt x="348" y="34"/>
                  </a:lnTo>
                  <a:lnTo>
                    <a:pt x="35" y="34"/>
                  </a:lnTo>
                  <a:lnTo>
                    <a:pt x="35" y="22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1" name="Freeform 100"/>
            <p:cNvSpPr>
              <a:spLocks noChangeArrowheads="1"/>
            </p:cNvSpPr>
            <p:nvPr/>
          </p:nvSpPr>
          <p:spPr bwMode="auto">
            <a:xfrm>
              <a:off x="2870" y="2987"/>
              <a:ext cx="56" cy="7"/>
            </a:xfrm>
            <a:custGeom>
              <a:avLst/>
              <a:gdLst>
                <a:gd name="T0" fmla="*/ 252 w 253"/>
                <a:gd name="T1" fmla="*/ 34 h 35"/>
                <a:gd name="T2" fmla="*/ 252 w 253"/>
                <a:gd name="T3" fmla="*/ 34 h 35"/>
                <a:gd name="T4" fmla="*/ 252 w 253"/>
                <a:gd name="T5" fmla="*/ 34 h 35"/>
                <a:gd name="T6" fmla="*/ 0 w 253"/>
                <a:gd name="T7" fmla="*/ 34 h 35"/>
                <a:gd name="T8" fmla="*/ 0 w 253"/>
                <a:gd name="T9" fmla="*/ 0 h 35"/>
                <a:gd name="T10" fmla="*/ 252 w 253"/>
                <a:gd name="T11" fmla="*/ 0 h 35"/>
                <a:gd name="T12" fmla="*/ 252 w 253"/>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253" h="35">
                  <a:moveTo>
                    <a:pt x="252" y="34"/>
                  </a:moveTo>
                  <a:lnTo>
                    <a:pt x="252" y="34"/>
                  </a:lnTo>
                  <a:lnTo>
                    <a:pt x="252" y="34"/>
                  </a:lnTo>
                  <a:lnTo>
                    <a:pt x="0" y="34"/>
                  </a:lnTo>
                  <a:lnTo>
                    <a:pt x="0" y="0"/>
                  </a:lnTo>
                  <a:lnTo>
                    <a:pt x="252" y="0"/>
                  </a:lnTo>
                  <a:lnTo>
                    <a:pt x="252" y="34"/>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2" name="Freeform 101"/>
            <p:cNvSpPr>
              <a:spLocks noChangeArrowheads="1"/>
            </p:cNvSpPr>
            <p:nvPr/>
          </p:nvSpPr>
          <p:spPr bwMode="auto">
            <a:xfrm>
              <a:off x="2850" y="3007"/>
              <a:ext cx="7" cy="31"/>
            </a:xfrm>
            <a:custGeom>
              <a:avLst/>
              <a:gdLst>
                <a:gd name="T0" fmla="*/ 34 w 35"/>
                <a:gd name="T1" fmla="*/ 141 h 142"/>
                <a:gd name="T2" fmla="*/ 34 w 35"/>
                <a:gd name="T3" fmla="*/ 141 h 142"/>
                <a:gd name="T4" fmla="*/ 34 w 35"/>
                <a:gd name="T5" fmla="*/ 141 h 142"/>
                <a:gd name="T6" fmla="*/ 0 w 35"/>
                <a:gd name="T7" fmla="*/ 141 h 142"/>
                <a:gd name="T8" fmla="*/ 0 w 35"/>
                <a:gd name="T9" fmla="*/ 0 h 142"/>
                <a:gd name="T10" fmla="*/ 34 w 35"/>
                <a:gd name="T11" fmla="*/ 0 h 142"/>
                <a:gd name="T12" fmla="*/ 34 w 35"/>
                <a:gd name="T13" fmla="*/ 141 h 142"/>
              </a:gdLst>
              <a:ahLst/>
              <a:cxnLst>
                <a:cxn ang="0">
                  <a:pos x="T0" y="T1"/>
                </a:cxn>
                <a:cxn ang="0">
                  <a:pos x="T2" y="T3"/>
                </a:cxn>
                <a:cxn ang="0">
                  <a:pos x="T4" y="T5"/>
                </a:cxn>
                <a:cxn ang="0">
                  <a:pos x="T6" y="T7"/>
                </a:cxn>
                <a:cxn ang="0">
                  <a:pos x="T8" y="T9"/>
                </a:cxn>
                <a:cxn ang="0">
                  <a:pos x="T10" y="T11"/>
                </a:cxn>
                <a:cxn ang="0">
                  <a:pos x="T12" y="T13"/>
                </a:cxn>
              </a:cxnLst>
              <a:rect l="0" t="0" r="r" b="b"/>
              <a:pathLst>
                <a:path w="35" h="142">
                  <a:moveTo>
                    <a:pt x="34" y="141"/>
                  </a:moveTo>
                  <a:lnTo>
                    <a:pt x="34" y="141"/>
                  </a:lnTo>
                  <a:lnTo>
                    <a:pt x="34" y="141"/>
                  </a:lnTo>
                  <a:lnTo>
                    <a:pt x="0" y="141"/>
                  </a:lnTo>
                  <a:lnTo>
                    <a:pt x="0" y="0"/>
                  </a:lnTo>
                  <a:lnTo>
                    <a:pt x="34" y="0"/>
                  </a:lnTo>
                  <a:lnTo>
                    <a:pt x="34" y="1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3" name="Freeform 102"/>
            <p:cNvSpPr>
              <a:spLocks noChangeArrowheads="1"/>
            </p:cNvSpPr>
            <p:nvPr/>
          </p:nvSpPr>
          <p:spPr bwMode="auto">
            <a:xfrm>
              <a:off x="2940" y="3007"/>
              <a:ext cx="8" cy="31"/>
            </a:xfrm>
            <a:custGeom>
              <a:avLst/>
              <a:gdLst>
                <a:gd name="T0" fmla="*/ 37 w 38"/>
                <a:gd name="T1" fmla="*/ 141 h 142"/>
                <a:gd name="T2" fmla="*/ 37 w 38"/>
                <a:gd name="T3" fmla="*/ 141 h 142"/>
                <a:gd name="T4" fmla="*/ 37 w 38"/>
                <a:gd name="T5" fmla="*/ 141 h 142"/>
                <a:gd name="T6" fmla="*/ 0 w 38"/>
                <a:gd name="T7" fmla="*/ 141 h 142"/>
                <a:gd name="T8" fmla="*/ 0 w 38"/>
                <a:gd name="T9" fmla="*/ 0 h 142"/>
                <a:gd name="T10" fmla="*/ 37 w 38"/>
                <a:gd name="T11" fmla="*/ 0 h 142"/>
                <a:gd name="T12" fmla="*/ 37 w 38"/>
                <a:gd name="T13" fmla="*/ 141 h 142"/>
              </a:gdLst>
              <a:ahLst/>
              <a:cxnLst>
                <a:cxn ang="0">
                  <a:pos x="T0" y="T1"/>
                </a:cxn>
                <a:cxn ang="0">
                  <a:pos x="T2" y="T3"/>
                </a:cxn>
                <a:cxn ang="0">
                  <a:pos x="T4" y="T5"/>
                </a:cxn>
                <a:cxn ang="0">
                  <a:pos x="T6" y="T7"/>
                </a:cxn>
                <a:cxn ang="0">
                  <a:pos x="T8" y="T9"/>
                </a:cxn>
                <a:cxn ang="0">
                  <a:pos x="T10" y="T11"/>
                </a:cxn>
                <a:cxn ang="0">
                  <a:pos x="T12" y="T13"/>
                </a:cxn>
              </a:cxnLst>
              <a:rect l="0" t="0" r="r" b="b"/>
              <a:pathLst>
                <a:path w="38" h="142">
                  <a:moveTo>
                    <a:pt x="37" y="141"/>
                  </a:moveTo>
                  <a:lnTo>
                    <a:pt x="37" y="141"/>
                  </a:lnTo>
                  <a:lnTo>
                    <a:pt x="37" y="141"/>
                  </a:lnTo>
                  <a:lnTo>
                    <a:pt x="0" y="141"/>
                  </a:lnTo>
                  <a:lnTo>
                    <a:pt x="0" y="0"/>
                  </a:lnTo>
                  <a:lnTo>
                    <a:pt x="37" y="0"/>
                  </a:lnTo>
                  <a:lnTo>
                    <a:pt x="37" y="141"/>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4" name="Freeform 103"/>
            <p:cNvSpPr>
              <a:spLocks noChangeArrowheads="1"/>
            </p:cNvSpPr>
            <p:nvPr/>
          </p:nvSpPr>
          <p:spPr bwMode="auto">
            <a:xfrm>
              <a:off x="2793" y="3056"/>
              <a:ext cx="64" cy="32"/>
            </a:xfrm>
            <a:custGeom>
              <a:avLst/>
              <a:gdLst>
                <a:gd name="T0" fmla="*/ 287 w 288"/>
                <a:gd name="T1" fmla="*/ 145 h 146"/>
                <a:gd name="T2" fmla="*/ 287 w 288"/>
                <a:gd name="T3" fmla="*/ 145 h 146"/>
                <a:gd name="T4" fmla="*/ 287 w 288"/>
                <a:gd name="T5" fmla="*/ 145 h 146"/>
                <a:gd name="T6" fmla="*/ 0 w 288"/>
                <a:gd name="T7" fmla="*/ 145 h 146"/>
                <a:gd name="T8" fmla="*/ 0 w 288"/>
                <a:gd name="T9" fmla="*/ 111 h 146"/>
                <a:gd name="T10" fmla="*/ 253 w 288"/>
                <a:gd name="T11" fmla="*/ 111 h 146"/>
                <a:gd name="T12" fmla="*/ 253 w 288"/>
                <a:gd name="T13" fmla="*/ 0 h 146"/>
                <a:gd name="T14" fmla="*/ 287 w 288"/>
                <a:gd name="T15" fmla="*/ 0 h 146"/>
                <a:gd name="T16" fmla="*/ 287 w 288"/>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46">
                  <a:moveTo>
                    <a:pt x="287" y="145"/>
                  </a:moveTo>
                  <a:lnTo>
                    <a:pt x="287" y="145"/>
                  </a:lnTo>
                  <a:lnTo>
                    <a:pt x="287" y="145"/>
                  </a:lnTo>
                  <a:lnTo>
                    <a:pt x="0" y="145"/>
                  </a:lnTo>
                  <a:lnTo>
                    <a:pt x="0" y="111"/>
                  </a:lnTo>
                  <a:lnTo>
                    <a:pt x="253" y="111"/>
                  </a:lnTo>
                  <a:lnTo>
                    <a:pt x="253" y="0"/>
                  </a:lnTo>
                  <a:lnTo>
                    <a:pt x="287" y="0"/>
                  </a:lnTo>
                  <a:lnTo>
                    <a:pt x="287" y="14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5" name="Freeform 104"/>
            <p:cNvSpPr>
              <a:spLocks noChangeArrowheads="1"/>
            </p:cNvSpPr>
            <p:nvPr/>
          </p:nvSpPr>
          <p:spPr bwMode="auto">
            <a:xfrm>
              <a:off x="2684" y="2926"/>
              <a:ext cx="345" cy="246"/>
            </a:xfrm>
            <a:custGeom>
              <a:avLst/>
              <a:gdLst>
                <a:gd name="T0" fmla="*/ 1523 w 1524"/>
                <a:gd name="T1" fmla="*/ 1086 h 1087"/>
                <a:gd name="T2" fmla="*/ 1523 w 1524"/>
                <a:gd name="T3" fmla="*/ 1086 h 1087"/>
                <a:gd name="T4" fmla="*/ 1523 w 1524"/>
                <a:gd name="T5" fmla="*/ 1086 h 1087"/>
                <a:gd name="T6" fmla="*/ 0 w 1524"/>
                <a:gd name="T7" fmla="*/ 1086 h 1087"/>
                <a:gd name="T8" fmla="*/ 0 w 1524"/>
                <a:gd name="T9" fmla="*/ 0 h 1087"/>
                <a:gd name="T10" fmla="*/ 653 w 1524"/>
                <a:gd name="T11" fmla="*/ 0 h 1087"/>
                <a:gd name="T12" fmla="*/ 653 w 1524"/>
                <a:gd name="T13" fmla="*/ 35 h 1087"/>
                <a:gd name="T14" fmla="*/ 35 w 1524"/>
                <a:gd name="T15" fmla="*/ 35 h 1087"/>
                <a:gd name="T16" fmla="*/ 35 w 1524"/>
                <a:gd name="T17" fmla="*/ 1049 h 1087"/>
                <a:gd name="T18" fmla="*/ 1485 w 1524"/>
                <a:gd name="T19" fmla="*/ 1049 h 1087"/>
                <a:gd name="T20" fmla="*/ 1485 w 1524"/>
                <a:gd name="T21" fmla="*/ 35 h 1087"/>
                <a:gd name="T22" fmla="*/ 868 w 1524"/>
                <a:gd name="T23" fmla="*/ 35 h 1087"/>
                <a:gd name="T24" fmla="*/ 868 w 1524"/>
                <a:gd name="T25" fmla="*/ 0 h 1087"/>
                <a:gd name="T26" fmla="*/ 1523 w 1524"/>
                <a:gd name="T27" fmla="*/ 0 h 1087"/>
                <a:gd name="T28" fmla="*/ 1523 w 1524"/>
                <a:gd name="T29" fmla="*/ 1086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4" h="1087">
                  <a:moveTo>
                    <a:pt x="1523" y="1086"/>
                  </a:moveTo>
                  <a:lnTo>
                    <a:pt x="1523" y="1086"/>
                  </a:lnTo>
                  <a:lnTo>
                    <a:pt x="1523" y="1086"/>
                  </a:lnTo>
                  <a:lnTo>
                    <a:pt x="0" y="1086"/>
                  </a:lnTo>
                  <a:lnTo>
                    <a:pt x="0" y="0"/>
                  </a:lnTo>
                  <a:lnTo>
                    <a:pt x="653" y="0"/>
                  </a:lnTo>
                  <a:lnTo>
                    <a:pt x="653" y="35"/>
                  </a:lnTo>
                  <a:lnTo>
                    <a:pt x="35" y="35"/>
                  </a:lnTo>
                  <a:lnTo>
                    <a:pt x="35" y="1049"/>
                  </a:lnTo>
                  <a:lnTo>
                    <a:pt x="1485" y="1049"/>
                  </a:lnTo>
                  <a:lnTo>
                    <a:pt x="1485" y="35"/>
                  </a:lnTo>
                  <a:lnTo>
                    <a:pt x="868" y="35"/>
                  </a:lnTo>
                  <a:lnTo>
                    <a:pt x="868" y="0"/>
                  </a:lnTo>
                  <a:lnTo>
                    <a:pt x="1523" y="0"/>
                  </a:lnTo>
                  <a:lnTo>
                    <a:pt x="1523" y="1086"/>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6" name="Freeform 105"/>
            <p:cNvSpPr>
              <a:spLocks noChangeArrowheads="1"/>
            </p:cNvSpPr>
            <p:nvPr/>
          </p:nvSpPr>
          <p:spPr bwMode="auto">
            <a:xfrm>
              <a:off x="2828" y="2913"/>
              <a:ext cx="56" cy="38"/>
            </a:xfrm>
            <a:custGeom>
              <a:avLst/>
              <a:gdLst>
                <a:gd name="T0" fmla="*/ 37 w 252"/>
                <a:gd name="T1" fmla="*/ 139 h 174"/>
                <a:gd name="T2" fmla="*/ 37 w 252"/>
                <a:gd name="T3" fmla="*/ 139 h 174"/>
                <a:gd name="T4" fmla="*/ 37 w 252"/>
                <a:gd name="T5" fmla="*/ 139 h 174"/>
                <a:gd name="T6" fmla="*/ 214 w 252"/>
                <a:gd name="T7" fmla="*/ 139 h 174"/>
                <a:gd name="T8" fmla="*/ 214 w 252"/>
                <a:gd name="T9" fmla="*/ 37 h 174"/>
                <a:gd name="T10" fmla="*/ 37 w 252"/>
                <a:gd name="T11" fmla="*/ 37 h 174"/>
                <a:gd name="T12" fmla="*/ 37 w 252"/>
                <a:gd name="T13" fmla="*/ 139 h 174"/>
                <a:gd name="T14" fmla="*/ 251 w 252"/>
                <a:gd name="T15" fmla="*/ 173 h 174"/>
                <a:gd name="T16" fmla="*/ 251 w 252"/>
                <a:gd name="T17" fmla="*/ 173 h 174"/>
                <a:gd name="T18" fmla="*/ 251 w 252"/>
                <a:gd name="T19" fmla="*/ 173 h 174"/>
                <a:gd name="T20" fmla="*/ 0 w 252"/>
                <a:gd name="T21" fmla="*/ 173 h 174"/>
                <a:gd name="T22" fmla="*/ 0 w 252"/>
                <a:gd name="T23" fmla="*/ 0 h 174"/>
                <a:gd name="T24" fmla="*/ 251 w 252"/>
                <a:gd name="T25" fmla="*/ 0 h 174"/>
                <a:gd name="T26" fmla="*/ 251 w 252"/>
                <a:gd name="T2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74">
                  <a:moveTo>
                    <a:pt x="37" y="139"/>
                  </a:moveTo>
                  <a:lnTo>
                    <a:pt x="37" y="139"/>
                  </a:lnTo>
                  <a:lnTo>
                    <a:pt x="37" y="139"/>
                  </a:lnTo>
                  <a:lnTo>
                    <a:pt x="214" y="139"/>
                  </a:lnTo>
                  <a:lnTo>
                    <a:pt x="214" y="37"/>
                  </a:lnTo>
                  <a:lnTo>
                    <a:pt x="37" y="37"/>
                  </a:lnTo>
                  <a:lnTo>
                    <a:pt x="37" y="139"/>
                  </a:lnTo>
                  <a:close/>
                  <a:moveTo>
                    <a:pt x="251" y="173"/>
                  </a:moveTo>
                  <a:lnTo>
                    <a:pt x="251" y="173"/>
                  </a:lnTo>
                  <a:lnTo>
                    <a:pt x="251" y="173"/>
                  </a:lnTo>
                  <a:lnTo>
                    <a:pt x="0" y="173"/>
                  </a:lnTo>
                  <a:lnTo>
                    <a:pt x="0" y="0"/>
                  </a:lnTo>
                  <a:lnTo>
                    <a:pt x="251" y="0"/>
                  </a:lnTo>
                  <a:lnTo>
                    <a:pt x="251" y="17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grpSp>
      <p:grpSp>
        <p:nvGrpSpPr>
          <p:cNvPr id="107" name="Group 106"/>
          <p:cNvGrpSpPr>
            <a:grpSpLocks/>
          </p:cNvGrpSpPr>
          <p:nvPr/>
        </p:nvGrpSpPr>
        <p:grpSpPr bwMode="auto">
          <a:xfrm>
            <a:off x="5302703" y="2337002"/>
            <a:ext cx="724726" cy="594699"/>
            <a:chOff x="2712" y="3326"/>
            <a:chExt cx="340" cy="279"/>
          </a:xfrm>
          <a:solidFill>
            <a:schemeClr val="accent6"/>
          </a:solidFill>
        </p:grpSpPr>
        <p:sp>
          <p:nvSpPr>
            <p:cNvPr id="108" name="Freeform 107"/>
            <p:cNvSpPr>
              <a:spLocks noChangeArrowheads="1"/>
            </p:cNvSpPr>
            <p:nvPr/>
          </p:nvSpPr>
          <p:spPr bwMode="auto">
            <a:xfrm>
              <a:off x="2811" y="3356"/>
              <a:ext cx="53" cy="54"/>
            </a:xfrm>
            <a:custGeom>
              <a:avLst/>
              <a:gdLst>
                <a:gd name="T0" fmla="*/ 38 w 239"/>
                <a:gd name="T1" fmla="*/ 241 h 242"/>
                <a:gd name="T2" fmla="*/ 38 w 239"/>
                <a:gd name="T3" fmla="*/ 241 h 242"/>
                <a:gd name="T4" fmla="*/ 38 w 239"/>
                <a:gd name="T5" fmla="*/ 241 h 242"/>
                <a:gd name="T6" fmla="*/ 0 w 239"/>
                <a:gd name="T7" fmla="*/ 241 h 242"/>
                <a:gd name="T8" fmla="*/ 0 w 239"/>
                <a:gd name="T9" fmla="*/ 241 h 242"/>
                <a:gd name="T10" fmla="*/ 238 w 239"/>
                <a:gd name="T11" fmla="*/ 0 h 242"/>
                <a:gd name="T12" fmla="*/ 238 w 239"/>
                <a:gd name="T13" fmla="*/ 0 h 242"/>
                <a:gd name="T14" fmla="*/ 238 w 239"/>
                <a:gd name="T15" fmla="*/ 34 h 242"/>
                <a:gd name="T16" fmla="*/ 238 w 239"/>
                <a:gd name="T17" fmla="*/ 34 h 242"/>
                <a:gd name="T18" fmla="*/ 38 w 239"/>
                <a:gd name="T19" fmla="*/ 2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42">
                  <a:moveTo>
                    <a:pt x="38" y="241"/>
                  </a:moveTo>
                  <a:lnTo>
                    <a:pt x="38" y="241"/>
                  </a:lnTo>
                  <a:lnTo>
                    <a:pt x="38" y="241"/>
                  </a:lnTo>
                  <a:lnTo>
                    <a:pt x="0" y="241"/>
                  </a:lnTo>
                  <a:lnTo>
                    <a:pt x="0" y="241"/>
                  </a:lnTo>
                  <a:cubicBezTo>
                    <a:pt x="0" y="104"/>
                    <a:pt x="104" y="0"/>
                    <a:pt x="238" y="0"/>
                  </a:cubicBezTo>
                  <a:lnTo>
                    <a:pt x="238" y="0"/>
                  </a:lnTo>
                  <a:lnTo>
                    <a:pt x="238" y="34"/>
                  </a:lnTo>
                  <a:lnTo>
                    <a:pt x="238" y="34"/>
                  </a:lnTo>
                  <a:cubicBezTo>
                    <a:pt x="123" y="34"/>
                    <a:pt x="38" y="120"/>
                    <a:pt x="38" y="24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09" name="Freeform 108"/>
            <p:cNvSpPr>
              <a:spLocks noChangeArrowheads="1"/>
            </p:cNvSpPr>
            <p:nvPr/>
          </p:nvSpPr>
          <p:spPr bwMode="auto">
            <a:xfrm>
              <a:off x="2712" y="3326"/>
              <a:ext cx="340" cy="270"/>
            </a:xfrm>
            <a:custGeom>
              <a:avLst/>
              <a:gdLst>
                <a:gd name="T0" fmla="*/ 852 w 1502"/>
                <a:gd name="T1" fmla="*/ 1193 h 1194"/>
                <a:gd name="T2" fmla="*/ 852 w 1502"/>
                <a:gd name="T3" fmla="*/ 1193 h 1194"/>
                <a:gd name="T4" fmla="*/ 852 w 1502"/>
                <a:gd name="T5" fmla="*/ 1193 h 1194"/>
                <a:gd name="T6" fmla="*/ 816 w 1502"/>
                <a:gd name="T7" fmla="*/ 1193 h 1194"/>
                <a:gd name="T8" fmla="*/ 816 w 1502"/>
                <a:gd name="T9" fmla="*/ 898 h 1194"/>
                <a:gd name="T10" fmla="*/ 1243 w 1502"/>
                <a:gd name="T11" fmla="*/ 898 h 1194"/>
                <a:gd name="T12" fmla="*/ 1243 w 1502"/>
                <a:gd name="T13" fmla="*/ 898 h 1194"/>
                <a:gd name="T14" fmla="*/ 1411 w 1502"/>
                <a:gd name="T15" fmla="*/ 826 h 1194"/>
                <a:gd name="T16" fmla="*/ 1466 w 1502"/>
                <a:gd name="T17" fmla="*/ 665 h 1194"/>
                <a:gd name="T18" fmla="*/ 1243 w 1502"/>
                <a:gd name="T19" fmla="*/ 423 h 1194"/>
                <a:gd name="T20" fmla="*/ 1243 w 1502"/>
                <a:gd name="T21" fmla="*/ 423 h 1194"/>
                <a:gd name="T22" fmla="*/ 1227 w 1502"/>
                <a:gd name="T23" fmla="*/ 423 h 1194"/>
                <a:gd name="T24" fmla="*/ 1227 w 1502"/>
                <a:gd name="T25" fmla="*/ 407 h 1194"/>
                <a:gd name="T26" fmla="*/ 1227 w 1502"/>
                <a:gd name="T27" fmla="*/ 407 h 1194"/>
                <a:gd name="T28" fmla="*/ 1153 w 1502"/>
                <a:gd name="T29" fmla="*/ 254 h 1194"/>
                <a:gd name="T30" fmla="*/ 1002 w 1502"/>
                <a:gd name="T31" fmla="*/ 222 h 1194"/>
                <a:gd name="T32" fmla="*/ 1002 w 1502"/>
                <a:gd name="T33" fmla="*/ 222 h 1194"/>
                <a:gd name="T34" fmla="*/ 989 w 1502"/>
                <a:gd name="T35" fmla="*/ 225 h 1194"/>
                <a:gd name="T36" fmla="*/ 984 w 1502"/>
                <a:gd name="T37" fmla="*/ 209 h 1194"/>
                <a:gd name="T38" fmla="*/ 984 w 1502"/>
                <a:gd name="T39" fmla="*/ 209 h 1194"/>
                <a:gd name="T40" fmla="*/ 680 w 1502"/>
                <a:gd name="T41" fmla="*/ 37 h 1194"/>
                <a:gd name="T42" fmla="*/ 321 w 1502"/>
                <a:gd name="T43" fmla="*/ 386 h 1194"/>
                <a:gd name="T44" fmla="*/ 321 w 1502"/>
                <a:gd name="T45" fmla="*/ 386 h 1194"/>
                <a:gd name="T46" fmla="*/ 321 w 1502"/>
                <a:gd name="T47" fmla="*/ 404 h 1194"/>
                <a:gd name="T48" fmla="*/ 301 w 1502"/>
                <a:gd name="T49" fmla="*/ 404 h 1194"/>
                <a:gd name="T50" fmla="*/ 301 w 1502"/>
                <a:gd name="T51" fmla="*/ 404 h 1194"/>
                <a:gd name="T52" fmla="*/ 104 w 1502"/>
                <a:gd name="T53" fmla="*/ 482 h 1194"/>
                <a:gd name="T54" fmla="*/ 38 w 1502"/>
                <a:gd name="T55" fmla="*/ 657 h 1194"/>
                <a:gd name="T56" fmla="*/ 277 w 1502"/>
                <a:gd name="T57" fmla="*/ 898 h 1194"/>
                <a:gd name="T58" fmla="*/ 277 w 1502"/>
                <a:gd name="T59" fmla="*/ 898 h 1194"/>
                <a:gd name="T60" fmla="*/ 652 w 1502"/>
                <a:gd name="T61" fmla="*/ 898 h 1194"/>
                <a:gd name="T62" fmla="*/ 652 w 1502"/>
                <a:gd name="T63" fmla="*/ 670 h 1194"/>
                <a:gd name="T64" fmla="*/ 688 w 1502"/>
                <a:gd name="T65" fmla="*/ 670 h 1194"/>
                <a:gd name="T66" fmla="*/ 688 w 1502"/>
                <a:gd name="T67" fmla="*/ 933 h 1194"/>
                <a:gd name="T68" fmla="*/ 277 w 1502"/>
                <a:gd name="T69" fmla="*/ 933 h 1194"/>
                <a:gd name="T70" fmla="*/ 277 w 1502"/>
                <a:gd name="T71" fmla="*/ 933 h 1194"/>
                <a:gd name="T72" fmla="*/ 0 w 1502"/>
                <a:gd name="T73" fmla="*/ 657 h 1194"/>
                <a:gd name="T74" fmla="*/ 76 w 1502"/>
                <a:gd name="T75" fmla="*/ 461 h 1194"/>
                <a:gd name="T76" fmla="*/ 285 w 1502"/>
                <a:gd name="T77" fmla="*/ 370 h 1194"/>
                <a:gd name="T78" fmla="*/ 680 w 1502"/>
                <a:gd name="T79" fmla="*/ 0 h 1194"/>
                <a:gd name="T80" fmla="*/ 1010 w 1502"/>
                <a:gd name="T81" fmla="*/ 184 h 1194"/>
                <a:gd name="T82" fmla="*/ 1175 w 1502"/>
                <a:gd name="T83" fmla="*/ 225 h 1194"/>
                <a:gd name="T84" fmla="*/ 1260 w 1502"/>
                <a:gd name="T85" fmla="*/ 389 h 1194"/>
                <a:gd name="T86" fmla="*/ 1501 w 1502"/>
                <a:gd name="T87" fmla="*/ 665 h 1194"/>
                <a:gd name="T88" fmla="*/ 1438 w 1502"/>
                <a:gd name="T89" fmla="*/ 850 h 1194"/>
                <a:gd name="T90" fmla="*/ 1243 w 1502"/>
                <a:gd name="T91" fmla="*/ 933 h 1194"/>
                <a:gd name="T92" fmla="*/ 1243 w 1502"/>
                <a:gd name="T93" fmla="*/ 933 h 1194"/>
                <a:gd name="T94" fmla="*/ 852 w 1502"/>
                <a:gd name="T95" fmla="*/ 933 h 1194"/>
                <a:gd name="T96" fmla="*/ 852 w 1502"/>
                <a:gd name="T97"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2" h="1194">
                  <a:moveTo>
                    <a:pt x="852" y="1193"/>
                  </a:moveTo>
                  <a:lnTo>
                    <a:pt x="852" y="1193"/>
                  </a:lnTo>
                  <a:lnTo>
                    <a:pt x="852" y="1193"/>
                  </a:lnTo>
                  <a:lnTo>
                    <a:pt x="816" y="1193"/>
                  </a:lnTo>
                  <a:lnTo>
                    <a:pt x="816" y="898"/>
                  </a:lnTo>
                  <a:lnTo>
                    <a:pt x="1243" y="898"/>
                  </a:lnTo>
                  <a:lnTo>
                    <a:pt x="1243" y="898"/>
                  </a:lnTo>
                  <a:cubicBezTo>
                    <a:pt x="1315" y="898"/>
                    <a:pt x="1373" y="871"/>
                    <a:pt x="1411" y="826"/>
                  </a:cubicBezTo>
                  <a:cubicBezTo>
                    <a:pt x="1446" y="783"/>
                    <a:pt x="1466" y="727"/>
                    <a:pt x="1466" y="665"/>
                  </a:cubicBezTo>
                  <a:cubicBezTo>
                    <a:pt x="1466" y="544"/>
                    <a:pt x="1388" y="423"/>
                    <a:pt x="1243" y="423"/>
                  </a:cubicBezTo>
                  <a:lnTo>
                    <a:pt x="1243" y="423"/>
                  </a:lnTo>
                  <a:lnTo>
                    <a:pt x="1227" y="423"/>
                  </a:lnTo>
                  <a:lnTo>
                    <a:pt x="1227" y="407"/>
                  </a:lnTo>
                  <a:lnTo>
                    <a:pt x="1227" y="407"/>
                  </a:lnTo>
                  <a:cubicBezTo>
                    <a:pt x="1219" y="337"/>
                    <a:pt x="1194" y="287"/>
                    <a:pt x="1153" y="254"/>
                  </a:cubicBezTo>
                  <a:cubicBezTo>
                    <a:pt x="1087" y="207"/>
                    <a:pt x="1005" y="222"/>
                    <a:pt x="1002" y="222"/>
                  </a:cubicBezTo>
                  <a:lnTo>
                    <a:pt x="1002" y="222"/>
                  </a:lnTo>
                  <a:lnTo>
                    <a:pt x="989" y="225"/>
                  </a:lnTo>
                  <a:lnTo>
                    <a:pt x="984" y="209"/>
                  </a:lnTo>
                  <a:lnTo>
                    <a:pt x="984" y="209"/>
                  </a:lnTo>
                  <a:cubicBezTo>
                    <a:pt x="980" y="204"/>
                    <a:pt x="914" y="37"/>
                    <a:pt x="680" y="37"/>
                  </a:cubicBezTo>
                  <a:cubicBezTo>
                    <a:pt x="337" y="37"/>
                    <a:pt x="321" y="373"/>
                    <a:pt x="321" y="386"/>
                  </a:cubicBezTo>
                  <a:lnTo>
                    <a:pt x="321" y="386"/>
                  </a:lnTo>
                  <a:lnTo>
                    <a:pt x="321" y="404"/>
                  </a:lnTo>
                  <a:lnTo>
                    <a:pt x="301" y="404"/>
                  </a:lnTo>
                  <a:lnTo>
                    <a:pt x="301" y="404"/>
                  </a:lnTo>
                  <a:cubicBezTo>
                    <a:pt x="219" y="404"/>
                    <a:pt x="151" y="432"/>
                    <a:pt x="104" y="482"/>
                  </a:cubicBezTo>
                  <a:cubicBezTo>
                    <a:pt x="60" y="531"/>
                    <a:pt x="38" y="593"/>
                    <a:pt x="38" y="657"/>
                  </a:cubicBezTo>
                  <a:cubicBezTo>
                    <a:pt x="38" y="772"/>
                    <a:pt x="113" y="898"/>
                    <a:pt x="277" y="898"/>
                  </a:cubicBezTo>
                  <a:lnTo>
                    <a:pt x="277" y="898"/>
                  </a:lnTo>
                  <a:lnTo>
                    <a:pt x="652" y="898"/>
                  </a:lnTo>
                  <a:lnTo>
                    <a:pt x="652" y="670"/>
                  </a:lnTo>
                  <a:lnTo>
                    <a:pt x="688" y="670"/>
                  </a:lnTo>
                  <a:lnTo>
                    <a:pt x="688" y="933"/>
                  </a:lnTo>
                  <a:lnTo>
                    <a:pt x="277" y="933"/>
                  </a:lnTo>
                  <a:lnTo>
                    <a:pt x="277" y="933"/>
                  </a:lnTo>
                  <a:cubicBezTo>
                    <a:pt x="96" y="933"/>
                    <a:pt x="0" y="793"/>
                    <a:pt x="0" y="657"/>
                  </a:cubicBezTo>
                  <a:cubicBezTo>
                    <a:pt x="0" y="582"/>
                    <a:pt x="28" y="512"/>
                    <a:pt x="76" y="461"/>
                  </a:cubicBezTo>
                  <a:cubicBezTo>
                    <a:pt x="129" y="404"/>
                    <a:pt x="200" y="373"/>
                    <a:pt x="285" y="370"/>
                  </a:cubicBezTo>
                  <a:cubicBezTo>
                    <a:pt x="293" y="295"/>
                    <a:pt x="348" y="0"/>
                    <a:pt x="680" y="0"/>
                  </a:cubicBezTo>
                  <a:cubicBezTo>
                    <a:pt x="901" y="0"/>
                    <a:pt x="989" y="139"/>
                    <a:pt x="1010" y="184"/>
                  </a:cubicBezTo>
                  <a:cubicBezTo>
                    <a:pt x="1040" y="182"/>
                    <a:pt x="1115" y="182"/>
                    <a:pt x="1175" y="225"/>
                  </a:cubicBezTo>
                  <a:cubicBezTo>
                    <a:pt x="1222" y="260"/>
                    <a:pt x="1252" y="316"/>
                    <a:pt x="1260" y="389"/>
                  </a:cubicBezTo>
                  <a:cubicBezTo>
                    <a:pt x="1420" y="396"/>
                    <a:pt x="1501" y="531"/>
                    <a:pt x="1501" y="665"/>
                  </a:cubicBezTo>
                  <a:cubicBezTo>
                    <a:pt x="1501" y="735"/>
                    <a:pt x="1480" y="802"/>
                    <a:pt x="1438" y="850"/>
                  </a:cubicBezTo>
                  <a:cubicBezTo>
                    <a:pt x="1392" y="904"/>
                    <a:pt x="1325" y="933"/>
                    <a:pt x="1243" y="933"/>
                  </a:cubicBezTo>
                  <a:lnTo>
                    <a:pt x="1243" y="933"/>
                  </a:lnTo>
                  <a:lnTo>
                    <a:pt x="852" y="933"/>
                  </a:lnTo>
                  <a:lnTo>
                    <a:pt x="852" y="11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10" name="Freeform 109"/>
            <p:cNvSpPr>
              <a:spLocks noChangeArrowheads="1"/>
            </p:cNvSpPr>
            <p:nvPr/>
          </p:nvSpPr>
          <p:spPr bwMode="auto">
            <a:xfrm>
              <a:off x="2874" y="3573"/>
              <a:ext cx="54" cy="32"/>
            </a:xfrm>
            <a:custGeom>
              <a:avLst/>
              <a:gdLst>
                <a:gd name="T0" fmla="*/ 122 w 244"/>
                <a:gd name="T1" fmla="*/ 145 h 146"/>
                <a:gd name="T2" fmla="*/ 122 w 244"/>
                <a:gd name="T3" fmla="*/ 145 h 146"/>
                <a:gd name="T4" fmla="*/ 122 w 244"/>
                <a:gd name="T5" fmla="*/ 145 h 146"/>
                <a:gd name="T6" fmla="*/ 0 w 244"/>
                <a:gd name="T7" fmla="*/ 25 h 146"/>
                <a:gd name="T8" fmla="*/ 26 w 244"/>
                <a:gd name="T9" fmla="*/ 0 h 146"/>
                <a:gd name="T10" fmla="*/ 122 w 244"/>
                <a:gd name="T11" fmla="*/ 95 h 146"/>
                <a:gd name="T12" fmla="*/ 218 w 244"/>
                <a:gd name="T13" fmla="*/ 0 h 146"/>
                <a:gd name="T14" fmla="*/ 243 w 244"/>
                <a:gd name="T15" fmla="*/ 25 h 146"/>
                <a:gd name="T16" fmla="*/ 122 w 244"/>
                <a:gd name="T1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46">
                  <a:moveTo>
                    <a:pt x="122" y="145"/>
                  </a:moveTo>
                  <a:lnTo>
                    <a:pt x="122" y="145"/>
                  </a:lnTo>
                  <a:lnTo>
                    <a:pt x="122" y="145"/>
                  </a:lnTo>
                  <a:lnTo>
                    <a:pt x="0" y="25"/>
                  </a:lnTo>
                  <a:lnTo>
                    <a:pt x="26" y="0"/>
                  </a:lnTo>
                  <a:lnTo>
                    <a:pt x="122" y="95"/>
                  </a:lnTo>
                  <a:lnTo>
                    <a:pt x="218" y="0"/>
                  </a:lnTo>
                  <a:lnTo>
                    <a:pt x="243" y="25"/>
                  </a:lnTo>
                  <a:lnTo>
                    <a:pt x="122" y="14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sp>
          <p:nvSpPr>
            <p:cNvPr id="111" name="Freeform 110"/>
            <p:cNvSpPr>
              <a:spLocks noChangeArrowheads="1"/>
            </p:cNvSpPr>
            <p:nvPr/>
          </p:nvSpPr>
          <p:spPr bwMode="auto">
            <a:xfrm>
              <a:off x="2837" y="3469"/>
              <a:ext cx="54" cy="32"/>
            </a:xfrm>
            <a:custGeom>
              <a:avLst/>
              <a:gdLst>
                <a:gd name="T0" fmla="*/ 215 w 243"/>
                <a:gd name="T1" fmla="*/ 143 h 144"/>
                <a:gd name="T2" fmla="*/ 215 w 243"/>
                <a:gd name="T3" fmla="*/ 143 h 144"/>
                <a:gd name="T4" fmla="*/ 215 w 243"/>
                <a:gd name="T5" fmla="*/ 143 h 144"/>
                <a:gd name="T6" fmla="*/ 120 w 243"/>
                <a:gd name="T7" fmla="*/ 49 h 144"/>
                <a:gd name="T8" fmla="*/ 24 w 243"/>
                <a:gd name="T9" fmla="*/ 143 h 144"/>
                <a:gd name="T10" fmla="*/ 0 w 243"/>
                <a:gd name="T11" fmla="*/ 119 h 144"/>
                <a:gd name="T12" fmla="*/ 120 w 243"/>
                <a:gd name="T13" fmla="*/ 0 h 144"/>
                <a:gd name="T14" fmla="*/ 242 w 243"/>
                <a:gd name="T15" fmla="*/ 119 h 144"/>
                <a:gd name="T16" fmla="*/ 215 w 243"/>
                <a:gd name="T1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4">
                  <a:moveTo>
                    <a:pt x="215" y="143"/>
                  </a:moveTo>
                  <a:lnTo>
                    <a:pt x="215" y="143"/>
                  </a:lnTo>
                  <a:lnTo>
                    <a:pt x="215" y="143"/>
                  </a:lnTo>
                  <a:lnTo>
                    <a:pt x="120" y="49"/>
                  </a:lnTo>
                  <a:lnTo>
                    <a:pt x="24" y="143"/>
                  </a:lnTo>
                  <a:lnTo>
                    <a:pt x="0" y="119"/>
                  </a:lnTo>
                  <a:lnTo>
                    <a:pt x="120" y="0"/>
                  </a:lnTo>
                  <a:lnTo>
                    <a:pt x="242" y="119"/>
                  </a:lnTo>
                  <a:lnTo>
                    <a:pt x="215" y="14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kern="1200">
                <a:solidFill>
                  <a:schemeClr val="accent6"/>
                </a:solidFill>
              </a:endParaRPr>
            </a:p>
          </p:txBody>
        </p:sp>
      </p:grpSp>
      <p:sp>
        <p:nvSpPr>
          <p:cNvPr id="3" name="Rectangle 2"/>
          <p:cNvSpPr/>
          <p:nvPr/>
        </p:nvSpPr>
        <p:spPr>
          <a:xfrm>
            <a:off x="296334" y="3279355"/>
            <a:ext cx="1995714" cy="1323439"/>
          </a:xfrm>
          <a:prstGeom prst="rect">
            <a:avLst/>
          </a:prstGeom>
        </p:spPr>
        <p:txBody>
          <a:bodyPr wrap="square">
            <a:spAutoFit/>
          </a:bodyPr>
          <a:lstStyle/>
          <a:p>
            <a:pPr algn="ctr"/>
            <a:r>
              <a:rPr lang="en-US" sz="1600" b="1" dirty="0">
                <a:solidFill>
                  <a:srgbClr val="662D91"/>
                </a:solidFill>
              </a:rPr>
              <a:t>Reduce employee turnover </a:t>
            </a:r>
            <a:r>
              <a:rPr lang="en-US" sz="1600" dirty="0">
                <a:solidFill>
                  <a:schemeClr val="tx1">
                    <a:lumMod val="65000"/>
                    <a:lumOff val="35000"/>
                  </a:schemeClr>
                </a:solidFill>
              </a:rPr>
              <a:t>through alignment and training of colleagues </a:t>
            </a:r>
          </a:p>
        </p:txBody>
      </p:sp>
      <p:sp>
        <p:nvSpPr>
          <p:cNvPr id="112" name="Rectangle 111"/>
          <p:cNvSpPr/>
          <p:nvPr/>
        </p:nvSpPr>
        <p:spPr>
          <a:xfrm>
            <a:off x="2403730" y="3279355"/>
            <a:ext cx="2157791" cy="1323439"/>
          </a:xfrm>
          <a:prstGeom prst="rect">
            <a:avLst/>
          </a:prstGeom>
        </p:spPr>
        <p:txBody>
          <a:bodyPr wrap="square">
            <a:spAutoFit/>
          </a:bodyPr>
          <a:lstStyle/>
          <a:p>
            <a:pPr algn="ctr"/>
            <a:r>
              <a:rPr lang="en-US" sz="1600" b="1" dirty="0">
                <a:solidFill>
                  <a:srgbClr val="662D91"/>
                </a:solidFill>
              </a:rPr>
              <a:t>Reduce financial risk </a:t>
            </a:r>
            <a:r>
              <a:rPr lang="en-US" sz="1600" dirty="0">
                <a:solidFill>
                  <a:schemeClr val="tx1">
                    <a:lumMod val="65000"/>
                    <a:lumOff val="35000"/>
                  </a:schemeClr>
                </a:solidFill>
              </a:rPr>
              <a:t>by addressing liabilities before they become resource-intense to collect</a:t>
            </a:r>
          </a:p>
        </p:txBody>
      </p:sp>
      <p:sp>
        <p:nvSpPr>
          <p:cNvPr id="113" name="Rectangle 112"/>
          <p:cNvSpPr/>
          <p:nvPr/>
        </p:nvSpPr>
        <p:spPr>
          <a:xfrm>
            <a:off x="4747037" y="3279355"/>
            <a:ext cx="1836058" cy="1077218"/>
          </a:xfrm>
          <a:prstGeom prst="rect">
            <a:avLst/>
          </a:prstGeom>
        </p:spPr>
        <p:txBody>
          <a:bodyPr wrap="square">
            <a:spAutoFit/>
          </a:bodyPr>
          <a:lstStyle/>
          <a:p>
            <a:pPr algn="ctr"/>
            <a:r>
              <a:rPr lang="en-US" sz="1600" b="1" dirty="0">
                <a:solidFill>
                  <a:srgbClr val="662D91"/>
                </a:solidFill>
              </a:rPr>
              <a:t>Defer low-touch patients </a:t>
            </a:r>
            <a:r>
              <a:rPr lang="en-US" sz="1600" dirty="0">
                <a:solidFill>
                  <a:schemeClr val="tx1">
                    <a:lumMod val="65000"/>
                    <a:lumOff val="35000"/>
                  </a:schemeClr>
                </a:solidFill>
              </a:rPr>
              <a:t>to automatic/digital channels</a:t>
            </a:r>
          </a:p>
        </p:txBody>
      </p:sp>
      <p:sp>
        <p:nvSpPr>
          <p:cNvPr id="114" name="Rectangle 113"/>
          <p:cNvSpPr/>
          <p:nvPr/>
        </p:nvSpPr>
        <p:spPr>
          <a:xfrm>
            <a:off x="6825416" y="3279355"/>
            <a:ext cx="2017487" cy="1569660"/>
          </a:xfrm>
          <a:prstGeom prst="rect">
            <a:avLst/>
          </a:prstGeom>
        </p:spPr>
        <p:txBody>
          <a:bodyPr wrap="square">
            <a:spAutoFit/>
          </a:bodyPr>
          <a:lstStyle/>
          <a:p>
            <a:pPr algn="ctr"/>
            <a:r>
              <a:rPr lang="en-US" sz="1600" b="1" dirty="0">
                <a:solidFill>
                  <a:schemeClr val="accent2"/>
                </a:solidFill>
              </a:rPr>
              <a:t>Utilize high-cost resources </a:t>
            </a:r>
            <a:r>
              <a:rPr lang="en-US" sz="1600" dirty="0">
                <a:solidFill>
                  <a:schemeClr val="tx1">
                    <a:lumMod val="65000"/>
                    <a:lumOff val="35000"/>
                  </a:schemeClr>
                </a:solidFill>
              </a:rPr>
              <a:t>effectively through deployment of scheduling algorithms</a:t>
            </a:r>
          </a:p>
        </p:txBody>
      </p:sp>
      <p:cxnSp>
        <p:nvCxnSpPr>
          <p:cNvPr id="117" name="Straight Connector 116"/>
          <p:cNvCxnSpPr/>
          <p:nvPr/>
        </p:nvCxnSpPr>
        <p:spPr>
          <a:xfrm>
            <a:off x="266096" y="3221520"/>
            <a:ext cx="2056191" cy="0"/>
          </a:xfrm>
          <a:prstGeom prst="line">
            <a:avLst/>
          </a:prstGeom>
          <a:ln w="38100" cmpd="sng">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454530" y="3216682"/>
            <a:ext cx="2056191" cy="0"/>
          </a:xfrm>
          <a:prstGeom prst="line">
            <a:avLst/>
          </a:prstGeom>
          <a:ln w="38100" cmpd="sng">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4636971" y="3216682"/>
            <a:ext cx="2056191" cy="0"/>
          </a:xfrm>
          <a:prstGeom prst="line">
            <a:avLst/>
          </a:prstGeom>
          <a:ln w="38100" cmpd="sng">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6806064" y="3216682"/>
            <a:ext cx="2056191" cy="0"/>
          </a:xfrm>
          <a:prstGeom prst="line">
            <a:avLst/>
          </a:prstGeom>
          <a:ln w="38100" cmpd="sng">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51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81F0F14C-780E-B943-AF13-0CCC179B6FE1}"/>
              </a:ext>
            </a:extLst>
          </p:cNvPr>
          <p:cNvGrpSpPr/>
          <p:nvPr/>
        </p:nvGrpSpPr>
        <p:grpSpPr>
          <a:xfrm>
            <a:off x="1794930" y="1644161"/>
            <a:ext cx="6425878" cy="263768"/>
            <a:chOff x="1794930" y="1547446"/>
            <a:chExt cx="6425878" cy="263768"/>
          </a:xfrm>
        </p:grpSpPr>
        <p:sp>
          <p:nvSpPr>
            <p:cNvPr id="33" name="Rectangle 32">
              <a:extLst>
                <a:ext uri="{FF2B5EF4-FFF2-40B4-BE49-F238E27FC236}">
                  <a16:creationId xmlns:a16="http://schemas.microsoft.com/office/drawing/2014/main" id="{79483224-2775-7C4E-817C-2F8A71B88936}"/>
                </a:ext>
              </a:extLst>
            </p:cNvPr>
            <p:cNvSpPr/>
            <p:nvPr/>
          </p:nvSpPr>
          <p:spPr>
            <a:xfrm>
              <a:off x="1863969" y="1547446"/>
              <a:ext cx="2083777" cy="16759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F528A90-CF65-4846-AB19-4715CF609E15}"/>
                </a:ext>
              </a:extLst>
            </p:cNvPr>
            <p:cNvSpPr/>
            <p:nvPr/>
          </p:nvSpPr>
          <p:spPr>
            <a:xfrm>
              <a:off x="4273061" y="1547446"/>
              <a:ext cx="3789485" cy="167589"/>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208CB51-8CB5-CD4A-AE18-268E1C4FF737}"/>
                </a:ext>
              </a:extLst>
            </p:cNvPr>
            <p:cNvSpPr/>
            <p:nvPr/>
          </p:nvSpPr>
          <p:spPr>
            <a:xfrm>
              <a:off x="1794930" y="1643886"/>
              <a:ext cx="6425878" cy="1673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6" name="Content Placeholder 7"/>
          <p:cNvGraphicFramePr>
            <a:graphicFrameLocks/>
          </p:cNvGraphicFramePr>
          <p:nvPr>
            <p:extLst>
              <p:ext uri="{D42A27DB-BD31-4B8C-83A1-F6EECF244321}">
                <p14:modId xmlns:p14="http://schemas.microsoft.com/office/powerpoint/2010/main" val="124932122"/>
              </p:ext>
            </p:extLst>
          </p:nvPr>
        </p:nvGraphicFramePr>
        <p:xfrm>
          <a:off x="1794930" y="1811751"/>
          <a:ext cx="6585438" cy="4474749"/>
        </p:xfrm>
        <a:graphic>
          <a:graphicData uri="http://schemas.openxmlformats.org/drawingml/2006/table">
            <a:tbl>
              <a:tblPr>
                <a:tableStyleId>{5C22544A-7EE6-4342-B048-85BDC9FD1C3A}</a:tableStyleId>
              </a:tblPr>
              <a:tblGrid>
                <a:gridCol w="2415327">
                  <a:extLst>
                    <a:ext uri="{9D8B030D-6E8A-4147-A177-3AD203B41FA5}">
                      <a16:colId xmlns:a16="http://schemas.microsoft.com/office/drawing/2014/main" val="20000"/>
                    </a:ext>
                  </a:extLst>
                </a:gridCol>
                <a:gridCol w="4170111">
                  <a:extLst>
                    <a:ext uri="{9D8B030D-6E8A-4147-A177-3AD203B41FA5}">
                      <a16:colId xmlns:a16="http://schemas.microsoft.com/office/drawing/2014/main" val="20001"/>
                    </a:ext>
                  </a:extLst>
                </a:gridCol>
              </a:tblGrid>
              <a:tr h="878733">
                <a:tc>
                  <a:txBody>
                    <a:bodyPr/>
                    <a:lstStyle/>
                    <a:p>
                      <a:pPr marL="0" indent="0" algn="l" defTabSz="914400" rtl="0" eaLnBrk="1" latinLnBrk="0" hangingPunct="1">
                        <a:spcAft>
                          <a:spcPts val="600"/>
                        </a:spcAft>
                        <a:buFontTx/>
                        <a:buNone/>
                      </a:pPr>
                      <a:r>
                        <a:rPr lang="en-US" sz="1500" b="1" u="none" kern="1200" dirty="0">
                          <a:solidFill>
                            <a:schemeClr val="accent2"/>
                          </a:solidFill>
                        </a:rPr>
                        <a:t>Singular focus on helping with bills and insurance</a:t>
                      </a:r>
                      <a:endParaRPr lang="en-US" sz="1500" b="1" u="none" kern="1200" dirty="0">
                        <a:solidFill>
                          <a:schemeClr val="accent2"/>
                        </a:solidFill>
                        <a:latin typeface="+mn-lt"/>
                        <a:ea typeface="+mn-ea"/>
                        <a:cs typeface="+mn-cs"/>
                      </a:endParaRP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600"/>
                        </a:spcAft>
                        <a:buFontTx/>
                        <a:buNone/>
                      </a:pPr>
                      <a:r>
                        <a:rPr lang="en-US" sz="1500" b="0" u="none" dirty="0">
                          <a:solidFill>
                            <a:schemeClr val="tx1">
                              <a:lumMod val="75000"/>
                              <a:lumOff val="25000"/>
                            </a:schemeClr>
                          </a:solidFill>
                        </a:rPr>
                        <a:t>Extends capabilities of your staff – does not duplicate efforts</a:t>
                      </a:r>
                    </a:p>
                  </a:txBody>
                  <a:tcP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78733">
                <a:tc>
                  <a:txBody>
                    <a:bodyPr/>
                    <a:lstStyle/>
                    <a:p>
                      <a:pPr marL="0" indent="0" algn="l" defTabSz="914400" rtl="0" eaLnBrk="1" latinLnBrk="0" hangingPunct="1">
                        <a:spcAft>
                          <a:spcPts val="600"/>
                        </a:spcAft>
                        <a:buFontTx/>
                        <a:buNone/>
                      </a:pPr>
                      <a:r>
                        <a:rPr kumimoji="0" lang="en-US" sz="1500" b="1" u="none" strike="noStrike" kern="1200" cap="none" spc="0" normalizeH="0" baseline="0" noProof="0" dirty="0">
                          <a:ln>
                            <a:noFill/>
                          </a:ln>
                          <a:solidFill>
                            <a:schemeClr val="accent2"/>
                          </a:solidFill>
                          <a:effectLst/>
                          <a:uLnTx/>
                          <a:uFillTx/>
                        </a:rPr>
                        <a:t>Proactive service to review all bills and insurance statements</a:t>
                      </a:r>
                      <a:endParaRPr lang="en-US" sz="1500" b="1" u="none" kern="1200" dirty="0">
                        <a:solidFill>
                          <a:schemeClr val="accent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600"/>
                        </a:spcAft>
                        <a:buFontTx/>
                        <a:buNone/>
                      </a:pPr>
                      <a:r>
                        <a:rPr lang="en-US" sz="1500" b="0" u="none" dirty="0">
                          <a:solidFill>
                            <a:schemeClr val="tx1">
                              <a:lumMod val="75000"/>
                              <a:lumOff val="25000"/>
                            </a:schemeClr>
                          </a:solidFill>
                        </a:rPr>
                        <a:t>Improves</a:t>
                      </a:r>
                      <a:r>
                        <a:rPr lang="en-US" sz="1500" b="0" u="none" baseline="0" dirty="0">
                          <a:solidFill>
                            <a:schemeClr val="tx1">
                              <a:lumMod val="75000"/>
                              <a:lumOff val="25000"/>
                            </a:schemeClr>
                          </a:solidFill>
                        </a:rPr>
                        <a:t> the patient experience, increases and accelerates collections</a:t>
                      </a:r>
                      <a:endParaRPr lang="en-US" sz="1500" b="0" u="none" dirty="0">
                        <a:solidFill>
                          <a:schemeClr val="tx1">
                            <a:lumMod val="75000"/>
                            <a:lumOff val="25000"/>
                          </a:schemeClr>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9099">
                <a:tc>
                  <a:txBody>
                    <a:bodyPr/>
                    <a:lstStyle/>
                    <a:p>
                      <a:pPr marL="0" indent="0" algn="l" defTabSz="914400" rtl="0" eaLnBrk="1" latinLnBrk="0" hangingPunct="1">
                        <a:spcAft>
                          <a:spcPts val="600"/>
                        </a:spcAft>
                        <a:buFontTx/>
                        <a:buNone/>
                      </a:pPr>
                      <a:r>
                        <a:rPr lang="en-US" sz="1500" b="1" u="none" kern="1200" dirty="0">
                          <a:solidFill>
                            <a:schemeClr val="accent2"/>
                          </a:solidFill>
                        </a:rPr>
                        <a:t>Service covers ALL</a:t>
                      </a:r>
                      <a:r>
                        <a:rPr lang="en-US" sz="1500" b="1" u="none" kern="1200" baseline="0" dirty="0">
                          <a:solidFill>
                            <a:schemeClr val="accent2"/>
                          </a:solidFill>
                        </a:rPr>
                        <a:t> bills, including outside physicians, labs, and pharmacies</a:t>
                      </a:r>
                      <a:endParaRPr lang="en-US" sz="1500" b="1" u="none" kern="1200" dirty="0">
                        <a:solidFill>
                          <a:schemeClr val="accent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spcAft>
                          <a:spcPts val="600"/>
                        </a:spcAft>
                        <a:buFontTx/>
                        <a:buNone/>
                      </a:pPr>
                      <a:r>
                        <a:rPr lang="en-US" sz="1500" b="0" u="none" dirty="0">
                          <a:solidFill>
                            <a:schemeClr val="tx1">
                              <a:lumMod val="75000"/>
                              <a:lumOff val="25000"/>
                            </a:schemeClr>
                          </a:solidFill>
                        </a:rPr>
                        <a:t>Patients appreciate the comprehensive</a:t>
                      </a:r>
                      <a:r>
                        <a:rPr lang="en-US" sz="1500" b="0" u="none" baseline="0" dirty="0">
                          <a:solidFill>
                            <a:schemeClr val="tx1">
                              <a:lumMod val="75000"/>
                              <a:lumOff val="25000"/>
                            </a:schemeClr>
                          </a:solidFill>
                        </a:rPr>
                        <a:t> service</a:t>
                      </a:r>
                    </a:p>
                    <a:p>
                      <a:pPr marL="0" indent="0" algn="l">
                        <a:spcAft>
                          <a:spcPts val="600"/>
                        </a:spcAft>
                        <a:buFontTx/>
                        <a:buNone/>
                      </a:pPr>
                      <a:r>
                        <a:rPr lang="en-US" sz="1500" b="0" u="none" baseline="0" dirty="0">
                          <a:solidFill>
                            <a:schemeClr val="tx1">
                              <a:lumMod val="75000"/>
                              <a:lumOff val="25000"/>
                            </a:schemeClr>
                          </a:solidFill>
                        </a:rPr>
                        <a:t>Improves physician relationships, as benefits extend to their practices</a:t>
                      </a:r>
                      <a:endParaRPr lang="en-US" sz="1500" b="0" u="none" dirty="0">
                        <a:solidFill>
                          <a:schemeClr val="tx1">
                            <a:lumMod val="75000"/>
                            <a:lumOff val="25000"/>
                          </a:schemeClr>
                        </a:solidFill>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89092">
                <a:tc>
                  <a:txBody>
                    <a:bodyPr/>
                    <a:lstStyle/>
                    <a:p>
                      <a:pPr marL="0" indent="0" algn="l" defTabSz="914400" rtl="0" eaLnBrk="1" latinLnBrk="0" hangingPunct="1">
                        <a:spcAft>
                          <a:spcPts val="600"/>
                        </a:spcAft>
                        <a:buFontTx/>
                        <a:buNone/>
                      </a:pPr>
                      <a:r>
                        <a:rPr kumimoji="0" lang="en-US" sz="1500" b="1" u="none" strike="noStrike" kern="1200" cap="none" spc="0" normalizeH="0" baseline="0" noProof="0" dirty="0">
                          <a:ln>
                            <a:noFill/>
                          </a:ln>
                          <a:solidFill>
                            <a:schemeClr val="accent2"/>
                          </a:solidFill>
                          <a:effectLst/>
                          <a:uLnTx/>
                          <a:uFillTx/>
                        </a:rPr>
                        <a:t>Utilizes technology and patient portal </a:t>
                      </a:r>
                      <a:endParaRPr lang="en-US" sz="1500" b="1" u="none" kern="1200" dirty="0">
                        <a:solidFill>
                          <a:schemeClr val="accent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00" rtl="0" eaLnBrk="1" latinLnBrk="0" hangingPunct="1">
                        <a:spcAft>
                          <a:spcPts val="600"/>
                        </a:spcAft>
                        <a:buFontTx/>
                        <a:buNone/>
                      </a:pPr>
                      <a:r>
                        <a:rPr lang="en-US" sz="1500" b="0" u="none" kern="1200" baseline="0" dirty="0">
                          <a:solidFill>
                            <a:schemeClr val="tx1">
                              <a:lumMod val="75000"/>
                              <a:lumOff val="25000"/>
                            </a:schemeClr>
                          </a:solidFill>
                        </a:rPr>
                        <a:t>Create transparency and ease of communication with patients</a:t>
                      </a:r>
                      <a:endParaRPr lang="en-US" sz="1500" b="0" u="none" kern="1200" baseline="0" dirty="0">
                        <a:solidFill>
                          <a:schemeClr val="tx1">
                            <a:lumMod val="75000"/>
                            <a:lumOff val="25000"/>
                          </a:schemeClr>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89092">
                <a:tc>
                  <a:txBody>
                    <a:bodyPr/>
                    <a:lstStyle/>
                    <a:p>
                      <a:pPr marL="0" indent="0" algn="l" defTabSz="914400" rtl="0" eaLnBrk="1" latinLnBrk="0" hangingPunct="1">
                        <a:spcAft>
                          <a:spcPts val="600"/>
                        </a:spcAft>
                        <a:buFontTx/>
                        <a:buNone/>
                      </a:pPr>
                      <a:r>
                        <a:rPr lang="en-US" sz="1500" b="1" u="none" kern="1200" dirty="0">
                          <a:solidFill>
                            <a:schemeClr val="accent2"/>
                          </a:solidFill>
                        </a:rPr>
                        <a:t>Independence</a:t>
                      </a:r>
                      <a:endParaRPr lang="en-US" sz="1500" b="1" u="none" kern="1200" dirty="0">
                        <a:solidFill>
                          <a:schemeClr val="accent2"/>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spcAft>
                          <a:spcPts val="600"/>
                        </a:spcAft>
                        <a:buFontTx/>
                        <a:buNone/>
                      </a:pPr>
                      <a:r>
                        <a:rPr lang="en-US" sz="1500" b="0" u="none" kern="1200" baseline="0" dirty="0">
                          <a:solidFill>
                            <a:schemeClr val="tx1">
                              <a:lumMod val="75000"/>
                              <a:lumOff val="25000"/>
                            </a:schemeClr>
                          </a:solidFill>
                        </a:rPr>
                        <a:t>Patients trust their advocates, which increases satisfaction and enables collection</a:t>
                      </a:r>
                      <a:endParaRPr lang="en-US" sz="1500" b="0" u="none" kern="1200" baseline="0" dirty="0">
                        <a:solidFill>
                          <a:schemeClr val="tx1">
                            <a:lumMod val="75000"/>
                            <a:lumOff val="25000"/>
                          </a:schemeClr>
                        </a:solidFill>
                        <a:latin typeface="+mn-lt"/>
                        <a:ea typeface="+mn-ea"/>
                        <a:cs typeface="+mn-cs"/>
                      </a:endParaRPr>
                    </a:p>
                  </a:txBody>
                  <a:tcP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E13D61DA-3704-C543-B827-991E951B58BF}"/>
              </a:ext>
            </a:extLst>
          </p:cNvPr>
          <p:cNvSpPr/>
          <p:nvPr/>
        </p:nvSpPr>
        <p:spPr>
          <a:xfrm>
            <a:off x="0" y="1"/>
            <a:ext cx="9144000" cy="12236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223676"/>
          </a:xfrm>
        </p:spPr>
        <p:txBody>
          <a:bodyPr>
            <a:normAutofit/>
          </a:bodyPr>
          <a:lstStyle/>
          <a:p>
            <a:pPr algn="ctr"/>
            <a:r>
              <a:rPr lang="en-US" sz="3400" b="1" dirty="0">
                <a:solidFill>
                  <a:schemeClr val="accent2"/>
                </a:solidFill>
              </a:rPr>
              <a:t>Contributors to Success</a:t>
            </a:r>
          </a:p>
        </p:txBody>
      </p:sp>
      <p:grpSp>
        <p:nvGrpSpPr>
          <p:cNvPr id="12" name="Group 11">
            <a:extLst>
              <a:ext uri="{FF2B5EF4-FFF2-40B4-BE49-F238E27FC236}">
                <a16:creationId xmlns:a16="http://schemas.microsoft.com/office/drawing/2014/main" id="{277B6253-D6CC-DA4E-9CEE-C7A1895DD433}"/>
              </a:ext>
            </a:extLst>
          </p:cNvPr>
          <p:cNvGrpSpPr/>
          <p:nvPr/>
        </p:nvGrpSpPr>
        <p:grpSpPr>
          <a:xfrm>
            <a:off x="1090933" y="1917896"/>
            <a:ext cx="450956" cy="448198"/>
            <a:chOff x="5653088" y="3843338"/>
            <a:chExt cx="519112" cy="515937"/>
          </a:xfrm>
          <a:solidFill>
            <a:schemeClr val="accent6"/>
          </a:solidFill>
        </p:grpSpPr>
        <p:sp>
          <p:nvSpPr>
            <p:cNvPr id="13" name="Freeform 12">
              <a:extLst>
                <a:ext uri="{FF2B5EF4-FFF2-40B4-BE49-F238E27FC236}">
                  <a16:creationId xmlns:a16="http://schemas.microsoft.com/office/drawing/2014/main" id="{A9F81203-5FAF-0442-8C7D-9DB7C2B581BA}"/>
                </a:ext>
              </a:extLst>
            </p:cNvPr>
            <p:cNvSpPr>
              <a:spLocks noChangeArrowheads="1"/>
            </p:cNvSpPr>
            <p:nvPr/>
          </p:nvSpPr>
          <p:spPr bwMode="auto">
            <a:xfrm>
              <a:off x="5653088" y="3843338"/>
              <a:ext cx="519112" cy="515937"/>
            </a:xfrm>
            <a:custGeom>
              <a:avLst/>
              <a:gdLst>
                <a:gd name="T0" fmla="*/ 719 w 1440"/>
                <a:gd name="T1" fmla="*/ 34 h 1434"/>
                <a:gd name="T2" fmla="*/ 719 w 1440"/>
                <a:gd name="T3" fmla="*/ 34 h 1434"/>
                <a:gd name="T4" fmla="*/ 719 w 1440"/>
                <a:gd name="T5" fmla="*/ 34 h 1434"/>
                <a:gd name="T6" fmla="*/ 719 w 1440"/>
                <a:gd name="T7" fmla="*/ 34 h 1434"/>
                <a:gd name="T8" fmla="*/ 36 w 1440"/>
                <a:gd name="T9" fmla="*/ 718 h 1434"/>
                <a:gd name="T10" fmla="*/ 719 w 1440"/>
                <a:gd name="T11" fmla="*/ 1399 h 1434"/>
                <a:gd name="T12" fmla="*/ 1404 w 1440"/>
                <a:gd name="T13" fmla="*/ 718 h 1434"/>
                <a:gd name="T14" fmla="*/ 719 w 1440"/>
                <a:gd name="T15" fmla="*/ 34 h 1434"/>
                <a:gd name="T16" fmla="*/ 719 w 1440"/>
                <a:gd name="T17" fmla="*/ 1433 h 1434"/>
                <a:gd name="T18" fmla="*/ 719 w 1440"/>
                <a:gd name="T19" fmla="*/ 1433 h 1434"/>
                <a:gd name="T20" fmla="*/ 719 w 1440"/>
                <a:gd name="T21" fmla="*/ 1433 h 1434"/>
                <a:gd name="T22" fmla="*/ 719 w 1440"/>
                <a:gd name="T23" fmla="*/ 1433 h 1434"/>
                <a:gd name="T24" fmla="*/ 0 w 1440"/>
                <a:gd name="T25" fmla="*/ 718 h 1434"/>
                <a:gd name="T26" fmla="*/ 719 w 1440"/>
                <a:gd name="T27" fmla="*/ 0 h 1434"/>
                <a:gd name="T28" fmla="*/ 1439 w 1440"/>
                <a:gd name="T29" fmla="*/ 718 h 1434"/>
                <a:gd name="T30" fmla="*/ 719 w 1440"/>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434">
                  <a:moveTo>
                    <a:pt x="719" y="34"/>
                  </a:moveTo>
                  <a:lnTo>
                    <a:pt x="719" y="34"/>
                  </a:lnTo>
                  <a:lnTo>
                    <a:pt x="719" y="34"/>
                  </a:lnTo>
                  <a:lnTo>
                    <a:pt x="719" y="34"/>
                  </a:lnTo>
                  <a:cubicBezTo>
                    <a:pt x="341" y="34"/>
                    <a:pt x="36" y="341"/>
                    <a:pt x="36" y="718"/>
                  </a:cubicBezTo>
                  <a:cubicBezTo>
                    <a:pt x="36" y="1091"/>
                    <a:pt x="341" y="1399"/>
                    <a:pt x="719" y="1399"/>
                  </a:cubicBezTo>
                  <a:cubicBezTo>
                    <a:pt x="1095" y="1399"/>
                    <a:pt x="1404" y="1091"/>
                    <a:pt x="1404" y="718"/>
                  </a:cubicBezTo>
                  <a:cubicBezTo>
                    <a:pt x="1404" y="341"/>
                    <a:pt x="1095" y="34"/>
                    <a:pt x="719" y="34"/>
                  </a:cubicBezTo>
                  <a:close/>
                  <a:moveTo>
                    <a:pt x="719" y="1433"/>
                  </a:moveTo>
                  <a:lnTo>
                    <a:pt x="719" y="1433"/>
                  </a:lnTo>
                  <a:lnTo>
                    <a:pt x="719" y="1433"/>
                  </a:lnTo>
                  <a:lnTo>
                    <a:pt x="719" y="1433"/>
                  </a:lnTo>
                  <a:cubicBezTo>
                    <a:pt x="322" y="1433"/>
                    <a:pt x="0" y="1112"/>
                    <a:pt x="0" y="718"/>
                  </a:cubicBezTo>
                  <a:cubicBezTo>
                    <a:pt x="0" y="320"/>
                    <a:pt x="322" y="0"/>
                    <a:pt x="719" y="0"/>
                  </a:cubicBezTo>
                  <a:cubicBezTo>
                    <a:pt x="1115" y="0"/>
                    <a:pt x="1439" y="320"/>
                    <a:pt x="1439" y="718"/>
                  </a:cubicBezTo>
                  <a:cubicBezTo>
                    <a:pt x="1439" y="1112"/>
                    <a:pt x="1115" y="1433"/>
                    <a:pt x="719" y="143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14" name="Freeform 13">
              <a:extLst>
                <a:ext uri="{FF2B5EF4-FFF2-40B4-BE49-F238E27FC236}">
                  <a16:creationId xmlns:a16="http://schemas.microsoft.com/office/drawing/2014/main" id="{CAE4B4BB-2F33-1540-89C7-9A6C35A27620}"/>
                </a:ext>
              </a:extLst>
            </p:cNvPr>
            <p:cNvSpPr>
              <a:spLocks noChangeArrowheads="1"/>
            </p:cNvSpPr>
            <p:nvPr/>
          </p:nvSpPr>
          <p:spPr bwMode="auto">
            <a:xfrm>
              <a:off x="5792788" y="3976688"/>
              <a:ext cx="247650" cy="241300"/>
            </a:xfrm>
            <a:custGeom>
              <a:avLst/>
              <a:gdLst>
                <a:gd name="T0" fmla="*/ 205 w 689"/>
                <a:gd name="T1" fmla="*/ 670 h 671"/>
                <a:gd name="T2" fmla="*/ 205 w 689"/>
                <a:gd name="T3" fmla="*/ 670 h 671"/>
                <a:gd name="T4" fmla="*/ 205 w 689"/>
                <a:gd name="T5" fmla="*/ 670 h 671"/>
                <a:gd name="T6" fmla="*/ 0 w 689"/>
                <a:gd name="T7" fmla="*/ 445 h 671"/>
                <a:gd name="T8" fmla="*/ 26 w 689"/>
                <a:gd name="T9" fmla="*/ 421 h 671"/>
                <a:gd name="T10" fmla="*/ 202 w 689"/>
                <a:gd name="T11" fmla="*/ 614 h 671"/>
                <a:gd name="T12" fmla="*/ 659 w 689"/>
                <a:gd name="T13" fmla="*/ 0 h 671"/>
                <a:gd name="T14" fmla="*/ 688 w 689"/>
                <a:gd name="T15" fmla="*/ 21 h 671"/>
                <a:gd name="T16" fmla="*/ 205 w 689"/>
                <a:gd name="T17"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671">
                  <a:moveTo>
                    <a:pt x="205" y="670"/>
                  </a:moveTo>
                  <a:lnTo>
                    <a:pt x="205" y="670"/>
                  </a:lnTo>
                  <a:lnTo>
                    <a:pt x="205" y="670"/>
                  </a:lnTo>
                  <a:lnTo>
                    <a:pt x="0" y="445"/>
                  </a:lnTo>
                  <a:lnTo>
                    <a:pt x="26" y="421"/>
                  </a:lnTo>
                  <a:lnTo>
                    <a:pt x="202" y="614"/>
                  </a:lnTo>
                  <a:lnTo>
                    <a:pt x="659" y="0"/>
                  </a:lnTo>
                  <a:lnTo>
                    <a:pt x="688" y="21"/>
                  </a:lnTo>
                  <a:lnTo>
                    <a:pt x="205" y="67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15" name="Group 14">
            <a:extLst>
              <a:ext uri="{FF2B5EF4-FFF2-40B4-BE49-F238E27FC236}">
                <a16:creationId xmlns:a16="http://schemas.microsoft.com/office/drawing/2014/main" id="{07E353C5-FE29-1548-9F6B-4641944C813F}"/>
              </a:ext>
            </a:extLst>
          </p:cNvPr>
          <p:cNvGrpSpPr/>
          <p:nvPr/>
        </p:nvGrpSpPr>
        <p:grpSpPr>
          <a:xfrm>
            <a:off x="1090933" y="2841087"/>
            <a:ext cx="450956" cy="448198"/>
            <a:chOff x="5653088" y="3843338"/>
            <a:chExt cx="519112" cy="515937"/>
          </a:xfrm>
          <a:solidFill>
            <a:schemeClr val="accent6"/>
          </a:solidFill>
        </p:grpSpPr>
        <p:sp>
          <p:nvSpPr>
            <p:cNvPr id="16" name="Freeform 15">
              <a:extLst>
                <a:ext uri="{FF2B5EF4-FFF2-40B4-BE49-F238E27FC236}">
                  <a16:creationId xmlns:a16="http://schemas.microsoft.com/office/drawing/2014/main" id="{B7A2160B-890D-504C-AF6E-67AA29DB491F}"/>
                </a:ext>
              </a:extLst>
            </p:cNvPr>
            <p:cNvSpPr>
              <a:spLocks noChangeArrowheads="1"/>
            </p:cNvSpPr>
            <p:nvPr/>
          </p:nvSpPr>
          <p:spPr bwMode="auto">
            <a:xfrm>
              <a:off x="5653088" y="3843338"/>
              <a:ext cx="519112" cy="515937"/>
            </a:xfrm>
            <a:custGeom>
              <a:avLst/>
              <a:gdLst>
                <a:gd name="T0" fmla="*/ 719 w 1440"/>
                <a:gd name="T1" fmla="*/ 34 h 1434"/>
                <a:gd name="T2" fmla="*/ 719 w 1440"/>
                <a:gd name="T3" fmla="*/ 34 h 1434"/>
                <a:gd name="T4" fmla="*/ 719 w 1440"/>
                <a:gd name="T5" fmla="*/ 34 h 1434"/>
                <a:gd name="T6" fmla="*/ 719 w 1440"/>
                <a:gd name="T7" fmla="*/ 34 h 1434"/>
                <a:gd name="T8" fmla="*/ 36 w 1440"/>
                <a:gd name="T9" fmla="*/ 718 h 1434"/>
                <a:gd name="T10" fmla="*/ 719 w 1440"/>
                <a:gd name="T11" fmla="*/ 1399 h 1434"/>
                <a:gd name="T12" fmla="*/ 1404 w 1440"/>
                <a:gd name="T13" fmla="*/ 718 h 1434"/>
                <a:gd name="T14" fmla="*/ 719 w 1440"/>
                <a:gd name="T15" fmla="*/ 34 h 1434"/>
                <a:gd name="T16" fmla="*/ 719 w 1440"/>
                <a:gd name="T17" fmla="*/ 1433 h 1434"/>
                <a:gd name="T18" fmla="*/ 719 w 1440"/>
                <a:gd name="T19" fmla="*/ 1433 h 1434"/>
                <a:gd name="T20" fmla="*/ 719 w 1440"/>
                <a:gd name="T21" fmla="*/ 1433 h 1434"/>
                <a:gd name="T22" fmla="*/ 719 w 1440"/>
                <a:gd name="T23" fmla="*/ 1433 h 1434"/>
                <a:gd name="T24" fmla="*/ 0 w 1440"/>
                <a:gd name="T25" fmla="*/ 718 h 1434"/>
                <a:gd name="T26" fmla="*/ 719 w 1440"/>
                <a:gd name="T27" fmla="*/ 0 h 1434"/>
                <a:gd name="T28" fmla="*/ 1439 w 1440"/>
                <a:gd name="T29" fmla="*/ 718 h 1434"/>
                <a:gd name="T30" fmla="*/ 719 w 1440"/>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434">
                  <a:moveTo>
                    <a:pt x="719" y="34"/>
                  </a:moveTo>
                  <a:lnTo>
                    <a:pt x="719" y="34"/>
                  </a:lnTo>
                  <a:lnTo>
                    <a:pt x="719" y="34"/>
                  </a:lnTo>
                  <a:lnTo>
                    <a:pt x="719" y="34"/>
                  </a:lnTo>
                  <a:cubicBezTo>
                    <a:pt x="341" y="34"/>
                    <a:pt x="36" y="341"/>
                    <a:pt x="36" y="718"/>
                  </a:cubicBezTo>
                  <a:cubicBezTo>
                    <a:pt x="36" y="1091"/>
                    <a:pt x="341" y="1399"/>
                    <a:pt x="719" y="1399"/>
                  </a:cubicBezTo>
                  <a:cubicBezTo>
                    <a:pt x="1095" y="1399"/>
                    <a:pt x="1404" y="1091"/>
                    <a:pt x="1404" y="718"/>
                  </a:cubicBezTo>
                  <a:cubicBezTo>
                    <a:pt x="1404" y="341"/>
                    <a:pt x="1095" y="34"/>
                    <a:pt x="719" y="34"/>
                  </a:cubicBezTo>
                  <a:close/>
                  <a:moveTo>
                    <a:pt x="719" y="1433"/>
                  </a:moveTo>
                  <a:lnTo>
                    <a:pt x="719" y="1433"/>
                  </a:lnTo>
                  <a:lnTo>
                    <a:pt x="719" y="1433"/>
                  </a:lnTo>
                  <a:lnTo>
                    <a:pt x="719" y="1433"/>
                  </a:lnTo>
                  <a:cubicBezTo>
                    <a:pt x="322" y="1433"/>
                    <a:pt x="0" y="1112"/>
                    <a:pt x="0" y="718"/>
                  </a:cubicBezTo>
                  <a:cubicBezTo>
                    <a:pt x="0" y="320"/>
                    <a:pt x="322" y="0"/>
                    <a:pt x="719" y="0"/>
                  </a:cubicBezTo>
                  <a:cubicBezTo>
                    <a:pt x="1115" y="0"/>
                    <a:pt x="1439" y="320"/>
                    <a:pt x="1439" y="718"/>
                  </a:cubicBezTo>
                  <a:cubicBezTo>
                    <a:pt x="1439" y="1112"/>
                    <a:pt x="1115" y="1433"/>
                    <a:pt x="719" y="143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17" name="Freeform 16">
              <a:extLst>
                <a:ext uri="{FF2B5EF4-FFF2-40B4-BE49-F238E27FC236}">
                  <a16:creationId xmlns:a16="http://schemas.microsoft.com/office/drawing/2014/main" id="{0FC09CF0-930C-5142-BCF0-88F62939B60E}"/>
                </a:ext>
              </a:extLst>
            </p:cNvPr>
            <p:cNvSpPr>
              <a:spLocks noChangeArrowheads="1"/>
            </p:cNvSpPr>
            <p:nvPr/>
          </p:nvSpPr>
          <p:spPr bwMode="auto">
            <a:xfrm>
              <a:off x="5792788" y="3976688"/>
              <a:ext cx="247650" cy="241300"/>
            </a:xfrm>
            <a:custGeom>
              <a:avLst/>
              <a:gdLst>
                <a:gd name="T0" fmla="*/ 205 w 689"/>
                <a:gd name="T1" fmla="*/ 670 h 671"/>
                <a:gd name="T2" fmla="*/ 205 w 689"/>
                <a:gd name="T3" fmla="*/ 670 h 671"/>
                <a:gd name="T4" fmla="*/ 205 w 689"/>
                <a:gd name="T5" fmla="*/ 670 h 671"/>
                <a:gd name="T6" fmla="*/ 0 w 689"/>
                <a:gd name="T7" fmla="*/ 445 h 671"/>
                <a:gd name="T8" fmla="*/ 26 w 689"/>
                <a:gd name="T9" fmla="*/ 421 h 671"/>
                <a:gd name="T10" fmla="*/ 202 w 689"/>
                <a:gd name="T11" fmla="*/ 614 h 671"/>
                <a:gd name="T12" fmla="*/ 659 w 689"/>
                <a:gd name="T13" fmla="*/ 0 h 671"/>
                <a:gd name="T14" fmla="*/ 688 w 689"/>
                <a:gd name="T15" fmla="*/ 21 h 671"/>
                <a:gd name="T16" fmla="*/ 205 w 689"/>
                <a:gd name="T17"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671">
                  <a:moveTo>
                    <a:pt x="205" y="670"/>
                  </a:moveTo>
                  <a:lnTo>
                    <a:pt x="205" y="670"/>
                  </a:lnTo>
                  <a:lnTo>
                    <a:pt x="205" y="670"/>
                  </a:lnTo>
                  <a:lnTo>
                    <a:pt x="0" y="445"/>
                  </a:lnTo>
                  <a:lnTo>
                    <a:pt x="26" y="421"/>
                  </a:lnTo>
                  <a:lnTo>
                    <a:pt x="202" y="614"/>
                  </a:lnTo>
                  <a:lnTo>
                    <a:pt x="659" y="0"/>
                  </a:lnTo>
                  <a:lnTo>
                    <a:pt x="688" y="21"/>
                  </a:lnTo>
                  <a:lnTo>
                    <a:pt x="205" y="67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18" name="Group 17">
            <a:extLst>
              <a:ext uri="{FF2B5EF4-FFF2-40B4-BE49-F238E27FC236}">
                <a16:creationId xmlns:a16="http://schemas.microsoft.com/office/drawing/2014/main" id="{E7A0A644-F12C-FA42-AB49-52EA05EB5BBB}"/>
              </a:ext>
            </a:extLst>
          </p:cNvPr>
          <p:cNvGrpSpPr/>
          <p:nvPr/>
        </p:nvGrpSpPr>
        <p:grpSpPr>
          <a:xfrm>
            <a:off x="1090933" y="3878582"/>
            <a:ext cx="450956" cy="448198"/>
            <a:chOff x="5653088" y="3843338"/>
            <a:chExt cx="519112" cy="515937"/>
          </a:xfrm>
          <a:solidFill>
            <a:schemeClr val="accent6"/>
          </a:solidFill>
        </p:grpSpPr>
        <p:sp>
          <p:nvSpPr>
            <p:cNvPr id="19" name="Freeform 18">
              <a:extLst>
                <a:ext uri="{FF2B5EF4-FFF2-40B4-BE49-F238E27FC236}">
                  <a16:creationId xmlns:a16="http://schemas.microsoft.com/office/drawing/2014/main" id="{7AA00657-9E7D-9B49-8CBA-2D0BD759D221}"/>
                </a:ext>
              </a:extLst>
            </p:cNvPr>
            <p:cNvSpPr>
              <a:spLocks noChangeArrowheads="1"/>
            </p:cNvSpPr>
            <p:nvPr/>
          </p:nvSpPr>
          <p:spPr bwMode="auto">
            <a:xfrm>
              <a:off x="5653088" y="3843338"/>
              <a:ext cx="519112" cy="515937"/>
            </a:xfrm>
            <a:custGeom>
              <a:avLst/>
              <a:gdLst>
                <a:gd name="T0" fmla="*/ 719 w 1440"/>
                <a:gd name="T1" fmla="*/ 34 h 1434"/>
                <a:gd name="T2" fmla="*/ 719 w 1440"/>
                <a:gd name="T3" fmla="*/ 34 h 1434"/>
                <a:gd name="T4" fmla="*/ 719 w 1440"/>
                <a:gd name="T5" fmla="*/ 34 h 1434"/>
                <a:gd name="T6" fmla="*/ 719 w 1440"/>
                <a:gd name="T7" fmla="*/ 34 h 1434"/>
                <a:gd name="T8" fmla="*/ 36 w 1440"/>
                <a:gd name="T9" fmla="*/ 718 h 1434"/>
                <a:gd name="T10" fmla="*/ 719 w 1440"/>
                <a:gd name="T11" fmla="*/ 1399 h 1434"/>
                <a:gd name="T12" fmla="*/ 1404 w 1440"/>
                <a:gd name="T13" fmla="*/ 718 h 1434"/>
                <a:gd name="T14" fmla="*/ 719 w 1440"/>
                <a:gd name="T15" fmla="*/ 34 h 1434"/>
                <a:gd name="T16" fmla="*/ 719 w 1440"/>
                <a:gd name="T17" fmla="*/ 1433 h 1434"/>
                <a:gd name="T18" fmla="*/ 719 w 1440"/>
                <a:gd name="T19" fmla="*/ 1433 h 1434"/>
                <a:gd name="T20" fmla="*/ 719 w 1440"/>
                <a:gd name="T21" fmla="*/ 1433 h 1434"/>
                <a:gd name="T22" fmla="*/ 719 w 1440"/>
                <a:gd name="T23" fmla="*/ 1433 h 1434"/>
                <a:gd name="T24" fmla="*/ 0 w 1440"/>
                <a:gd name="T25" fmla="*/ 718 h 1434"/>
                <a:gd name="T26" fmla="*/ 719 w 1440"/>
                <a:gd name="T27" fmla="*/ 0 h 1434"/>
                <a:gd name="T28" fmla="*/ 1439 w 1440"/>
                <a:gd name="T29" fmla="*/ 718 h 1434"/>
                <a:gd name="T30" fmla="*/ 719 w 1440"/>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434">
                  <a:moveTo>
                    <a:pt x="719" y="34"/>
                  </a:moveTo>
                  <a:lnTo>
                    <a:pt x="719" y="34"/>
                  </a:lnTo>
                  <a:lnTo>
                    <a:pt x="719" y="34"/>
                  </a:lnTo>
                  <a:lnTo>
                    <a:pt x="719" y="34"/>
                  </a:lnTo>
                  <a:cubicBezTo>
                    <a:pt x="341" y="34"/>
                    <a:pt x="36" y="341"/>
                    <a:pt x="36" y="718"/>
                  </a:cubicBezTo>
                  <a:cubicBezTo>
                    <a:pt x="36" y="1091"/>
                    <a:pt x="341" y="1399"/>
                    <a:pt x="719" y="1399"/>
                  </a:cubicBezTo>
                  <a:cubicBezTo>
                    <a:pt x="1095" y="1399"/>
                    <a:pt x="1404" y="1091"/>
                    <a:pt x="1404" y="718"/>
                  </a:cubicBezTo>
                  <a:cubicBezTo>
                    <a:pt x="1404" y="341"/>
                    <a:pt x="1095" y="34"/>
                    <a:pt x="719" y="34"/>
                  </a:cubicBezTo>
                  <a:close/>
                  <a:moveTo>
                    <a:pt x="719" y="1433"/>
                  </a:moveTo>
                  <a:lnTo>
                    <a:pt x="719" y="1433"/>
                  </a:lnTo>
                  <a:lnTo>
                    <a:pt x="719" y="1433"/>
                  </a:lnTo>
                  <a:lnTo>
                    <a:pt x="719" y="1433"/>
                  </a:lnTo>
                  <a:cubicBezTo>
                    <a:pt x="322" y="1433"/>
                    <a:pt x="0" y="1112"/>
                    <a:pt x="0" y="718"/>
                  </a:cubicBezTo>
                  <a:cubicBezTo>
                    <a:pt x="0" y="320"/>
                    <a:pt x="322" y="0"/>
                    <a:pt x="719" y="0"/>
                  </a:cubicBezTo>
                  <a:cubicBezTo>
                    <a:pt x="1115" y="0"/>
                    <a:pt x="1439" y="320"/>
                    <a:pt x="1439" y="718"/>
                  </a:cubicBezTo>
                  <a:cubicBezTo>
                    <a:pt x="1439" y="1112"/>
                    <a:pt x="1115" y="1433"/>
                    <a:pt x="719" y="143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0" name="Freeform 19">
              <a:extLst>
                <a:ext uri="{FF2B5EF4-FFF2-40B4-BE49-F238E27FC236}">
                  <a16:creationId xmlns:a16="http://schemas.microsoft.com/office/drawing/2014/main" id="{22770E91-2C30-D644-9FF1-15633AF394F2}"/>
                </a:ext>
              </a:extLst>
            </p:cNvPr>
            <p:cNvSpPr>
              <a:spLocks noChangeArrowheads="1"/>
            </p:cNvSpPr>
            <p:nvPr/>
          </p:nvSpPr>
          <p:spPr bwMode="auto">
            <a:xfrm>
              <a:off x="5792788" y="3976688"/>
              <a:ext cx="247650" cy="241300"/>
            </a:xfrm>
            <a:custGeom>
              <a:avLst/>
              <a:gdLst>
                <a:gd name="T0" fmla="*/ 205 w 689"/>
                <a:gd name="T1" fmla="*/ 670 h 671"/>
                <a:gd name="T2" fmla="*/ 205 w 689"/>
                <a:gd name="T3" fmla="*/ 670 h 671"/>
                <a:gd name="T4" fmla="*/ 205 w 689"/>
                <a:gd name="T5" fmla="*/ 670 h 671"/>
                <a:gd name="T6" fmla="*/ 0 w 689"/>
                <a:gd name="T7" fmla="*/ 445 h 671"/>
                <a:gd name="T8" fmla="*/ 26 w 689"/>
                <a:gd name="T9" fmla="*/ 421 h 671"/>
                <a:gd name="T10" fmla="*/ 202 w 689"/>
                <a:gd name="T11" fmla="*/ 614 h 671"/>
                <a:gd name="T12" fmla="*/ 659 w 689"/>
                <a:gd name="T13" fmla="*/ 0 h 671"/>
                <a:gd name="T14" fmla="*/ 688 w 689"/>
                <a:gd name="T15" fmla="*/ 21 h 671"/>
                <a:gd name="T16" fmla="*/ 205 w 689"/>
                <a:gd name="T17"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671">
                  <a:moveTo>
                    <a:pt x="205" y="670"/>
                  </a:moveTo>
                  <a:lnTo>
                    <a:pt x="205" y="670"/>
                  </a:lnTo>
                  <a:lnTo>
                    <a:pt x="205" y="670"/>
                  </a:lnTo>
                  <a:lnTo>
                    <a:pt x="0" y="445"/>
                  </a:lnTo>
                  <a:lnTo>
                    <a:pt x="26" y="421"/>
                  </a:lnTo>
                  <a:lnTo>
                    <a:pt x="202" y="614"/>
                  </a:lnTo>
                  <a:lnTo>
                    <a:pt x="659" y="0"/>
                  </a:lnTo>
                  <a:lnTo>
                    <a:pt x="688" y="21"/>
                  </a:lnTo>
                  <a:lnTo>
                    <a:pt x="205" y="67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21" name="Group 20">
            <a:extLst>
              <a:ext uri="{FF2B5EF4-FFF2-40B4-BE49-F238E27FC236}">
                <a16:creationId xmlns:a16="http://schemas.microsoft.com/office/drawing/2014/main" id="{55016212-FD1C-B04A-B207-6D0435CA0BA7}"/>
              </a:ext>
            </a:extLst>
          </p:cNvPr>
          <p:cNvGrpSpPr/>
          <p:nvPr/>
        </p:nvGrpSpPr>
        <p:grpSpPr>
          <a:xfrm>
            <a:off x="1090933" y="4784182"/>
            <a:ext cx="450956" cy="448198"/>
            <a:chOff x="5653088" y="3843338"/>
            <a:chExt cx="519112" cy="515937"/>
          </a:xfrm>
          <a:solidFill>
            <a:schemeClr val="accent6"/>
          </a:solidFill>
        </p:grpSpPr>
        <p:sp>
          <p:nvSpPr>
            <p:cNvPr id="22" name="Freeform 21">
              <a:extLst>
                <a:ext uri="{FF2B5EF4-FFF2-40B4-BE49-F238E27FC236}">
                  <a16:creationId xmlns:a16="http://schemas.microsoft.com/office/drawing/2014/main" id="{0CA4B959-D005-B24A-84DD-14C5D20A22BF}"/>
                </a:ext>
              </a:extLst>
            </p:cNvPr>
            <p:cNvSpPr>
              <a:spLocks noChangeArrowheads="1"/>
            </p:cNvSpPr>
            <p:nvPr/>
          </p:nvSpPr>
          <p:spPr bwMode="auto">
            <a:xfrm>
              <a:off x="5653088" y="3843338"/>
              <a:ext cx="519112" cy="515937"/>
            </a:xfrm>
            <a:custGeom>
              <a:avLst/>
              <a:gdLst>
                <a:gd name="T0" fmla="*/ 719 w 1440"/>
                <a:gd name="T1" fmla="*/ 34 h 1434"/>
                <a:gd name="T2" fmla="*/ 719 w 1440"/>
                <a:gd name="T3" fmla="*/ 34 h 1434"/>
                <a:gd name="T4" fmla="*/ 719 w 1440"/>
                <a:gd name="T5" fmla="*/ 34 h 1434"/>
                <a:gd name="T6" fmla="*/ 719 w 1440"/>
                <a:gd name="T7" fmla="*/ 34 h 1434"/>
                <a:gd name="T8" fmla="*/ 36 w 1440"/>
                <a:gd name="T9" fmla="*/ 718 h 1434"/>
                <a:gd name="T10" fmla="*/ 719 w 1440"/>
                <a:gd name="T11" fmla="*/ 1399 h 1434"/>
                <a:gd name="T12" fmla="*/ 1404 w 1440"/>
                <a:gd name="T13" fmla="*/ 718 h 1434"/>
                <a:gd name="T14" fmla="*/ 719 w 1440"/>
                <a:gd name="T15" fmla="*/ 34 h 1434"/>
                <a:gd name="T16" fmla="*/ 719 w 1440"/>
                <a:gd name="T17" fmla="*/ 1433 h 1434"/>
                <a:gd name="T18" fmla="*/ 719 w 1440"/>
                <a:gd name="T19" fmla="*/ 1433 h 1434"/>
                <a:gd name="T20" fmla="*/ 719 w 1440"/>
                <a:gd name="T21" fmla="*/ 1433 h 1434"/>
                <a:gd name="T22" fmla="*/ 719 w 1440"/>
                <a:gd name="T23" fmla="*/ 1433 h 1434"/>
                <a:gd name="T24" fmla="*/ 0 w 1440"/>
                <a:gd name="T25" fmla="*/ 718 h 1434"/>
                <a:gd name="T26" fmla="*/ 719 w 1440"/>
                <a:gd name="T27" fmla="*/ 0 h 1434"/>
                <a:gd name="T28" fmla="*/ 1439 w 1440"/>
                <a:gd name="T29" fmla="*/ 718 h 1434"/>
                <a:gd name="T30" fmla="*/ 719 w 1440"/>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434">
                  <a:moveTo>
                    <a:pt x="719" y="34"/>
                  </a:moveTo>
                  <a:lnTo>
                    <a:pt x="719" y="34"/>
                  </a:lnTo>
                  <a:lnTo>
                    <a:pt x="719" y="34"/>
                  </a:lnTo>
                  <a:lnTo>
                    <a:pt x="719" y="34"/>
                  </a:lnTo>
                  <a:cubicBezTo>
                    <a:pt x="341" y="34"/>
                    <a:pt x="36" y="341"/>
                    <a:pt x="36" y="718"/>
                  </a:cubicBezTo>
                  <a:cubicBezTo>
                    <a:pt x="36" y="1091"/>
                    <a:pt x="341" y="1399"/>
                    <a:pt x="719" y="1399"/>
                  </a:cubicBezTo>
                  <a:cubicBezTo>
                    <a:pt x="1095" y="1399"/>
                    <a:pt x="1404" y="1091"/>
                    <a:pt x="1404" y="718"/>
                  </a:cubicBezTo>
                  <a:cubicBezTo>
                    <a:pt x="1404" y="341"/>
                    <a:pt x="1095" y="34"/>
                    <a:pt x="719" y="34"/>
                  </a:cubicBezTo>
                  <a:close/>
                  <a:moveTo>
                    <a:pt x="719" y="1433"/>
                  </a:moveTo>
                  <a:lnTo>
                    <a:pt x="719" y="1433"/>
                  </a:lnTo>
                  <a:lnTo>
                    <a:pt x="719" y="1433"/>
                  </a:lnTo>
                  <a:lnTo>
                    <a:pt x="719" y="1433"/>
                  </a:lnTo>
                  <a:cubicBezTo>
                    <a:pt x="322" y="1433"/>
                    <a:pt x="0" y="1112"/>
                    <a:pt x="0" y="718"/>
                  </a:cubicBezTo>
                  <a:cubicBezTo>
                    <a:pt x="0" y="320"/>
                    <a:pt x="322" y="0"/>
                    <a:pt x="719" y="0"/>
                  </a:cubicBezTo>
                  <a:cubicBezTo>
                    <a:pt x="1115" y="0"/>
                    <a:pt x="1439" y="320"/>
                    <a:pt x="1439" y="718"/>
                  </a:cubicBezTo>
                  <a:cubicBezTo>
                    <a:pt x="1439" y="1112"/>
                    <a:pt x="1115" y="1433"/>
                    <a:pt x="719" y="143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3" name="Freeform 22">
              <a:extLst>
                <a:ext uri="{FF2B5EF4-FFF2-40B4-BE49-F238E27FC236}">
                  <a16:creationId xmlns:a16="http://schemas.microsoft.com/office/drawing/2014/main" id="{6A1A61E1-E9E2-B04E-881B-8DB66F1E4DBE}"/>
                </a:ext>
              </a:extLst>
            </p:cNvPr>
            <p:cNvSpPr>
              <a:spLocks noChangeArrowheads="1"/>
            </p:cNvSpPr>
            <p:nvPr/>
          </p:nvSpPr>
          <p:spPr bwMode="auto">
            <a:xfrm>
              <a:off x="5792788" y="3976688"/>
              <a:ext cx="247650" cy="241300"/>
            </a:xfrm>
            <a:custGeom>
              <a:avLst/>
              <a:gdLst>
                <a:gd name="T0" fmla="*/ 205 w 689"/>
                <a:gd name="T1" fmla="*/ 670 h 671"/>
                <a:gd name="T2" fmla="*/ 205 w 689"/>
                <a:gd name="T3" fmla="*/ 670 h 671"/>
                <a:gd name="T4" fmla="*/ 205 w 689"/>
                <a:gd name="T5" fmla="*/ 670 h 671"/>
                <a:gd name="T6" fmla="*/ 0 w 689"/>
                <a:gd name="T7" fmla="*/ 445 h 671"/>
                <a:gd name="T8" fmla="*/ 26 w 689"/>
                <a:gd name="T9" fmla="*/ 421 h 671"/>
                <a:gd name="T10" fmla="*/ 202 w 689"/>
                <a:gd name="T11" fmla="*/ 614 h 671"/>
                <a:gd name="T12" fmla="*/ 659 w 689"/>
                <a:gd name="T13" fmla="*/ 0 h 671"/>
                <a:gd name="T14" fmla="*/ 688 w 689"/>
                <a:gd name="T15" fmla="*/ 21 h 671"/>
                <a:gd name="T16" fmla="*/ 205 w 689"/>
                <a:gd name="T17"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671">
                  <a:moveTo>
                    <a:pt x="205" y="670"/>
                  </a:moveTo>
                  <a:lnTo>
                    <a:pt x="205" y="670"/>
                  </a:lnTo>
                  <a:lnTo>
                    <a:pt x="205" y="670"/>
                  </a:lnTo>
                  <a:lnTo>
                    <a:pt x="0" y="445"/>
                  </a:lnTo>
                  <a:lnTo>
                    <a:pt x="26" y="421"/>
                  </a:lnTo>
                  <a:lnTo>
                    <a:pt x="202" y="614"/>
                  </a:lnTo>
                  <a:lnTo>
                    <a:pt x="659" y="0"/>
                  </a:lnTo>
                  <a:lnTo>
                    <a:pt x="688" y="21"/>
                  </a:lnTo>
                  <a:lnTo>
                    <a:pt x="205" y="67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grpSp>
        <p:nvGrpSpPr>
          <p:cNvPr id="24" name="Group 23">
            <a:extLst>
              <a:ext uri="{FF2B5EF4-FFF2-40B4-BE49-F238E27FC236}">
                <a16:creationId xmlns:a16="http://schemas.microsoft.com/office/drawing/2014/main" id="{A1C79870-10C1-704E-8A67-9785AE591939}"/>
              </a:ext>
            </a:extLst>
          </p:cNvPr>
          <p:cNvGrpSpPr/>
          <p:nvPr/>
        </p:nvGrpSpPr>
        <p:grpSpPr>
          <a:xfrm>
            <a:off x="1099062" y="5471163"/>
            <a:ext cx="450956" cy="448198"/>
            <a:chOff x="5653088" y="3843338"/>
            <a:chExt cx="519112" cy="515937"/>
          </a:xfrm>
          <a:solidFill>
            <a:schemeClr val="accent6"/>
          </a:solidFill>
        </p:grpSpPr>
        <p:sp>
          <p:nvSpPr>
            <p:cNvPr id="25" name="Freeform 24">
              <a:extLst>
                <a:ext uri="{FF2B5EF4-FFF2-40B4-BE49-F238E27FC236}">
                  <a16:creationId xmlns:a16="http://schemas.microsoft.com/office/drawing/2014/main" id="{9F977467-B4D4-7041-A505-44F88C688437}"/>
                </a:ext>
              </a:extLst>
            </p:cNvPr>
            <p:cNvSpPr>
              <a:spLocks noChangeArrowheads="1"/>
            </p:cNvSpPr>
            <p:nvPr/>
          </p:nvSpPr>
          <p:spPr bwMode="auto">
            <a:xfrm>
              <a:off x="5653088" y="3843338"/>
              <a:ext cx="519112" cy="515937"/>
            </a:xfrm>
            <a:custGeom>
              <a:avLst/>
              <a:gdLst>
                <a:gd name="T0" fmla="*/ 719 w 1440"/>
                <a:gd name="T1" fmla="*/ 34 h 1434"/>
                <a:gd name="T2" fmla="*/ 719 w 1440"/>
                <a:gd name="T3" fmla="*/ 34 h 1434"/>
                <a:gd name="T4" fmla="*/ 719 w 1440"/>
                <a:gd name="T5" fmla="*/ 34 h 1434"/>
                <a:gd name="T6" fmla="*/ 719 w 1440"/>
                <a:gd name="T7" fmla="*/ 34 h 1434"/>
                <a:gd name="T8" fmla="*/ 36 w 1440"/>
                <a:gd name="T9" fmla="*/ 718 h 1434"/>
                <a:gd name="T10" fmla="*/ 719 w 1440"/>
                <a:gd name="T11" fmla="*/ 1399 h 1434"/>
                <a:gd name="T12" fmla="*/ 1404 w 1440"/>
                <a:gd name="T13" fmla="*/ 718 h 1434"/>
                <a:gd name="T14" fmla="*/ 719 w 1440"/>
                <a:gd name="T15" fmla="*/ 34 h 1434"/>
                <a:gd name="T16" fmla="*/ 719 w 1440"/>
                <a:gd name="T17" fmla="*/ 1433 h 1434"/>
                <a:gd name="T18" fmla="*/ 719 w 1440"/>
                <a:gd name="T19" fmla="*/ 1433 h 1434"/>
                <a:gd name="T20" fmla="*/ 719 w 1440"/>
                <a:gd name="T21" fmla="*/ 1433 h 1434"/>
                <a:gd name="T22" fmla="*/ 719 w 1440"/>
                <a:gd name="T23" fmla="*/ 1433 h 1434"/>
                <a:gd name="T24" fmla="*/ 0 w 1440"/>
                <a:gd name="T25" fmla="*/ 718 h 1434"/>
                <a:gd name="T26" fmla="*/ 719 w 1440"/>
                <a:gd name="T27" fmla="*/ 0 h 1434"/>
                <a:gd name="T28" fmla="*/ 1439 w 1440"/>
                <a:gd name="T29" fmla="*/ 718 h 1434"/>
                <a:gd name="T30" fmla="*/ 719 w 1440"/>
                <a:gd name="T31" fmla="*/ 1433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0" h="1434">
                  <a:moveTo>
                    <a:pt x="719" y="34"/>
                  </a:moveTo>
                  <a:lnTo>
                    <a:pt x="719" y="34"/>
                  </a:lnTo>
                  <a:lnTo>
                    <a:pt x="719" y="34"/>
                  </a:lnTo>
                  <a:lnTo>
                    <a:pt x="719" y="34"/>
                  </a:lnTo>
                  <a:cubicBezTo>
                    <a:pt x="341" y="34"/>
                    <a:pt x="36" y="341"/>
                    <a:pt x="36" y="718"/>
                  </a:cubicBezTo>
                  <a:cubicBezTo>
                    <a:pt x="36" y="1091"/>
                    <a:pt x="341" y="1399"/>
                    <a:pt x="719" y="1399"/>
                  </a:cubicBezTo>
                  <a:cubicBezTo>
                    <a:pt x="1095" y="1399"/>
                    <a:pt x="1404" y="1091"/>
                    <a:pt x="1404" y="718"/>
                  </a:cubicBezTo>
                  <a:cubicBezTo>
                    <a:pt x="1404" y="341"/>
                    <a:pt x="1095" y="34"/>
                    <a:pt x="719" y="34"/>
                  </a:cubicBezTo>
                  <a:close/>
                  <a:moveTo>
                    <a:pt x="719" y="1433"/>
                  </a:moveTo>
                  <a:lnTo>
                    <a:pt x="719" y="1433"/>
                  </a:lnTo>
                  <a:lnTo>
                    <a:pt x="719" y="1433"/>
                  </a:lnTo>
                  <a:lnTo>
                    <a:pt x="719" y="1433"/>
                  </a:lnTo>
                  <a:cubicBezTo>
                    <a:pt x="322" y="1433"/>
                    <a:pt x="0" y="1112"/>
                    <a:pt x="0" y="718"/>
                  </a:cubicBezTo>
                  <a:cubicBezTo>
                    <a:pt x="0" y="320"/>
                    <a:pt x="322" y="0"/>
                    <a:pt x="719" y="0"/>
                  </a:cubicBezTo>
                  <a:cubicBezTo>
                    <a:pt x="1115" y="0"/>
                    <a:pt x="1439" y="320"/>
                    <a:pt x="1439" y="718"/>
                  </a:cubicBezTo>
                  <a:cubicBezTo>
                    <a:pt x="1439" y="1112"/>
                    <a:pt x="1115" y="1433"/>
                    <a:pt x="719" y="143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sp>
          <p:nvSpPr>
            <p:cNvPr id="26" name="Freeform 25">
              <a:extLst>
                <a:ext uri="{FF2B5EF4-FFF2-40B4-BE49-F238E27FC236}">
                  <a16:creationId xmlns:a16="http://schemas.microsoft.com/office/drawing/2014/main" id="{D2536E1B-447B-4049-BFBC-6811AF77DBB8}"/>
                </a:ext>
              </a:extLst>
            </p:cNvPr>
            <p:cNvSpPr>
              <a:spLocks noChangeArrowheads="1"/>
            </p:cNvSpPr>
            <p:nvPr/>
          </p:nvSpPr>
          <p:spPr bwMode="auto">
            <a:xfrm>
              <a:off x="5792788" y="3976688"/>
              <a:ext cx="247650" cy="241300"/>
            </a:xfrm>
            <a:custGeom>
              <a:avLst/>
              <a:gdLst>
                <a:gd name="T0" fmla="*/ 205 w 689"/>
                <a:gd name="T1" fmla="*/ 670 h 671"/>
                <a:gd name="T2" fmla="*/ 205 w 689"/>
                <a:gd name="T3" fmla="*/ 670 h 671"/>
                <a:gd name="T4" fmla="*/ 205 w 689"/>
                <a:gd name="T5" fmla="*/ 670 h 671"/>
                <a:gd name="T6" fmla="*/ 0 w 689"/>
                <a:gd name="T7" fmla="*/ 445 h 671"/>
                <a:gd name="T8" fmla="*/ 26 w 689"/>
                <a:gd name="T9" fmla="*/ 421 h 671"/>
                <a:gd name="T10" fmla="*/ 202 w 689"/>
                <a:gd name="T11" fmla="*/ 614 h 671"/>
                <a:gd name="T12" fmla="*/ 659 w 689"/>
                <a:gd name="T13" fmla="*/ 0 h 671"/>
                <a:gd name="T14" fmla="*/ 688 w 689"/>
                <a:gd name="T15" fmla="*/ 21 h 671"/>
                <a:gd name="T16" fmla="*/ 205 w 689"/>
                <a:gd name="T17" fmla="*/ 67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9" h="671">
                  <a:moveTo>
                    <a:pt x="205" y="670"/>
                  </a:moveTo>
                  <a:lnTo>
                    <a:pt x="205" y="670"/>
                  </a:lnTo>
                  <a:lnTo>
                    <a:pt x="205" y="670"/>
                  </a:lnTo>
                  <a:lnTo>
                    <a:pt x="0" y="445"/>
                  </a:lnTo>
                  <a:lnTo>
                    <a:pt x="26" y="421"/>
                  </a:lnTo>
                  <a:lnTo>
                    <a:pt x="202" y="614"/>
                  </a:lnTo>
                  <a:lnTo>
                    <a:pt x="659" y="0"/>
                  </a:lnTo>
                  <a:lnTo>
                    <a:pt x="688" y="21"/>
                  </a:lnTo>
                  <a:lnTo>
                    <a:pt x="205" y="67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kern="1200"/>
            </a:p>
          </p:txBody>
        </p:sp>
      </p:grpSp>
      <p:cxnSp>
        <p:nvCxnSpPr>
          <p:cNvPr id="28" name="Straight Connector 27">
            <a:extLst>
              <a:ext uri="{FF2B5EF4-FFF2-40B4-BE49-F238E27FC236}">
                <a16:creationId xmlns:a16="http://schemas.microsoft.com/office/drawing/2014/main" id="{B36B693A-B8B4-2B44-9F51-ADBF8D50ED2F}"/>
              </a:ext>
            </a:extLst>
          </p:cNvPr>
          <p:cNvCxnSpPr/>
          <p:nvPr/>
        </p:nvCxnSpPr>
        <p:spPr>
          <a:xfrm>
            <a:off x="818982" y="2628897"/>
            <a:ext cx="7596554"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D6792DE-AA6E-7047-858B-5A51FB511A0F}"/>
              </a:ext>
            </a:extLst>
          </p:cNvPr>
          <p:cNvCxnSpPr/>
          <p:nvPr/>
        </p:nvCxnSpPr>
        <p:spPr>
          <a:xfrm>
            <a:off x="818982" y="3525715"/>
            <a:ext cx="7596554"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7FBA361-EF40-2143-8B99-E473C55B33ED}"/>
              </a:ext>
            </a:extLst>
          </p:cNvPr>
          <p:cNvCxnSpPr/>
          <p:nvPr/>
        </p:nvCxnSpPr>
        <p:spPr>
          <a:xfrm>
            <a:off x="818982" y="4642336"/>
            <a:ext cx="7596554"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118BEEA-1D72-5447-A0E2-C183EC3AEFA1}"/>
              </a:ext>
            </a:extLst>
          </p:cNvPr>
          <p:cNvCxnSpPr/>
          <p:nvPr/>
        </p:nvCxnSpPr>
        <p:spPr>
          <a:xfrm>
            <a:off x="818982" y="5363305"/>
            <a:ext cx="7596554" cy="0"/>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ABB8511C-70A6-3045-9B47-917B956F76CE}"/>
              </a:ext>
            </a:extLst>
          </p:cNvPr>
          <p:cNvSpPr/>
          <p:nvPr/>
        </p:nvSpPr>
        <p:spPr>
          <a:xfrm>
            <a:off x="2254300" y="1502347"/>
            <a:ext cx="1303114" cy="276999"/>
          </a:xfrm>
          <a:prstGeom prst="rect">
            <a:avLst/>
          </a:prstGeom>
          <a:solidFill>
            <a:schemeClr val="bg1"/>
          </a:solidFill>
        </p:spPr>
        <p:txBody>
          <a:bodyPr wrap="none">
            <a:spAutoFit/>
          </a:bodyPr>
          <a:lstStyle/>
          <a:p>
            <a:pPr defTabSz="914400">
              <a:spcAft>
                <a:spcPts val="600"/>
              </a:spcAft>
            </a:pPr>
            <a:r>
              <a:rPr lang="en-US" sz="1200" dirty="0">
                <a:solidFill>
                  <a:schemeClr val="tx1">
                    <a:lumMod val="75000"/>
                    <a:lumOff val="25000"/>
                  </a:schemeClr>
                </a:solidFill>
              </a:rPr>
              <a:t>Service Attribute</a:t>
            </a:r>
            <a:endParaRPr lang="en-US" sz="1200" b="1" dirty="0">
              <a:solidFill>
                <a:schemeClr val="tx1">
                  <a:lumMod val="75000"/>
                  <a:lumOff val="25000"/>
                </a:schemeClr>
              </a:solidFill>
            </a:endParaRPr>
          </a:p>
        </p:txBody>
      </p:sp>
      <p:sp>
        <p:nvSpPr>
          <p:cNvPr id="38" name="Rectangle 37">
            <a:extLst>
              <a:ext uri="{FF2B5EF4-FFF2-40B4-BE49-F238E27FC236}">
                <a16:creationId xmlns:a16="http://schemas.microsoft.com/office/drawing/2014/main" id="{7F35D384-7678-3141-B665-003E12D2FFD4}"/>
              </a:ext>
            </a:extLst>
          </p:cNvPr>
          <p:cNvSpPr/>
          <p:nvPr/>
        </p:nvSpPr>
        <p:spPr>
          <a:xfrm>
            <a:off x="5844637" y="1502347"/>
            <a:ext cx="646331" cy="276999"/>
          </a:xfrm>
          <a:prstGeom prst="rect">
            <a:avLst/>
          </a:prstGeom>
          <a:solidFill>
            <a:schemeClr val="bg1"/>
          </a:solidFill>
        </p:spPr>
        <p:txBody>
          <a:bodyPr wrap="none">
            <a:spAutoFit/>
          </a:bodyPr>
          <a:lstStyle/>
          <a:p>
            <a:pPr defTabSz="914400">
              <a:spcAft>
                <a:spcPts val="600"/>
              </a:spcAft>
            </a:pPr>
            <a:r>
              <a:rPr lang="en-US" sz="1200" dirty="0">
                <a:solidFill>
                  <a:schemeClr val="tx1">
                    <a:lumMod val="75000"/>
                    <a:lumOff val="25000"/>
                  </a:schemeClr>
                </a:solidFill>
              </a:rPr>
              <a:t>Impact</a:t>
            </a:r>
            <a:endParaRPr lang="en-US" sz="1200" b="1" dirty="0">
              <a:solidFill>
                <a:schemeClr val="tx1">
                  <a:lumMod val="75000"/>
                  <a:lumOff val="25000"/>
                </a:schemeClr>
              </a:solidFill>
            </a:endParaRPr>
          </a:p>
        </p:txBody>
      </p:sp>
      <p:sp>
        <p:nvSpPr>
          <p:cNvPr id="39" name="Slide Number Placeholder 38">
            <a:extLst>
              <a:ext uri="{FF2B5EF4-FFF2-40B4-BE49-F238E27FC236}">
                <a16:creationId xmlns:a16="http://schemas.microsoft.com/office/drawing/2014/main" id="{58A7C54B-046A-8E4D-90B4-FC991094D246}"/>
              </a:ext>
            </a:extLst>
          </p:cNvPr>
          <p:cNvSpPr>
            <a:spLocks noGrp="1"/>
          </p:cNvSpPr>
          <p:nvPr>
            <p:ph type="sldNum" sz="quarter" idx="4"/>
          </p:nvPr>
        </p:nvSpPr>
        <p:spPr/>
        <p:txBody>
          <a:bodyPr/>
          <a:lstStyle/>
          <a:p>
            <a:fld id="{C2CB5AC3-9B10-7342-AA29-774D8DCAC0D8}" type="slidenum">
              <a:rPr lang="en-US" smtClean="0"/>
              <a:pPr/>
              <a:t>19</a:t>
            </a:fld>
            <a:endParaRPr lang="en-US" dirty="0"/>
          </a:p>
        </p:txBody>
      </p:sp>
    </p:spTree>
    <p:extLst>
      <p:ext uri="{BB962C8B-B14F-4D97-AF65-F5344CB8AC3E}">
        <p14:creationId xmlns:p14="http://schemas.microsoft.com/office/powerpoint/2010/main" val="11673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920024-78C6-7945-98FA-83E723968EC3}"/>
              </a:ext>
            </a:extLst>
          </p:cNvPr>
          <p:cNvPicPr>
            <a:picLocks noChangeAspect="1"/>
          </p:cNvPicPr>
          <p:nvPr/>
        </p:nvPicPr>
        <p:blipFill rotWithShape="1">
          <a:blip r:embed="rId2"/>
          <a:srcRect b="8846"/>
          <a:stretch/>
        </p:blipFill>
        <p:spPr>
          <a:xfrm>
            <a:off x="446088" y="1116788"/>
            <a:ext cx="8547100" cy="5105257"/>
          </a:xfrm>
          <a:prstGeom prst="rect">
            <a:avLst/>
          </a:prstGeom>
        </p:spPr>
      </p:pic>
      <p:sp>
        <p:nvSpPr>
          <p:cNvPr id="9" name="Rectangle 8">
            <a:extLst>
              <a:ext uri="{FF2B5EF4-FFF2-40B4-BE49-F238E27FC236}">
                <a16:creationId xmlns:a16="http://schemas.microsoft.com/office/drawing/2014/main" id="{8B79A642-3EA3-4A3B-8307-22C508BE7C37}"/>
              </a:ext>
            </a:extLst>
          </p:cNvPr>
          <p:cNvSpPr/>
          <p:nvPr/>
        </p:nvSpPr>
        <p:spPr>
          <a:xfrm>
            <a:off x="0" y="1"/>
            <a:ext cx="9144000" cy="12236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D6A7912-367C-4EA1-9F1D-57A94279A193}"/>
              </a:ext>
            </a:extLst>
          </p:cNvPr>
          <p:cNvSpPr>
            <a:spLocks noGrp="1"/>
          </p:cNvSpPr>
          <p:nvPr>
            <p:ph type="sldNum" sz="quarter" idx="4"/>
          </p:nvPr>
        </p:nvSpPr>
        <p:spPr/>
        <p:txBody>
          <a:bodyPr/>
          <a:lstStyle/>
          <a:p>
            <a:fld id="{C2CB5AC3-9B10-7342-AA29-774D8DCAC0D8}" type="slidenum">
              <a:rPr lang="en-US" smtClean="0"/>
              <a:pPr/>
              <a:t>2</a:t>
            </a:fld>
            <a:endParaRPr lang="en-US" dirty="0"/>
          </a:p>
        </p:txBody>
      </p:sp>
      <p:sp>
        <p:nvSpPr>
          <p:cNvPr id="6" name="Title 7">
            <a:extLst>
              <a:ext uri="{FF2B5EF4-FFF2-40B4-BE49-F238E27FC236}">
                <a16:creationId xmlns:a16="http://schemas.microsoft.com/office/drawing/2014/main" id="{12BF5FE3-4634-4B21-BC50-4155FDC89891}"/>
              </a:ext>
            </a:extLst>
          </p:cNvPr>
          <p:cNvSpPr>
            <a:spLocks noGrp="1"/>
          </p:cNvSpPr>
          <p:nvPr>
            <p:ph type="title"/>
          </p:nvPr>
        </p:nvSpPr>
        <p:spPr>
          <a:xfrm>
            <a:off x="685801" y="1"/>
            <a:ext cx="7772400" cy="1219200"/>
          </a:xfrm>
        </p:spPr>
        <p:txBody>
          <a:bodyPr/>
          <a:lstStyle/>
          <a:p>
            <a:pPr algn="ctr"/>
            <a:r>
              <a:rPr lang="en-US" sz="3200" b="1" dirty="0">
                <a:solidFill>
                  <a:srgbClr val="662D91"/>
                </a:solidFill>
                <a:latin typeface="Arial" charset="0"/>
                <a:ea typeface="Arial" charset="0"/>
                <a:cs typeface="Arial" charset="0"/>
              </a:rPr>
              <a:t>Maricopa Integrated Health System</a:t>
            </a:r>
            <a:endParaRPr lang="en-US" sz="2892" b="1" dirty="0">
              <a:solidFill>
                <a:srgbClr val="FF0000"/>
              </a:solidFill>
            </a:endParaRPr>
          </a:p>
        </p:txBody>
      </p:sp>
    </p:spTree>
    <p:extLst>
      <p:ext uri="{BB962C8B-B14F-4D97-AF65-F5344CB8AC3E}">
        <p14:creationId xmlns:p14="http://schemas.microsoft.com/office/powerpoint/2010/main" val="187739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B5AA01-C688-B942-94B2-26447178B93D}"/>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B20C8-CB03-4485-9A2A-F46CEBAEAF40}"/>
              </a:ext>
            </a:extLst>
          </p:cNvPr>
          <p:cNvSpPr>
            <a:spLocks noGrp="1"/>
          </p:cNvSpPr>
          <p:nvPr>
            <p:ph type="title"/>
          </p:nvPr>
        </p:nvSpPr>
        <p:spPr>
          <a:xfrm>
            <a:off x="24938" y="0"/>
            <a:ext cx="9143999" cy="598517"/>
          </a:xfrm>
        </p:spPr>
        <p:txBody>
          <a:bodyPr>
            <a:normAutofit/>
          </a:bodyPr>
          <a:lstStyle/>
          <a:p>
            <a:pPr algn="ctr"/>
            <a:r>
              <a:rPr lang="en-US" sz="2400" b="1" dirty="0">
                <a:solidFill>
                  <a:schemeClr val="accent2"/>
                </a:solidFill>
              </a:rPr>
              <a:t>Measuring Success</a:t>
            </a:r>
          </a:p>
        </p:txBody>
      </p:sp>
      <p:sp>
        <p:nvSpPr>
          <p:cNvPr id="3" name="Slide Number Placeholder 2">
            <a:extLst>
              <a:ext uri="{FF2B5EF4-FFF2-40B4-BE49-F238E27FC236}">
                <a16:creationId xmlns:a16="http://schemas.microsoft.com/office/drawing/2014/main" id="{E37AE1F6-E727-4D8A-BE9E-6DE0D82942E4}"/>
              </a:ext>
            </a:extLst>
          </p:cNvPr>
          <p:cNvSpPr>
            <a:spLocks noGrp="1"/>
          </p:cNvSpPr>
          <p:nvPr>
            <p:ph type="sldNum" sz="quarter" idx="4"/>
          </p:nvPr>
        </p:nvSpPr>
        <p:spPr/>
        <p:txBody>
          <a:bodyPr/>
          <a:lstStyle/>
          <a:p>
            <a:fld id="{C2CB5AC3-9B10-7342-AA29-774D8DCAC0D8}" type="slidenum">
              <a:rPr lang="en-US" smtClean="0"/>
              <a:pPr/>
              <a:t>20</a:t>
            </a:fld>
            <a:endParaRPr lang="en-US" dirty="0"/>
          </a:p>
        </p:txBody>
      </p:sp>
      <p:pic>
        <p:nvPicPr>
          <p:cNvPr id="5" name="Picture 4">
            <a:extLst>
              <a:ext uri="{FF2B5EF4-FFF2-40B4-BE49-F238E27FC236}">
                <a16:creationId xmlns:a16="http://schemas.microsoft.com/office/drawing/2014/main" id="{7EFFA87F-ABF9-427A-940E-D465A0ABA570}"/>
              </a:ext>
            </a:extLst>
          </p:cNvPr>
          <p:cNvPicPr>
            <a:picLocks noChangeAspect="1"/>
          </p:cNvPicPr>
          <p:nvPr/>
        </p:nvPicPr>
        <p:blipFill>
          <a:blip r:embed="rId2"/>
          <a:stretch>
            <a:fillRect/>
          </a:stretch>
        </p:blipFill>
        <p:spPr>
          <a:xfrm>
            <a:off x="370965" y="598517"/>
            <a:ext cx="8451946" cy="6123604"/>
          </a:xfrm>
          <a:prstGeom prst="rect">
            <a:avLst/>
          </a:prstGeom>
        </p:spPr>
      </p:pic>
    </p:spTree>
    <p:extLst>
      <p:ext uri="{BB962C8B-B14F-4D97-AF65-F5344CB8AC3E}">
        <p14:creationId xmlns:p14="http://schemas.microsoft.com/office/powerpoint/2010/main" val="381303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2CB5AC3-9B10-7342-AA29-774D8DCAC0D8}" type="slidenum">
              <a:rPr lang="en-US" smtClean="0"/>
              <a:pPr/>
              <a:t>21</a:t>
            </a:fld>
            <a:endParaRPr lang="en-US" dirty="0"/>
          </a:p>
        </p:txBody>
      </p:sp>
      <p:sp>
        <p:nvSpPr>
          <p:cNvPr id="3" name="TextBox 2">
            <a:extLst>
              <a:ext uri="{FF2B5EF4-FFF2-40B4-BE49-F238E27FC236}">
                <a16:creationId xmlns:a16="http://schemas.microsoft.com/office/drawing/2014/main" id="{4971ADDF-7F63-4E76-8C8F-F43CADB33D06}"/>
              </a:ext>
            </a:extLst>
          </p:cNvPr>
          <p:cNvSpPr txBox="1"/>
          <p:nvPr/>
        </p:nvSpPr>
        <p:spPr>
          <a:xfrm>
            <a:off x="824749" y="5608455"/>
            <a:ext cx="7028330" cy="738664"/>
          </a:xfrm>
          <a:prstGeom prst="rect">
            <a:avLst/>
          </a:prstGeom>
          <a:noFill/>
        </p:spPr>
        <p:txBody>
          <a:bodyPr wrap="square" rtlCol="0" anchor="ctr">
            <a:spAutoFit/>
          </a:bodyPr>
          <a:lstStyle/>
          <a:p>
            <a:r>
              <a:rPr lang="en-US" sz="1400" b="1" dirty="0">
                <a:solidFill>
                  <a:schemeClr val="bg1"/>
                </a:solidFill>
                <a:latin typeface="Arial"/>
                <a:cs typeface="Arial"/>
              </a:rPr>
              <a:t>Erica Franko</a:t>
            </a:r>
            <a:br>
              <a:rPr lang="en-US" sz="1400" b="1" dirty="0">
                <a:solidFill>
                  <a:schemeClr val="bg1"/>
                </a:solidFill>
                <a:latin typeface="Arial"/>
                <a:cs typeface="Arial"/>
              </a:rPr>
            </a:br>
            <a:r>
              <a:rPr lang="en-US" sz="1400" b="1" dirty="0">
                <a:solidFill>
                  <a:schemeClr val="bg1"/>
                </a:solidFill>
              </a:rPr>
              <a:t>Senior Vice President and Managing Director, Advisory Services </a:t>
            </a:r>
            <a:r>
              <a:rPr lang="en-US" sz="1400" b="1" dirty="0">
                <a:solidFill>
                  <a:schemeClr val="bg1"/>
                </a:solidFill>
                <a:latin typeface="Arial"/>
                <a:cs typeface="Arial"/>
              </a:rPr>
              <a:t>efranko@nthrive.com</a:t>
            </a:r>
          </a:p>
        </p:txBody>
      </p:sp>
    </p:spTree>
    <p:extLst>
      <p:ext uri="{BB962C8B-B14F-4D97-AF65-F5344CB8AC3E}">
        <p14:creationId xmlns:p14="http://schemas.microsoft.com/office/powerpoint/2010/main" val="295686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7EC5F6-FC7A-4847-A886-E64A2B5FC345}"/>
              </a:ext>
            </a:extLst>
          </p:cNvPr>
          <p:cNvSpPr/>
          <p:nvPr/>
        </p:nvSpPr>
        <p:spPr>
          <a:xfrm>
            <a:off x="-46901" y="0"/>
            <a:ext cx="9195796" cy="68349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1" name="The Situation"/>
          <p:cNvSpPr txBox="1">
            <a:spLocks noGrp="1"/>
          </p:cNvSpPr>
          <p:nvPr>
            <p:ph type="title" idx="4294967295"/>
          </p:nvPr>
        </p:nvSpPr>
        <p:spPr>
          <a:xfrm>
            <a:off x="422613" y="3100593"/>
            <a:ext cx="3719477" cy="982887"/>
          </a:xfrm>
          <a:prstGeom prst="rect">
            <a:avLst/>
          </a:prstGeom>
        </p:spPr>
        <p:txBody>
          <a:bodyPr>
            <a:normAutofit/>
          </a:bodyPr>
          <a:lstStyle>
            <a:lvl1pPr algn="ctr">
              <a:defRPr>
                <a:solidFill>
                  <a:schemeClr val="accent4"/>
                </a:solidFill>
              </a:defRPr>
            </a:lvl1pPr>
          </a:lstStyle>
          <a:p>
            <a:r>
              <a:rPr b="1" dirty="0"/>
              <a:t>The Situation </a:t>
            </a:r>
          </a:p>
        </p:txBody>
      </p:sp>
      <p:pic>
        <p:nvPicPr>
          <p:cNvPr id="215" name="Picture 214">
            <a:extLst>
              <a:ext uri="{FF2B5EF4-FFF2-40B4-BE49-F238E27FC236}">
                <a16:creationId xmlns:a16="http://schemas.microsoft.com/office/drawing/2014/main" id="{54C1A1D7-42DC-A446-9664-5823C9DAF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60" y="2320239"/>
            <a:ext cx="2527863" cy="822317"/>
          </a:xfrm>
          <a:prstGeom prst="rect">
            <a:avLst/>
          </a:prstGeom>
        </p:spPr>
      </p:pic>
      <p:grpSp>
        <p:nvGrpSpPr>
          <p:cNvPr id="133" name="Group 132">
            <a:extLst>
              <a:ext uri="{FF2B5EF4-FFF2-40B4-BE49-F238E27FC236}">
                <a16:creationId xmlns:a16="http://schemas.microsoft.com/office/drawing/2014/main" id="{6ED9C76A-224E-A04A-BA18-1029F6E18D04}"/>
              </a:ext>
            </a:extLst>
          </p:cNvPr>
          <p:cNvGrpSpPr/>
          <p:nvPr/>
        </p:nvGrpSpPr>
        <p:grpSpPr>
          <a:xfrm>
            <a:off x="13182473" y="281428"/>
            <a:ext cx="4454385" cy="6375472"/>
            <a:chOff x="3610780" y="125197"/>
            <a:chExt cx="4454385" cy="6375472"/>
          </a:xfrm>
        </p:grpSpPr>
        <p:sp>
          <p:nvSpPr>
            <p:cNvPr id="134" name="Rectangle 133">
              <a:extLst>
                <a:ext uri="{FF2B5EF4-FFF2-40B4-BE49-F238E27FC236}">
                  <a16:creationId xmlns:a16="http://schemas.microsoft.com/office/drawing/2014/main" id="{A13738AF-6A0B-3947-87B3-4B0E4D36E500}"/>
                </a:ext>
              </a:extLst>
            </p:cNvPr>
            <p:cNvSpPr/>
            <p:nvPr/>
          </p:nvSpPr>
          <p:spPr>
            <a:xfrm>
              <a:off x="5957203" y="2888690"/>
              <a:ext cx="1462827"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719E7170-45D9-FA43-A3ED-AA645972F2D4}"/>
                </a:ext>
              </a:extLst>
            </p:cNvPr>
            <p:cNvSpPr/>
            <p:nvPr/>
          </p:nvSpPr>
          <p:spPr>
            <a:xfrm>
              <a:off x="5860220" y="2601697"/>
              <a:ext cx="1649475"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8F4C062C-0DD6-BB48-9801-9CC1CE537E33}"/>
                </a:ext>
              </a:extLst>
            </p:cNvPr>
            <p:cNvSpPr/>
            <p:nvPr/>
          </p:nvSpPr>
          <p:spPr>
            <a:xfrm>
              <a:off x="3999271" y="2888690"/>
              <a:ext cx="1643332"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D24BF566-A7EA-E54A-B0A7-0915BCF420DE}"/>
                </a:ext>
              </a:extLst>
            </p:cNvPr>
            <p:cNvSpPr/>
            <p:nvPr/>
          </p:nvSpPr>
          <p:spPr>
            <a:xfrm>
              <a:off x="3991300" y="2601697"/>
              <a:ext cx="1746296"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MedAssets  &amp;  Precyse…">
              <a:extLst>
                <a:ext uri="{FF2B5EF4-FFF2-40B4-BE49-F238E27FC236}">
                  <a16:creationId xmlns:a16="http://schemas.microsoft.com/office/drawing/2014/main" id="{AC08400D-CAF8-5B4B-B081-DAB20CC5085E}"/>
                </a:ext>
              </a:extLst>
            </p:cNvPr>
            <p:cNvSpPr txBox="1"/>
            <p:nvPr/>
          </p:nvSpPr>
          <p:spPr>
            <a:xfrm>
              <a:off x="5908721" y="2895175"/>
              <a:ext cx="1554480" cy="301752"/>
            </a:xfrm>
            <a:prstGeom prst="rect">
              <a:avLst/>
            </a:prstGeom>
            <a:ln w="6350">
              <a:noFill/>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spcBef>
                  <a:spcPts val="3600"/>
                </a:spcBef>
                <a:defRPr sz="5200" b="1">
                  <a:solidFill>
                    <a:srgbClr val="FFFFFF"/>
                  </a:solidFill>
                  <a:latin typeface="Avenir Next Condensed"/>
                  <a:ea typeface="Avenir Next Condensed"/>
                  <a:cs typeface="Avenir Next Condensed"/>
                  <a:sym typeface="Avenir Next Condensed"/>
                </a:defRPr>
              </a:pPr>
              <a:r>
                <a:rPr sz="1950" dirty="0" err="1">
                  <a:solidFill>
                    <a:schemeClr val="bg1"/>
                  </a:solidFill>
                  <a:latin typeface="Arial Regular"/>
                  <a:ea typeface="Roboto Condensed" panose="02000000000000000000" pitchFamily="2" charset="0"/>
                  <a:cs typeface="Roboto Condensed" panose="02000000000000000000" pitchFamily="2" charset="0"/>
                </a:rPr>
                <a:t>Precyse</a:t>
              </a:r>
              <a:endParaRPr sz="1200" dirty="0">
                <a:solidFill>
                  <a:schemeClr val="bg1"/>
                </a:solidFill>
                <a:latin typeface="Arial Regular"/>
                <a:ea typeface="Roboto Condensed" panose="02000000000000000000" pitchFamily="2" charset="0"/>
                <a:cs typeface="Roboto Condensed" panose="02000000000000000000" pitchFamily="2" charset="0"/>
              </a:endParaRPr>
            </a:p>
          </p:txBody>
        </p:sp>
        <p:sp>
          <p:nvSpPr>
            <p:cNvPr id="139" name="MedAssets  &amp;  Precyse…">
              <a:extLst>
                <a:ext uri="{FF2B5EF4-FFF2-40B4-BE49-F238E27FC236}">
                  <a16:creationId xmlns:a16="http://schemas.microsoft.com/office/drawing/2014/main" id="{2EE073DC-9BC0-C546-BEF6-5B05B640F81C}"/>
                </a:ext>
              </a:extLst>
            </p:cNvPr>
            <p:cNvSpPr txBox="1"/>
            <p:nvPr/>
          </p:nvSpPr>
          <p:spPr>
            <a:xfrm>
              <a:off x="4040713" y="2895175"/>
              <a:ext cx="1601889" cy="301752"/>
            </a:xfrm>
            <a:prstGeom prst="rect">
              <a:avLst/>
            </a:prstGeom>
            <a:ln w="6350">
              <a:noFill/>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spcBef>
                  <a:spcPts val="3600"/>
                </a:spcBef>
                <a:defRPr sz="5200" b="1">
                  <a:solidFill>
                    <a:srgbClr val="FFFFFF"/>
                  </a:solidFill>
                  <a:latin typeface="Avenir Next Condensed"/>
                  <a:ea typeface="Avenir Next Condensed"/>
                  <a:cs typeface="Avenir Next Condensed"/>
                  <a:sym typeface="Avenir Next Condensed"/>
                </a:defRPr>
              </a:pPr>
              <a:r>
                <a:rPr sz="1950" dirty="0">
                  <a:solidFill>
                    <a:schemeClr val="bg1"/>
                  </a:solidFill>
                  <a:latin typeface="Arial" panose="020B0604020202020204" pitchFamily="34" charset="0"/>
                  <a:ea typeface="Roboto Condensed" panose="02000000000000000000" pitchFamily="2" charset="0"/>
                  <a:cs typeface="Arial" panose="020B0604020202020204" pitchFamily="34" charset="0"/>
                </a:rPr>
                <a:t>MedAssets</a:t>
              </a:r>
              <a:endParaRPr sz="1200"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sp>
          <p:nvSpPr>
            <p:cNvPr id="140" name="Rectangle 139">
              <a:extLst>
                <a:ext uri="{FF2B5EF4-FFF2-40B4-BE49-F238E27FC236}">
                  <a16:creationId xmlns:a16="http://schemas.microsoft.com/office/drawing/2014/main" id="{D274F34D-9AD2-124F-9335-6D2E11908763}"/>
                </a:ext>
              </a:extLst>
            </p:cNvPr>
            <p:cNvSpPr/>
            <p:nvPr/>
          </p:nvSpPr>
          <p:spPr>
            <a:xfrm>
              <a:off x="5104252" y="3503708"/>
              <a:ext cx="1338024" cy="372121"/>
            </a:xfrm>
            <a:prstGeom prst="rect">
              <a:avLst/>
            </a:prstGeom>
          </p:spPr>
          <p:txBody>
            <a:bodyPr wrap="square">
              <a:noAutofit/>
            </a:bodyPr>
            <a:lstStyle/>
            <a:p>
              <a:pPr algn="ctr"/>
              <a:r>
                <a:rPr lang="en-US" dirty="0">
                  <a:solidFill>
                    <a:schemeClr val="accent4"/>
                  </a:solidFill>
                  <a:latin typeface="Arial Regular"/>
                  <a:ea typeface="Roboto Condensed" panose="02000000000000000000" pitchFamily="2" charset="0"/>
                  <a:cs typeface="Roboto Condensed" panose="02000000000000000000" pitchFamily="2" charset="0"/>
                </a:rPr>
                <a:t>Merge</a:t>
              </a:r>
              <a:endParaRPr lang="en-US" dirty="0">
                <a:solidFill>
                  <a:schemeClr val="accent4"/>
                </a:solidFill>
              </a:endParaRPr>
            </a:p>
          </p:txBody>
        </p:sp>
        <p:cxnSp>
          <p:nvCxnSpPr>
            <p:cNvPr id="141" name="Straight Arrow Connector 140">
              <a:extLst>
                <a:ext uri="{FF2B5EF4-FFF2-40B4-BE49-F238E27FC236}">
                  <a16:creationId xmlns:a16="http://schemas.microsoft.com/office/drawing/2014/main" id="{6A9425B2-BFE7-554C-9F7D-A1DCDE8FB771}"/>
                </a:ext>
              </a:extLst>
            </p:cNvPr>
            <p:cNvCxnSpPr>
              <a:cxnSpLocks/>
            </p:cNvCxnSpPr>
            <p:nvPr/>
          </p:nvCxnSpPr>
          <p:spPr>
            <a:xfrm>
              <a:off x="4836534" y="3216869"/>
              <a:ext cx="750204" cy="311865"/>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21638AF6-6D4D-7542-9736-0A24E7CB993D}"/>
                </a:ext>
              </a:extLst>
            </p:cNvPr>
            <p:cNvCxnSpPr>
              <a:cxnSpLocks/>
            </p:cNvCxnSpPr>
            <p:nvPr/>
          </p:nvCxnSpPr>
          <p:spPr>
            <a:xfrm flipH="1">
              <a:off x="5951497" y="3216869"/>
              <a:ext cx="734464" cy="314919"/>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152" name="Rectangle 151">
              <a:extLst>
                <a:ext uri="{FF2B5EF4-FFF2-40B4-BE49-F238E27FC236}">
                  <a16:creationId xmlns:a16="http://schemas.microsoft.com/office/drawing/2014/main" id="{EED0A827-40A3-864B-A453-48B0469D919A}"/>
                </a:ext>
              </a:extLst>
            </p:cNvPr>
            <p:cNvSpPr/>
            <p:nvPr/>
          </p:nvSpPr>
          <p:spPr>
            <a:xfrm>
              <a:off x="4202500" y="4178945"/>
              <a:ext cx="3124558"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A70CC7C2-EE55-B74A-85D1-A564108A5684}"/>
                </a:ext>
              </a:extLst>
            </p:cNvPr>
            <p:cNvSpPr/>
            <p:nvPr/>
          </p:nvSpPr>
          <p:spPr>
            <a:xfrm>
              <a:off x="4098942" y="3891952"/>
              <a:ext cx="3320329"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C6A53A32-FB89-D449-A899-7BEB72643838}"/>
                </a:ext>
              </a:extLst>
            </p:cNvPr>
            <p:cNvSpPr/>
            <p:nvPr/>
          </p:nvSpPr>
          <p:spPr>
            <a:xfrm>
              <a:off x="3749708" y="5457810"/>
              <a:ext cx="4191748"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B7522E0-5ACE-044B-AF83-3937536570A1}"/>
                </a:ext>
              </a:extLst>
            </p:cNvPr>
            <p:cNvSpPr/>
            <p:nvPr/>
          </p:nvSpPr>
          <p:spPr>
            <a:xfrm>
              <a:off x="3610780" y="5170817"/>
              <a:ext cx="4454385"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7050C693-54B8-6B41-9D39-B2F857E7F35B}"/>
                </a:ext>
              </a:extLst>
            </p:cNvPr>
            <p:cNvSpPr/>
            <p:nvPr/>
          </p:nvSpPr>
          <p:spPr>
            <a:xfrm>
              <a:off x="5980450" y="412190"/>
              <a:ext cx="1462827"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1E1E9A2-2EAC-6649-82AD-EB692E24E684}"/>
                </a:ext>
              </a:extLst>
            </p:cNvPr>
            <p:cNvSpPr/>
            <p:nvPr/>
          </p:nvSpPr>
          <p:spPr>
            <a:xfrm>
              <a:off x="5931967" y="125197"/>
              <a:ext cx="1554481"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5B0F81C3-4792-D14A-B1D1-B07C3885062E}"/>
                </a:ext>
              </a:extLst>
            </p:cNvPr>
            <p:cNvSpPr/>
            <p:nvPr/>
          </p:nvSpPr>
          <p:spPr>
            <a:xfrm>
              <a:off x="4022518" y="412190"/>
              <a:ext cx="1643332"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2428B176-960A-2143-92F5-6E055B7A7CD7}"/>
                </a:ext>
              </a:extLst>
            </p:cNvPr>
            <p:cNvSpPr/>
            <p:nvPr/>
          </p:nvSpPr>
          <p:spPr>
            <a:xfrm>
              <a:off x="3968053" y="125197"/>
              <a:ext cx="1746296"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MedAssets  &amp;  Precyse…">
              <a:extLst>
                <a:ext uri="{FF2B5EF4-FFF2-40B4-BE49-F238E27FC236}">
                  <a16:creationId xmlns:a16="http://schemas.microsoft.com/office/drawing/2014/main" id="{786CA61B-710F-014A-BE41-FF25356E718C}"/>
                </a:ext>
              </a:extLst>
            </p:cNvPr>
            <p:cNvSpPr txBox="1"/>
            <p:nvPr/>
          </p:nvSpPr>
          <p:spPr>
            <a:xfrm>
              <a:off x="5931968" y="418675"/>
              <a:ext cx="1554480" cy="301752"/>
            </a:xfrm>
            <a:prstGeom prst="rect">
              <a:avLst/>
            </a:prstGeom>
            <a:ln w="6350">
              <a:noFill/>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spcBef>
                  <a:spcPts val="3600"/>
                </a:spcBef>
                <a:defRPr sz="5200" b="1">
                  <a:solidFill>
                    <a:srgbClr val="FFFFFF"/>
                  </a:solidFill>
                  <a:latin typeface="Avenir Next Condensed"/>
                  <a:ea typeface="Avenir Next Condensed"/>
                  <a:cs typeface="Avenir Next Condensed"/>
                  <a:sym typeface="Avenir Next Condensed"/>
                </a:defRPr>
              </a:pPr>
              <a:r>
                <a:rPr sz="1950" dirty="0" err="1">
                  <a:solidFill>
                    <a:schemeClr val="bg1"/>
                  </a:solidFill>
                  <a:latin typeface="Arial Regular"/>
                  <a:ea typeface="Roboto Condensed" panose="02000000000000000000" pitchFamily="2" charset="0"/>
                  <a:cs typeface="Roboto Condensed" panose="02000000000000000000" pitchFamily="2" charset="0"/>
                </a:rPr>
                <a:t>Precyse</a:t>
              </a:r>
              <a:endParaRPr sz="1200" dirty="0">
                <a:solidFill>
                  <a:schemeClr val="bg1"/>
                </a:solidFill>
                <a:latin typeface="Arial Regular"/>
                <a:ea typeface="Roboto Condensed" panose="02000000000000000000" pitchFamily="2" charset="0"/>
                <a:cs typeface="Roboto Condensed" panose="02000000000000000000" pitchFamily="2" charset="0"/>
              </a:endParaRPr>
            </a:p>
          </p:txBody>
        </p:sp>
        <p:sp>
          <p:nvSpPr>
            <p:cNvPr id="185" name="MedAssets  &amp;  Precyse…">
              <a:extLst>
                <a:ext uri="{FF2B5EF4-FFF2-40B4-BE49-F238E27FC236}">
                  <a16:creationId xmlns:a16="http://schemas.microsoft.com/office/drawing/2014/main" id="{8B906AB0-3D51-B645-8C2E-6CE4143DA281}"/>
                </a:ext>
              </a:extLst>
            </p:cNvPr>
            <p:cNvSpPr txBox="1"/>
            <p:nvPr/>
          </p:nvSpPr>
          <p:spPr>
            <a:xfrm>
              <a:off x="3825323" y="4118067"/>
              <a:ext cx="3900619" cy="30008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spcBef>
                  <a:spcPts val="3600"/>
                </a:spcBef>
                <a:defRPr sz="5200" b="1">
                  <a:solidFill>
                    <a:srgbClr val="FFFFFF"/>
                  </a:solidFill>
                  <a:latin typeface="Avenir Next Condensed"/>
                  <a:ea typeface="Avenir Next Condensed"/>
                  <a:cs typeface="Avenir Next Condensed"/>
                  <a:sym typeface="Avenir Next Condensed"/>
                </a:defRPr>
              </a:pPr>
              <a:r>
                <a:rPr sz="1950" dirty="0">
                  <a:solidFill>
                    <a:schemeClr val="bg1"/>
                  </a:solidFill>
                  <a:latin typeface="Arial Regular"/>
                  <a:ea typeface="Roboto Condensed" panose="02000000000000000000" pitchFamily="2" charset="0"/>
                  <a:cs typeface="Roboto Condensed" panose="02000000000000000000" pitchFamily="2" charset="0"/>
                </a:rPr>
                <a:t>MedAssets</a:t>
              </a:r>
              <a:r>
                <a:rPr lang="en-US" sz="1950" dirty="0">
                  <a:solidFill>
                    <a:schemeClr val="bg1"/>
                  </a:solidFill>
                  <a:latin typeface="Arial Regular"/>
                  <a:ea typeface="Roboto Condensed" panose="02000000000000000000" pitchFamily="2" charset="0"/>
                  <a:cs typeface="Roboto Condensed" panose="02000000000000000000" pitchFamily="2" charset="0"/>
                </a:rPr>
                <a:t> + </a:t>
              </a:r>
              <a:r>
                <a:rPr lang="en-US" sz="1950" dirty="0" err="1">
                  <a:solidFill>
                    <a:schemeClr val="bg1"/>
                  </a:solidFill>
                  <a:latin typeface="Arial Regular"/>
                  <a:ea typeface="Roboto Condensed" panose="02000000000000000000" pitchFamily="2" charset="0"/>
                  <a:cs typeface="Roboto Condensed" panose="02000000000000000000" pitchFamily="2" charset="0"/>
                </a:rPr>
                <a:t>Precyse</a:t>
              </a:r>
              <a:endParaRPr sz="1200" dirty="0">
                <a:solidFill>
                  <a:schemeClr val="bg1"/>
                </a:solidFill>
                <a:latin typeface="Arial Regular"/>
                <a:ea typeface="Roboto Condensed" panose="02000000000000000000" pitchFamily="2" charset="0"/>
                <a:cs typeface="Roboto Condensed" panose="02000000000000000000" pitchFamily="2" charset="0"/>
              </a:endParaRPr>
            </a:p>
          </p:txBody>
        </p:sp>
        <p:sp>
          <p:nvSpPr>
            <p:cNvPr id="186" name="MedAssets  &amp;  Precyse…">
              <a:extLst>
                <a:ext uri="{FF2B5EF4-FFF2-40B4-BE49-F238E27FC236}">
                  <a16:creationId xmlns:a16="http://schemas.microsoft.com/office/drawing/2014/main" id="{8191AECF-DCC6-3145-95B8-9E96E3097BF3}"/>
                </a:ext>
              </a:extLst>
            </p:cNvPr>
            <p:cNvSpPr txBox="1"/>
            <p:nvPr/>
          </p:nvSpPr>
          <p:spPr>
            <a:xfrm>
              <a:off x="4045765" y="5413397"/>
              <a:ext cx="3900619" cy="30008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spAutoFit/>
            </a:bodyPr>
            <a:lstStyle/>
            <a:p>
              <a:pPr>
                <a:spcBef>
                  <a:spcPts val="3600"/>
                </a:spcBef>
                <a:defRPr sz="5200" b="1">
                  <a:solidFill>
                    <a:srgbClr val="FFFFFF"/>
                  </a:solidFill>
                  <a:latin typeface="Avenir Next Condensed"/>
                  <a:ea typeface="Avenir Next Condensed"/>
                  <a:cs typeface="Avenir Next Condensed"/>
                  <a:sym typeface="Avenir Next Condensed"/>
                </a:defRPr>
              </a:pPr>
              <a:r>
                <a:rPr lang="en-US" sz="1950" dirty="0">
                  <a:solidFill>
                    <a:schemeClr val="bg1"/>
                  </a:solidFill>
                  <a:latin typeface="Arial Regular"/>
                  <a:ea typeface="Roboto Condensed" panose="02000000000000000000" pitchFamily="2" charset="0"/>
                  <a:cs typeface="Roboto Condensed" panose="02000000000000000000" pitchFamily="2" charset="0"/>
                </a:rPr>
                <a:t>Equation Health / </a:t>
              </a:r>
              <a:r>
                <a:rPr lang="en-US" sz="1950" dirty="0" err="1">
                  <a:solidFill>
                    <a:schemeClr val="bg1"/>
                  </a:solidFill>
                  <a:latin typeface="Arial Regular"/>
                  <a:ea typeface="Roboto Condensed" panose="02000000000000000000" pitchFamily="2" charset="0"/>
                  <a:cs typeface="Roboto Condensed" panose="02000000000000000000" pitchFamily="2" charset="0"/>
                </a:rPr>
                <a:t>Adriema</a:t>
              </a:r>
              <a:r>
                <a:rPr lang="en-US" sz="1950" dirty="0">
                  <a:solidFill>
                    <a:schemeClr val="bg1"/>
                  </a:solidFill>
                  <a:latin typeface="Arial Regular"/>
                  <a:ea typeface="Roboto Condensed" panose="02000000000000000000" pitchFamily="2" charset="0"/>
                  <a:cs typeface="Roboto Condensed" panose="02000000000000000000" pitchFamily="2" charset="0"/>
                </a:rPr>
                <a:t> / e4e</a:t>
              </a:r>
              <a:endParaRPr sz="1200" dirty="0">
                <a:solidFill>
                  <a:schemeClr val="bg1"/>
                </a:solidFill>
                <a:latin typeface="Arial Regular"/>
                <a:ea typeface="Roboto Condensed" panose="02000000000000000000" pitchFamily="2" charset="0"/>
                <a:cs typeface="Roboto Condensed" panose="02000000000000000000" pitchFamily="2" charset="0"/>
              </a:endParaRPr>
            </a:p>
          </p:txBody>
        </p:sp>
        <p:sp>
          <p:nvSpPr>
            <p:cNvPr id="187" name="MedAssets  &amp;  Precyse…">
              <a:extLst>
                <a:ext uri="{FF2B5EF4-FFF2-40B4-BE49-F238E27FC236}">
                  <a16:creationId xmlns:a16="http://schemas.microsoft.com/office/drawing/2014/main" id="{B7DADB7F-F2E5-B44B-83CD-3BAC79E37A68}"/>
                </a:ext>
              </a:extLst>
            </p:cNvPr>
            <p:cNvSpPr txBox="1"/>
            <p:nvPr/>
          </p:nvSpPr>
          <p:spPr>
            <a:xfrm>
              <a:off x="4063960" y="418675"/>
              <a:ext cx="1601889" cy="301752"/>
            </a:xfrm>
            <a:prstGeom prst="rect">
              <a:avLst/>
            </a:prstGeom>
            <a:ln w="6350">
              <a:noFill/>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spcBef>
                  <a:spcPts val="3600"/>
                </a:spcBef>
                <a:defRPr sz="5200" b="1">
                  <a:solidFill>
                    <a:srgbClr val="FFFFFF"/>
                  </a:solidFill>
                  <a:latin typeface="Avenir Next Condensed"/>
                  <a:ea typeface="Avenir Next Condensed"/>
                  <a:cs typeface="Avenir Next Condensed"/>
                  <a:sym typeface="Avenir Next Condensed"/>
                </a:defRPr>
              </a:pPr>
              <a:r>
                <a:rPr sz="1950" dirty="0">
                  <a:solidFill>
                    <a:schemeClr val="bg1"/>
                  </a:solidFill>
                  <a:latin typeface="Arial" panose="020B0604020202020204" pitchFamily="34" charset="0"/>
                  <a:ea typeface="Roboto Condensed" panose="02000000000000000000" pitchFamily="2" charset="0"/>
                  <a:cs typeface="Arial" panose="020B0604020202020204" pitchFamily="34" charset="0"/>
                </a:rPr>
                <a:t>MedAssets</a:t>
              </a:r>
              <a:endParaRPr sz="1200" dirty="0">
                <a:solidFill>
                  <a:schemeClr val="bg1"/>
                </a:solidFill>
                <a:latin typeface="Arial" panose="020B0604020202020204" pitchFamily="34" charset="0"/>
                <a:ea typeface="Roboto Condensed" panose="02000000000000000000" pitchFamily="2" charset="0"/>
                <a:cs typeface="Arial" panose="020B0604020202020204" pitchFamily="34" charset="0"/>
              </a:endParaRPr>
            </a:p>
          </p:txBody>
        </p:sp>
        <p:sp>
          <p:nvSpPr>
            <p:cNvPr id="188" name="Rectangle 187">
              <a:extLst>
                <a:ext uri="{FF2B5EF4-FFF2-40B4-BE49-F238E27FC236}">
                  <a16:creationId xmlns:a16="http://schemas.microsoft.com/office/drawing/2014/main" id="{D26D4677-4A2D-DE4D-A9CF-83F64D6130BE}"/>
                </a:ext>
              </a:extLst>
            </p:cNvPr>
            <p:cNvSpPr/>
            <p:nvPr/>
          </p:nvSpPr>
          <p:spPr>
            <a:xfrm>
              <a:off x="4458156" y="1653906"/>
              <a:ext cx="2644556" cy="323931"/>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9AEC1A08-5F57-C348-BC2E-5D3CFBE495EE}"/>
                </a:ext>
              </a:extLst>
            </p:cNvPr>
            <p:cNvSpPr/>
            <p:nvPr/>
          </p:nvSpPr>
          <p:spPr>
            <a:xfrm>
              <a:off x="4370507" y="1366913"/>
              <a:ext cx="2810252" cy="49210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MedAssets  &amp;  Precyse…">
              <a:extLst>
                <a:ext uri="{FF2B5EF4-FFF2-40B4-BE49-F238E27FC236}">
                  <a16:creationId xmlns:a16="http://schemas.microsoft.com/office/drawing/2014/main" id="{1DB38D38-0EB0-AD41-9361-805A77AF459E}"/>
                </a:ext>
              </a:extLst>
            </p:cNvPr>
            <p:cNvSpPr txBox="1"/>
            <p:nvPr/>
          </p:nvSpPr>
          <p:spPr>
            <a:xfrm>
              <a:off x="4820973" y="1652721"/>
              <a:ext cx="2098247" cy="300082"/>
            </a:xfrm>
            <a:prstGeom prst="rect">
              <a:avLst/>
            </a:prstGeom>
            <a:ln w="25400">
              <a:miter lim="400000"/>
            </a:ln>
            <a:extLst>
              <a:ext uri="{C572A759-6A51-4108-AA02-DFA0A04FC94B}">
                <ma14:wrappingTextBoxFlag xmlns:ma14="http://schemas.microsoft.com/office/mac/drawingml/2011/main" xmlns="" val="1"/>
              </a:ext>
            </a:extLst>
          </p:spPr>
          <p:txBody>
            <a:bodyPr wrap="square" lIns="0" tIns="0" rIns="0" bIns="0">
              <a:spAutoFit/>
            </a:bodyPr>
            <a:lstStyle/>
            <a:p>
              <a:pPr>
                <a:spcBef>
                  <a:spcPts val="3600"/>
                </a:spcBef>
                <a:defRPr sz="5200" b="1">
                  <a:solidFill>
                    <a:srgbClr val="FFFFFF"/>
                  </a:solidFill>
                  <a:latin typeface="Avenir Next Condensed"/>
                  <a:ea typeface="Avenir Next Condensed"/>
                  <a:cs typeface="Avenir Next Condensed"/>
                  <a:sym typeface="Avenir Next Condensed"/>
                </a:defRPr>
              </a:pPr>
              <a:r>
                <a:rPr sz="1950" dirty="0">
                  <a:solidFill>
                    <a:schemeClr val="bg1"/>
                  </a:solidFill>
                  <a:latin typeface="Arial Regular"/>
                  <a:ea typeface="Roboto Condensed" panose="02000000000000000000" pitchFamily="2" charset="0"/>
                  <a:cs typeface="Roboto Condensed" panose="02000000000000000000" pitchFamily="2" charset="0"/>
                </a:rPr>
                <a:t>MedAssets </a:t>
              </a:r>
              <a:r>
                <a:rPr lang="en-US" sz="1950" dirty="0">
                  <a:solidFill>
                    <a:schemeClr val="bg1"/>
                  </a:solidFill>
                  <a:latin typeface="Arial Regular"/>
                  <a:ea typeface="Roboto Condensed" panose="02000000000000000000" pitchFamily="2" charset="0"/>
                  <a:cs typeface="Roboto Condensed" panose="02000000000000000000" pitchFamily="2" charset="0"/>
                </a:rPr>
                <a:t>Splits</a:t>
              </a:r>
              <a:endParaRPr sz="1200" dirty="0">
                <a:solidFill>
                  <a:schemeClr val="bg1"/>
                </a:solidFill>
                <a:latin typeface="Arial Regular"/>
                <a:ea typeface="Roboto Condensed" panose="02000000000000000000" pitchFamily="2" charset="0"/>
                <a:cs typeface="Roboto Condensed" panose="02000000000000000000" pitchFamily="2" charset="0"/>
              </a:endParaRPr>
            </a:p>
          </p:txBody>
        </p:sp>
        <p:sp>
          <p:nvSpPr>
            <p:cNvPr id="191" name="Rectangle 190">
              <a:extLst>
                <a:ext uri="{FF2B5EF4-FFF2-40B4-BE49-F238E27FC236}">
                  <a16:creationId xmlns:a16="http://schemas.microsoft.com/office/drawing/2014/main" id="{0D910665-E821-A146-B79A-766E855D855B}"/>
                </a:ext>
              </a:extLst>
            </p:cNvPr>
            <p:cNvSpPr/>
            <p:nvPr/>
          </p:nvSpPr>
          <p:spPr>
            <a:xfrm>
              <a:off x="5112711" y="1011965"/>
              <a:ext cx="1338024" cy="372121"/>
            </a:xfrm>
            <a:prstGeom prst="rect">
              <a:avLst/>
            </a:prstGeom>
          </p:spPr>
          <p:txBody>
            <a:bodyPr wrap="square">
              <a:noAutofit/>
            </a:bodyPr>
            <a:lstStyle/>
            <a:p>
              <a:pPr algn="ctr"/>
              <a:r>
                <a:rPr lang="en-US" dirty="0">
                  <a:solidFill>
                    <a:schemeClr val="accent4"/>
                  </a:solidFill>
                  <a:latin typeface="Arial Regular"/>
                  <a:ea typeface="Roboto Condensed" panose="02000000000000000000" pitchFamily="2" charset="0"/>
                  <a:cs typeface="Roboto Condensed" panose="02000000000000000000" pitchFamily="2" charset="0"/>
                </a:rPr>
                <a:t>Acquired</a:t>
              </a:r>
              <a:endParaRPr lang="en-US" dirty="0">
                <a:solidFill>
                  <a:schemeClr val="accent4"/>
                </a:solidFill>
              </a:endParaRPr>
            </a:p>
          </p:txBody>
        </p:sp>
        <p:sp>
          <p:nvSpPr>
            <p:cNvPr id="192" name="Rectangle 191">
              <a:extLst>
                <a:ext uri="{FF2B5EF4-FFF2-40B4-BE49-F238E27FC236}">
                  <a16:creationId xmlns:a16="http://schemas.microsoft.com/office/drawing/2014/main" id="{F2D462A2-1784-CE4F-A771-C73C33014475}"/>
                </a:ext>
              </a:extLst>
            </p:cNvPr>
            <p:cNvSpPr/>
            <p:nvPr/>
          </p:nvSpPr>
          <p:spPr>
            <a:xfrm>
              <a:off x="5135958" y="2279051"/>
              <a:ext cx="1338024" cy="396185"/>
            </a:xfrm>
            <a:prstGeom prst="rect">
              <a:avLst/>
            </a:prstGeom>
          </p:spPr>
          <p:txBody>
            <a:bodyPr wrap="square">
              <a:noAutofit/>
            </a:bodyPr>
            <a:lstStyle/>
            <a:p>
              <a:pPr algn="ctr"/>
              <a:r>
                <a:rPr lang="en-US" dirty="0">
                  <a:solidFill>
                    <a:schemeClr val="accent4"/>
                  </a:solidFill>
                  <a:latin typeface="Arial Regular"/>
                  <a:ea typeface="Roboto Condensed" panose="02000000000000000000" pitchFamily="2" charset="0"/>
                  <a:cs typeface="Roboto Condensed" panose="02000000000000000000" pitchFamily="2" charset="0"/>
                </a:rPr>
                <a:t>½ Divested</a:t>
              </a:r>
              <a:endParaRPr lang="en-US" dirty="0">
                <a:solidFill>
                  <a:schemeClr val="accent4"/>
                </a:solidFill>
              </a:endParaRPr>
            </a:p>
          </p:txBody>
        </p:sp>
        <p:sp>
          <p:nvSpPr>
            <p:cNvPr id="193" name="Rectangle 192">
              <a:extLst>
                <a:ext uri="{FF2B5EF4-FFF2-40B4-BE49-F238E27FC236}">
                  <a16:creationId xmlns:a16="http://schemas.microsoft.com/office/drawing/2014/main" id="{5A6F083E-4CED-E54D-9681-6E682137B7B0}"/>
                </a:ext>
              </a:extLst>
            </p:cNvPr>
            <p:cNvSpPr/>
            <p:nvPr/>
          </p:nvSpPr>
          <p:spPr>
            <a:xfrm>
              <a:off x="4867576" y="4779277"/>
              <a:ext cx="1803664" cy="433180"/>
            </a:xfrm>
            <a:prstGeom prst="rect">
              <a:avLst/>
            </a:prstGeom>
          </p:spPr>
          <p:txBody>
            <a:bodyPr wrap="square">
              <a:noAutofit/>
            </a:bodyPr>
            <a:lstStyle/>
            <a:p>
              <a:pPr algn="ctr"/>
              <a:r>
                <a:rPr lang="en-US" dirty="0">
                  <a:solidFill>
                    <a:schemeClr val="accent4"/>
                  </a:solidFill>
                  <a:latin typeface="Arial Regular"/>
                  <a:ea typeface="Roboto Condensed" panose="02000000000000000000" pitchFamily="2" charset="0"/>
                  <a:cs typeface="Roboto Condensed" panose="02000000000000000000" pitchFamily="2" charset="0"/>
                </a:rPr>
                <a:t>Brand Created</a:t>
              </a:r>
              <a:endParaRPr lang="en-US" dirty="0">
                <a:solidFill>
                  <a:schemeClr val="accent4"/>
                </a:solidFill>
              </a:endParaRPr>
            </a:p>
          </p:txBody>
        </p:sp>
        <p:sp>
          <p:nvSpPr>
            <p:cNvPr id="194" name="Rectangle 193">
              <a:extLst>
                <a:ext uri="{FF2B5EF4-FFF2-40B4-BE49-F238E27FC236}">
                  <a16:creationId xmlns:a16="http://schemas.microsoft.com/office/drawing/2014/main" id="{EED47ED1-05C0-D147-88A7-D5C5B135DEB8}"/>
                </a:ext>
              </a:extLst>
            </p:cNvPr>
            <p:cNvSpPr/>
            <p:nvPr/>
          </p:nvSpPr>
          <p:spPr>
            <a:xfrm>
              <a:off x="5112711" y="6056358"/>
              <a:ext cx="1338024" cy="444311"/>
            </a:xfrm>
            <a:prstGeom prst="rect">
              <a:avLst/>
            </a:prstGeom>
          </p:spPr>
          <p:txBody>
            <a:bodyPr wrap="square">
              <a:noAutofit/>
            </a:bodyPr>
            <a:lstStyle/>
            <a:p>
              <a:pPr algn="ctr"/>
              <a:r>
                <a:rPr lang="en-US" dirty="0">
                  <a:solidFill>
                    <a:schemeClr val="accent4"/>
                  </a:solidFill>
                  <a:latin typeface="Arial Regular"/>
                  <a:ea typeface="Roboto Condensed" panose="02000000000000000000" pitchFamily="2" charset="0"/>
                  <a:cs typeface="Roboto Condensed" panose="02000000000000000000" pitchFamily="2" charset="0"/>
                </a:rPr>
                <a:t>Acquired</a:t>
              </a:r>
              <a:endParaRPr lang="en-US" dirty="0">
                <a:solidFill>
                  <a:schemeClr val="accent4"/>
                </a:solidFill>
              </a:endParaRPr>
            </a:p>
          </p:txBody>
        </p:sp>
        <p:cxnSp>
          <p:nvCxnSpPr>
            <p:cNvPr id="195" name="Straight Arrow Connector 194">
              <a:extLst>
                <a:ext uri="{FF2B5EF4-FFF2-40B4-BE49-F238E27FC236}">
                  <a16:creationId xmlns:a16="http://schemas.microsoft.com/office/drawing/2014/main" id="{DECE9E62-2E07-B549-8735-06B9FCAABD2E}"/>
                </a:ext>
              </a:extLst>
            </p:cNvPr>
            <p:cNvCxnSpPr>
              <a:cxnSpLocks/>
            </p:cNvCxnSpPr>
            <p:nvPr/>
          </p:nvCxnSpPr>
          <p:spPr>
            <a:xfrm>
              <a:off x="4859781" y="740369"/>
              <a:ext cx="750204" cy="311865"/>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a:extLst>
                <a:ext uri="{FF2B5EF4-FFF2-40B4-BE49-F238E27FC236}">
                  <a16:creationId xmlns:a16="http://schemas.microsoft.com/office/drawing/2014/main" id="{387A7796-3C96-B840-A4AE-864E7984A8CA}"/>
                </a:ext>
              </a:extLst>
            </p:cNvPr>
            <p:cNvCxnSpPr>
              <a:cxnSpLocks/>
            </p:cNvCxnSpPr>
            <p:nvPr/>
          </p:nvCxnSpPr>
          <p:spPr>
            <a:xfrm flipH="1">
              <a:off x="5974744" y="740369"/>
              <a:ext cx="734464" cy="314919"/>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7" name="Straight Arrow Connector 196">
              <a:extLst>
                <a:ext uri="{FF2B5EF4-FFF2-40B4-BE49-F238E27FC236}">
                  <a16:creationId xmlns:a16="http://schemas.microsoft.com/office/drawing/2014/main" id="{30B1FB9C-0A6D-3041-BFFC-758DAF52CCEA}"/>
                </a:ext>
              </a:extLst>
            </p:cNvPr>
            <p:cNvCxnSpPr/>
            <p:nvPr/>
          </p:nvCxnSpPr>
          <p:spPr>
            <a:xfrm>
              <a:off x="5769411" y="1995182"/>
              <a:ext cx="0" cy="311865"/>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a:extLst>
                <a:ext uri="{FF2B5EF4-FFF2-40B4-BE49-F238E27FC236}">
                  <a16:creationId xmlns:a16="http://schemas.microsoft.com/office/drawing/2014/main" id="{08C7F4D0-B830-844F-AC2D-D9A21E5BD81C}"/>
                </a:ext>
              </a:extLst>
            </p:cNvPr>
            <p:cNvCxnSpPr/>
            <p:nvPr/>
          </p:nvCxnSpPr>
          <p:spPr>
            <a:xfrm>
              <a:off x="5769411" y="5781741"/>
              <a:ext cx="0" cy="311865"/>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9" name="Straight Arrow Connector 198">
              <a:extLst>
                <a:ext uri="{FF2B5EF4-FFF2-40B4-BE49-F238E27FC236}">
                  <a16:creationId xmlns:a16="http://schemas.microsoft.com/office/drawing/2014/main" id="{B81D9DCD-CE39-7C44-A35D-6F82879E81DC}"/>
                </a:ext>
              </a:extLst>
            </p:cNvPr>
            <p:cNvCxnSpPr/>
            <p:nvPr/>
          </p:nvCxnSpPr>
          <p:spPr>
            <a:xfrm>
              <a:off x="5769411" y="4494424"/>
              <a:ext cx="0" cy="311865"/>
            </a:xfrm>
            <a:prstGeom prst="straightConnector1">
              <a:avLst/>
            </a:prstGeom>
            <a:ln w="9525" cmpd="sng">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 name="Picture 7">
            <a:extLst>
              <a:ext uri="{FF2B5EF4-FFF2-40B4-BE49-F238E27FC236}">
                <a16:creationId xmlns:a16="http://schemas.microsoft.com/office/drawing/2014/main" id="{62851327-8599-6E4C-BF93-86EE8855795B}"/>
              </a:ext>
            </a:extLst>
          </p:cNvPr>
          <p:cNvPicPr>
            <a:picLocks noChangeAspect="1"/>
          </p:cNvPicPr>
          <p:nvPr/>
        </p:nvPicPr>
        <p:blipFill>
          <a:blip r:embed="rId4"/>
          <a:stretch>
            <a:fillRect/>
          </a:stretch>
        </p:blipFill>
        <p:spPr>
          <a:xfrm>
            <a:off x="4272074" y="580441"/>
            <a:ext cx="3837914" cy="5510851"/>
          </a:xfrm>
          <a:prstGeom prst="rect">
            <a:avLst/>
          </a:prstGeom>
        </p:spPr>
      </p:pic>
    </p:spTree>
    <p:extLst>
      <p:ext uri="{BB962C8B-B14F-4D97-AF65-F5344CB8AC3E}">
        <p14:creationId xmlns:p14="http://schemas.microsoft.com/office/powerpoint/2010/main" val="3073629050"/>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3AC1CC53-E619-A44E-A1EC-612022ED4323}"/>
              </a:ext>
            </a:extLst>
          </p:cNvPr>
          <p:cNvSpPr/>
          <p:nvPr/>
        </p:nvSpPr>
        <p:spPr>
          <a:xfrm flipV="1">
            <a:off x="0" y="5431"/>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993"/>
            <a:ext cx="9144000" cy="1242542"/>
          </a:xfrm>
        </p:spPr>
        <p:txBody>
          <a:bodyPr>
            <a:normAutofit/>
          </a:bodyPr>
          <a:lstStyle/>
          <a:p>
            <a:pPr algn="ctr"/>
            <a:r>
              <a:rPr lang="en-US" sz="3400" b="1" dirty="0">
                <a:solidFill>
                  <a:schemeClr val="accent2"/>
                </a:solidFill>
                <a:latin typeface="Arial Regular"/>
                <a:ea typeface="Roboto Thin" panose="02000000000000000000" pitchFamily="2" charset="0"/>
                <a:cs typeface="Roboto Thin" panose="02000000000000000000" pitchFamily="2" charset="0"/>
              </a:rPr>
              <a:t>What is Patient Access?</a:t>
            </a:r>
          </a:p>
        </p:txBody>
      </p:sp>
      <p:grpSp>
        <p:nvGrpSpPr>
          <p:cNvPr id="71" name="Group 70">
            <a:extLst>
              <a:ext uri="{FF2B5EF4-FFF2-40B4-BE49-F238E27FC236}">
                <a16:creationId xmlns:a16="http://schemas.microsoft.com/office/drawing/2014/main" id="{F99D7563-50A5-A146-B1E8-8127864E678B}"/>
              </a:ext>
            </a:extLst>
          </p:cNvPr>
          <p:cNvGrpSpPr/>
          <p:nvPr/>
        </p:nvGrpSpPr>
        <p:grpSpPr>
          <a:xfrm>
            <a:off x="1582091" y="3303985"/>
            <a:ext cx="3917732" cy="1768031"/>
            <a:chOff x="1773162" y="2394857"/>
            <a:chExt cx="5624287" cy="2498876"/>
          </a:xfrm>
          <a:solidFill>
            <a:srgbClr val="1D8074"/>
          </a:solidFill>
        </p:grpSpPr>
        <p:cxnSp>
          <p:nvCxnSpPr>
            <p:cNvPr id="115" name="Straight Connector 114">
              <a:extLst>
                <a:ext uri="{FF2B5EF4-FFF2-40B4-BE49-F238E27FC236}">
                  <a16:creationId xmlns:a16="http://schemas.microsoft.com/office/drawing/2014/main" id="{5BA61F91-375B-FB46-9474-44B975BD877F}"/>
                </a:ext>
              </a:extLst>
            </p:cNvPr>
            <p:cNvCxnSpPr/>
            <p:nvPr/>
          </p:nvCxnSpPr>
          <p:spPr>
            <a:xfrm>
              <a:off x="1778000" y="2394857"/>
              <a:ext cx="5600095" cy="0"/>
            </a:xfrm>
            <a:prstGeom prst="line">
              <a:avLst/>
            </a:prstGeom>
            <a:grpFill/>
            <a:ln w="190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924E5035-534F-3643-AF39-7A9883E6DA72}"/>
                </a:ext>
              </a:extLst>
            </p:cNvPr>
            <p:cNvCxnSpPr/>
            <p:nvPr/>
          </p:nvCxnSpPr>
          <p:spPr>
            <a:xfrm>
              <a:off x="1797354" y="3647924"/>
              <a:ext cx="5600095" cy="0"/>
            </a:xfrm>
            <a:prstGeom prst="line">
              <a:avLst/>
            </a:prstGeom>
            <a:grpFill/>
            <a:ln w="190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04127320-8D60-7F4E-93F1-7FBC9F09C62E}"/>
                </a:ext>
              </a:extLst>
            </p:cNvPr>
            <p:cNvCxnSpPr/>
            <p:nvPr/>
          </p:nvCxnSpPr>
          <p:spPr>
            <a:xfrm flipV="1">
              <a:off x="7387770" y="2416628"/>
              <a:ext cx="0" cy="1163562"/>
            </a:xfrm>
            <a:prstGeom prst="line">
              <a:avLst/>
            </a:prstGeom>
            <a:grpFill/>
            <a:ln w="190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8FD9838E-F1AF-094C-BF3F-96192BBBD185}"/>
                </a:ext>
              </a:extLst>
            </p:cNvPr>
            <p:cNvCxnSpPr/>
            <p:nvPr/>
          </p:nvCxnSpPr>
          <p:spPr>
            <a:xfrm flipV="1">
              <a:off x="1794933" y="3718076"/>
              <a:ext cx="0" cy="1163562"/>
            </a:xfrm>
            <a:prstGeom prst="line">
              <a:avLst/>
            </a:prstGeom>
            <a:grpFill/>
            <a:ln w="190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B8F3DA9A-3685-284E-944C-A4D4E463900B}"/>
                </a:ext>
              </a:extLst>
            </p:cNvPr>
            <p:cNvCxnSpPr/>
            <p:nvPr/>
          </p:nvCxnSpPr>
          <p:spPr>
            <a:xfrm>
              <a:off x="1773162" y="4893733"/>
              <a:ext cx="5600095" cy="0"/>
            </a:xfrm>
            <a:prstGeom prst="line">
              <a:avLst/>
            </a:prstGeom>
            <a:grpFill/>
            <a:ln w="190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grpSp>
      <p:sp>
        <p:nvSpPr>
          <p:cNvPr id="72" name="TextBox 71">
            <a:extLst>
              <a:ext uri="{FF2B5EF4-FFF2-40B4-BE49-F238E27FC236}">
                <a16:creationId xmlns:a16="http://schemas.microsoft.com/office/drawing/2014/main" id="{A9F4C13D-8764-DD49-BFB1-FA1116A532BF}"/>
              </a:ext>
            </a:extLst>
          </p:cNvPr>
          <p:cNvSpPr txBox="1"/>
          <p:nvPr/>
        </p:nvSpPr>
        <p:spPr>
          <a:xfrm>
            <a:off x="404971" y="2667727"/>
            <a:ext cx="1426091" cy="300082"/>
          </a:xfrm>
          <a:prstGeom prst="rect">
            <a:avLst/>
          </a:prstGeom>
          <a:noFill/>
        </p:spPr>
        <p:txBody>
          <a:bodyPr wrap="square" rtlCol="0" anchor="ctr">
            <a:spAutoFit/>
          </a:bodyPr>
          <a:lstStyle/>
          <a:p>
            <a:pPr algn="ctr"/>
            <a:r>
              <a:rPr lang="en-US" sz="1350" b="1" dirty="0">
                <a:solidFill>
                  <a:schemeClr val="accent1"/>
                </a:solidFill>
                <a:latin typeface="Roboto" panose="02000000000000000000" pitchFamily="2" charset="0"/>
                <a:ea typeface="Roboto" panose="02000000000000000000" pitchFamily="2" charset="0"/>
                <a:cs typeface="Roboto" panose="02000000000000000000" pitchFamily="2" charset="0"/>
              </a:rPr>
              <a:t>From contact…</a:t>
            </a:r>
          </a:p>
        </p:txBody>
      </p:sp>
      <p:sp>
        <p:nvSpPr>
          <p:cNvPr id="73" name="TextBox 72">
            <a:extLst>
              <a:ext uri="{FF2B5EF4-FFF2-40B4-BE49-F238E27FC236}">
                <a16:creationId xmlns:a16="http://schemas.microsoft.com/office/drawing/2014/main" id="{2FD90936-C379-1E40-9EA1-DF6C1605471D}"/>
              </a:ext>
            </a:extLst>
          </p:cNvPr>
          <p:cNvSpPr txBox="1"/>
          <p:nvPr/>
        </p:nvSpPr>
        <p:spPr>
          <a:xfrm>
            <a:off x="5350049" y="4428647"/>
            <a:ext cx="1042243" cy="300082"/>
          </a:xfrm>
          <a:prstGeom prst="rect">
            <a:avLst/>
          </a:prstGeom>
          <a:noFill/>
        </p:spPr>
        <p:txBody>
          <a:bodyPr wrap="square" rtlCol="0" anchor="ctr">
            <a:spAutoFit/>
          </a:bodyPr>
          <a:lstStyle/>
          <a:p>
            <a:pPr algn="r"/>
            <a:r>
              <a:rPr lang="en-US" sz="1350" b="1" dirty="0">
                <a:solidFill>
                  <a:schemeClr val="accent1"/>
                </a:solidFill>
                <a:latin typeface="Roboto" panose="02000000000000000000" pitchFamily="2" charset="0"/>
                <a:ea typeface="Roboto" panose="02000000000000000000" pitchFamily="2" charset="0"/>
                <a:cs typeface="Roboto" panose="02000000000000000000" pitchFamily="2" charset="0"/>
              </a:rPr>
              <a:t>…to arrival </a:t>
            </a:r>
          </a:p>
        </p:txBody>
      </p:sp>
      <p:sp>
        <p:nvSpPr>
          <p:cNvPr id="74" name="TextBox 73">
            <a:extLst>
              <a:ext uri="{FF2B5EF4-FFF2-40B4-BE49-F238E27FC236}">
                <a16:creationId xmlns:a16="http://schemas.microsoft.com/office/drawing/2014/main" id="{A728FA9A-7FA8-0646-B769-7C8D26FAEB90}"/>
              </a:ext>
            </a:extLst>
          </p:cNvPr>
          <p:cNvSpPr txBox="1"/>
          <p:nvPr/>
        </p:nvSpPr>
        <p:spPr>
          <a:xfrm>
            <a:off x="3194631" y="2832838"/>
            <a:ext cx="848676" cy="415498"/>
          </a:xfrm>
          <a:prstGeom prst="rect">
            <a:avLst/>
          </a:prstGeom>
          <a:noFill/>
        </p:spPr>
        <p:txBody>
          <a:bodyPr wrap="square" rtlCol="0" anchor="ctr">
            <a:spAutoFit/>
          </a:bodyPr>
          <a:lstStyle/>
          <a:p>
            <a:pPr algn="ctr"/>
            <a:r>
              <a:rPr lang="en-US" sz="1050" dirty="0">
                <a:solidFill>
                  <a:schemeClr val="accent6"/>
                </a:solidFill>
                <a:latin typeface="Arial Regular"/>
                <a:ea typeface="Roboto Light" charset="0"/>
                <a:cs typeface="Roboto Light" charset="0"/>
              </a:rPr>
              <a:t>Eligibility &amp;</a:t>
            </a:r>
            <a:br>
              <a:rPr lang="en-US" sz="1050" dirty="0">
                <a:solidFill>
                  <a:schemeClr val="accent6"/>
                </a:solidFill>
                <a:latin typeface="Arial Regular"/>
                <a:ea typeface="Roboto Light" charset="0"/>
                <a:cs typeface="Roboto Light" charset="0"/>
              </a:rPr>
            </a:br>
            <a:r>
              <a:rPr lang="en-US" sz="1050" dirty="0">
                <a:solidFill>
                  <a:schemeClr val="accent6"/>
                </a:solidFill>
                <a:latin typeface="Arial Regular"/>
                <a:ea typeface="Roboto Light" charset="0"/>
                <a:cs typeface="Roboto Light" charset="0"/>
              </a:rPr>
              <a:t>Benefits</a:t>
            </a:r>
          </a:p>
        </p:txBody>
      </p:sp>
      <p:sp>
        <p:nvSpPr>
          <p:cNvPr id="75" name="TextBox 74">
            <a:extLst>
              <a:ext uri="{FF2B5EF4-FFF2-40B4-BE49-F238E27FC236}">
                <a16:creationId xmlns:a16="http://schemas.microsoft.com/office/drawing/2014/main" id="{B9B43FAE-BC8A-FA44-8A49-AEC364C1AE62}"/>
              </a:ext>
            </a:extLst>
          </p:cNvPr>
          <p:cNvSpPr txBox="1"/>
          <p:nvPr/>
        </p:nvSpPr>
        <p:spPr>
          <a:xfrm>
            <a:off x="1954228" y="3639030"/>
            <a:ext cx="1424278" cy="415498"/>
          </a:xfrm>
          <a:prstGeom prst="rect">
            <a:avLst/>
          </a:prstGeom>
          <a:noFill/>
        </p:spPr>
        <p:txBody>
          <a:bodyPr wrap="square" rtlCol="0" anchor="b">
            <a:spAutoFit/>
          </a:bodyPr>
          <a:lstStyle/>
          <a:p>
            <a:pPr algn="ctr"/>
            <a:r>
              <a:rPr lang="en-US" sz="1050" dirty="0">
                <a:solidFill>
                  <a:schemeClr val="accent6"/>
                </a:solidFill>
                <a:latin typeface="Arial Regular"/>
                <a:ea typeface="Roboto Light" charset="0"/>
                <a:cs typeface="Roboto Light" charset="0"/>
              </a:rPr>
              <a:t>Insurance </a:t>
            </a:r>
          </a:p>
          <a:p>
            <a:pPr algn="ctr"/>
            <a:r>
              <a:rPr lang="en-US" sz="1050" dirty="0">
                <a:solidFill>
                  <a:schemeClr val="accent6"/>
                </a:solidFill>
                <a:latin typeface="Arial Regular"/>
                <a:ea typeface="Roboto Light" charset="0"/>
                <a:cs typeface="Roboto Light" charset="0"/>
              </a:rPr>
              <a:t>Verification</a:t>
            </a:r>
          </a:p>
        </p:txBody>
      </p:sp>
      <p:sp>
        <p:nvSpPr>
          <p:cNvPr id="76" name="TextBox 75">
            <a:extLst>
              <a:ext uri="{FF2B5EF4-FFF2-40B4-BE49-F238E27FC236}">
                <a16:creationId xmlns:a16="http://schemas.microsoft.com/office/drawing/2014/main" id="{71E7C021-3CD6-AD46-983E-78546B3F4967}"/>
              </a:ext>
            </a:extLst>
          </p:cNvPr>
          <p:cNvSpPr txBox="1"/>
          <p:nvPr/>
        </p:nvSpPr>
        <p:spPr>
          <a:xfrm>
            <a:off x="3829923" y="3639030"/>
            <a:ext cx="1165890" cy="415498"/>
          </a:xfrm>
          <a:prstGeom prst="rect">
            <a:avLst/>
          </a:prstGeom>
          <a:noFill/>
        </p:spPr>
        <p:txBody>
          <a:bodyPr wrap="square" rtlCol="0" anchor="b">
            <a:spAutoFit/>
          </a:bodyPr>
          <a:lstStyle/>
          <a:p>
            <a:pPr algn="ctr"/>
            <a:r>
              <a:rPr lang="en-US" sz="1050" dirty="0">
                <a:solidFill>
                  <a:schemeClr val="accent6"/>
                </a:solidFill>
                <a:latin typeface="Arial Regular"/>
                <a:ea typeface="Roboto Light" charset="0"/>
                <a:cs typeface="Roboto Light" charset="0"/>
              </a:rPr>
              <a:t>Patient Liability Estimation</a:t>
            </a:r>
          </a:p>
        </p:txBody>
      </p:sp>
      <p:sp>
        <p:nvSpPr>
          <p:cNvPr id="77" name="TextBox 76">
            <a:extLst>
              <a:ext uri="{FF2B5EF4-FFF2-40B4-BE49-F238E27FC236}">
                <a16:creationId xmlns:a16="http://schemas.microsoft.com/office/drawing/2014/main" id="{0969ABC9-5F83-7041-A352-1FAE85E06C33}"/>
              </a:ext>
            </a:extLst>
          </p:cNvPr>
          <p:cNvSpPr txBox="1"/>
          <p:nvPr/>
        </p:nvSpPr>
        <p:spPr>
          <a:xfrm>
            <a:off x="4415397" y="4516304"/>
            <a:ext cx="1088414" cy="415498"/>
          </a:xfrm>
          <a:prstGeom prst="rect">
            <a:avLst/>
          </a:prstGeom>
          <a:noFill/>
        </p:spPr>
        <p:txBody>
          <a:bodyPr wrap="square" rtlCol="0" anchor="b">
            <a:spAutoFit/>
          </a:bodyPr>
          <a:lstStyle/>
          <a:p>
            <a:pPr algn="ctr"/>
            <a:r>
              <a:rPr lang="en-US" sz="1050" dirty="0">
                <a:solidFill>
                  <a:schemeClr val="accent6"/>
                </a:solidFill>
                <a:latin typeface="Arial Regular"/>
                <a:ea typeface="Roboto Light" charset="0"/>
                <a:cs typeface="Roboto Light" charset="0"/>
              </a:rPr>
              <a:t>Financial Counseling</a:t>
            </a:r>
          </a:p>
        </p:txBody>
      </p:sp>
      <p:sp>
        <p:nvSpPr>
          <p:cNvPr id="78" name="TextBox 77">
            <a:extLst>
              <a:ext uri="{FF2B5EF4-FFF2-40B4-BE49-F238E27FC236}">
                <a16:creationId xmlns:a16="http://schemas.microsoft.com/office/drawing/2014/main" id="{71AAE1B1-3113-DA4C-A7E8-6C2224953BA2}"/>
              </a:ext>
            </a:extLst>
          </p:cNvPr>
          <p:cNvSpPr txBox="1"/>
          <p:nvPr/>
        </p:nvSpPr>
        <p:spPr>
          <a:xfrm>
            <a:off x="3238671" y="4677886"/>
            <a:ext cx="1058635" cy="253916"/>
          </a:xfrm>
          <a:prstGeom prst="rect">
            <a:avLst/>
          </a:prstGeom>
          <a:noFill/>
        </p:spPr>
        <p:txBody>
          <a:bodyPr wrap="square" rtlCol="0" anchor="b">
            <a:spAutoFit/>
          </a:bodyPr>
          <a:lstStyle/>
          <a:p>
            <a:pPr algn="ctr"/>
            <a:r>
              <a:rPr lang="en-US" sz="1050" dirty="0">
                <a:solidFill>
                  <a:schemeClr val="accent6"/>
                </a:solidFill>
                <a:latin typeface="Arial Regular"/>
                <a:ea typeface="Roboto Light" charset="0"/>
                <a:cs typeface="Roboto Light" charset="0"/>
              </a:rPr>
              <a:t>Authorization</a:t>
            </a:r>
          </a:p>
        </p:txBody>
      </p:sp>
      <p:sp>
        <p:nvSpPr>
          <p:cNvPr id="79" name="TextBox 78">
            <a:extLst>
              <a:ext uri="{FF2B5EF4-FFF2-40B4-BE49-F238E27FC236}">
                <a16:creationId xmlns:a16="http://schemas.microsoft.com/office/drawing/2014/main" id="{6B0B8D37-819A-8547-B431-9D75ECB353D1}"/>
              </a:ext>
            </a:extLst>
          </p:cNvPr>
          <p:cNvSpPr txBox="1"/>
          <p:nvPr/>
        </p:nvSpPr>
        <p:spPr>
          <a:xfrm>
            <a:off x="1610597" y="4539388"/>
            <a:ext cx="1567673" cy="392415"/>
          </a:xfrm>
          <a:prstGeom prst="rect">
            <a:avLst/>
          </a:prstGeom>
          <a:noFill/>
        </p:spPr>
        <p:txBody>
          <a:bodyPr wrap="square" rtlCol="0" anchor="b">
            <a:spAutoFit/>
          </a:bodyPr>
          <a:lstStyle/>
          <a:p>
            <a:pPr algn="ctr"/>
            <a:r>
              <a:rPr lang="en-US" sz="1050" dirty="0">
                <a:solidFill>
                  <a:schemeClr val="accent6"/>
                </a:solidFill>
                <a:latin typeface="Arial Regular"/>
                <a:ea typeface="Roboto Light" charset="0"/>
                <a:cs typeface="Roboto Light" charset="0"/>
              </a:rPr>
              <a:t>Service Collections </a:t>
            </a:r>
          </a:p>
          <a:p>
            <a:pPr algn="ctr"/>
            <a:r>
              <a:rPr lang="en-US" sz="900" dirty="0">
                <a:solidFill>
                  <a:schemeClr val="accent6"/>
                </a:solidFill>
                <a:latin typeface="Arial Regular"/>
                <a:ea typeface="Roboto Light" charset="0"/>
                <a:cs typeface="Roboto Light" charset="0"/>
              </a:rPr>
              <a:t>(pre- or point-of-service)</a:t>
            </a:r>
          </a:p>
        </p:txBody>
      </p:sp>
      <p:sp>
        <p:nvSpPr>
          <p:cNvPr id="80" name="TextBox 79">
            <a:extLst>
              <a:ext uri="{FF2B5EF4-FFF2-40B4-BE49-F238E27FC236}">
                <a16:creationId xmlns:a16="http://schemas.microsoft.com/office/drawing/2014/main" id="{0129A63C-D497-354D-A3BC-A53373AEA5C1}"/>
              </a:ext>
            </a:extLst>
          </p:cNvPr>
          <p:cNvSpPr txBox="1"/>
          <p:nvPr/>
        </p:nvSpPr>
        <p:spPr>
          <a:xfrm>
            <a:off x="1785629" y="2905069"/>
            <a:ext cx="924178" cy="253916"/>
          </a:xfrm>
          <a:prstGeom prst="rect">
            <a:avLst/>
          </a:prstGeom>
          <a:noFill/>
        </p:spPr>
        <p:txBody>
          <a:bodyPr wrap="square" rtlCol="0" anchor="ctr">
            <a:spAutoFit/>
          </a:bodyPr>
          <a:lstStyle/>
          <a:p>
            <a:pPr algn="r"/>
            <a:r>
              <a:rPr lang="en-US" sz="1050" dirty="0">
                <a:solidFill>
                  <a:schemeClr val="accent6"/>
                </a:solidFill>
                <a:latin typeface="Arial Regular"/>
                <a:ea typeface="Roboto Light" charset="0"/>
                <a:cs typeface="Roboto Light" charset="0"/>
              </a:rPr>
              <a:t>Registration</a:t>
            </a:r>
          </a:p>
        </p:txBody>
      </p:sp>
      <p:sp>
        <p:nvSpPr>
          <p:cNvPr id="81" name="TextBox 80">
            <a:extLst>
              <a:ext uri="{FF2B5EF4-FFF2-40B4-BE49-F238E27FC236}">
                <a16:creationId xmlns:a16="http://schemas.microsoft.com/office/drawing/2014/main" id="{71308009-85AD-FC49-99D4-6B9A8515980B}"/>
              </a:ext>
            </a:extLst>
          </p:cNvPr>
          <p:cNvSpPr txBox="1"/>
          <p:nvPr/>
        </p:nvSpPr>
        <p:spPr>
          <a:xfrm>
            <a:off x="4398513" y="2808542"/>
            <a:ext cx="1122181" cy="415498"/>
          </a:xfrm>
          <a:prstGeom prst="rect">
            <a:avLst/>
          </a:prstGeom>
          <a:noFill/>
        </p:spPr>
        <p:txBody>
          <a:bodyPr wrap="square" rtlCol="0" anchor="ctr">
            <a:spAutoFit/>
          </a:bodyPr>
          <a:lstStyle/>
          <a:p>
            <a:pPr algn="ctr"/>
            <a:r>
              <a:rPr lang="en-US" sz="1050" dirty="0">
                <a:solidFill>
                  <a:schemeClr val="accent6"/>
                </a:solidFill>
                <a:latin typeface="Arial Regular"/>
                <a:ea typeface="Roboto Light" charset="0"/>
                <a:cs typeface="Roboto Light" charset="0"/>
              </a:rPr>
              <a:t>Address &amp; </a:t>
            </a:r>
          </a:p>
          <a:p>
            <a:pPr algn="ctr"/>
            <a:r>
              <a:rPr lang="en-US" sz="1050" dirty="0">
                <a:solidFill>
                  <a:schemeClr val="accent6"/>
                </a:solidFill>
                <a:latin typeface="Arial Regular"/>
                <a:ea typeface="Roboto Light" charset="0"/>
                <a:cs typeface="Roboto Light" charset="0"/>
              </a:rPr>
              <a:t>ID Verification</a:t>
            </a:r>
          </a:p>
        </p:txBody>
      </p:sp>
      <p:sp>
        <p:nvSpPr>
          <p:cNvPr id="108" name="TextBox 107">
            <a:extLst>
              <a:ext uri="{FF2B5EF4-FFF2-40B4-BE49-F238E27FC236}">
                <a16:creationId xmlns:a16="http://schemas.microsoft.com/office/drawing/2014/main" id="{7F1CA872-815D-8444-94CE-08E4AB6972CC}"/>
              </a:ext>
            </a:extLst>
          </p:cNvPr>
          <p:cNvSpPr txBox="1"/>
          <p:nvPr/>
        </p:nvSpPr>
        <p:spPr>
          <a:xfrm>
            <a:off x="519794" y="3542963"/>
            <a:ext cx="1077212" cy="646332"/>
          </a:xfrm>
          <a:prstGeom prst="rect">
            <a:avLst/>
          </a:prstGeom>
          <a:noFill/>
        </p:spPr>
        <p:txBody>
          <a:bodyPr wrap="square" rtlCol="0" anchor="ctr">
            <a:spAutoFit/>
          </a:bodyPr>
          <a:lstStyle/>
          <a:p>
            <a:pPr algn="ctr"/>
            <a:r>
              <a:rPr lang="en-US" sz="900" dirty="0">
                <a:solidFill>
                  <a:schemeClr val="accent6"/>
                </a:solidFill>
                <a:latin typeface="Arial Regular"/>
                <a:ea typeface="Roboto Light" charset="0"/>
                <a:cs typeface="Roboto Light" charset="0"/>
              </a:rPr>
              <a:t>Scheduling</a:t>
            </a:r>
          </a:p>
          <a:p>
            <a:pPr algn="ctr"/>
            <a:r>
              <a:rPr lang="en-US" sz="900" dirty="0">
                <a:solidFill>
                  <a:schemeClr val="accent6"/>
                </a:solidFill>
                <a:latin typeface="Arial Regular"/>
                <a:ea typeface="Roboto Light" charset="0"/>
                <a:cs typeface="Roboto Light" charset="0"/>
              </a:rPr>
              <a:t>Call center</a:t>
            </a:r>
          </a:p>
          <a:p>
            <a:pPr algn="ctr"/>
            <a:r>
              <a:rPr lang="en-US" sz="900" dirty="0">
                <a:solidFill>
                  <a:schemeClr val="accent6"/>
                </a:solidFill>
                <a:latin typeface="Arial Regular"/>
                <a:ea typeface="Roboto Light" charset="0"/>
                <a:cs typeface="Roboto Light" charset="0"/>
              </a:rPr>
              <a:t>ED registration</a:t>
            </a:r>
          </a:p>
          <a:p>
            <a:pPr algn="ctr"/>
            <a:endParaRPr lang="en-US" sz="900" dirty="0">
              <a:solidFill>
                <a:schemeClr val="accent6"/>
              </a:solidFill>
              <a:latin typeface="Arial Regular"/>
              <a:ea typeface="Roboto Light" charset="0"/>
              <a:cs typeface="Roboto Light" charset="0"/>
            </a:endParaRPr>
          </a:p>
        </p:txBody>
      </p:sp>
      <p:grpSp>
        <p:nvGrpSpPr>
          <p:cNvPr id="109" name="Group 108">
            <a:extLst>
              <a:ext uri="{FF2B5EF4-FFF2-40B4-BE49-F238E27FC236}">
                <a16:creationId xmlns:a16="http://schemas.microsoft.com/office/drawing/2014/main" id="{A92AF821-40B6-AC43-8F60-810194B92FE4}"/>
              </a:ext>
            </a:extLst>
          </p:cNvPr>
          <p:cNvGrpSpPr/>
          <p:nvPr/>
        </p:nvGrpSpPr>
        <p:grpSpPr>
          <a:xfrm>
            <a:off x="866258" y="3085874"/>
            <a:ext cx="400050" cy="314325"/>
            <a:chOff x="3840163" y="8963025"/>
            <a:chExt cx="533400" cy="419100"/>
          </a:xfrm>
          <a:solidFill>
            <a:schemeClr val="accent2"/>
          </a:solidFill>
        </p:grpSpPr>
        <p:sp>
          <p:nvSpPr>
            <p:cNvPr id="111" name="Freeform 110">
              <a:extLst>
                <a:ext uri="{FF2B5EF4-FFF2-40B4-BE49-F238E27FC236}">
                  <a16:creationId xmlns:a16="http://schemas.microsoft.com/office/drawing/2014/main" id="{341E9E86-EE81-834E-B22F-5783B26F2C03}"/>
                </a:ext>
              </a:extLst>
            </p:cNvPr>
            <p:cNvSpPr>
              <a:spLocks noChangeArrowheads="1"/>
            </p:cNvSpPr>
            <p:nvPr/>
          </p:nvSpPr>
          <p:spPr bwMode="auto">
            <a:xfrm>
              <a:off x="3949700" y="9004300"/>
              <a:ext cx="314325" cy="377825"/>
            </a:xfrm>
            <a:custGeom>
              <a:avLst/>
              <a:gdLst>
                <a:gd name="T0" fmla="*/ 436 w 874"/>
                <a:gd name="T1" fmla="*/ 34 h 1050"/>
                <a:gd name="T2" fmla="*/ 436 w 874"/>
                <a:gd name="T3" fmla="*/ 34 h 1050"/>
                <a:gd name="T4" fmla="*/ 436 w 874"/>
                <a:gd name="T5" fmla="*/ 34 h 1050"/>
                <a:gd name="T6" fmla="*/ 436 w 874"/>
                <a:gd name="T7" fmla="*/ 34 h 1050"/>
                <a:gd name="T8" fmla="*/ 128 w 874"/>
                <a:gd name="T9" fmla="*/ 159 h 1050"/>
                <a:gd name="T10" fmla="*/ 45 w 874"/>
                <a:gd name="T11" fmla="*/ 411 h 1050"/>
                <a:gd name="T12" fmla="*/ 152 w 874"/>
                <a:gd name="T13" fmla="*/ 862 h 1050"/>
                <a:gd name="T14" fmla="*/ 436 w 874"/>
                <a:gd name="T15" fmla="*/ 1012 h 1050"/>
                <a:gd name="T16" fmla="*/ 721 w 874"/>
                <a:gd name="T17" fmla="*/ 862 h 1050"/>
                <a:gd name="T18" fmla="*/ 827 w 874"/>
                <a:gd name="T19" fmla="*/ 411 h 1050"/>
                <a:gd name="T20" fmla="*/ 745 w 874"/>
                <a:gd name="T21" fmla="*/ 159 h 1050"/>
                <a:gd name="T22" fmla="*/ 436 w 874"/>
                <a:gd name="T23" fmla="*/ 34 h 1050"/>
                <a:gd name="T24" fmla="*/ 436 w 874"/>
                <a:gd name="T25" fmla="*/ 1049 h 1050"/>
                <a:gd name="T26" fmla="*/ 436 w 874"/>
                <a:gd name="T27" fmla="*/ 1049 h 1050"/>
                <a:gd name="T28" fmla="*/ 436 w 874"/>
                <a:gd name="T29" fmla="*/ 1049 h 1050"/>
                <a:gd name="T30" fmla="*/ 436 w 874"/>
                <a:gd name="T31" fmla="*/ 1049 h 1050"/>
                <a:gd name="T32" fmla="*/ 123 w 874"/>
                <a:gd name="T33" fmla="*/ 883 h 1050"/>
                <a:gd name="T34" fmla="*/ 10 w 874"/>
                <a:gd name="T35" fmla="*/ 413 h 1050"/>
                <a:gd name="T36" fmla="*/ 101 w 874"/>
                <a:gd name="T37" fmla="*/ 136 h 1050"/>
                <a:gd name="T38" fmla="*/ 436 w 874"/>
                <a:gd name="T39" fmla="*/ 0 h 1050"/>
                <a:gd name="T40" fmla="*/ 771 w 874"/>
                <a:gd name="T41" fmla="*/ 136 h 1050"/>
                <a:gd name="T42" fmla="*/ 862 w 874"/>
                <a:gd name="T43" fmla="*/ 413 h 1050"/>
                <a:gd name="T44" fmla="*/ 750 w 874"/>
                <a:gd name="T45" fmla="*/ 883 h 1050"/>
                <a:gd name="T46" fmla="*/ 436 w 874"/>
                <a:gd name="T47" fmla="*/ 1049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4" h="1050">
                  <a:moveTo>
                    <a:pt x="436" y="34"/>
                  </a:moveTo>
                  <a:lnTo>
                    <a:pt x="436" y="34"/>
                  </a:lnTo>
                  <a:lnTo>
                    <a:pt x="436" y="34"/>
                  </a:lnTo>
                  <a:lnTo>
                    <a:pt x="436" y="34"/>
                  </a:lnTo>
                  <a:cubicBezTo>
                    <a:pt x="309" y="34"/>
                    <a:pt x="199" y="80"/>
                    <a:pt x="128" y="159"/>
                  </a:cubicBezTo>
                  <a:cubicBezTo>
                    <a:pt x="67" y="225"/>
                    <a:pt x="37" y="318"/>
                    <a:pt x="45" y="411"/>
                  </a:cubicBezTo>
                  <a:cubicBezTo>
                    <a:pt x="72" y="646"/>
                    <a:pt x="107" y="795"/>
                    <a:pt x="152" y="862"/>
                  </a:cubicBezTo>
                  <a:cubicBezTo>
                    <a:pt x="202" y="936"/>
                    <a:pt x="303" y="1012"/>
                    <a:pt x="436" y="1012"/>
                  </a:cubicBezTo>
                  <a:cubicBezTo>
                    <a:pt x="572" y="1012"/>
                    <a:pt x="673" y="936"/>
                    <a:pt x="721" y="862"/>
                  </a:cubicBezTo>
                  <a:cubicBezTo>
                    <a:pt x="766" y="795"/>
                    <a:pt x="800" y="646"/>
                    <a:pt x="827" y="411"/>
                  </a:cubicBezTo>
                  <a:cubicBezTo>
                    <a:pt x="838" y="318"/>
                    <a:pt x="808" y="225"/>
                    <a:pt x="745" y="159"/>
                  </a:cubicBezTo>
                  <a:cubicBezTo>
                    <a:pt x="676" y="80"/>
                    <a:pt x="564" y="34"/>
                    <a:pt x="436" y="34"/>
                  </a:cubicBezTo>
                  <a:close/>
                  <a:moveTo>
                    <a:pt x="436" y="1049"/>
                  </a:moveTo>
                  <a:lnTo>
                    <a:pt x="436" y="1049"/>
                  </a:lnTo>
                  <a:lnTo>
                    <a:pt x="436" y="1049"/>
                  </a:lnTo>
                  <a:lnTo>
                    <a:pt x="436" y="1049"/>
                  </a:lnTo>
                  <a:cubicBezTo>
                    <a:pt x="290" y="1049"/>
                    <a:pt x="178" y="962"/>
                    <a:pt x="123" y="883"/>
                  </a:cubicBezTo>
                  <a:cubicBezTo>
                    <a:pt x="75" y="809"/>
                    <a:pt x="37" y="657"/>
                    <a:pt x="10" y="413"/>
                  </a:cubicBezTo>
                  <a:cubicBezTo>
                    <a:pt x="0" y="313"/>
                    <a:pt x="32" y="210"/>
                    <a:pt x="101" y="136"/>
                  </a:cubicBezTo>
                  <a:cubicBezTo>
                    <a:pt x="181" y="47"/>
                    <a:pt x="298" y="0"/>
                    <a:pt x="436" y="0"/>
                  </a:cubicBezTo>
                  <a:cubicBezTo>
                    <a:pt x="574" y="0"/>
                    <a:pt x="694" y="47"/>
                    <a:pt x="771" y="136"/>
                  </a:cubicBezTo>
                  <a:cubicBezTo>
                    <a:pt x="841" y="210"/>
                    <a:pt x="873" y="313"/>
                    <a:pt x="862" y="413"/>
                  </a:cubicBezTo>
                  <a:cubicBezTo>
                    <a:pt x="835" y="657"/>
                    <a:pt x="800" y="809"/>
                    <a:pt x="750" y="883"/>
                  </a:cubicBezTo>
                  <a:cubicBezTo>
                    <a:pt x="697" y="962"/>
                    <a:pt x="585" y="1049"/>
                    <a:pt x="436" y="1049"/>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12" name="Freeform 111">
              <a:extLst>
                <a:ext uri="{FF2B5EF4-FFF2-40B4-BE49-F238E27FC236}">
                  <a16:creationId xmlns:a16="http://schemas.microsoft.com/office/drawing/2014/main" id="{17EE65C6-BBB0-AF48-87CC-12467A766339}"/>
                </a:ext>
              </a:extLst>
            </p:cNvPr>
            <p:cNvSpPr>
              <a:spLocks noChangeArrowheads="1"/>
            </p:cNvSpPr>
            <p:nvPr/>
          </p:nvSpPr>
          <p:spPr bwMode="auto">
            <a:xfrm>
              <a:off x="3840163" y="9151938"/>
              <a:ext cx="214312" cy="160337"/>
            </a:xfrm>
            <a:custGeom>
              <a:avLst/>
              <a:gdLst>
                <a:gd name="T0" fmla="*/ 278 w 594"/>
                <a:gd name="T1" fmla="*/ 443 h 444"/>
                <a:gd name="T2" fmla="*/ 278 w 594"/>
                <a:gd name="T3" fmla="*/ 443 h 444"/>
                <a:gd name="T4" fmla="*/ 278 w 594"/>
                <a:gd name="T5" fmla="*/ 443 h 444"/>
                <a:gd name="T6" fmla="*/ 278 w 594"/>
                <a:gd name="T7" fmla="*/ 443 h 444"/>
                <a:gd name="T8" fmla="*/ 26 w 594"/>
                <a:gd name="T9" fmla="*/ 249 h 444"/>
                <a:gd name="T10" fmla="*/ 220 w 594"/>
                <a:gd name="T11" fmla="*/ 0 h 444"/>
                <a:gd name="T12" fmla="*/ 220 w 594"/>
                <a:gd name="T13" fmla="*/ 0 h 444"/>
                <a:gd name="T14" fmla="*/ 228 w 594"/>
                <a:gd name="T15" fmla="*/ 35 h 444"/>
                <a:gd name="T16" fmla="*/ 228 w 594"/>
                <a:gd name="T17" fmla="*/ 35 h 444"/>
                <a:gd name="T18" fmla="*/ 63 w 594"/>
                <a:gd name="T19" fmla="*/ 246 h 444"/>
                <a:gd name="T20" fmla="*/ 289 w 594"/>
                <a:gd name="T21" fmla="*/ 409 h 444"/>
                <a:gd name="T22" fmla="*/ 289 w 594"/>
                <a:gd name="T23" fmla="*/ 409 h 444"/>
                <a:gd name="T24" fmla="*/ 300 w 594"/>
                <a:gd name="T25" fmla="*/ 406 h 444"/>
                <a:gd name="T26" fmla="*/ 593 w 594"/>
                <a:gd name="T27" fmla="*/ 406 h 444"/>
                <a:gd name="T28" fmla="*/ 593 w 594"/>
                <a:gd name="T29" fmla="*/ 443 h 444"/>
                <a:gd name="T30" fmla="*/ 292 w 594"/>
                <a:gd name="T31" fmla="*/ 443 h 444"/>
                <a:gd name="T32" fmla="*/ 292 w 594"/>
                <a:gd name="T33" fmla="*/ 443 h 444"/>
                <a:gd name="T34" fmla="*/ 278 w 594"/>
                <a:gd name="T35" fmla="*/ 44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444">
                  <a:moveTo>
                    <a:pt x="278" y="443"/>
                  </a:moveTo>
                  <a:lnTo>
                    <a:pt x="278" y="443"/>
                  </a:lnTo>
                  <a:lnTo>
                    <a:pt x="278" y="443"/>
                  </a:lnTo>
                  <a:lnTo>
                    <a:pt x="278" y="443"/>
                  </a:lnTo>
                  <a:cubicBezTo>
                    <a:pt x="92" y="443"/>
                    <a:pt x="39" y="340"/>
                    <a:pt x="26" y="249"/>
                  </a:cubicBezTo>
                  <a:cubicBezTo>
                    <a:pt x="0" y="43"/>
                    <a:pt x="218" y="0"/>
                    <a:pt x="220" y="0"/>
                  </a:cubicBezTo>
                  <a:lnTo>
                    <a:pt x="220" y="0"/>
                  </a:lnTo>
                  <a:lnTo>
                    <a:pt x="228" y="35"/>
                  </a:lnTo>
                  <a:lnTo>
                    <a:pt x="228" y="35"/>
                  </a:lnTo>
                  <a:cubicBezTo>
                    <a:pt x="220" y="37"/>
                    <a:pt x="39" y="72"/>
                    <a:pt x="63" y="246"/>
                  </a:cubicBezTo>
                  <a:cubicBezTo>
                    <a:pt x="84" y="414"/>
                    <a:pt x="239" y="409"/>
                    <a:pt x="289" y="409"/>
                  </a:cubicBezTo>
                  <a:lnTo>
                    <a:pt x="289" y="409"/>
                  </a:lnTo>
                  <a:lnTo>
                    <a:pt x="300" y="406"/>
                  </a:lnTo>
                  <a:lnTo>
                    <a:pt x="593" y="406"/>
                  </a:lnTo>
                  <a:lnTo>
                    <a:pt x="593" y="443"/>
                  </a:lnTo>
                  <a:lnTo>
                    <a:pt x="292" y="443"/>
                  </a:lnTo>
                  <a:lnTo>
                    <a:pt x="292" y="443"/>
                  </a:lnTo>
                  <a:cubicBezTo>
                    <a:pt x="286" y="443"/>
                    <a:pt x="281" y="443"/>
                    <a:pt x="278" y="44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13" name="Freeform 112">
              <a:extLst>
                <a:ext uri="{FF2B5EF4-FFF2-40B4-BE49-F238E27FC236}">
                  <a16:creationId xmlns:a16="http://schemas.microsoft.com/office/drawing/2014/main" id="{C8EF2B01-6C6B-5F47-A72C-43D4F9E39373}"/>
                </a:ext>
              </a:extLst>
            </p:cNvPr>
            <p:cNvSpPr>
              <a:spLocks noChangeArrowheads="1"/>
            </p:cNvSpPr>
            <p:nvPr/>
          </p:nvSpPr>
          <p:spPr bwMode="auto">
            <a:xfrm>
              <a:off x="3911600" y="8963025"/>
              <a:ext cx="461963" cy="349250"/>
            </a:xfrm>
            <a:custGeom>
              <a:avLst/>
              <a:gdLst>
                <a:gd name="T0" fmla="*/ 1011 w 1283"/>
                <a:gd name="T1" fmla="*/ 936 h 971"/>
                <a:gd name="T2" fmla="*/ 1011 w 1283"/>
                <a:gd name="T3" fmla="*/ 936 h 971"/>
                <a:gd name="T4" fmla="*/ 1011 w 1283"/>
                <a:gd name="T5" fmla="*/ 936 h 971"/>
                <a:gd name="T6" fmla="*/ 1011 w 1283"/>
                <a:gd name="T7" fmla="*/ 936 h 971"/>
                <a:gd name="T8" fmla="*/ 1226 w 1283"/>
                <a:gd name="T9" fmla="*/ 773 h 971"/>
                <a:gd name="T10" fmla="*/ 1080 w 1283"/>
                <a:gd name="T11" fmla="*/ 567 h 971"/>
                <a:gd name="T12" fmla="*/ 1077 w 1283"/>
                <a:gd name="T13" fmla="*/ 572 h 971"/>
                <a:gd name="T14" fmla="*/ 1011 w 1283"/>
                <a:gd name="T15" fmla="*/ 936 h 971"/>
                <a:gd name="T16" fmla="*/ 1011 w 1283"/>
                <a:gd name="T17" fmla="*/ 970 h 971"/>
                <a:gd name="T18" fmla="*/ 1011 w 1283"/>
                <a:gd name="T19" fmla="*/ 970 h 971"/>
                <a:gd name="T20" fmla="*/ 1011 w 1283"/>
                <a:gd name="T21" fmla="*/ 970 h 971"/>
                <a:gd name="T22" fmla="*/ 1011 w 1283"/>
                <a:gd name="T23" fmla="*/ 970 h 971"/>
                <a:gd name="T24" fmla="*/ 998 w 1283"/>
                <a:gd name="T25" fmla="*/ 970 h 971"/>
                <a:gd name="T26" fmla="*/ 998 w 1283"/>
                <a:gd name="T27" fmla="*/ 970 h 971"/>
                <a:gd name="T28" fmla="*/ 966 w 1283"/>
                <a:gd name="T29" fmla="*/ 970 h 971"/>
                <a:gd name="T30" fmla="*/ 971 w 1283"/>
                <a:gd name="T31" fmla="*/ 949 h 971"/>
                <a:gd name="T32" fmla="*/ 971 w 1283"/>
                <a:gd name="T33" fmla="*/ 949 h 971"/>
                <a:gd name="T34" fmla="*/ 1043 w 1283"/>
                <a:gd name="T35" fmla="*/ 567 h 971"/>
                <a:gd name="T36" fmla="*/ 995 w 1283"/>
                <a:gd name="T37" fmla="*/ 276 h 971"/>
                <a:gd name="T38" fmla="*/ 545 w 1283"/>
                <a:gd name="T39" fmla="*/ 34 h 971"/>
                <a:gd name="T40" fmla="*/ 96 w 1283"/>
                <a:gd name="T41" fmla="*/ 276 h 971"/>
                <a:gd name="T42" fmla="*/ 48 w 1283"/>
                <a:gd name="T43" fmla="*/ 567 h 971"/>
                <a:gd name="T44" fmla="*/ 119 w 1283"/>
                <a:gd name="T45" fmla="*/ 949 h 971"/>
                <a:gd name="T46" fmla="*/ 119 w 1283"/>
                <a:gd name="T47" fmla="*/ 949 h 971"/>
                <a:gd name="T48" fmla="*/ 85 w 1283"/>
                <a:gd name="T49" fmla="*/ 957 h 971"/>
                <a:gd name="T50" fmla="*/ 85 w 1283"/>
                <a:gd name="T51" fmla="*/ 957 h 971"/>
                <a:gd name="T52" fmla="*/ 14 w 1283"/>
                <a:gd name="T53" fmla="*/ 572 h 971"/>
                <a:gd name="T54" fmla="*/ 64 w 1283"/>
                <a:gd name="T55" fmla="*/ 260 h 971"/>
                <a:gd name="T56" fmla="*/ 545 w 1283"/>
                <a:gd name="T57" fmla="*/ 0 h 971"/>
                <a:gd name="T58" fmla="*/ 1027 w 1283"/>
                <a:gd name="T59" fmla="*/ 260 h 971"/>
                <a:gd name="T60" fmla="*/ 1082 w 1283"/>
                <a:gd name="T61" fmla="*/ 530 h 971"/>
                <a:gd name="T62" fmla="*/ 1261 w 1283"/>
                <a:gd name="T63" fmla="*/ 776 h 971"/>
                <a:gd name="T64" fmla="*/ 1011 w 1283"/>
                <a:gd name="T65" fmla="*/ 97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3" h="971">
                  <a:moveTo>
                    <a:pt x="1011" y="936"/>
                  </a:moveTo>
                  <a:lnTo>
                    <a:pt x="1011" y="936"/>
                  </a:lnTo>
                  <a:lnTo>
                    <a:pt x="1011" y="936"/>
                  </a:lnTo>
                  <a:lnTo>
                    <a:pt x="1011" y="936"/>
                  </a:lnTo>
                  <a:cubicBezTo>
                    <a:pt x="1072" y="936"/>
                    <a:pt x="1205" y="928"/>
                    <a:pt x="1226" y="773"/>
                  </a:cubicBezTo>
                  <a:cubicBezTo>
                    <a:pt x="1245" y="631"/>
                    <a:pt x="1125" y="580"/>
                    <a:pt x="1080" y="567"/>
                  </a:cubicBezTo>
                  <a:cubicBezTo>
                    <a:pt x="1080" y="570"/>
                    <a:pt x="1080" y="570"/>
                    <a:pt x="1077" y="572"/>
                  </a:cubicBezTo>
                  <a:cubicBezTo>
                    <a:pt x="1058" y="726"/>
                    <a:pt x="1024" y="880"/>
                    <a:pt x="1011" y="936"/>
                  </a:cubicBezTo>
                  <a:close/>
                  <a:moveTo>
                    <a:pt x="1011" y="970"/>
                  </a:moveTo>
                  <a:lnTo>
                    <a:pt x="1011" y="970"/>
                  </a:lnTo>
                  <a:lnTo>
                    <a:pt x="1011" y="970"/>
                  </a:lnTo>
                  <a:lnTo>
                    <a:pt x="1011" y="970"/>
                  </a:lnTo>
                  <a:cubicBezTo>
                    <a:pt x="1006" y="970"/>
                    <a:pt x="1000" y="970"/>
                    <a:pt x="998" y="970"/>
                  </a:cubicBezTo>
                  <a:lnTo>
                    <a:pt x="998" y="970"/>
                  </a:lnTo>
                  <a:lnTo>
                    <a:pt x="966" y="970"/>
                  </a:lnTo>
                  <a:lnTo>
                    <a:pt x="971" y="949"/>
                  </a:lnTo>
                  <a:lnTo>
                    <a:pt x="971" y="949"/>
                  </a:lnTo>
                  <a:cubicBezTo>
                    <a:pt x="974" y="946"/>
                    <a:pt x="1019" y="755"/>
                    <a:pt x="1043" y="567"/>
                  </a:cubicBezTo>
                  <a:cubicBezTo>
                    <a:pt x="1056" y="469"/>
                    <a:pt x="1037" y="358"/>
                    <a:pt x="995" y="276"/>
                  </a:cubicBezTo>
                  <a:cubicBezTo>
                    <a:pt x="933" y="156"/>
                    <a:pt x="769" y="34"/>
                    <a:pt x="545" y="34"/>
                  </a:cubicBezTo>
                  <a:cubicBezTo>
                    <a:pt x="322" y="34"/>
                    <a:pt x="159" y="156"/>
                    <a:pt x="96" y="276"/>
                  </a:cubicBezTo>
                  <a:cubicBezTo>
                    <a:pt x="53" y="358"/>
                    <a:pt x="35" y="469"/>
                    <a:pt x="48" y="567"/>
                  </a:cubicBezTo>
                  <a:cubicBezTo>
                    <a:pt x="74" y="758"/>
                    <a:pt x="119" y="946"/>
                    <a:pt x="119" y="949"/>
                  </a:cubicBezTo>
                  <a:lnTo>
                    <a:pt x="119" y="949"/>
                  </a:lnTo>
                  <a:lnTo>
                    <a:pt x="85" y="957"/>
                  </a:lnTo>
                  <a:lnTo>
                    <a:pt x="85" y="957"/>
                  </a:lnTo>
                  <a:cubicBezTo>
                    <a:pt x="85" y="954"/>
                    <a:pt x="37" y="763"/>
                    <a:pt x="14" y="572"/>
                  </a:cubicBezTo>
                  <a:cubicBezTo>
                    <a:pt x="0" y="464"/>
                    <a:pt x="19" y="347"/>
                    <a:pt x="64" y="260"/>
                  </a:cubicBezTo>
                  <a:cubicBezTo>
                    <a:pt x="146" y="103"/>
                    <a:pt x="340" y="0"/>
                    <a:pt x="545" y="0"/>
                  </a:cubicBezTo>
                  <a:cubicBezTo>
                    <a:pt x="753" y="0"/>
                    <a:pt x="944" y="103"/>
                    <a:pt x="1027" y="260"/>
                  </a:cubicBezTo>
                  <a:cubicBezTo>
                    <a:pt x="1066" y="337"/>
                    <a:pt x="1088" y="435"/>
                    <a:pt x="1082" y="530"/>
                  </a:cubicBezTo>
                  <a:cubicBezTo>
                    <a:pt x="1133" y="546"/>
                    <a:pt x="1282" y="601"/>
                    <a:pt x="1261" y="776"/>
                  </a:cubicBezTo>
                  <a:cubicBezTo>
                    <a:pt x="1250" y="867"/>
                    <a:pt x="1197" y="970"/>
                    <a:pt x="1011" y="9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14" name="Freeform 113">
              <a:extLst>
                <a:ext uri="{FF2B5EF4-FFF2-40B4-BE49-F238E27FC236}">
                  <a16:creationId xmlns:a16="http://schemas.microsoft.com/office/drawing/2014/main" id="{BD6C319E-D490-284C-8243-102DA34E8034}"/>
                </a:ext>
              </a:extLst>
            </p:cNvPr>
            <p:cNvSpPr>
              <a:spLocks noChangeArrowheads="1"/>
            </p:cNvSpPr>
            <p:nvPr/>
          </p:nvSpPr>
          <p:spPr bwMode="auto">
            <a:xfrm>
              <a:off x="4049713" y="9278938"/>
              <a:ext cx="117475" cy="53975"/>
            </a:xfrm>
            <a:custGeom>
              <a:avLst/>
              <a:gdLst>
                <a:gd name="T0" fmla="*/ 74 w 328"/>
                <a:gd name="T1" fmla="*/ 34 h 149"/>
                <a:gd name="T2" fmla="*/ 74 w 328"/>
                <a:gd name="T3" fmla="*/ 34 h 149"/>
                <a:gd name="T4" fmla="*/ 74 w 328"/>
                <a:gd name="T5" fmla="*/ 34 h 149"/>
                <a:gd name="T6" fmla="*/ 74 w 328"/>
                <a:gd name="T7" fmla="*/ 34 h 149"/>
                <a:gd name="T8" fmla="*/ 35 w 328"/>
                <a:gd name="T9" fmla="*/ 74 h 149"/>
                <a:gd name="T10" fmla="*/ 74 w 328"/>
                <a:gd name="T11" fmla="*/ 113 h 149"/>
                <a:gd name="T12" fmla="*/ 74 w 328"/>
                <a:gd name="T13" fmla="*/ 113 h 149"/>
                <a:gd name="T14" fmla="*/ 253 w 328"/>
                <a:gd name="T15" fmla="*/ 113 h 149"/>
                <a:gd name="T16" fmla="*/ 253 w 328"/>
                <a:gd name="T17" fmla="*/ 113 h 149"/>
                <a:gd name="T18" fmla="*/ 292 w 328"/>
                <a:gd name="T19" fmla="*/ 74 h 149"/>
                <a:gd name="T20" fmla="*/ 253 w 328"/>
                <a:gd name="T21" fmla="*/ 34 h 149"/>
                <a:gd name="T22" fmla="*/ 253 w 328"/>
                <a:gd name="T23" fmla="*/ 34 h 149"/>
                <a:gd name="T24" fmla="*/ 74 w 328"/>
                <a:gd name="T25" fmla="*/ 34 h 149"/>
                <a:gd name="T26" fmla="*/ 253 w 328"/>
                <a:gd name="T27" fmla="*/ 148 h 149"/>
                <a:gd name="T28" fmla="*/ 253 w 328"/>
                <a:gd name="T29" fmla="*/ 148 h 149"/>
                <a:gd name="T30" fmla="*/ 253 w 328"/>
                <a:gd name="T31" fmla="*/ 148 h 149"/>
                <a:gd name="T32" fmla="*/ 74 w 328"/>
                <a:gd name="T33" fmla="*/ 148 h 149"/>
                <a:gd name="T34" fmla="*/ 74 w 328"/>
                <a:gd name="T35" fmla="*/ 148 h 149"/>
                <a:gd name="T36" fmla="*/ 0 w 328"/>
                <a:gd name="T37" fmla="*/ 74 h 149"/>
                <a:gd name="T38" fmla="*/ 74 w 328"/>
                <a:gd name="T39" fmla="*/ 0 h 149"/>
                <a:gd name="T40" fmla="*/ 74 w 328"/>
                <a:gd name="T41" fmla="*/ 0 h 149"/>
                <a:gd name="T42" fmla="*/ 253 w 328"/>
                <a:gd name="T43" fmla="*/ 0 h 149"/>
                <a:gd name="T44" fmla="*/ 253 w 328"/>
                <a:gd name="T45" fmla="*/ 0 h 149"/>
                <a:gd name="T46" fmla="*/ 327 w 328"/>
                <a:gd name="T47" fmla="*/ 74 h 149"/>
                <a:gd name="T48" fmla="*/ 253 w 328"/>
                <a:gd name="T49" fmla="*/ 14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149">
                  <a:moveTo>
                    <a:pt x="74" y="34"/>
                  </a:moveTo>
                  <a:lnTo>
                    <a:pt x="74" y="34"/>
                  </a:lnTo>
                  <a:lnTo>
                    <a:pt x="74" y="34"/>
                  </a:lnTo>
                  <a:lnTo>
                    <a:pt x="74" y="34"/>
                  </a:lnTo>
                  <a:cubicBezTo>
                    <a:pt x="51" y="34"/>
                    <a:pt x="35" y="53"/>
                    <a:pt x="35" y="74"/>
                  </a:cubicBezTo>
                  <a:cubicBezTo>
                    <a:pt x="35" y="95"/>
                    <a:pt x="51" y="113"/>
                    <a:pt x="74" y="113"/>
                  </a:cubicBezTo>
                  <a:lnTo>
                    <a:pt x="74" y="113"/>
                  </a:lnTo>
                  <a:lnTo>
                    <a:pt x="253" y="113"/>
                  </a:lnTo>
                  <a:lnTo>
                    <a:pt x="253" y="113"/>
                  </a:lnTo>
                  <a:cubicBezTo>
                    <a:pt x="274" y="113"/>
                    <a:pt x="292" y="95"/>
                    <a:pt x="292" y="74"/>
                  </a:cubicBezTo>
                  <a:cubicBezTo>
                    <a:pt x="292" y="53"/>
                    <a:pt x="274" y="34"/>
                    <a:pt x="253" y="34"/>
                  </a:cubicBezTo>
                  <a:lnTo>
                    <a:pt x="253" y="34"/>
                  </a:lnTo>
                  <a:lnTo>
                    <a:pt x="74" y="34"/>
                  </a:lnTo>
                  <a:close/>
                  <a:moveTo>
                    <a:pt x="253" y="148"/>
                  </a:moveTo>
                  <a:lnTo>
                    <a:pt x="253" y="148"/>
                  </a:lnTo>
                  <a:lnTo>
                    <a:pt x="253" y="148"/>
                  </a:lnTo>
                  <a:lnTo>
                    <a:pt x="74" y="148"/>
                  </a:lnTo>
                  <a:lnTo>
                    <a:pt x="74" y="148"/>
                  </a:lnTo>
                  <a:cubicBezTo>
                    <a:pt x="32" y="148"/>
                    <a:pt x="0" y="116"/>
                    <a:pt x="0" y="74"/>
                  </a:cubicBezTo>
                  <a:cubicBezTo>
                    <a:pt x="0" y="34"/>
                    <a:pt x="32" y="0"/>
                    <a:pt x="74" y="0"/>
                  </a:cubicBezTo>
                  <a:lnTo>
                    <a:pt x="74" y="0"/>
                  </a:lnTo>
                  <a:lnTo>
                    <a:pt x="253" y="0"/>
                  </a:lnTo>
                  <a:lnTo>
                    <a:pt x="253" y="0"/>
                  </a:lnTo>
                  <a:cubicBezTo>
                    <a:pt x="292" y="0"/>
                    <a:pt x="327" y="34"/>
                    <a:pt x="327" y="74"/>
                  </a:cubicBezTo>
                  <a:cubicBezTo>
                    <a:pt x="327" y="116"/>
                    <a:pt x="292" y="148"/>
                    <a:pt x="253" y="148"/>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grpSp>
      <p:sp>
        <p:nvSpPr>
          <p:cNvPr id="110" name="Oval 109">
            <a:extLst>
              <a:ext uri="{FF2B5EF4-FFF2-40B4-BE49-F238E27FC236}">
                <a16:creationId xmlns:a16="http://schemas.microsoft.com/office/drawing/2014/main" id="{775F2AC2-5E56-3244-961B-6D4D8333CEC2}"/>
              </a:ext>
            </a:extLst>
          </p:cNvPr>
          <p:cNvSpPr/>
          <p:nvPr/>
        </p:nvSpPr>
        <p:spPr>
          <a:xfrm>
            <a:off x="790794" y="2986485"/>
            <a:ext cx="535214" cy="535214"/>
          </a:xfrm>
          <a:prstGeom prst="ellipse">
            <a:avLst/>
          </a:prstGeom>
          <a:noFill/>
          <a:ln>
            <a:solidFill>
              <a:srgbClr val="216166"/>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3" name="Oval 82">
            <a:extLst>
              <a:ext uri="{FF2B5EF4-FFF2-40B4-BE49-F238E27FC236}">
                <a16:creationId xmlns:a16="http://schemas.microsoft.com/office/drawing/2014/main" id="{2EDCEBFF-0585-5845-96A2-B1538A499D26}"/>
              </a:ext>
            </a:extLst>
          </p:cNvPr>
          <p:cNvSpPr/>
          <p:nvPr/>
        </p:nvSpPr>
        <p:spPr>
          <a:xfrm>
            <a:off x="2194196" y="3253704"/>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4" name="Oval 83">
            <a:extLst>
              <a:ext uri="{FF2B5EF4-FFF2-40B4-BE49-F238E27FC236}">
                <a16:creationId xmlns:a16="http://schemas.microsoft.com/office/drawing/2014/main" id="{171CEF5C-C96F-C944-A678-F260E79DAB3A}"/>
              </a:ext>
            </a:extLst>
          </p:cNvPr>
          <p:cNvSpPr/>
          <p:nvPr/>
        </p:nvSpPr>
        <p:spPr>
          <a:xfrm>
            <a:off x="3565449" y="3250075"/>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5" name="Oval 84">
            <a:extLst>
              <a:ext uri="{FF2B5EF4-FFF2-40B4-BE49-F238E27FC236}">
                <a16:creationId xmlns:a16="http://schemas.microsoft.com/office/drawing/2014/main" id="{336A05B5-B80A-1343-B46E-DE69EAD31ABE}"/>
              </a:ext>
            </a:extLst>
          </p:cNvPr>
          <p:cNvSpPr/>
          <p:nvPr/>
        </p:nvSpPr>
        <p:spPr>
          <a:xfrm>
            <a:off x="4927921" y="3248001"/>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6" name="Oval 85">
            <a:extLst>
              <a:ext uri="{FF2B5EF4-FFF2-40B4-BE49-F238E27FC236}">
                <a16:creationId xmlns:a16="http://schemas.microsoft.com/office/drawing/2014/main" id="{08F6279A-EBD6-C749-8B48-BC2F80CCEBC9}"/>
              </a:ext>
            </a:extLst>
          </p:cNvPr>
          <p:cNvSpPr/>
          <p:nvPr/>
        </p:nvSpPr>
        <p:spPr>
          <a:xfrm>
            <a:off x="4359347" y="4138433"/>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7" name="Oval 86">
            <a:extLst>
              <a:ext uri="{FF2B5EF4-FFF2-40B4-BE49-F238E27FC236}">
                <a16:creationId xmlns:a16="http://schemas.microsoft.com/office/drawing/2014/main" id="{EA4AF4B0-ECBE-3F4B-8728-72F32AC4A58E}"/>
              </a:ext>
            </a:extLst>
          </p:cNvPr>
          <p:cNvSpPr/>
          <p:nvPr/>
        </p:nvSpPr>
        <p:spPr>
          <a:xfrm>
            <a:off x="2612845" y="4138433"/>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8" name="Oval 87">
            <a:extLst>
              <a:ext uri="{FF2B5EF4-FFF2-40B4-BE49-F238E27FC236}">
                <a16:creationId xmlns:a16="http://schemas.microsoft.com/office/drawing/2014/main" id="{257B486C-E72F-0349-AE0B-37CB7B34D327}"/>
              </a:ext>
            </a:extLst>
          </p:cNvPr>
          <p:cNvSpPr/>
          <p:nvPr/>
        </p:nvSpPr>
        <p:spPr>
          <a:xfrm>
            <a:off x="2310899" y="5023335"/>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89" name="Oval 88">
            <a:extLst>
              <a:ext uri="{FF2B5EF4-FFF2-40B4-BE49-F238E27FC236}">
                <a16:creationId xmlns:a16="http://schemas.microsoft.com/office/drawing/2014/main" id="{7EE769CC-FF5F-2641-908C-EF575D8D4F4F}"/>
              </a:ext>
            </a:extLst>
          </p:cNvPr>
          <p:cNvSpPr/>
          <p:nvPr/>
        </p:nvSpPr>
        <p:spPr>
          <a:xfrm>
            <a:off x="3714466" y="5023335"/>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90" name="Oval 89">
            <a:extLst>
              <a:ext uri="{FF2B5EF4-FFF2-40B4-BE49-F238E27FC236}">
                <a16:creationId xmlns:a16="http://schemas.microsoft.com/office/drawing/2014/main" id="{FD37497A-008D-6545-B0A0-E1678F128CAA}"/>
              </a:ext>
            </a:extLst>
          </p:cNvPr>
          <p:cNvSpPr/>
          <p:nvPr/>
        </p:nvSpPr>
        <p:spPr>
          <a:xfrm>
            <a:off x="4906083" y="5023335"/>
            <a:ext cx="107042" cy="10704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94" name="Oval 93">
            <a:extLst>
              <a:ext uri="{FF2B5EF4-FFF2-40B4-BE49-F238E27FC236}">
                <a16:creationId xmlns:a16="http://schemas.microsoft.com/office/drawing/2014/main" id="{FA2D73AB-95C5-1B45-A81B-71F15075B923}"/>
              </a:ext>
            </a:extLst>
          </p:cNvPr>
          <p:cNvSpPr/>
          <p:nvPr/>
        </p:nvSpPr>
        <p:spPr>
          <a:xfrm>
            <a:off x="5676137" y="4785378"/>
            <a:ext cx="535214" cy="535214"/>
          </a:xfrm>
          <a:prstGeom prst="ellipse">
            <a:avLst/>
          </a:prstGeom>
          <a:noFill/>
          <a:ln>
            <a:solidFill>
              <a:srgbClr val="216166"/>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grpSp>
        <p:nvGrpSpPr>
          <p:cNvPr id="95" name="Group 94">
            <a:extLst>
              <a:ext uri="{FF2B5EF4-FFF2-40B4-BE49-F238E27FC236}">
                <a16:creationId xmlns:a16="http://schemas.microsoft.com/office/drawing/2014/main" id="{902B2367-FC3C-AE42-AA04-5679A32069F8}"/>
              </a:ext>
            </a:extLst>
          </p:cNvPr>
          <p:cNvGrpSpPr>
            <a:grpSpLocks/>
          </p:cNvGrpSpPr>
          <p:nvPr/>
        </p:nvGrpSpPr>
        <p:grpSpPr bwMode="auto">
          <a:xfrm>
            <a:off x="5766067" y="4828929"/>
            <a:ext cx="355358" cy="382116"/>
            <a:chOff x="2428" y="3269"/>
            <a:chExt cx="332" cy="357"/>
          </a:xfrm>
          <a:solidFill>
            <a:schemeClr val="accent2"/>
          </a:solidFill>
        </p:grpSpPr>
        <p:sp>
          <p:nvSpPr>
            <p:cNvPr id="96" name="Freeform 95">
              <a:extLst>
                <a:ext uri="{FF2B5EF4-FFF2-40B4-BE49-F238E27FC236}">
                  <a16:creationId xmlns:a16="http://schemas.microsoft.com/office/drawing/2014/main" id="{EC8585A2-4010-734C-B54C-9A9A6AD26D5E}"/>
                </a:ext>
              </a:extLst>
            </p:cNvPr>
            <p:cNvSpPr>
              <a:spLocks noChangeArrowheads="1"/>
            </p:cNvSpPr>
            <p:nvPr/>
          </p:nvSpPr>
          <p:spPr bwMode="auto">
            <a:xfrm>
              <a:off x="2428" y="3451"/>
              <a:ext cx="332" cy="175"/>
            </a:xfrm>
            <a:custGeom>
              <a:avLst/>
              <a:gdLst>
                <a:gd name="T0" fmla="*/ 34 w 1470"/>
                <a:gd name="T1" fmla="*/ 742 h 778"/>
                <a:gd name="T2" fmla="*/ 34 w 1470"/>
                <a:gd name="T3" fmla="*/ 742 h 778"/>
                <a:gd name="T4" fmla="*/ 34 w 1470"/>
                <a:gd name="T5" fmla="*/ 742 h 778"/>
                <a:gd name="T6" fmla="*/ 1432 w 1470"/>
                <a:gd name="T7" fmla="*/ 742 h 778"/>
                <a:gd name="T8" fmla="*/ 1432 w 1470"/>
                <a:gd name="T9" fmla="*/ 462 h 778"/>
                <a:gd name="T10" fmla="*/ 1432 w 1470"/>
                <a:gd name="T11" fmla="*/ 462 h 778"/>
                <a:gd name="T12" fmla="*/ 1429 w 1470"/>
                <a:gd name="T13" fmla="*/ 438 h 778"/>
                <a:gd name="T14" fmla="*/ 1300 w 1470"/>
                <a:gd name="T15" fmla="*/ 228 h 778"/>
                <a:gd name="T16" fmla="*/ 954 w 1470"/>
                <a:gd name="T17" fmla="*/ 53 h 778"/>
                <a:gd name="T18" fmla="*/ 954 w 1470"/>
                <a:gd name="T19" fmla="*/ 53 h 778"/>
                <a:gd name="T20" fmla="*/ 751 w 1470"/>
                <a:gd name="T21" fmla="*/ 446 h 778"/>
                <a:gd name="T22" fmla="*/ 517 w 1470"/>
                <a:gd name="T23" fmla="*/ 45 h 778"/>
                <a:gd name="T24" fmla="*/ 517 w 1470"/>
                <a:gd name="T25" fmla="*/ 45 h 778"/>
                <a:gd name="T26" fmla="*/ 166 w 1470"/>
                <a:gd name="T27" fmla="*/ 228 h 778"/>
                <a:gd name="T28" fmla="*/ 37 w 1470"/>
                <a:gd name="T29" fmla="*/ 443 h 778"/>
                <a:gd name="T30" fmla="*/ 34 w 1470"/>
                <a:gd name="T31" fmla="*/ 459 h 778"/>
                <a:gd name="T32" fmla="*/ 34 w 1470"/>
                <a:gd name="T33" fmla="*/ 459 h 778"/>
                <a:gd name="T34" fmla="*/ 34 w 1470"/>
                <a:gd name="T35" fmla="*/ 742 h 778"/>
                <a:gd name="T36" fmla="*/ 1469 w 1470"/>
                <a:gd name="T37" fmla="*/ 777 h 778"/>
                <a:gd name="T38" fmla="*/ 1469 w 1470"/>
                <a:gd name="T39" fmla="*/ 777 h 778"/>
                <a:gd name="T40" fmla="*/ 1469 w 1470"/>
                <a:gd name="T41" fmla="*/ 777 h 778"/>
                <a:gd name="T42" fmla="*/ 0 w 1470"/>
                <a:gd name="T43" fmla="*/ 777 h 778"/>
                <a:gd name="T44" fmla="*/ 0 w 1470"/>
                <a:gd name="T45" fmla="*/ 459 h 778"/>
                <a:gd name="T46" fmla="*/ 0 w 1470"/>
                <a:gd name="T47" fmla="*/ 459 h 778"/>
                <a:gd name="T48" fmla="*/ 2 w 1470"/>
                <a:gd name="T49" fmla="*/ 438 h 778"/>
                <a:gd name="T50" fmla="*/ 150 w 1470"/>
                <a:gd name="T51" fmla="*/ 196 h 778"/>
                <a:gd name="T52" fmla="*/ 514 w 1470"/>
                <a:gd name="T53" fmla="*/ 8 h 778"/>
                <a:gd name="T54" fmla="*/ 514 w 1470"/>
                <a:gd name="T55" fmla="*/ 8 h 778"/>
                <a:gd name="T56" fmla="*/ 530 w 1470"/>
                <a:gd name="T57" fmla="*/ 0 h 778"/>
                <a:gd name="T58" fmla="*/ 748 w 1470"/>
                <a:gd name="T59" fmla="*/ 373 h 778"/>
                <a:gd name="T60" fmla="*/ 939 w 1470"/>
                <a:gd name="T61" fmla="*/ 5 h 778"/>
                <a:gd name="T62" fmla="*/ 954 w 1470"/>
                <a:gd name="T63" fmla="*/ 13 h 778"/>
                <a:gd name="T64" fmla="*/ 954 w 1470"/>
                <a:gd name="T65" fmla="*/ 13 h 778"/>
                <a:gd name="T66" fmla="*/ 1315 w 1470"/>
                <a:gd name="T67" fmla="*/ 196 h 778"/>
                <a:gd name="T68" fmla="*/ 1464 w 1470"/>
                <a:gd name="T69" fmla="*/ 430 h 778"/>
                <a:gd name="T70" fmla="*/ 1469 w 1470"/>
                <a:gd name="T71" fmla="*/ 462 h 778"/>
                <a:gd name="T72" fmla="*/ 1469 w 1470"/>
                <a:gd name="T73" fmla="*/ 462 h 778"/>
                <a:gd name="T74" fmla="*/ 1469 w 1470"/>
                <a:gd name="T75" fmla="*/ 777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0" h="778">
                  <a:moveTo>
                    <a:pt x="34" y="742"/>
                  </a:moveTo>
                  <a:lnTo>
                    <a:pt x="34" y="742"/>
                  </a:lnTo>
                  <a:lnTo>
                    <a:pt x="34" y="742"/>
                  </a:lnTo>
                  <a:lnTo>
                    <a:pt x="1432" y="742"/>
                  </a:lnTo>
                  <a:lnTo>
                    <a:pt x="1432" y="462"/>
                  </a:lnTo>
                  <a:lnTo>
                    <a:pt x="1432" y="462"/>
                  </a:lnTo>
                  <a:cubicBezTo>
                    <a:pt x="1432" y="454"/>
                    <a:pt x="1432" y="446"/>
                    <a:pt x="1429" y="438"/>
                  </a:cubicBezTo>
                  <a:cubicBezTo>
                    <a:pt x="1421" y="401"/>
                    <a:pt x="1384" y="273"/>
                    <a:pt x="1300" y="228"/>
                  </a:cubicBezTo>
                  <a:cubicBezTo>
                    <a:pt x="1204" y="177"/>
                    <a:pt x="1010" y="82"/>
                    <a:pt x="954" y="53"/>
                  </a:cubicBezTo>
                  <a:lnTo>
                    <a:pt x="954" y="53"/>
                  </a:lnTo>
                  <a:lnTo>
                    <a:pt x="751" y="446"/>
                  </a:lnTo>
                  <a:lnTo>
                    <a:pt x="517" y="45"/>
                  </a:lnTo>
                  <a:lnTo>
                    <a:pt x="517" y="45"/>
                  </a:lnTo>
                  <a:cubicBezTo>
                    <a:pt x="461" y="74"/>
                    <a:pt x="263" y="175"/>
                    <a:pt x="166" y="228"/>
                  </a:cubicBezTo>
                  <a:cubicBezTo>
                    <a:pt x="76" y="278"/>
                    <a:pt x="45" y="406"/>
                    <a:pt x="37" y="443"/>
                  </a:cubicBezTo>
                  <a:cubicBezTo>
                    <a:pt x="34" y="448"/>
                    <a:pt x="34" y="454"/>
                    <a:pt x="34" y="459"/>
                  </a:cubicBezTo>
                  <a:lnTo>
                    <a:pt x="34" y="459"/>
                  </a:lnTo>
                  <a:lnTo>
                    <a:pt x="34" y="742"/>
                  </a:lnTo>
                  <a:close/>
                  <a:moveTo>
                    <a:pt x="1469" y="777"/>
                  </a:moveTo>
                  <a:lnTo>
                    <a:pt x="1469" y="777"/>
                  </a:lnTo>
                  <a:lnTo>
                    <a:pt x="1469" y="777"/>
                  </a:lnTo>
                  <a:lnTo>
                    <a:pt x="0" y="777"/>
                  </a:lnTo>
                  <a:lnTo>
                    <a:pt x="0" y="459"/>
                  </a:lnTo>
                  <a:lnTo>
                    <a:pt x="0" y="459"/>
                  </a:lnTo>
                  <a:cubicBezTo>
                    <a:pt x="0" y="451"/>
                    <a:pt x="0" y="443"/>
                    <a:pt x="2" y="438"/>
                  </a:cubicBezTo>
                  <a:cubicBezTo>
                    <a:pt x="10" y="395"/>
                    <a:pt x="47" y="254"/>
                    <a:pt x="150" y="196"/>
                  </a:cubicBezTo>
                  <a:cubicBezTo>
                    <a:pt x="260" y="135"/>
                    <a:pt x="511" y="8"/>
                    <a:pt x="514" y="8"/>
                  </a:cubicBezTo>
                  <a:lnTo>
                    <a:pt x="514" y="8"/>
                  </a:lnTo>
                  <a:lnTo>
                    <a:pt x="530" y="0"/>
                  </a:lnTo>
                  <a:lnTo>
                    <a:pt x="748" y="373"/>
                  </a:lnTo>
                  <a:lnTo>
                    <a:pt x="939" y="5"/>
                  </a:lnTo>
                  <a:lnTo>
                    <a:pt x="954" y="13"/>
                  </a:lnTo>
                  <a:lnTo>
                    <a:pt x="954" y="13"/>
                  </a:lnTo>
                  <a:cubicBezTo>
                    <a:pt x="957" y="16"/>
                    <a:pt x="1204" y="138"/>
                    <a:pt x="1315" y="196"/>
                  </a:cubicBezTo>
                  <a:cubicBezTo>
                    <a:pt x="1411" y="246"/>
                    <a:pt x="1450" y="376"/>
                    <a:pt x="1464" y="430"/>
                  </a:cubicBezTo>
                  <a:cubicBezTo>
                    <a:pt x="1466" y="440"/>
                    <a:pt x="1469" y="451"/>
                    <a:pt x="1469" y="462"/>
                  </a:cubicBezTo>
                  <a:lnTo>
                    <a:pt x="1469" y="462"/>
                  </a:lnTo>
                  <a:lnTo>
                    <a:pt x="1469" y="77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97" name="Freeform 96">
              <a:extLst>
                <a:ext uri="{FF2B5EF4-FFF2-40B4-BE49-F238E27FC236}">
                  <a16:creationId xmlns:a16="http://schemas.microsoft.com/office/drawing/2014/main" id="{430EBBD8-944E-A943-B78D-B974A5168524}"/>
                </a:ext>
              </a:extLst>
            </p:cNvPr>
            <p:cNvSpPr>
              <a:spLocks noChangeArrowheads="1"/>
            </p:cNvSpPr>
            <p:nvPr/>
          </p:nvSpPr>
          <p:spPr bwMode="auto">
            <a:xfrm>
              <a:off x="2489" y="3525"/>
              <a:ext cx="11" cy="7"/>
            </a:xfrm>
            <a:custGeom>
              <a:avLst/>
              <a:gdLst>
                <a:gd name="T0" fmla="*/ 50 w 51"/>
                <a:gd name="T1" fmla="*/ 35 h 36"/>
                <a:gd name="T2" fmla="*/ 50 w 51"/>
                <a:gd name="T3" fmla="*/ 35 h 36"/>
                <a:gd name="T4" fmla="*/ 50 w 51"/>
                <a:gd name="T5" fmla="*/ 35 h 36"/>
                <a:gd name="T6" fmla="*/ 0 w 51"/>
                <a:gd name="T7" fmla="*/ 35 h 36"/>
                <a:gd name="T8" fmla="*/ 0 w 51"/>
                <a:gd name="T9" fmla="*/ 0 h 36"/>
                <a:gd name="T10" fmla="*/ 50 w 51"/>
                <a:gd name="T11" fmla="*/ 0 h 36"/>
                <a:gd name="T12" fmla="*/ 50 w 51"/>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50" y="35"/>
                  </a:moveTo>
                  <a:lnTo>
                    <a:pt x="50" y="35"/>
                  </a:lnTo>
                  <a:lnTo>
                    <a:pt x="50" y="35"/>
                  </a:lnTo>
                  <a:lnTo>
                    <a:pt x="0" y="35"/>
                  </a:lnTo>
                  <a:lnTo>
                    <a:pt x="0" y="0"/>
                  </a:lnTo>
                  <a:lnTo>
                    <a:pt x="50" y="0"/>
                  </a:lnTo>
                  <a:lnTo>
                    <a:pt x="5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98" name="Freeform 97">
              <a:extLst>
                <a:ext uri="{FF2B5EF4-FFF2-40B4-BE49-F238E27FC236}">
                  <a16:creationId xmlns:a16="http://schemas.microsoft.com/office/drawing/2014/main" id="{18B56484-FCA0-F64D-89EF-E991392FF8B4}"/>
                </a:ext>
              </a:extLst>
            </p:cNvPr>
            <p:cNvSpPr>
              <a:spLocks noChangeArrowheads="1"/>
            </p:cNvSpPr>
            <p:nvPr/>
          </p:nvSpPr>
          <p:spPr bwMode="auto">
            <a:xfrm>
              <a:off x="2509" y="3525"/>
              <a:ext cx="11" cy="7"/>
            </a:xfrm>
            <a:custGeom>
              <a:avLst/>
              <a:gdLst>
                <a:gd name="T0" fmla="*/ 50 w 51"/>
                <a:gd name="T1" fmla="*/ 35 h 36"/>
                <a:gd name="T2" fmla="*/ 50 w 51"/>
                <a:gd name="T3" fmla="*/ 35 h 36"/>
                <a:gd name="T4" fmla="*/ 50 w 51"/>
                <a:gd name="T5" fmla="*/ 35 h 36"/>
                <a:gd name="T6" fmla="*/ 0 w 51"/>
                <a:gd name="T7" fmla="*/ 35 h 36"/>
                <a:gd name="T8" fmla="*/ 0 w 51"/>
                <a:gd name="T9" fmla="*/ 0 h 36"/>
                <a:gd name="T10" fmla="*/ 50 w 51"/>
                <a:gd name="T11" fmla="*/ 0 h 36"/>
                <a:gd name="T12" fmla="*/ 50 w 51"/>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50" y="35"/>
                  </a:moveTo>
                  <a:lnTo>
                    <a:pt x="50" y="35"/>
                  </a:lnTo>
                  <a:lnTo>
                    <a:pt x="50" y="35"/>
                  </a:lnTo>
                  <a:lnTo>
                    <a:pt x="0" y="35"/>
                  </a:lnTo>
                  <a:lnTo>
                    <a:pt x="0" y="0"/>
                  </a:lnTo>
                  <a:lnTo>
                    <a:pt x="50" y="0"/>
                  </a:lnTo>
                  <a:lnTo>
                    <a:pt x="50"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99" name="Freeform 98">
              <a:extLst>
                <a:ext uri="{FF2B5EF4-FFF2-40B4-BE49-F238E27FC236}">
                  <a16:creationId xmlns:a16="http://schemas.microsoft.com/office/drawing/2014/main" id="{6ADA1E2A-3729-7A4A-81D4-BBF90D39E38C}"/>
                </a:ext>
              </a:extLst>
            </p:cNvPr>
            <p:cNvSpPr>
              <a:spLocks noChangeArrowheads="1"/>
            </p:cNvSpPr>
            <p:nvPr/>
          </p:nvSpPr>
          <p:spPr bwMode="auto">
            <a:xfrm>
              <a:off x="2529" y="3525"/>
              <a:ext cx="11" cy="7"/>
            </a:xfrm>
            <a:custGeom>
              <a:avLst/>
              <a:gdLst>
                <a:gd name="T0" fmla="*/ 53 w 54"/>
                <a:gd name="T1" fmla="*/ 35 h 36"/>
                <a:gd name="T2" fmla="*/ 53 w 54"/>
                <a:gd name="T3" fmla="*/ 35 h 36"/>
                <a:gd name="T4" fmla="*/ 53 w 54"/>
                <a:gd name="T5" fmla="*/ 35 h 36"/>
                <a:gd name="T6" fmla="*/ 0 w 54"/>
                <a:gd name="T7" fmla="*/ 35 h 36"/>
                <a:gd name="T8" fmla="*/ 0 w 54"/>
                <a:gd name="T9" fmla="*/ 0 h 36"/>
                <a:gd name="T10" fmla="*/ 53 w 54"/>
                <a:gd name="T11" fmla="*/ 0 h 36"/>
                <a:gd name="T12" fmla="*/ 53 w 54"/>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54" h="36">
                  <a:moveTo>
                    <a:pt x="53" y="35"/>
                  </a:moveTo>
                  <a:lnTo>
                    <a:pt x="53" y="35"/>
                  </a:lnTo>
                  <a:lnTo>
                    <a:pt x="53" y="35"/>
                  </a:lnTo>
                  <a:lnTo>
                    <a:pt x="0" y="35"/>
                  </a:lnTo>
                  <a:lnTo>
                    <a:pt x="0" y="0"/>
                  </a:lnTo>
                  <a:lnTo>
                    <a:pt x="53" y="0"/>
                  </a:lnTo>
                  <a:lnTo>
                    <a:pt x="53" y="3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0" name="Freeform 99">
              <a:extLst>
                <a:ext uri="{FF2B5EF4-FFF2-40B4-BE49-F238E27FC236}">
                  <a16:creationId xmlns:a16="http://schemas.microsoft.com/office/drawing/2014/main" id="{50E94748-1265-224A-B764-D668C39AE414}"/>
                </a:ext>
              </a:extLst>
            </p:cNvPr>
            <p:cNvSpPr>
              <a:spLocks noChangeArrowheads="1"/>
            </p:cNvSpPr>
            <p:nvPr/>
          </p:nvSpPr>
          <p:spPr bwMode="auto">
            <a:xfrm>
              <a:off x="2514" y="3269"/>
              <a:ext cx="161" cy="110"/>
            </a:xfrm>
            <a:custGeom>
              <a:avLst/>
              <a:gdLst>
                <a:gd name="T0" fmla="*/ 257 w 714"/>
                <a:gd name="T1" fmla="*/ 37 h 491"/>
                <a:gd name="T2" fmla="*/ 257 w 714"/>
                <a:gd name="T3" fmla="*/ 37 h 491"/>
                <a:gd name="T4" fmla="*/ 40 w 714"/>
                <a:gd name="T5" fmla="*/ 278 h 491"/>
                <a:gd name="T6" fmla="*/ 50 w 714"/>
                <a:gd name="T7" fmla="*/ 455 h 491"/>
                <a:gd name="T8" fmla="*/ 58 w 714"/>
                <a:gd name="T9" fmla="*/ 452 h 491"/>
                <a:gd name="T10" fmla="*/ 127 w 714"/>
                <a:gd name="T11" fmla="*/ 238 h 491"/>
                <a:gd name="T12" fmla="*/ 135 w 714"/>
                <a:gd name="T13" fmla="*/ 235 h 491"/>
                <a:gd name="T14" fmla="*/ 143 w 714"/>
                <a:gd name="T15" fmla="*/ 238 h 491"/>
                <a:gd name="T16" fmla="*/ 570 w 714"/>
                <a:gd name="T17" fmla="*/ 238 h 491"/>
                <a:gd name="T18" fmla="*/ 578 w 714"/>
                <a:gd name="T19" fmla="*/ 235 h 491"/>
                <a:gd name="T20" fmla="*/ 583 w 714"/>
                <a:gd name="T21" fmla="*/ 238 h 491"/>
                <a:gd name="T22" fmla="*/ 660 w 714"/>
                <a:gd name="T23" fmla="*/ 381 h 491"/>
                <a:gd name="T24" fmla="*/ 655 w 714"/>
                <a:gd name="T25" fmla="*/ 452 h 491"/>
                <a:gd name="T26" fmla="*/ 663 w 714"/>
                <a:gd name="T27" fmla="*/ 452 h 491"/>
                <a:gd name="T28" fmla="*/ 673 w 714"/>
                <a:gd name="T29" fmla="*/ 278 h 491"/>
                <a:gd name="T30" fmla="*/ 456 w 714"/>
                <a:gd name="T31" fmla="*/ 37 h 491"/>
                <a:gd name="T32" fmla="*/ 257 w 714"/>
                <a:gd name="T33" fmla="*/ 37 h 491"/>
                <a:gd name="T34" fmla="*/ 53 w 714"/>
                <a:gd name="T35" fmla="*/ 490 h 491"/>
                <a:gd name="T36" fmla="*/ 53 w 714"/>
                <a:gd name="T37" fmla="*/ 490 h 491"/>
                <a:gd name="T38" fmla="*/ 16 w 714"/>
                <a:gd name="T39" fmla="*/ 458 h 491"/>
                <a:gd name="T40" fmla="*/ 5 w 714"/>
                <a:gd name="T41" fmla="*/ 280 h 491"/>
                <a:gd name="T42" fmla="*/ 77 w 714"/>
                <a:gd name="T43" fmla="*/ 79 h 491"/>
                <a:gd name="T44" fmla="*/ 257 w 714"/>
                <a:gd name="T45" fmla="*/ 0 h 491"/>
                <a:gd name="T46" fmla="*/ 456 w 714"/>
                <a:gd name="T47" fmla="*/ 0 h 491"/>
                <a:gd name="T48" fmla="*/ 708 w 714"/>
                <a:gd name="T49" fmla="*/ 280 h 491"/>
                <a:gd name="T50" fmla="*/ 697 w 714"/>
                <a:gd name="T51" fmla="*/ 458 h 491"/>
                <a:gd name="T52" fmla="*/ 660 w 714"/>
                <a:gd name="T53" fmla="*/ 487 h 491"/>
                <a:gd name="T54" fmla="*/ 628 w 714"/>
                <a:gd name="T55" fmla="*/ 479 h 491"/>
                <a:gd name="T56" fmla="*/ 620 w 714"/>
                <a:gd name="T57" fmla="*/ 455 h 491"/>
                <a:gd name="T58" fmla="*/ 623 w 714"/>
                <a:gd name="T59" fmla="*/ 381 h 491"/>
                <a:gd name="T60" fmla="*/ 356 w 714"/>
                <a:gd name="T61" fmla="*/ 296 h 491"/>
                <a:gd name="T62" fmla="*/ 90 w 714"/>
                <a:gd name="T63" fmla="*/ 381 h 491"/>
                <a:gd name="T64" fmla="*/ 79 w 714"/>
                <a:gd name="T65" fmla="*/ 48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4" h="491">
                  <a:moveTo>
                    <a:pt x="257" y="37"/>
                  </a:moveTo>
                  <a:lnTo>
                    <a:pt x="257" y="37"/>
                  </a:lnTo>
                  <a:lnTo>
                    <a:pt x="257" y="37"/>
                  </a:lnTo>
                  <a:lnTo>
                    <a:pt x="257" y="37"/>
                  </a:lnTo>
                  <a:cubicBezTo>
                    <a:pt x="199" y="37"/>
                    <a:pt x="143" y="61"/>
                    <a:pt x="103" y="103"/>
                  </a:cubicBezTo>
                  <a:cubicBezTo>
                    <a:pt x="58" y="148"/>
                    <a:pt x="37" y="212"/>
                    <a:pt x="40" y="278"/>
                  </a:cubicBezTo>
                  <a:lnTo>
                    <a:pt x="40" y="278"/>
                  </a:lnTo>
                  <a:lnTo>
                    <a:pt x="50" y="455"/>
                  </a:lnTo>
                  <a:lnTo>
                    <a:pt x="50" y="455"/>
                  </a:lnTo>
                  <a:cubicBezTo>
                    <a:pt x="50" y="455"/>
                    <a:pt x="58" y="455"/>
                    <a:pt x="58" y="452"/>
                  </a:cubicBezTo>
                  <a:cubicBezTo>
                    <a:pt x="56" y="434"/>
                    <a:pt x="53" y="381"/>
                    <a:pt x="53" y="381"/>
                  </a:cubicBezTo>
                  <a:cubicBezTo>
                    <a:pt x="50" y="310"/>
                    <a:pt x="61" y="273"/>
                    <a:pt x="127" y="238"/>
                  </a:cubicBezTo>
                  <a:lnTo>
                    <a:pt x="127" y="238"/>
                  </a:lnTo>
                  <a:lnTo>
                    <a:pt x="135" y="235"/>
                  </a:lnTo>
                  <a:lnTo>
                    <a:pt x="143" y="238"/>
                  </a:lnTo>
                  <a:lnTo>
                    <a:pt x="143" y="238"/>
                  </a:lnTo>
                  <a:cubicBezTo>
                    <a:pt x="188" y="251"/>
                    <a:pt x="270" y="262"/>
                    <a:pt x="356" y="262"/>
                  </a:cubicBezTo>
                  <a:cubicBezTo>
                    <a:pt x="443" y="262"/>
                    <a:pt x="522" y="251"/>
                    <a:pt x="570" y="238"/>
                  </a:cubicBezTo>
                  <a:lnTo>
                    <a:pt x="570" y="238"/>
                  </a:lnTo>
                  <a:lnTo>
                    <a:pt x="578" y="235"/>
                  </a:lnTo>
                  <a:lnTo>
                    <a:pt x="583" y="238"/>
                  </a:lnTo>
                  <a:lnTo>
                    <a:pt x="583" y="238"/>
                  </a:lnTo>
                  <a:cubicBezTo>
                    <a:pt x="652" y="273"/>
                    <a:pt x="663" y="310"/>
                    <a:pt x="660" y="381"/>
                  </a:cubicBezTo>
                  <a:lnTo>
                    <a:pt x="660" y="381"/>
                  </a:lnTo>
                  <a:lnTo>
                    <a:pt x="655" y="452"/>
                  </a:lnTo>
                  <a:lnTo>
                    <a:pt x="655" y="452"/>
                  </a:lnTo>
                  <a:cubicBezTo>
                    <a:pt x="657" y="452"/>
                    <a:pt x="660" y="452"/>
                    <a:pt x="663" y="452"/>
                  </a:cubicBezTo>
                  <a:lnTo>
                    <a:pt x="663" y="452"/>
                  </a:lnTo>
                  <a:lnTo>
                    <a:pt x="673" y="278"/>
                  </a:lnTo>
                  <a:lnTo>
                    <a:pt x="673" y="278"/>
                  </a:lnTo>
                  <a:cubicBezTo>
                    <a:pt x="676" y="212"/>
                    <a:pt x="655" y="148"/>
                    <a:pt x="610" y="103"/>
                  </a:cubicBezTo>
                  <a:cubicBezTo>
                    <a:pt x="570" y="61"/>
                    <a:pt x="515" y="37"/>
                    <a:pt x="456" y="37"/>
                  </a:cubicBezTo>
                  <a:lnTo>
                    <a:pt x="456" y="37"/>
                  </a:lnTo>
                  <a:lnTo>
                    <a:pt x="257" y="37"/>
                  </a:lnTo>
                  <a:close/>
                  <a:moveTo>
                    <a:pt x="53" y="490"/>
                  </a:moveTo>
                  <a:lnTo>
                    <a:pt x="53" y="490"/>
                  </a:lnTo>
                  <a:lnTo>
                    <a:pt x="53" y="490"/>
                  </a:lnTo>
                  <a:lnTo>
                    <a:pt x="53" y="490"/>
                  </a:lnTo>
                  <a:cubicBezTo>
                    <a:pt x="48" y="490"/>
                    <a:pt x="40" y="490"/>
                    <a:pt x="34" y="487"/>
                  </a:cubicBezTo>
                  <a:cubicBezTo>
                    <a:pt x="24" y="482"/>
                    <a:pt x="16" y="471"/>
                    <a:pt x="16" y="458"/>
                  </a:cubicBezTo>
                  <a:lnTo>
                    <a:pt x="16" y="458"/>
                  </a:lnTo>
                  <a:lnTo>
                    <a:pt x="5" y="280"/>
                  </a:lnTo>
                  <a:lnTo>
                    <a:pt x="5" y="280"/>
                  </a:lnTo>
                  <a:cubicBezTo>
                    <a:pt x="0" y="204"/>
                    <a:pt x="27" y="132"/>
                    <a:pt x="77" y="79"/>
                  </a:cubicBezTo>
                  <a:cubicBezTo>
                    <a:pt x="124" y="29"/>
                    <a:pt x="188" y="0"/>
                    <a:pt x="257" y="0"/>
                  </a:cubicBezTo>
                  <a:lnTo>
                    <a:pt x="257" y="0"/>
                  </a:lnTo>
                  <a:lnTo>
                    <a:pt x="456" y="0"/>
                  </a:lnTo>
                  <a:lnTo>
                    <a:pt x="456" y="0"/>
                  </a:lnTo>
                  <a:cubicBezTo>
                    <a:pt x="525" y="0"/>
                    <a:pt x="589" y="29"/>
                    <a:pt x="636" y="79"/>
                  </a:cubicBezTo>
                  <a:cubicBezTo>
                    <a:pt x="687" y="132"/>
                    <a:pt x="713" y="204"/>
                    <a:pt x="708" y="280"/>
                  </a:cubicBezTo>
                  <a:lnTo>
                    <a:pt x="708" y="280"/>
                  </a:lnTo>
                  <a:lnTo>
                    <a:pt x="697" y="458"/>
                  </a:lnTo>
                  <a:lnTo>
                    <a:pt x="697" y="458"/>
                  </a:lnTo>
                  <a:cubicBezTo>
                    <a:pt x="697" y="487"/>
                    <a:pt x="668" y="487"/>
                    <a:pt x="660" y="487"/>
                  </a:cubicBezTo>
                  <a:cubicBezTo>
                    <a:pt x="657" y="487"/>
                    <a:pt x="655" y="487"/>
                    <a:pt x="652" y="487"/>
                  </a:cubicBezTo>
                  <a:cubicBezTo>
                    <a:pt x="644" y="490"/>
                    <a:pt x="636" y="487"/>
                    <a:pt x="628" y="479"/>
                  </a:cubicBezTo>
                  <a:cubicBezTo>
                    <a:pt x="623" y="474"/>
                    <a:pt x="620" y="466"/>
                    <a:pt x="620" y="455"/>
                  </a:cubicBezTo>
                  <a:lnTo>
                    <a:pt x="620" y="455"/>
                  </a:lnTo>
                  <a:lnTo>
                    <a:pt x="623" y="381"/>
                  </a:lnTo>
                  <a:lnTo>
                    <a:pt x="623" y="381"/>
                  </a:lnTo>
                  <a:cubicBezTo>
                    <a:pt x="626" y="318"/>
                    <a:pt x="620" y="299"/>
                    <a:pt x="575" y="273"/>
                  </a:cubicBezTo>
                  <a:cubicBezTo>
                    <a:pt x="522" y="288"/>
                    <a:pt x="443" y="296"/>
                    <a:pt x="356" y="296"/>
                  </a:cubicBezTo>
                  <a:cubicBezTo>
                    <a:pt x="270" y="296"/>
                    <a:pt x="191" y="288"/>
                    <a:pt x="138" y="273"/>
                  </a:cubicBezTo>
                  <a:cubicBezTo>
                    <a:pt x="93" y="299"/>
                    <a:pt x="85" y="318"/>
                    <a:pt x="90" y="381"/>
                  </a:cubicBezTo>
                  <a:cubicBezTo>
                    <a:pt x="90" y="381"/>
                    <a:pt x="93" y="431"/>
                    <a:pt x="93" y="452"/>
                  </a:cubicBezTo>
                  <a:cubicBezTo>
                    <a:pt x="95" y="463"/>
                    <a:pt x="90" y="476"/>
                    <a:pt x="79" y="482"/>
                  </a:cubicBezTo>
                  <a:cubicBezTo>
                    <a:pt x="72" y="487"/>
                    <a:pt x="64" y="490"/>
                    <a:pt x="53" y="4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1" name="Freeform 100">
              <a:extLst>
                <a:ext uri="{FF2B5EF4-FFF2-40B4-BE49-F238E27FC236}">
                  <a16:creationId xmlns:a16="http://schemas.microsoft.com/office/drawing/2014/main" id="{8CC4BF4C-513E-6A43-97B0-21FE5FF1528A}"/>
                </a:ext>
              </a:extLst>
            </p:cNvPr>
            <p:cNvSpPr>
              <a:spLocks noChangeArrowheads="1"/>
            </p:cNvSpPr>
            <p:nvPr/>
          </p:nvSpPr>
          <p:spPr bwMode="auto">
            <a:xfrm>
              <a:off x="2519" y="3322"/>
              <a:ext cx="153" cy="147"/>
            </a:xfrm>
            <a:custGeom>
              <a:avLst/>
              <a:gdLst>
                <a:gd name="T0" fmla="*/ 631 w 677"/>
                <a:gd name="T1" fmla="*/ 217 h 653"/>
                <a:gd name="T2" fmla="*/ 37 w 677"/>
                <a:gd name="T3" fmla="*/ 252 h 653"/>
                <a:gd name="T4" fmla="*/ 37 w 677"/>
                <a:gd name="T5" fmla="*/ 252 h 653"/>
                <a:gd name="T6" fmla="*/ 76 w 677"/>
                <a:gd name="T7" fmla="*/ 353 h 653"/>
                <a:gd name="T8" fmla="*/ 84 w 677"/>
                <a:gd name="T9" fmla="*/ 356 h 653"/>
                <a:gd name="T10" fmla="*/ 90 w 677"/>
                <a:gd name="T11" fmla="*/ 375 h 653"/>
                <a:gd name="T12" fmla="*/ 586 w 677"/>
                <a:gd name="T13" fmla="*/ 375 h 653"/>
                <a:gd name="T14" fmla="*/ 591 w 677"/>
                <a:gd name="T15" fmla="*/ 356 h 653"/>
                <a:gd name="T16" fmla="*/ 599 w 677"/>
                <a:gd name="T17" fmla="*/ 353 h 653"/>
                <a:gd name="T18" fmla="*/ 638 w 677"/>
                <a:gd name="T19" fmla="*/ 252 h 653"/>
                <a:gd name="T20" fmla="*/ 609 w 677"/>
                <a:gd name="T21" fmla="*/ 244 h 653"/>
                <a:gd name="T22" fmla="*/ 601 w 677"/>
                <a:gd name="T23" fmla="*/ 220 h 653"/>
                <a:gd name="T24" fmla="*/ 604 w 677"/>
                <a:gd name="T25" fmla="*/ 146 h 653"/>
                <a:gd name="T26" fmla="*/ 337 w 677"/>
                <a:gd name="T27" fmla="*/ 61 h 653"/>
                <a:gd name="T28" fmla="*/ 71 w 677"/>
                <a:gd name="T29" fmla="*/ 146 h 653"/>
                <a:gd name="T30" fmla="*/ 74 w 677"/>
                <a:gd name="T31" fmla="*/ 225 h 653"/>
                <a:gd name="T32" fmla="*/ 63 w 677"/>
                <a:gd name="T33" fmla="*/ 247 h 653"/>
                <a:gd name="T34" fmla="*/ 37 w 677"/>
                <a:gd name="T35" fmla="*/ 252 h 653"/>
                <a:gd name="T36" fmla="*/ 337 w 677"/>
                <a:gd name="T37" fmla="*/ 652 h 653"/>
                <a:gd name="T38" fmla="*/ 337 w 677"/>
                <a:gd name="T39" fmla="*/ 652 h 653"/>
                <a:gd name="T40" fmla="*/ 55 w 677"/>
                <a:gd name="T41" fmla="*/ 385 h 653"/>
                <a:gd name="T42" fmla="*/ 55 w 677"/>
                <a:gd name="T43" fmla="*/ 383 h 653"/>
                <a:gd name="T44" fmla="*/ 8 w 677"/>
                <a:gd name="T45" fmla="*/ 228 h 653"/>
                <a:gd name="T46" fmla="*/ 13 w 677"/>
                <a:gd name="T47" fmla="*/ 212 h 653"/>
                <a:gd name="T48" fmla="*/ 26 w 677"/>
                <a:gd name="T49" fmla="*/ 215 h 653"/>
                <a:gd name="T50" fmla="*/ 39 w 677"/>
                <a:gd name="T51" fmla="*/ 217 h 653"/>
                <a:gd name="T52" fmla="*/ 34 w 677"/>
                <a:gd name="T53" fmla="*/ 146 h 653"/>
                <a:gd name="T54" fmla="*/ 108 w 677"/>
                <a:gd name="T55" fmla="*/ 3 h 653"/>
                <a:gd name="T56" fmla="*/ 116 w 677"/>
                <a:gd name="T57" fmla="*/ 0 h 653"/>
                <a:gd name="T58" fmla="*/ 124 w 677"/>
                <a:gd name="T59" fmla="*/ 3 h 653"/>
                <a:gd name="T60" fmla="*/ 551 w 677"/>
                <a:gd name="T61" fmla="*/ 3 h 653"/>
                <a:gd name="T62" fmla="*/ 559 w 677"/>
                <a:gd name="T63" fmla="*/ 0 h 653"/>
                <a:gd name="T64" fmla="*/ 564 w 677"/>
                <a:gd name="T65" fmla="*/ 3 h 653"/>
                <a:gd name="T66" fmla="*/ 641 w 677"/>
                <a:gd name="T67" fmla="*/ 146 h 653"/>
                <a:gd name="T68" fmla="*/ 636 w 677"/>
                <a:gd name="T69" fmla="*/ 217 h 653"/>
                <a:gd name="T70" fmla="*/ 646 w 677"/>
                <a:gd name="T71" fmla="*/ 215 h 653"/>
                <a:gd name="T72" fmla="*/ 662 w 677"/>
                <a:gd name="T73" fmla="*/ 212 h 653"/>
                <a:gd name="T74" fmla="*/ 668 w 677"/>
                <a:gd name="T75" fmla="*/ 228 h 653"/>
                <a:gd name="T76" fmla="*/ 620 w 677"/>
                <a:gd name="T77" fmla="*/ 383 h 653"/>
                <a:gd name="T78" fmla="*/ 617 w 677"/>
                <a:gd name="T79" fmla="*/ 385 h 653"/>
                <a:gd name="T80" fmla="*/ 337 w 677"/>
                <a:gd name="T81" fmla="*/ 652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7" h="653">
                  <a:moveTo>
                    <a:pt x="631" y="217"/>
                  </a:moveTo>
                  <a:lnTo>
                    <a:pt x="631" y="217"/>
                  </a:lnTo>
                  <a:close/>
                  <a:moveTo>
                    <a:pt x="37" y="252"/>
                  </a:moveTo>
                  <a:lnTo>
                    <a:pt x="37" y="252"/>
                  </a:lnTo>
                  <a:lnTo>
                    <a:pt x="37" y="252"/>
                  </a:lnTo>
                  <a:lnTo>
                    <a:pt x="37" y="252"/>
                  </a:lnTo>
                  <a:cubicBezTo>
                    <a:pt x="34" y="265"/>
                    <a:pt x="37" y="281"/>
                    <a:pt x="42" y="298"/>
                  </a:cubicBezTo>
                  <a:cubicBezTo>
                    <a:pt x="50" y="330"/>
                    <a:pt x="66" y="348"/>
                    <a:pt x="76" y="353"/>
                  </a:cubicBezTo>
                  <a:lnTo>
                    <a:pt x="76" y="353"/>
                  </a:lnTo>
                  <a:lnTo>
                    <a:pt x="84" y="356"/>
                  </a:lnTo>
                  <a:lnTo>
                    <a:pt x="90" y="375"/>
                  </a:lnTo>
                  <a:lnTo>
                    <a:pt x="90" y="375"/>
                  </a:lnTo>
                  <a:cubicBezTo>
                    <a:pt x="132" y="525"/>
                    <a:pt x="156" y="615"/>
                    <a:pt x="337" y="615"/>
                  </a:cubicBezTo>
                  <a:cubicBezTo>
                    <a:pt x="519" y="615"/>
                    <a:pt x="543" y="525"/>
                    <a:pt x="586" y="375"/>
                  </a:cubicBezTo>
                  <a:lnTo>
                    <a:pt x="586" y="375"/>
                  </a:lnTo>
                  <a:lnTo>
                    <a:pt x="591" y="356"/>
                  </a:lnTo>
                  <a:lnTo>
                    <a:pt x="599" y="353"/>
                  </a:lnTo>
                  <a:lnTo>
                    <a:pt x="599" y="353"/>
                  </a:lnTo>
                  <a:cubicBezTo>
                    <a:pt x="609" y="348"/>
                    <a:pt x="625" y="330"/>
                    <a:pt x="633" y="298"/>
                  </a:cubicBezTo>
                  <a:cubicBezTo>
                    <a:pt x="638" y="281"/>
                    <a:pt x="638" y="265"/>
                    <a:pt x="638" y="252"/>
                  </a:cubicBezTo>
                  <a:cubicBezTo>
                    <a:pt x="636" y="252"/>
                    <a:pt x="636" y="252"/>
                    <a:pt x="633" y="252"/>
                  </a:cubicBezTo>
                  <a:cubicBezTo>
                    <a:pt x="625" y="255"/>
                    <a:pt x="617" y="252"/>
                    <a:pt x="609" y="244"/>
                  </a:cubicBezTo>
                  <a:cubicBezTo>
                    <a:pt x="604" y="239"/>
                    <a:pt x="601" y="231"/>
                    <a:pt x="601" y="220"/>
                  </a:cubicBezTo>
                  <a:lnTo>
                    <a:pt x="601" y="220"/>
                  </a:lnTo>
                  <a:lnTo>
                    <a:pt x="604" y="146"/>
                  </a:lnTo>
                  <a:lnTo>
                    <a:pt x="604" y="146"/>
                  </a:lnTo>
                  <a:cubicBezTo>
                    <a:pt x="607" y="83"/>
                    <a:pt x="601" y="64"/>
                    <a:pt x="556" y="38"/>
                  </a:cubicBezTo>
                  <a:cubicBezTo>
                    <a:pt x="503" y="53"/>
                    <a:pt x="424" y="61"/>
                    <a:pt x="337" y="61"/>
                  </a:cubicBezTo>
                  <a:cubicBezTo>
                    <a:pt x="251" y="61"/>
                    <a:pt x="172" y="53"/>
                    <a:pt x="119" y="38"/>
                  </a:cubicBezTo>
                  <a:cubicBezTo>
                    <a:pt x="74" y="64"/>
                    <a:pt x="66" y="83"/>
                    <a:pt x="71" y="146"/>
                  </a:cubicBezTo>
                  <a:lnTo>
                    <a:pt x="71" y="146"/>
                  </a:lnTo>
                  <a:lnTo>
                    <a:pt x="74" y="225"/>
                  </a:lnTo>
                  <a:lnTo>
                    <a:pt x="74" y="225"/>
                  </a:lnTo>
                  <a:cubicBezTo>
                    <a:pt x="74" y="233"/>
                    <a:pt x="71" y="241"/>
                    <a:pt x="63" y="247"/>
                  </a:cubicBezTo>
                  <a:cubicBezTo>
                    <a:pt x="58" y="252"/>
                    <a:pt x="50" y="255"/>
                    <a:pt x="42" y="252"/>
                  </a:cubicBezTo>
                  <a:cubicBezTo>
                    <a:pt x="39" y="252"/>
                    <a:pt x="39" y="252"/>
                    <a:pt x="37" y="252"/>
                  </a:cubicBezTo>
                  <a:close/>
                  <a:moveTo>
                    <a:pt x="337" y="652"/>
                  </a:moveTo>
                  <a:lnTo>
                    <a:pt x="337" y="652"/>
                  </a:lnTo>
                  <a:lnTo>
                    <a:pt x="337" y="652"/>
                  </a:lnTo>
                  <a:lnTo>
                    <a:pt x="337" y="652"/>
                  </a:lnTo>
                  <a:cubicBezTo>
                    <a:pt x="129" y="650"/>
                    <a:pt x="97" y="533"/>
                    <a:pt x="55" y="385"/>
                  </a:cubicBezTo>
                  <a:lnTo>
                    <a:pt x="55" y="385"/>
                  </a:lnTo>
                  <a:lnTo>
                    <a:pt x="55" y="383"/>
                  </a:lnTo>
                  <a:lnTo>
                    <a:pt x="55" y="383"/>
                  </a:lnTo>
                  <a:cubicBezTo>
                    <a:pt x="34" y="369"/>
                    <a:pt x="15" y="343"/>
                    <a:pt x="8" y="308"/>
                  </a:cubicBezTo>
                  <a:cubicBezTo>
                    <a:pt x="0" y="278"/>
                    <a:pt x="0" y="249"/>
                    <a:pt x="8" y="228"/>
                  </a:cubicBezTo>
                  <a:lnTo>
                    <a:pt x="8" y="228"/>
                  </a:lnTo>
                  <a:lnTo>
                    <a:pt x="13" y="212"/>
                  </a:lnTo>
                  <a:lnTo>
                    <a:pt x="26" y="215"/>
                  </a:lnTo>
                  <a:lnTo>
                    <a:pt x="26" y="215"/>
                  </a:lnTo>
                  <a:cubicBezTo>
                    <a:pt x="29" y="217"/>
                    <a:pt x="31" y="217"/>
                    <a:pt x="34" y="217"/>
                  </a:cubicBezTo>
                  <a:cubicBezTo>
                    <a:pt x="37" y="217"/>
                    <a:pt x="37" y="217"/>
                    <a:pt x="39" y="217"/>
                  </a:cubicBezTo>
                  <a:lnTo>
                    <a:pt x="39" y="217"/>
                  </a:lnTo>
                  <a:lnTo>
                    <a:pt x="34" y="146"/>
                  </a:lnTo>
                  <a:lnTo>
                    <a:pt x="34" y="146"/>
                  </a:lnTo>
                  <a:cubicBezTo>
                    <a:pt x="31" y="75"/>
                    <a:pt x="42" y="38"/>
                    <a:pt x="108" y="3"/>
                  </a:cubicBezTo>
                  <a:lnTo>
                    <a:pt x="108" y="3"/>
                  </a:lnTo>
                  <a:lnTo>
                    <a:pt x="116" y="0"/>
                  </a:lnTo>
                  <a:lnTo>
                    <a:pt x="124" y="3"/>
                  </a:lnTo>
                  <a:lnTo>
                    <a:pt x="124" y="3"/>
                  </a:lnTo>
                  <a:cubicBezTo>
                    <a:pt x="169" y="16"/>
                    <a:pt x="251" y="27"/>
                    <a:pt x="337" y="27"/>
                  </a:cubicBezTo>
                  <a:cubicBezTo>
                    <a:pt x="424" y="27"/>
                    <a:pt x="503" y="16"/>
                    <a:pt x="551" y="3"/>
                  </a:cubicBezTo>
                  <a:lnTo>
                    <a:pt x="551" y="3"/>
                  </a:lnTo>
                  <a:lnTo>
                    <a:pt x="559" y="0"/>
                  </a:lnTo>
                  <a:lnTo>
                    <a:pt x="564" y="3"/>
                  </a:lnTo>
                  <a:lnTo>
                    <a:pt x="564" y="3"/>
                  </a:lnTo>
                  <a:cubicBezTo>
                    <a:pt x="633" y="38"/>
                    <a:pt x="644" y="75"/>
                    <a:pt x="641" y="146"/>
                  </a:cubicBezTo>
                  <a:lnTo>
                    <a:pt x="641" y="146"/>
                  </a:lnTo>
                  <a:lnTo>
                    <a:pt x="636" y="217"/>
                  </a:lnTo>
                  <a:lnTo>
                    <a:pt x="636" y="217"/>
                  </a:lnTo>
                  <a:cubicBezTo>
                    <a:pt x="638" y="217"/>
                    <a:pt x="638" y="217"/>
                    <a:pt x="641" y="217"/>
                  </a:cubicBezTo>
                  <a:cubicBezTo>
                    <a:pt x="644" y="217"/>
                    <a:pt x="646" y="217"/>
                    <a:pt x="646" y="215"/>
                  </a:cubicBezTo>
                  <a:lnTo>
                    <a:pt x="646" y="215"/>
                  </a:lnTo>
                  <a:lnTo>
                    <a:pt x="662" y="212"/>
                  </a:lnTo>
                  <a:lnTo>
                    <a:pt x="668" y="228"/>
                  </a:lnTo>
                  <a:lnTo>
                    <a:pt x="668" y="228"/>
                  </a:lnTo>
                  <a:cubicBezTo>
                    <a:pt x="676" y="249"/>
                    <a:pt x="676" y="278"/>
                    <a:pt x="668" y="308"/>
                  </a:cubicBezTo>
                  <a:cubicBezTo>
                    <a:pt x="657" y="343"/>
                    <a:pt x="641" y="369"/>
                    <a:pt x="620" y="383"/>
                  </a:cubicBezTo>
                  <a:lnTo>
                    <a:pt x="620" y="383"/>
                  </a:lnTo>
                  <a:lnTo>
                    <a:pt x="617" y="385"/>
                  </a:lnTo>
                  <a:lnTo>
                    <a:pt x="617" y="385"/>
                  </a:lnTo>
                  <a:cubicBezTo>
                    <a:pt x="578" y="533"/>
                    <a:pt x="546" y="650"/>
                    <a:pt x="337" y="652"/>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2" name="Freeform 101">
              <a:extLst>
                <a:ext uri="{FF2B5EF4-FFF2-40B4-BE49-F238E27FC236}">
                  <a16:creationId xmlns:a16="http://schemas.microsoft.com/office/drawing/2014/main" id="{558877DF-2E64-AD45-9369-52B8A5D49204}"/>
                </a:ext>
              </a:extLst>
            </p:cNvPr>
            <p:cNvSpPr>
              <a:spLocks noChangeArrowheads="1"/>
            </p:cNvSpPr>
            <p:nvPr/>
          </p:nvSpPr>
          <p:spPr bwMode="auto">
            <a:xfrm>
              <a:off x="2508" y="3552"/>
              <a:ext cx="210" cy="74"/>
            </a:xfrm>
            <a:custGeom>
              <a:avLst/>
              <a:gdLst>
                <a:gd name="T0" fmla="*/ 862 w 929"/>
                <a:gd name="T1" fmla="*/ 328 h 329"/>
                <a:gd name="T2" fmla="*/ 862 w 929"/>
                <a:gd name="T3" fmla="*/ 328 h 329"/>
                <a:gd name="T4" fmla="*/ 862 w 929"/>
                <a:gd name="T5" fmla="*/ 328 h 329"/>
                <a:gd name="T6" fmla="*/ 838 w 929"/>
                <a:gd name="T7" fmla="*/ 301 h 329"/>
                <a:gd name="T8" fmla="*/ 838 w 929"/>
                <a:gd name="T9" fmla="*/ 301 h 329"/>
                <a:gd name="T10" fmla="*/ 894 w 929"/>
                <a:gd name="T11" fmla="*/ 204 h 329"/>
                <a:gd name="T12" fmla="*/ 843 w 929"/>
                <a:gd name="T13" fmla="*/ 103 h 329"/>
                <a:gd name="T14" fmla="*/ 843 w 929"/>
                <a:gd name="T15" fmla="*/ 103 h 329"/>
                <a:gd name="T16" fmla="*/ 87 w 929"/>
                <a:gd name="T17" fmla="*/ 103 h 329"/>
                <a:gd name="T18" fmla="*/ 0 w 929"/>
                <a:gd name="T19" fmla="*/ 26 h 329"/>
                <a:gd name="T20" fmla="*/ 23 w 929"/>
                <a:gd name="T21" fmla="*/ 0 h 329"/>
                <a:gd name="T22" fmla="*/ 100 w 929"/>
                <a:gd name="T23" fmla="*/ 66 h 329"/>
                <a:gd name="T24" fmla="*/ 857 w 929"/>
                <a:gd name="T25" fmla="*/ 66 h 329"/>
                <a:gd name="T26" fmla="*/ 862 w 929"/>
                <a:gd name="T27" fmla="*/ 71 h 329"/>
                <a:gd name="T28" fmla="*/ 862 w 929"/>
                <a:gd name="T29" fmla="*/ 71 h 329"/>
                <a:gd name="T30" fmla="*/ 928 w 929"/>
                <a:gd name="T31" fmla="*/ 204 h 329"/>
                <a:gd name="T32" fmla="*/ 862 w 929"/>
                <a:gd name="T33" fmla="*/ 32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9" h="329">
                  <a:moveTo>
                    <a:pt x="862" y="328"/>
                  </a:moveTo>
                  <a:lnTo>
                    <a:pt x="862" y="328"/>
                  </a:lnTo>
                  <a:lnTo>
                    <a:pt x="862" y="328"/>
                  </a:lnTo>
                  <a:lnTo>
                    <a:pt x="838" y="301"/>
                  </a:lnTo>
                  <a:lnTo>
                    <a:pt x="838" y="301"/>
                  </a:lnTo>
                  <a:cubicBezTo>
                    <a:pt x="875" y="272"/>
                    <a:pt x="894" y="238"/>
                    <a:pt x="894" y="204"/>
                  </a:cubicBezTo>
                  <a:cubicBezTo>
                    <a:pt x="894" y="156"/>
                    <a:pt x="857" y="114"/>
                    <a:pt x="843" y="103"/>
                  </a:cubicBezTo>
                  <a:lnTo>
                    <a:pt x="843" y="103"/>
                  </a:lnTo>
                  <a:lnTo>
                    <a:pt x="87" y="103"/>
                  </a:lnTo>
                  <a:lnTo>
                    <a:pt x="0" y="26"/>
                  </a:lnTo>
                  <a:lnTo>
                    <a:pt x="23" y="0"/>
                  </a:lnTo>
                  <a:lnTo>
                    <a:pt x="100" y="66"/>
                  </a:lnTo>
                  <a:lnTo>
                    <a:pt x="857" y="66"/>
                  </a:lnTo>
                  <a:lnTo>
                    <a:pt x="862" y="71"/>
                  </a:lnTo>
                  <a:lnTo>
                    <a:pt x="862" y="71"/>
                  </a:lnTo>
                  <a:cubicBezTo>
                    <a:pt x="864" y="74"/>
                    <a:pt x="928" y="127"/>
                    <a:pt x="928" y="204"/>
                  </a:cubicBezTo>
                  <a:cubicBezTo>
                    <a:pt x="928" y="249"/>
                    <a:pt x="907" y="291"/>
                    <a:pt x="862" y="32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3" name="Freeform 102">
              <a:extLst>
                <a:ext uri="{FF2B5EF4-FFF2-40B4-BE49-F238E27FC236}">
                  <a16:creationId xmlns:a16="http://schemas.microsoft.com/office/drawing/2014/main" id="{A8CD5D78-A260-AB49-8745-BB5EC0A2F336}"/>
                </a:ext>
              </a:extLst>
            </p:cNvPr>
            <p:cNvSpPr>
              <a:spLocks noChangeArrowheads="1"/>
            </p:cNvSpPr>
            <p:nvPr/>
          </p:nvSpPr>
          <p:spPr bwMode="auto">
            <a:xfrm>
              <a:off x="2583" y="3463"/>
              <a:ext cx="131" cy="163"/>
            </a:xfrm>
            <a:custGeom>
              <a:avLst/>
              <a:gdLst>
                <a:gd name="T0" fmla="*/ 58 w 584"/>
                <a:gd name="T1" fmla="*/ 686 h 722"/>
                <a:gd name="T2" fmla="*/ 58 w 584"/>
                <a:gd name="T3" fmla="*/ 686 h 722"/>
                <a:gd name="T4" fmla="*/ 58 w 584"/>
                <a:gd name="T5" fmla="*/ 686 h 722"/>
                <a:gd name="T6" fmla="*/ 270 w 584"/>
                <a:gd name="T7" fmla="*/ 686 h 722"/>
                <a:gd name="T8" fmla="*/ 535 w 584"/>
                <a:gd name="T9" fmla="*/ 135 h 722"/>
                <a:gd name="T10" fmla="*/ 368 w 584"/>
                <a:gd name="T11" fmla="*/ 47 h 722"/>
                <a:gd name="T12" fmla="*/ 58 w 584"/>
                <a:gd name="T13" fmla="*/ 686 h 722"/>
                <a:gd name="T14" fmla="*/ 291 w 584"/>
                <a:gd name="T15" fmla="*/ 721 h 722"/>
                <a:gd name="T16" fmla="*/ 291 w 584"/>
                <a:gd name="T17" fmla="*/ 721 h 722"/>
                <a:gd name="T18" fmla="*/ 291 w 584"/>
                <a:gd name="T19" fmla="*/ 721 h 722"/>
                <a:gd name="T20" fmla="*/ 0 w 584"/>
                <a:gd name="T21" fmla="*/ 721 h 722"/>
                <a:gd name="T22" fmla="*/ 352 w 584"/>
                <a:gd name="T23" fmla="*/ 0 h 722"/>
                <a:gd name="T24" fmla="*/ 583 w 584"/>
                <a:gd name="T25" fmla="*/ 119 h 722"/>
                <a:gd name="T26" fmla="*/ 291 w 584"/>
                <a:gd name="T27" fmla="*/ 721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4" h="722">
                  <a:moveTo>
                    <a:pt x="58" y="686"/>
                  </a:moveTo>
                  <a:lnTo>
                    <a:pt x="58" y="686"/>
                  </a:lnTo>
                  <a:lnTo>
                    <a:pt x="58" y="686"/>
                  </a:lnTo>
                  <a:lnTo>
                    <a:pt x="270" y="686"/>
                  </a:lnTo>
                  <a:lnTo>
                    <a:pt x="535" y="135"/>
                  </a:lnTo>
                  <a:lnTo>
                    <a:pt x="368" y="47"/>
                  </a:lnTo>
                  <a:lnTo>
                    <a:pt x="58" y="686"/>
                  </a:lnTo>
                  <a:close/>
                  <a:moveTo>
                    <a:pt x="291" y="721"/>
                  </a:moveTo>
                  <a:lnTo>
                    <a:pt x="291" y="721"/>
                  </a:lnTo>
                  <a:lnTo>
                    <a:pt x="291" y="721"/>
                  </a:lnTo>
                  <a:lnTo>
                    <a:pt x="0" y="721"/>
                  </a:lnTo>
                  <a:lnTo>
                    <a:pt x="352" y="0"/>
                  </a:lnTo>
                  <a:lnTo>
                    <a:pt x="583" y="119"/>
                  </a:lnTo>
                  <a:lnTo>
                    <a:pt x="291" y="721"/>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4" name="Freeform 103">
              <a:extLst>
                <a:ext uri="{FF2B5EF4-FFF2-40B4-BE49-F238E27FC236}">
                  <a16:creationId xmlns:a16="http://schemas.microsoft.com/office/drawing/2014/main" id="{2B28B478-73E6-FD42-B767-EB85BC392E12}"/>
                </a:ext>
              </a:extLst>
            </p:cNvPr>
            <p:cNvSpPr>
              <a:spLocks noChangeArrowheads="1"/>
            </p:cNvSpPr>
            <p:nvPr/>
          </p:nvSpPr>
          <p:spPr bwMode="auto">
            <a:xfrm>
              <a:off x="2677" y="3586"/>
              <a:ext cx="18" cy="26"/>
            </a:xfrm>
            <a:custGeom>
              <a:avLst/>
              <a:gdLst>
                <a:gd name="T0" fmla="*/ 33 w 84"/>
                <a:gd name="T1" fmla="*/ 119 h 120"/>
                <a:gd name="T2" fmla="*/ 33 w 84"/>
                <a:gd name="T3" fmla="*/ 119 h 120"/>
                <a:gd name="T4" fmla="*/ 33 w 84"/>
                <a:gd name="T5" fmla="*/ 119 h 120"/>
                <a:gd name="T6" fmla="*/ 0 w 84"/>
                <a:gd name="T7" fmla="*/ 103 h 120"/>
                <a:gd name="T8" fmla="*/ 52 w 84"/>
                <a:gd name="T9" fmla="*/ 0 h 120"/>
                <a:gd name="T10" fmla="*/ 83 w 84"/>
                <a:gd name="T11" fmla="*/ 15 h 120"/>
                <a:gd name="T12" fmla="*/ 33 w 84"/>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4" h="120">
                  <a:moveTo>
                    <a:pt x="33" y="119"/>
                  </a:moveTo>
                  <a:lnTo>
                    <a:pt x="33" y="119"/>
                  </a:lnTo>
                  <a:lnTo>
                    <a:pt x="33" y="119"/>
                  </a:lnTo>
                  <a:lnTo>
                    <a:pt x="0" y="103"/>
                  </a:lnTo>
                  <a:lnTo>
                    <a:pt x="52" y="0"/>
                  </a:lnTo>
                  <a:lnTo>
                    <a:pt x="83" y="15"/>
                  </a:lnTo>
                  <a:lnTo>
                    <a:pt x="33"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5" name="Freeform 104">
              <a:extLst>
                <a:ext uri="{FF2B5EF4-FFF2-40B4-BE49-F238E27FC236}">
                  <a16:creationId xmlns:a16="http://schemas.microsoft.com/office/drawing/2014/main" id="{99C0137B-489D-9A42-BC49-75031405EC73}"/>
                </a:ext>
              </a:extLst>
            </p:cNvPr>
            <p:cNvSpPr>
              <a:spLocks noChangeArrowheads="1"/>
            </p:cNvSpPr>
            <p:nvPr/>
          </p:nvSpPr>
          <p:spPr bwMode="auto">
            <a:xfrm>
              <a:off x="2566" y="3585"/>
              <a:ext cx="18" cy="26"/>
            </a:xfrm>
            <a:custGeom>
              <a:avLst/>
              <a:gdLst>
                <a:gd name="T0" fmla="*/ 32 w 84"/>
                <a:gd name="T1" fmla="*/ 119 h 120"/>
                <a:gd name="T2" fmla="*/ 32 w 84"/>
                <a:gd name="T3" fmla="*/ 119 h 120"/>
                <a:gd name="T4" fmla="*/ 32 w 84"/>
                <a:gd name="T5" fmla="*/ 119 h 120"/>
                <a:gd name="T6" fmla="*/ 0 w 84"/>
                <a:gd name="T7" fmla="*/ 103 h 120"/>
                <a:gd name="T8" fmla="*/ 52 w 84"/>
                <a:gd name="T9" fmla="*/ 0 h 120"/>
                <a:gd name="T10" fmla="*/ 83 w 84"/>
                <a:gd name="T11" fmla="*/ 16 h 120"/>
                <a:gd name="T12" fmla="*/ 32 w 84"/>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4" h="120">
                  <a:moveTo>
                    <a:pt x="32" y="119"/>
                  </a:moveTo>
                  <a:lnTo>
                    <a:pt x="32" y="119"/>
                  </a:lnTo>
                  <a:lnTo>
                    <a:pt x="32" y="119"/>
                  </a:lnTo>
                  <a:lnTo>
                    <a:pt x="0" y="103"/>
                  </a:lnTo>
                  <a:lnTo>
                    <a:pt x="52" y="0"/>
                  </a:lnTo>
                  <a:lnTo>
                    <a:pt x="83" y="16"/>
                  </a:lnTo>
                  <a:lnTo>
                    <a:pt x="32"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6" name="Freeform 105">
              <a:extLst>
                <a:ext uri="{FF2B5EF4-FFF2-40B4-BE49-F238E27FC236}">
                  <a16:creationId xmlns:a16="http://schemas.microsoft.com/office/drawing/2014/main" id="{7C44AE30-FE4C-E54F-A64B-D605153962AC}"/>
                </a:ext>
              </a:extLst>
            </p:cNvPr>
            <p:cNvSpPr>
              <a:spLocks noChangeArrowheads="1"/>
            </p:cNvSpPr>
            <p:nvPr/>
          </p:nvSpPr>
          <p:spPr bwMode="auto">
            <a:xfrm>
              <a:off x="2539" y="3585"/>
              <a:ext cx="18" cy="26"/>
            </a:xfrm>
            <a:custGeom>
              <a:avLst/>
              <a:gdLst>
                <a:gd name="T0" fmla="*/ 32 w 83"/>
                <a:gd name="T1" fmla="*/ 119 h 120"/>
                <a:gd name="T2" fmla="*/ 32 w 83"/>
                <a:gd name="T3" fmla="*/ 119 h 120"/>
                <a:gd name="T4" fmla="*/ 32 w 83"/>
                <a:gd name="T5" fmla="*/ 119 h 120"/>
                <a:gd name="T6" fmla="*/ 0 w 83"/>
                <a:gd name="T7" fmla="*/ 103 h 120"/>
                <a:gd name="T8" fmla="*/ 50 w 83"/>
                <a:gd name="T9" fmla="*/ 0 h 120"/>
                <a:gd name="T10" fmla="*/ 82 w 83"/>
                <a:gd name="T11" fmla="*/ 16 h 120"/>
                <a:gd name="T12" fmla="*/ 32 w 83"/>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3" h="120">
                  <a:moveTo>
                    <a:pt x="32" y="119"/>
                  </a:moveTo>
                  <a:lnTo>
                    <a:pt x="32" y="119"/>
                  </a:lnTo>
                  <a:lnTo>
                    <a:pt x="32" y="119"/>
                  </a:lnTo>
                  <a:lnTo>
                    <a:pt x="0" y="103"/>
                  </a:lnTo>
                  <a:lnTo>
                    <a:pt x="50" y="0"/>
                  </a:lnTo>
                  <a:lnTo>
                    <a:pt x="82" y="16"/>
                  </a:lnTo>
                  <a:lnTo>
                    <a:pt x="32"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07" name="Freeform 106">
              <a:extLst>
                <a:ext uri="{FF2B5EF4-FFF2-40B4-BE49-F238E27FC236}">
                  <a16:creationId xmlns:a16="http://schemas.microsoft.com/office/drawing/2014/main" id="{0275EB09-7EF9-2C4A-877E-37E31E9BD7BA}"/>
                </a:ext>
              </a:extLst>
            </p:cNvPr>
            <p:cNvSpPr>
              <a:spLocks noChangeArrowheads="1"/>
            </p:cNvSpPr>
            <p:nvPr/>
          </p:nvSpPr>
          <p:spPr bwMode="auto">
            <a:xfrm>
              <a:off x="2512" y="3585"/>
              <a:ext cx="18" cy="26"/>
            </a:xfrm>
            <a:custGeom>
              <a:avLst/>
              <a:gdLst>
                <a:gd name="T0" fmla="*/ 32 w 84"/>
                <a:gd name="T1" fmla="*/ 119 h 120"/>
                <a:gd name="T2" fmla="*/ 32 w 84"/>
                <a:gd name="T3" fmla="*/ 119 h 120"/>
                <a:gd name="T4" fmla="*/ 32 w 84"/>
                <a:gd name="T5" fmla="*/ 119 h 120"/>
                <a:gd name="T6" fmla="*/ 0 w 84"/>
                <a:gd name="T7" fmla="*/ 103 h 120"/>
                <a:gd name="T8" fmla="*/ 51 w 84"/>
                <a:gd name="T9" fmla="*/ 0 h 120"/>
                <a:gd name="T10" fmla="*/ 83 w 84"/>
                <a:gd name="T11" fmla="*/ 16 h 120"/>
                <a:gd name="T12" fmla="*/ 32 w 84"/>
                <a:gd name="T13" fmla="*/ 119 h 120"/>
              </a:gdLst>
              <a:ahLst/>
              <a:cxnLst>
                <a:cxn ang="0">
                  <a:pos x="T0" y="T1"/>
                </a:cxn>
                <a:cxn ang="0">
                  <a:pos x="T2" y="T3"/>
                </a:cxn>
                <a:cxn ang="0">
                  <a:pos x="T4" y="T5"/>
                </a:cxn>
                <a:cxn ang="0">
                  <a:pos x="T6" y="T7"/>
                </a:cxn>
                <a:cxn ang="0">
                  <a:pos x="T8" y="T9"/>
                </a:cxn>
                <a:cxn ang="0">
                  <a:pos x="T10" y="T11"/>
                </a:cxn>
                <a:cxn ang="0">
                  <a:pos x="T12" y="T13"/>
                </a:cxn>
              </a:cxnLst>
              <a:rect l="0" t="0" r="r" b="b"/>
              <a:pathLst>
                <a:path w="84" h="120">
                  <a:moveTo>
                    <a:pt x="32" y="119"/>
                  </a:moveTo>
                  <a:lnTo>
                    <a:pt x="32" y="119"/>
                  </a:lnTo>
                  <a:lnTo>
                    <a:pt x="32" y="119"/>
                  </a:lnTo>
                  <a:lnTo>
                    <a:pt x="0" y="103"/>
                  </a:lnTo>
                  <a:lnTo>
                    <a:pt x="51" y="0"/>
                  </a:lnTo>
                  <a:lnTo>
                    <a:pt x="83" y="16"/>
                  </a:lnTo>
                  <a:lnTo>
                    <a:pt x="32" y="119"/>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grpSp>
      <p:sp>
        <p:nvSpPr>
          <p:cNvPr id="92" name="Isosceles Triangle 12">
            <a:extLst>
              <a:ext uri="{FF2B5EF4-FFF2-40B4-BE49-F238E27FC236}">
                <a16:creationId xmlns:a16="http://schemas.microsoft.com/office/drawing/2014/main" id="{D42E524F-5BE2-DE4C-AECF-15AF3CF4E280}"/>
              </a:ext>
            </a:extLst>
          </p:cNvPr>
          <p:cNvSpPr/>
          <p:nvPr/>
        </p:nvSpPr>
        <p:spPr>
          <a:xfrm rot="5400000">
            <a:off x="1421670" y="3258628"/>
            <a:ext cx="108857" cy="93842"/>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93" name="Isosceles Triangle 64">
            <a:extLst>
              <a:ext uri="{FF2B5EF4-FFF2-40B4-BE49-F238E27FC236}">
                <a16:creationId xmlns:a16="http://schemas.microsoft.com/office/drawing/2014/main" id="{B7296D5F-6E03-0E49-9B4A-7BA30FD62435}"/>
              </a:ext>
            </a:extLst>
          </p:cNvPr>
          <p:cNvSpPr/>
          <p:nvPr/>
        </p:nvSpPr>
        <p:spPr>
          <a:xfrm rot="5400000">
            <a:off x="5479351" y="5022427"/>
            <a:ext cx="108857" cy="93842"/>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Roboto Thin" panose="02000000000000000000" pitchFamily="2" charset="0"/>
              <a:ea typeface="Roboto Thin" panose="02000000000000000000" pitchFamily="2" charset="0"/>
              <a:cs typeface="Roboto Thin" panose="02000000000000000000" pitchFamily="2" charset="0"/>
            </a:endParaRPr>
          </a:p>
        </p:txBody>
      </p:sp>
      <p:sp>
        <p:nvSpPr>
          <p:cNvPr id="120" name="Rounded Rectangle 119">
            <a:extLst>
              <a:ext uri="{FF2B5EF4-FFF2-40B4-BE49-F238E27FC236}">
                <a16:creationId xmlns:a16="http://schemas.microsoft.com/office/drawing/2014/main" id="{FAAB151C-6DBA-8F43-9192-E4B7FA9C3F71}"/>
              </a:ext>
            </a:extLst>
          </p:cNvPr>
          <p:cNvSpPr/>
          <p:nvPr/>
        </p:nvSpPr>
        <p:spPr>
          <a:xfrm>
            <a:off x="446088" y="1917149"/>
            <a:ext cx="6542690" cy="60358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accent2"/>
                </a:solidFill>
                <a:latin typeface="Arial Regular"/>
                <a:ea typeface="Roboto Light" charset="0"/>
                <a:cs typeface="Roboto Light" charset="0"/>
              </a:rPr>
              <a:t>Patient Access is the start of the </a:t>
            </a:r>
            <a:br>
              <a:rPr lang="en-US" b="1" dirty="0">
                <a:solidFill>
                  <a:schemeClr val="accent2"/>
                </a:solidFill>
                <a:latin typeface="Arial Regular"/>
                <a:ea typeface="Roboto Light" charset="0"/>
                <a:cs typeface="Roboto Light" charset="0"/>
              </a:rPr>
            </a:br>
            <a:r>
              <a:rPr lang="en-US" b="1" dirty="0">
                <a:solidFill>
                  <a:schemeClr val="accent2"/>
                </a:solidFill>
                <a:latin typeface="Arial Regular"/>
                <a:ea typeface="Roboto Light" charset="0"/>
                <a:cs typeface="Roboto Light" charset="0"/>
              </a:rPr>
              <a:t>Revenue Cycle value chain</a:t>
            </a:r>
          </a:p>
        </p:txBody>
      </p:sp>
      <p:grpSp>
        <p:nvGrpSpPr>
          <p:cNvPr id="3" name="Group 2">
            <a:extLst>
              <a:ext uri="{FF2B5EF4-FFF2-40B4-BE49-F238E27FC236}">
                <a16:creationId xmlns:a16="http://schemas.microsoft.com/office/drawing/2014/main" id="{BC7D0713-1A82-6041-9947-A5650728540D}"/>
              </a:ext>
            </a:extLst>
          </p:cNvPr>
          <p:cNvGrpSpPr/>
          <p:nvPr/>
        </p:nvGrpSpPr>
        <p:grpSpPr>
          <a:xfrm>
            <a:off x="6526657" y="2106230"/>
            <a:ext cx="2363100" cy="3475061"/>
            <a:chOff x="6526657" y="2106230"/>
            <a:chExt cx="2363100" cy="3475061"/>
          </a:xfrm>
        </p:grpSpPr>
        <p:sp>
          <p:nvSpPr>
            <p:cNvPr id="69" name="Rectangle 68">
              <a:extLst>
                <a:ext uri="{FF2B5EF4-FFF2-40B4-BE49-F238E27FC236}">
                  <a16:creationId xmlns:a16="http://schemas.microsoft.com/office/drawing/2014/main" id="{2AD7B65C-F4BB-8943-B503-15353B5A04C2}"/>
                </a:ext>
              </a:extLst>
            </p:cNvPr>
            <p:cNvSpPr/>
            <p:nvPr/>
          </p:nvSpPr>
          <p:spPr>
            <a:xfrm>
              <a:off x="6526657" y="2117047"/>
              <a:ext cx="2255108" cy="3464244"/>
            </a:xfrm>
            <a:prstGeom prst="rect">
              <a:avLst/>
            </a:prstGeom>
            <a:solidFill>
              <a:schemeClr val="accent2">
                <a:alpha val="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2"/>
                </a:solidFill>
                <a:latin typeface="Arial Regular"/>
                <a:ea typeface="Roboto Light" panose="02000000000000000000" pitchFamily="2" charset="0"/>
                <a:cs typeface="Roboto Light" panose="02000000000000000000" pitchFamily="2" charset="0"/>
              </a:endParaRPr>
            </a:p>
          </p:txBody>
        </p:sp>
        <p:sp>
          <p:nvSpPr>
            <p:cNvPr id="122" name="Rectangle 121">
              <a:extLst>
                <a:ext uri="{FF2B5EF4-FFF2-40B4-BE49-F238E27FC236}">
                  <a16:creationId xmlns:a16="http://schemas.microsoft.com/office/drawing/2014/main" id="{6FFFCD64-9249-BE43-8BD6-52F7A1AA4BBF}"/>
                </a:ext>
              </a:extLst>
            </p:cNvPr>
            <p:cNvSpPr/>
            <p:nvPr/>
          </p:nvSpPr>
          <p:spPr>
            <a:xfrm>
              <a:off x="6608752" y="2106230"/>
              <a:ext cx="2281005" cy="3005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05740" tIns="137160" rtlCol="0" anchor="t"/>
            <a:lstStyle/>
            <a:p>
              <a:r>
                <a:rPr lang="en-US" sz="1350" dirty="0">
                  <a:solidFill>
                    <a:schemeClr val="accent2"/>
                  </a:solidFill>
                  <a:latin typeface="Arial Regular"/>
                  <a:ea typeface="Roboto Light" charset="0"/>
                  <a:cs typeface="Roboto Light" charset="0"/>
                </a:rPr>
                <a:t>What are the aims of </a:t>
              </a:r>
              <a:br>
                <a:rPr lang="en-US" sz="1350" dirty="0">
                  <a:solidFill>
                    <a:schemeClr val="accent2"/>
                  </a:solidFill>
                  <a:latin typeface="Arial Regular"/>
                  <a:ea typeface="Roboto Light" charset="0"/>
                  <a:cs typeface="Roboto Light" charset="0"/>
                </a:rPr>
              </a:br>
              <a:r>
                <a:rPr lang="en-US" sz="1350" dirty="0">
                  <a:solidFill>
                    <a:schemeClr val="accent2"/>
                  </a:solidFill>
                  <a:latin typeface="Arial Regular"/>
                  <a:ea typeface="Roboto Light" charset="0"/>
                  <a:cs typeface="Roboto Light" charset="0"/>
                </a:rPr>
                <a:t>a </a:t>
              </a:r>
              <a:r>
                <a:rPr lang="en-US" sz="1350" b="1" dirty="0">
                  <a:solidFill>
                    <a:schemeClr val="accent2"/>
                  </a:solidFill>
                  <a:latin typeface="Arial Bold"/>
                  <a:ea typeface="Roboto Medium" charset="0"/>
                  <a:cs typeface="Roboto Medium" charset="0"/>
                </a:rPr>
                <a:t>successful patient access </a:t>
              </a:r>
              <a:r>
                <a:rPr lang="en-US" sz="1350" dirty="0">
                  <a:solidFill>
                    <a:schemeClr val="accent2"/>
                  </a:solidFill>
                  <a:latin typeface="Arial Regular"/>
                  <a:ea typeface="Roboto Light" charset="0"/>
                  <a:cs typeface="Roboto Light" charset="0"/>
                </a:rPr>
                <a:t>program?</a:t>
              </a:r>
            </a:p>
            <a:p>
              <a:endParaRPr lang="en-US" sz="1350" dirty="0">
                <a:solidFill>
                  <a:schemeClr val="accent2"/>
                </a:solidFill>
                <a:latin typeface="Roboto Thin" panose="02000000000000000000" pitchFamily="2" charset="0"/>
                <a:ea typeface="Roboto Thin" panose="02000000000000000000" pitchFamily="2" charset="0"/>
                <a:cs typeface="Roboto Thin" panose="02000000000000000000" pitchFamily="2" charset="0"/>
              </a:endParaRPr>
            </a:p>
            <a:p>
              <a:endParaRPr lang="en-US" sz="1350" dirty="0">
                <a:solidFill>
                  <a:schemeClr val="accent2"/>
                </a:solidFill>
                <a:latin typeface="Roboto Thin" panose="02000000000000000000" pitchFamily="2" charset="0"/>
                <a:ea typeface="Roboto Thin" panose="02000000000000000000" pitchFamily="2" charset="0"/>
                <a:cs typeface="Roboto Thin" panose="02000000000000000000" pitchFamily="2" charset="0"/>
              </a:endParaRPr>
            </a:p>
            <a:p>
              <a:endParaRPr lang="en-US" sz="1350" dirty="0">
                <a:solidFill>
                  <a:schemeClr val="accent2"/>
                </a:solidFill>
                <a:latin typeface="Roboto Thin" panose="02000000000000000000" pitchFamily="2" charset="0"/>
                <a:ea typeface="Roboto Thin" panose="02000000000000000000" pitchFamily="2" charset="0"/>
                <a:cs typeface="Roboto Thin" panose="02000000000000000000" pitchFamily="2" charset="0"/>
              </a:endParaRPr>
            </a:p>
          </p:txBody>
        </p:sp>
      </p:grpSp>
      <p:sp>
        <p:nvSpPr>
          <p:cNvPr id="123" name="Rectangle 122">
            <a:extLst>
              <a:ext uri="{FF2B5EF4-FFF2-40B4-BE49-F238E27FC236}">
                <a16:creationId xmlns:a16="http://schemas.microsoft.com/office/drawing/2014/main" id="{1E86A86C-E5D0-7047-B9F9-5F23B12CB6F3}"/>
              </a:ext>
            </a:extLst>
          </p:cNvPr>
          <p:cNvSpPr/>
          <p:nvPr/>
        </p:nvSpPr>
        <p:spPr>
          <a:xfrm>
            <a:off x="6727254" y="2974917"/>
            <a:ext cx="2059283" cy="577081"/>
          </a:xfrm>
          <a:prstGeom prst="rect">
            <a:avLst/>
          </a:prstGeom>
          <a:noFill/>
          <a:ln>
            <a:noFill/>
          </a:ln>
        </p:spPr>
        <p:txBody>
          <a:bodyPr wrap="square">
            <a:spAutoFit/>
          </a:bodyPr>
          <a:lstStyle/>
          <a:p>
            <a:r>
              <a:rPr lang="en-US" sz="1050" dirty="0">
                <a:solidFill>
                  <a:schemeClr val="accent2"/>
                </a:solidFill>
                <a:latin typeface="Arial Regular"/>
                <a:ea typeface="Roboto Light" charset="0"/>
                <a:cs typeface="Roboto Light" charset="0"/>
              </a:rPr>
              <a:t>Patients are scheduled </a:t>
            </a:r>
            <a:br>
              <a:rPr lang="en-US" sz="1050" dirty="0">
                <a:solidFill>
                  <a:schemeClr val="accent2"/>
                </a:solidFill>
                <a:latin typeface="Arial Regular"/>
                <a:ea typeface="Roboto Light" charset="0"/>
                <a:cs typeface="Roboto Light" charset="0"/>
              </a:rPr>
            </a:br>
            <a:r>
              <a:rPr lang="en-US" sz="1050" dirty="0">
                <a:solidFill>
                  <a:schemeClr val="accent2"/>
                </a:solidFill>
                <a:latin typeface="Arial Regular"/>
                <a:ea typeface="Roboto Light" charset="0"/>
                <a:cs typeface="Roboto Light" charset="0"/>
              </a:rPr>
              <a:t>with the right provider at </a:t>
            </a:r>
            <a:br>
              <a:rPr lang="en-US" sz="1050" dirty="0">
                <a:solidFill>
                  <a:schemeClr val="accent2"/>
                </a:solidFill>
                <a:latin typeface="Arial Regular"/>
                <a:ea typeface="Roboto Light" charset="0"/>
                <a:cs typeface="Roboto Light" charset="0"/>
              </a:rPr>
            </a:br>
            <a:r>
              <a:rPr lang="en-US" sz="1050" dirty="0">
                <a:solidFill>
                  <a:schemeClr val="accent2"/>
                </a:solidFill>
                <a:latin typeface="Arial Regular"/>
                <a:ea typeface="Roboto Light" charset="0"/>
                <a:cs typeface="Roboto Light" charset="0"/>
              </a:rPr>
              <a:t>the right time </a:t>
            </a:r>
          </a:p>
        </p:txBody>
      </p:sp>
      <p:sp>
        <p:nvSpPr>
          <p:cNvPr id="124" name="Rectangle 123">
            <a:extLst>
              <a:ext uri="{FF2B5EF4-FFF2-40B4-BE49-F238E27FC236}">
                <a16:creationId xmlns:a16="http://schemas.microsoft.com/office/drawing/2014/main" id="{BB899287-E4C4-7A45-82E5-BE2668D6884E}"/>
              </a:ext>
            </a:extLst>
          </p:cNvPr>
          <p:cNvSpPr/>
          <p:nvPr/>
        </p:nvSpPr>
        <p:spPr>
          <a:xfrm>
            <a:off x="6726714" y="3653435"/>
            <a:ext cx="1996311" cy="415498"/>
          </a:xfrm>
          <a:prstGeom prst="rect">
            <a:avLst/>
          </a:prstGeom>
          <a:noFill/>
          <a:ln>
            <a:noFill/>
          </a:ln>
        </p:spPr>
        <p:txBody>
          <a:bodyPr wrap="square">
            <a:spAutoFit/>
          </a:bodyPr>
          <a:lstStyle/>
          <a:p>
            <a:r>
              <a:rPr lang="en-US" sz="1050" dirty="0">
                <a:solidFill>
                  <a:schemeClr val="accent2"/>
                </a:solidFill>
                <a:latin typeface="Arial Regular"/>
                <a:ea typeface="Roboto Light" charset="0"/>
                <a:cs typeface="Roboto Light" charset="0"/>
              </a:rPr>
              <a:t>Patients are financially cleared prior to arrival</a:t>
            </a:r>
          </a:p>
        </p:txBody>
      </p:sp>
      <p:sp>
        <p:nvSpPr>
          <p:cNvPr id="125" name="Rectangle 124">
            <a:extLst>
              <a:ext uri="{FF2B5EF4-FFF2-40B4-BE49-F238E27FC236}">
                <a16:creationId xmlns:a16="http://schemas.microsoft.com/office/drawing/2014/main" id="{240CC3A6-9C3B-E541-864E-B6BFC68CABFE}"/>
              </a:ext>
            </a:extLst>
          </p:cNvPr>
          <p:cNvSpPr/>
          <p:nvPr/>
        </p:nvSpPr>
        <p:spPr>
          <a:xfrm>
            <a:off x="6717817" y="4768954"/>
            <a:ext cx="2036738" cy="577081"/>
          </a:xfrm>
          <a:prstGeom prst="rect">
            <a:avLst/>
          </a:prstGeom>
          <a:noFill/>
          <a:ln>
            <a:noFill/>
          </a:ln>
        </p:spPr>
        <p:txBody>
          <a:bodyPr wrap="square">
            <a:spAutoFit/>
          </a:bodyPr>
          <a:lstStyle/>
          <a:p>
            <a:r>
              <a:rPr lang="en-US" sz="1050" dirty="0">
                <a:solidFill>
                  <a:schemeClr val="accent2"/>
                </a:solidFill>
                <a:latin typeface="Arial Regular"/>
                <a:ea typeface="Roboto Light" charset="0"/>
                <a:cs typeface="Roboto Light" charset="0"/>
              </a:rPr>
              <a:t>Patients receive the support </a:t>
            </a:r>
            <a:br>
              <a:rPr lang="en-US" sz="1050" dirty="0">
                <a:solidFill>
                  <a:schemeClr val="accent2"/>
                </a:solidFill>
                <a:latin typeface="Arial Regular"/>
                <a:ea typeface="Roboto Light" charset="0"/>
                <a:cs typeface="Roboto Light" charset="0"/>
              </a:rPr>
            </a:br>
            <a:r>
              <a:rPr lang="en-US" sz="1050" dirty="0">
                <a:solidFill>
                  <a:schemeClr val="accent2"/>
                </a:solidFill>
                <a:latin typeface="Arial Regular"/>
                <a:ea typeface="Roboto Light" charset="0"/>
                <a:cs typeface="Roboto Light" charset="0"/>
              </a:rPr>
              <a:t>that they want and need on </a:t>
            </a:r>
            <a:br>
              <a:rPr lang="en-US" sz="1050" dirty="0">
                <a:solidFill>
                  <a:schemeClr val="accent2"/>
                </a:solidFill>
                <a:latin typeface="Arial Regular"/>
                <a:ea typeface="Roboto Light" charset="0"/>
                <a:cs typeface="Roboto Light" charset="0"/>
              </a:rPr>
            </a:br>
            <a:r>
              <a:rPr lang="en-US" sz="1050" dirty="0">
                <a:solidFill>
                  <a:schemeClr val="accent2"/>
                </a:solidFill>
                <a:latin typeface="Arial Regular"/>
                <a:ea typeface="Roboto Light" charset="0"/>
                <a:cs typeface="Roboto Light" charset="0"/>
              </a:rPr>
              <a:t>their journey</a:t>
            </a:r>
          </a:p>
        </p:txBody>
      </p:sp>
      <p:sp>
        <p:nvSpPr>
          <p:cNvPr id="126" name="Rectangle 125">
            <a:extLst>
              <a:ext uri="{FF2B5EF4-FFF2-40B4-BE49-F238E27FC236}">
                <a16:creationId xmlns:a16="http://schemas.microsoft.com/office/drawing/2014/main" id="{DDF44EE6-4829-0E47-B89D-331F3DE950D6}"/>
              </a:ext>
            </a:extLst>
          </p:cNvPr>
          <p:cNvSpPr/>
          <p:nvPr/>
        </p:nvSpPr>
        <p:spPr>
          <a:xfrm>
            <a:off x="6726713" y="4120815"/>
            <a:ext cx="2067707" cy="577081"/>
          </a:xfrm>
          <a:prstGeom prst="rect">
            <a:avLst/>
          </a:prstGeom>
          <a:noFill/>
          <a:ln>
            <a:noFill/>
          </a:ln>
        </p:spPr>
        <p:txBody>
          <a:bodyPr wrap="square">
            <a:spAutoFit/>
          </a:bodyPr>
          <a:lstStyle/>
          <a:p>
            <a:r>
              <a:rPr lang="en-US" sz="1050" dirty="0">
                <a:solidFill>
                  <a:schemeClr val="accent2"/>
                </a:solidFill>
                <a:latin typeface="Arial Regular"/>
                <a:ea typeface="Roboto Light" charset="0"/>
                <a:cs typeface="Roboto Light" charset="0"/>
              </a:rPr>
              <a:t>Patients understand their liability and have an </a:t>
            </a:r>
            <a:br>
              <a:rPr lang="en-US" sz="1050" dirty="0">
                <a:solidFill>
                  <a:schemeClr val="accent2"/>
                </a:solidFill>
                <a:latin typeface="Arial Regular"/>
                <a:ea typeface="Roboto Light" charset="0"/>
                <a:cs typeface="Roboto Light" charset="0"/>
              </a:rPr>
            </a:br>
            <a:r>
              <a:rPr lang="en-US" sz="1050" dirty="0">
                <a:solidFill>
                  <a:schemeClr val="accent2"/>
                </a:solidFill>
                <a:latin typeface="Arial Regular"/>
                <a:ea typeface="Roboto Light" charset="0"/>
                <a:cs typeface="Roboto Light" charset="0"/>
              </a:rPr>
              <a:t>opportunity to pay </a:t>
            </a:r>
          </a:p>
        </p:txBody>
      </p:sp>
      <p:sp>
        <p:nvSpPr>
          <p:cNvPr id="5" name="Slide Number Placeholder 4">
            <a:extLst>
              <a:ext uri="{FF2B5EF4-FFF2-40B4-BE49-F238E27FC236}">
                <a16:creationId xmlns:a16="http://schemas.microsoft.com/office/drawing/2014/main" id="{AB015B7A-B5F3-7342-BF9B-A4909701ADFA}"/>
              </a:ext>
            </a:extLst>
          </p:cNvPr>
          <p:cNvSpPr>
            <a:spLocks noGrp="1"/>
          </p:cNvSpPr>
          <p:nvPr>
            <p:ph type="sldNum" sz="quarter" idx="4"/>
          </p:nvPr>
        </p:nvSpPr>
        <p:spPr/>
        <p:txBody>
          <a:bodyPr/>
          <a:lstStyle/>
          <a:p>
            <a:fld id="{C2CB5AC3-9B10-7342-AA29-774D8DCAC0D8}" type="slidenum">
              <a:rPr lang="en-US" smtClean="0"/>
              <a:pPr/>
              <a:t>4</a:t>
            </a:fld>
            <a:endParaRPr lang="en-US" dirty="0"/>
          </a:p>
        </p:txBody>
      </p:sp>
    </p:spTree>
    <p:extLst>
      <p:ext uri="{BB962C8B-B14F-4D97-AF65-F5344CB8AC3E}">
        <p14:creationId xmlns:p14="http://schemas.microsoft.com/office/powerpoint/2010/main" val="25915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36D413A-7F4C-D64C-98A1-8F984D237B91}"/>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3318613" y="1914526"/>
            <a:ext cx="5594891" cy="3415329"/>
            <a:chOff x="3955586" y="1393609"/>
            <a:chExt cx="7459854" cy="4553773"/>
          </a:xfrm>
        </p:grpSpPr>
        <p:sp>
          <p:nvSpPr>
            <p:cNvPr id="4" name="Donut 3"/>
            <p:cNvSpPr/>
            <p:nvPr/>
          </p:nvSpPr>
          <p:spPr>
            <a:xfrm>
              <a:off x="6980474" y="3311376"/>
              <a:ext cx="1188720" cy="1188720"/>
            </a:xfrm>
            <a:prstGeom prst="donut">
              <a:avLst>
                <a:gd name="adj" fmla="val 931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Oval 6"/>
            <p:cNvSpPr/>
            <p:nvPr/>
          </p:nvSpPr>
          <p:spPr>
            <a:xfrm>
              <a:off x="6043353" y="2491366"/>
              <a:ext cx="3044952" cy="3048000"/>
            </a:xfrm>
            <a:prstGeom prst="ellipse">
              <a:avLst/>
            </a:prstGeom>
            <a:noFill/>
            <a:ln w="28575" cap="rnd" cmpd="sng">
              <a:solidFill>
                <a:schemeClr val="bg1">
                  <a:lumMod val="65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solidFill>
                    <a:schemeClr val="tx1">
                      <a:lumMod val="75000"/>
                    </a:schemeClr>
                  </a:solidFill>
                </a:ln>
                <a:solidFill>
                  <a:srgbClr val="FF0000"/>
                </a:solidFill>
                <a:latin typeface="Calibri"/>
                <a:cs typeface="Calibri"/>
              </a:endParaRPr>
            </a:p>
          </p:txBody>
        </p:sp>
        <p:sp>
          <p:nvSpPr>
            <p:cNvPr id="36" name="Oval 35"/>
            <p:cNvSpPr/>
            <p:nvPr/>
          </p:nvSpPr>
          <p:spPr>
            <a:xfrm>
              <a:off x="8639267" y="3069156"/>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7" name="Oval 36"/>
            <p:cNvSpPr/>
            <p:nvPr/>
          </p:nvSpPr>
          <p:spPr>
            <a:xfrm>
              <a:off x="8163095" y="4805921"/>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8" name="Oval 37"/>
            <p:cNvSpPr/>
            <p:nvPr/>
          </p:nvSpPr>
          <p:spPr>
            <a:xfrm>
              <a:off x="6088294" y="4808332"/>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9" name="Oval 38"/>
            <p:cNvSpPr/>
            <p:nvPr/>
          </p:nvSpPr>
          <p:spPr>
            <a:xfrm>
              <a:off x="5556567" y="3069156"/>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5" name="Oval 34"/>
            <p:cNvSpPr/>
            <p:nvPr/>
          </p:nvSpPr>
          <p:spPr>
            <a:xfrm>
              <a:off x="7108629" y="2002356"/>
              <a:ext cx="914400" cy="914400"/>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6432798" y="1393609"/>
              <a:ext cx="2248829" cy="861775"/>
            </a:xfrm>
            <a:prstGeom prst="rect">
              <a:avLst/>
            </a:prstGeom>
            <a:noFill/>
            <a:ln>
              <a:noFill/>
            </a:ln>
          </p:spPr>
          <p:txBody>
            <a:bodyPr wrap="square" rtlCol="0">
              <a:spAutoFit/>
            </a:bodyPr>
            <a:lstStyle/>
            <a:p>
              <a:pPr algn="ctr"/>
              <a:r>
                <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rPr>
                <a:t>Access/coverage determination</a:t>
              </a:r>
            </a:p>
            <a:p>
              <a:pPr algn="ctr"/>
              <a:endPar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endParaRPr>
            </a:p>
          </p:txBody>
        </p:sp>
        <p:sp>
          <p:nvSpPr>
            <p:cNvPr id="9" name="TextBox 8"/>
            <p:cNvSpPr txBox="1"/>
            <p:nvPr/>
          </p:nvSpPr>
          <p:spPr>
            <a:xfrm>
              <a:off x="9043074" y="5117903"/>
              <a:ext cx="1421711" cy="615553"/>
            </a:xfrm>
            <a:prstGeom prst="rect">
              <a:avLst/>
            </a:prstGeom>
            <a:noFill/>
            <a:ln>
              <a:noFill/>
            </a:ln>
          </p:spPr>
          <p:txBody>
            <a:bodyPr wrap="square" rtlCol="0">
              <a:spAutoFit/>
            </a:bodyPr>
            <a:lstStyle/>
            <a:p>
              <a:r>
                <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rPr>
                <a:t>Enrollment  qualification</a:t>
              </a:r>
            </a:p>
          </p:txBody>
        </p:sp>
        <p:sp>
          <p:nvSpPr>
            <p:cNvPr id="11" name="TextBox 10"/>
            <p:cNvSpPr txBox="1"/>
            <p:nvPr/>
          </p:nvSpPr>
          <p:spPr>
            <a:xfrm>
              <a:off x="3955586" y="3151572"/>
              <a:ext cx="1585439" cy="861775"/>
            </a:xfrm>
            <a:prstGeom prst="rect">
              <a:avLst/>
            </a:prstGeom>
            <a:noFill/>
            <a:ln>
              <a:noFill/>
            </a:ln>
          </p:spPr>
          <p:txBody>
            <a:bodyPr wrap="square" rtlCol="0">
              <a:spAutoFit/>
            </a:bodyPr>
            <a:lstStyle/>
            <a:p>
              <a:pPr algn="r"/>
              <a:r>
                <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rPr>
                <a:t>Post-service account resolution</a:t>
              </a:r>
            </a:p>
          </p:txBody>
        </p:sp>
        <p:sp>
          <p:nvSpPr>
            <p:cNvPr id="12" name="TextBox 11"/>
            <p:cNvSpPr txBox="1"/>
            <p:nvPr/>
          </p:nvSpPr>
          <p:spPr>
            <a:xfrm>
              <a:off x="4656063" y="5085607"/>
              <a:ext cx="1376480" cy="861775"/>
            </a:xfrm>
            <a:prstGeom prst="rect">
              <a:avLst/>
            </a:prstGeom>
            <a:noFill/>
            <a:ln>
              <a:noFill/>
            </a:ln>
          </p:spPr>
          <p:txBody>
            <a:bodyPr wrap="square" rtlCol="0">
              <a:spAutoFit/>
            </a:bodyPr>
            <a:lstStyle/>
            <a:p>
              <a:pPr algn="r"/>
              <a:r>
                <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rPr>
                <a:t>POS account resolution</a:t>
              </a:r>
            </a:p>
          </p:txBody>
        </p:sp>
        <p:cxnSp>
          <p:nvCxnSpPr>
            <p:cNvPr id="13" name="Straight Arrow Connector 12"/>
            <p:cNvCxnSpPr/>
            <p:nvPr/>
          </p:nvCxnSpPr>
          <p:spPr>
            <a:xfrm>
              <a:off x="7574834" y="2914510"/>
              <a:ext cx="1" cy="353921"/>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94245" y="4492997"/>
              <a:ext cx="381000" cy="380999"/>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516186" y="3151573"/>
              <a:ext cx="1899254" cy="861775"/>
            </a:xfrm>
            <a:prstGeom prst="rect">
              <a:avLst/>
            </a:prstGeom>
            <a:noFill/>
            <a:ln>
              <a:noFill/>
            </a:ln>
          </p:spPr>
          <p:txBody>
            <a:bodyPr wrap="square" rtlCol="0">
              <a:spAutoFit/>
            </a:bodyPr>
            <a:lstStyle/>
            <a:p>
              <a:r>
                <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rPr>
                <a:t>Estimation of liability/propensity to pay</a:t>
              </a:r>
            </a:p>
          </p:txBody>
        </p:sp>
        <p:cxnSp>
          <p:nvCxnSpPr>
            <p:cNvPr id="16" name="Straight Arrow Connector 15"/>
            <p:cNvCxnSpPr/>
            <p:nvPr/>
          </p:nvCxnSpPr>
          <p:spPr>
            <a:xfrm flipH="1" flipV="1">
              <a:off x="6473629" y="3678756"/>
              <a:ext cx="455008" cy="131983"/>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204857" y="3621606"/>
              <a:ext cx="446822" cy="122616"/>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V="1">
              <a:off x="7946829" y="4516956"/>
              <a:ext cx="381000" cy="380999"/>
            </a:xfrm>
            <a:prstGeom prst="straightConnector1">
              <a:avLst/>
            </a:prstGeom>
            <a:ln w="19050">
              <a:solidFill>
                <a:schemeClr val="bg1">
                  <a:lumMod val="65000"/>
                </a:schemeClr>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568" y="2175192"/>
              <a:ext cx="330522" cy="526388"/>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270" y="3270677"/>
              <a:ext cx="373452" cy="527227"/>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688" y="3621606"/>
              <a:ext cx="476313" cy="512588"/>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807" y="3187253"/>
              <a:ext cx="482706" cy="625631"/>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6405" y="4990289"/>
              <a:ext cx="601796" cy="580680"/>
            </a:xfrm>
            <a:prstGeom prst="rect">
              <a:avLst/>
            </a:prstGeom>
          </p:spPr>
        </p:pic>
        <p:sp>
          <p:nvSpPr>
            <p:cNvPr id="40" name="TextBox 39"/>
            <p:cNvSpPr txBox="1"/>
            <p:nvPr/>
          </p:nvSpPr>
          <p:spPr>
            <a:xfrm>
              <a:off x="6272787" y="4958051"/>
              <a:ext cx="502703" cy="677108"/>
            </a:xfrm>
            <a:prstGeom prst="rect">
              <a:avLst/>
            </a:prstGeom>
            <a:noFill/>
          </p:spPr>
          <p:txBody>
            <a:bodyPr wrap="none" rtlCol="0" anchor="ctr">
              <a:spAutoFit/>
            </a:bodyPr>
            <a:lstStyle/>
            <a:p>
              <a:pPr algn="ctr"/>
              <a:r>
                <a:rPr lang="en-US" sz="2700" dirty="0">
                  <a:solidFill>
                    <a:srgbClr val="7030A0"/>
                  </a:solidFill>
                  <a:latin typeface="Arial Regular"/>
                  <a:ea typeface="Roboto Light" panose="02000000000000000000" pitchFamily="2" charset="0"/>
                  <a:cs typeface="Roboto Light" panose="02000000000000000000" pitchFamily="2" charset="0"/>
                </a:rPr>
                <a:t>$</a:t>
              </a:r>
            </a:p>
          </p:txBody>
        </p:sp>
      </p:grpSp>
      <p:sp>
        <p:nvSpPr>
          <p:cNvPr id="45" name="Title 1"/>
          <p:cNvSpPr txBox="1">
            <a:spLocks/>
          </p:cNvSpPr>
          <p:nvPr/>
        </p:nvSpPr>
        <p:spPr>
          <a:xfrm>
            <a:off x="1600200" y="1177529"/>
            <a:ext cx="6172200" cy="857250"/>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3600" b="0" i="0" kern="1200">
                <a:solidFill>
                  <a:schemeClr val="tx1">
                    <a:lumMod val="75000"/>
                    <a:lumOff val="25000"/>
                  </a:schemeClr>
                </a:solidFill>
                <a:latin typeface="+mj-lt"/>
                <a:ea typeface="Roboto Light" panose="02000000000000000000" pitchFamily="2" charset="0"/>
                <a:cs typeface="Roboto Light" panose="02000000000000000000" pitchFamily="2" charset="0"/>
              </a:defRPr>
            </a:lvl1pPr>
          </a:lstStyle>
          <a:p>
            <a:endParaRPr lang="en-US" sz="2700" dirty="0"/>
          </a:p>
        </p:txBody>
      </p:sp>
      <p:sp>
        <p:nvSpPr>
          <p:cNvPr id="5" name="TextBox 4"/>
          <p:cNvSpPr txBox="1"/>
          <p:nvPr/>
        </p:nvSpPr>
        <p:spPr>
          <a:xfrm>
            <a:off x="502090" y="2529071"/>
            <a:ext cx="2856184" cy="1708160"/>
          </a:xfrm>
          <a:prstGeom prst="rect">
            <a:avLst/>
          </a:prstGeom>
          <a:noFill/>
        </p:spPr>
        <p:txBody>
          <a:bodyPr wrap="square" rtlCol="0">
            <a:spAutoFit/>
          </a:bodyPr>
          <a:lstStyle/>
          <a:p>
            <a:r>
              <a:rPr lang="en-US" sz="2100" b="1" dirty="0">
                <a:solidFill>
                  <a:schemeClr val="accent2"/>
                </a:solidFill>
                <a:latin typeface="Arial Regular"/>
                <a:ea typeface="Roboto Light" charset="0"/>
                <a:cs typeface="Roboto Light" charset="0"/>
              </a:rPr>
              <a:t>Each area of </a:t>
            </a:r>
            <a:r>
              <a:rPr lang="en-US" sz="2100" b="1" dirty="0">
                <a:solidFill>
                  <a:schemeClr val="accent6"/>
                </a:solidFill>
                <a:latin typeface="Roboto" charset="0"/>
                <a:ea typeface="Roboto" charset="0"/>
                <a:cs typeface="Roboto" charset="0"/>
              </a:rPr>
              <a:t>interaction impacts </a:t>
            </a:r>
            <a:r>
              <a:rPr lang="en-US" sz="2100" b="1" dirty="0">
                <a:solidFill>
                  <a:schemeClr val="accent2"/>
                </a:solidFill>
                <a:latin typeface="Arial Regular"/>
                <a:ea typeface="Roboto Light" charset="0"/>
                <a:cs typeface="Roboto Light" charset="0"/>
              </a:rPr>
              <a:t>what the patient will </a:t>
            </a:r>
            <a:br>
              <a:rPr lang="en-US" sz="2100" b="1" dirty="0">
                <a:solidFill>
                  <a:schemeClr val="accent2"/>
                </a:solidFill>
                <a:latin typeface="Arial Regular"/>
                <a:ea typeface="Roboto Light" charset="0"/>
                <a:cs typeface="Roboto Light" charset="0"/>
              </a:rPr>
            </a:br>
            <a:r>
              <a:rPr lang="en-US" sz="2100" b="1" dirty="0">
                <a:solidFill>
                  <a:schemeClr val="accent2"/>
                </a:solidFill>
                <a:latin typeface="Arial Regular"/>
                <a:ea typeface="Roboto Light" charset="0"/>
                <a:cs typeface="Roboto Light" charset="0"/>
              </a:rPr>
              <a:t>or will not receive </a:t>
            </a:r>
            <a:br>
              <a:rPr lang="en-US" sz="2100" b="1" dirty="0">
                <a:solidFill>
                  <a:schemeClr val="accent2"/>
                </a:solidFill>
                <a:latin typeface="Arial Regular"/>
                <a:ea typeface="Roboto Light" charset="0"/>
                <a:cs typeface="Roboto Light" charset="0"/>
              </a:rPr>
            </a:br>
            <a:r>
              <a:rPr lang="en-US" sz="2100" b="1" dirty="0">
                <a:solidFill>
                  <a:schemeClr val="accent2"/>
                </a:solidFill>
                <a:latin typeface="Arial Regular"/>
                <a:ea typeface="Roboto Light" charset="0"/>
                <a:cs typeface="Roboto Light" charset="0"/>
              </a:rPr>
              <a:t>as a liability</a:t>
            </a:r>
          </a:p>
        </p:txBody>
      </p:sp>
      <p:sp>
        <p:nvSpPr>
          <p:cNvPr id="33" name="Title 1">
            <a:extLst>
              <a:ext uri="{FF2B5EF4-FFF2-40B4-BE49-F238E27FC236}">
                <a16:creationId xmlns:a16="http://schemas.microsoft.com/office/drawing/2014/main" id="{FE027AEA-E0BE-F04A-B24C-FCA73B62A1C7}"/>
              </a:ext>
            </a:extLst>
          </p:cNvPr>
          <p:cNvSpPr>
            <a:spLocks noGrp="1"/>
          </p:cNvSpPr>
          <p:nvPr>
            <p:ph type="title"/>
          </p:nvPr>
        </p:nvSpPr>
        <p:spPr>
          <a:xfrm>
            <a:off x="0" y="-12642"/>
            <a:ext cx="9144000" cy="1251148"/>
          </a:xfrm>
        </p:spPr>
        <p:txBody>
          <a:bodyPr>
            <a:normAutofit/>
          </a:bodyPr>
          <a:lstStyle/>
          <a:p>
            <a:pPr algn="ctr"/>
            <a:r>
              <a:rPr lang="en-US" sz="3400" b="1" dirty="0">
                <a:solidFill>
                  <a:schemeClr val="accent2"/>
                </a:solidFill>
                <a:latin typeface="Arial Regular"/>
                <a:ea typeface="Roboto Thin" panose="02000000000000000000" pitchFamily="2" charset="0"/>
                <a:cs typeface="Roboto Thin" panose="02000000000000000000" pitchFamily="2" charset="0"/>
              </a:rPr>
              <a:t>Patient Perspective of Patient Access</a:t>
            </a:r>
          </a:p>
        </p:txBody>
      </p:sp>
      <p:sp>
        <p:nvSpPr>
          <p:cNvPr id="18" name="Slide Number Placeholder 17">
            <a:extLst>
              <a:ext uri="{FF2B5EF4-FFF2-40B4-BE49-F238E27FC236}">
                <a16:creationId xmlns:a16="http://schemas.microsoft.com/office/drawing/2014/main" id="{E68C4CA2-33B9-504C-AA81-C153873CB245}"/>
              </a:ext>
            </a:extLst>
          </p:cNvPr>
          <p:cNvSpPr>
            <a:spLocks noGrp="1"/>
          </p:cNvSpPr>
          <p:nvPr>
            <p:ph type="sldNum" sz="quarter" idx="4"/>
          </p:nvPr>
        </p:nvSpPr>
        <p:spPr/>
        <p:txBody>
          <a:bodyPr/>
          <a:lstStyle/>
          <a:p>
            <a:fld id="{C2CB5AC3-9B10-7342-AA29-774D8DCAC0D8}" type="slidenum">
              <a:rPr lang="en-US" smtClean="0"/>
              <a:pPr/>
              <a:t>5</a:t>
            </a:fld>
            <a:endParaRPr lang="en-US" dirty="0"/>
          </a:p>
        </p:txBody>
      </p:sp>
    </p:spTree>
    <p:extLst>
      <p:ext uri="{BB962C8B-B14F-4D97-AF65-F5344CB8AC3E}">
        <p14:creationId xmlns:p14="http://schemas.microsoft.com/office/powerpoint/2010/main" val="126858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2F656F9-AA63-3544-A077-B1AFA1C4EC0B}"/>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848"/>
            <a:ext cx="9144000" cy="1222418"/>
          </a:xfrm>
        </p:spPr>
        <p:txBody>
          <a:bodyPr>
            <a:normAutofit/>
          </a:bodyPr>
          <a:lstStyle/>
          <a:p>
            <a:pPr algn="ctr"/>
            <a:r>
              <a:rPr lang="en-US" sz="3200" b="1" dirty="0">
                <a:solidFill>
                  <a:schemeClr val="accent2"/>
                </a:solidFill>
                <a:latin typeface="Arial Regular"/>
                <a:ea typeface="Roboto Thin" panose="02000000000000000000" pitchFamily="2" charset="0"/>
                <a:cs typeface="Roboto Thin" panose="02000000000000000000" pitchFamily="2" charset="0"/>
              </a:rPr>
              <a:t>Which trends align with Patient Liability?</a:t>
            </a:r>
          </a:p>
        </p:txBody>
      </p:sp>
      <p:sp>
        <p:nvSpPr>
          <p:cNvPr id="97" name="Rectangle 7">
            <a:extLst>
              <a:ext uri="{FF2B5EF4-FFF2-40B4-BE49-F238E27FC236}">
                <a16:creationId xmlns:a16="http://schemas.microsoft.com/office/drawing/2014/main" id="{26C8D61A-234E-7045-A3B4-3193243AE31A}"/>
              </a:ext>
            </a:extLst>
          </p:cNvPr>
          <p:cNvSpPr>
            <a:spLocks noChangeArrowheads="1"/>
          </p:cNvSpPr>
          <p:nvPr/>
        </p:nvSpPr>
        <p:spPr bwMode="auto">
          <a:xfrm>
            <a:off x="1569228" y="3896444"/>
            <a:ext cx="1818752" cy="487056"/>
          </a:xfrm>
          <a:prstGeom prst="rect">
            <a:avLst/>
          </a:prstGeom>
          <a:noFill/>
          <a:ln w="9525">
            <a:noFill/>
            <a:miter lim="800000"/>
            <a:headEnd/>
            <a:tailEnd/>
          </a:ln>
        </p:spPr>
        <p:txBody>
          <a:bodyPr wrap="square">
            <a:spAutoFit/>
          </a:bodyPr>
          <a:lstStyle/>
          <a:p>
            <a:pPr>
              <a:lnSpc>
                <a:spcPct val="90000"/>
              </a:lnSpc>
            </a:pPr>
            <a:r>
              <a:rPr lang="en-US" sz="1425" b="1" dirty="0">
                <a:solidFill>
                  <a:schemeClr val="accent2"/>
                </a:solidFill>
                <a:latin typeface="Arial Regular"/>
                <a:ea typeface="Roboto Light" panose="02000000000000000000" pitchFamily="2" charset="0"/>
                <a:cs typeface="Roboto Light" panose="02000000000000000000" pitchFamily="2" charset="0"/>
              </a:rPr>
              <a:t>Rise in Health Consumerism</a:t>
            </a:r>
          </a:p>
        </p:txBody>
      </p:sp>
      <p:sp>
        <p:nvSpPr>
          <p:cNvPr id="100" name="Rectangle 16">
            <a:extLst>
              <a:ext uri="{FF2B5EF4-FFF2-40B4-BE49-F238E27FC236}">
                <a16:creationId xmlns:a16="http://schemas.microsoft.com/office/drawing/2014/main" id="{40A712D8-838D-F743-8282-A46EFA20B6A6}"/>
              </a:ext>
            </a:extLst>
          </p:cNvPr>
          <p:cNvSpPr>
            <a:spLocks noChangeArrowheads="1"/>
          </p:cNvSpPr>
          <p:nvPr/>
        </p:nvSpPr>
        <p:spPr bwMode="auto">
          <a:xfrm>
            <a:off x="4736604" y="2104803"/>
            <a:ext cx="1651097" cy="684418"/>
          </a:xfrm>
          <a:prstGeom prst="rect">
            <a:avLst/>
          </a:prstGeom>
          <a:noFill/>
          <a:ln w="9525">
            <a:noFill/>
            <a:miter lim="800000"/>
            <a:headEnd/>
            <a:tailEnd/>
          </a:ln>
        </p:spPr>
        <p:txBody>
          <a:bodyPr wrap="square">
            <a:spAutoFit/>
          </a:bodyPr>
          <a:lstStyle/>
          <a:p>
            <a:pPr>
              <a:lnSpc>
                <a:spcPct val="90000"/>
              </a:lnSpc>
            </a:pPr>
            <a:r>
              <a:rPr lang="en-US" sz="1425" b="1" dirty="0">
                <a:solidFill>
                  <a:schemeClr val="accent2"/>
                </a:solidFill>
                <a:latin typeface="Arial Regular"/>
                <a:ea typeface="Roboto Light" panose="02000000000000000000" pitchFamily="2" charset="0"/>
                <a:cs typeface="Roboto Light" panose="02000000000000000000" pitchFamily="2" charset="0"/>
              </a:rPr>
              <a:t>Increase in </a:t>
            </a:r>
            <a:br>
              <a:rPr lang="en-US" sz="1425" b="1" dirty="0">
                <a:solidFill>
                  <a:schemeClr val="accent2"/>
                </a:solidFill>
                <a:latin typeface="Arial Regular"/>
                <a:ea typeface="Roboto Light" panose="02000000000000000000" pitchFamily="2" charset="0"/>
                <a:cs typeface="Roboto Light" panose="02000000000000000000" pitchFamily="2" charset="0"/>
              </a:rPr>
            </a:br>
            <a:r>
              <a:rPr lang="en-US" sz="1425" b="1" dirty="0">
                <a:solidFill>
                  <a:schemeClr val="accent2"/>
                </a:solidFill>
                <a:latin typeface="Arial Regular"/>
                <a:ea typeface="Roboto Light" panose="02000000000000000000" pitchFamily="2" charset="0"/>
                <a:cs typeface="Roboto Light" panose="02000000000000000000" pitchFamily="2" charset="0"/>
              </a:rPr>
              <a:t>Patient Responsibility</a:t>
            </a:r>
          </a:p>
        </p:txBody>
      </p:sp>
      <p:grpSp>
        <p:nvGrpSpPr>
          <p:cNvPr id="102" name="Group 101">
            <a:extLst>
              <a:ext uri="{FF2B5EF4-FFF2-40B4-BE49-F238E27FC236}">
                <a16:creationId xmlns:a16="http://schemas.microsoft.com/office/drawing/2014/main" id="{79F6B383-1AD9-AA4B-AAEC-2DC253B5F76A}"/>
              </a:ext>
            </a:extLst>
          </p:cNvPr>
          <p:cNvGrpSpPr/>
          <p:nvPr/>
        </p:nvGrpSpPr>
        <p:grpSpPr>
          <a:xfrm>
            <a:off x="3968121" y="2223868"/>
            <a:ext cx="631756" cy="423852"/>
            <a:chOff x="5238936" y="3602683"/>
            <a:chExt cx="842341" cy="414528"/>
          </a:xfrm>
        </p:grpSpPr>
        <p:sp>
          <p:nvSpPr>
            <p:cNvPr id="103" name="Rectangle 102">
              <a:extLst>
                <a:ext uri="{FF2B5EF4-FFF2-40B4-BE49-F238E27FC236}">
                  <a16:creationId xmlns:a16="http://schemas.microsoft.com/office/drawing/2014/main" id="{96E38691-54D6-6546-B9C6-FC21E4BC6521}"/>
                </a:ext>
              </a:extLst>
            </p:cNvPr>
            <p:cNvSpPr/>
            <p:nvPr/>
          </p:nvSpPr>
          <p:spPr>
            <a:xfrm>
              <a:off x="5238936" y="3602683"/>
              <a:ext cx="842341" cy="414528"/>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6"/>
                </a:solidFill>
                <a:latin typeface="Arial Regular"/>
              </a:endParaRPr>
            </a:p>
          </p:txBody>
        </p:sp>
        <p:sp>
          <p:nvSpPr>
            <p:cNvPr id="104" name="Rectangle 103">
              <a:extLst>
                <a:ext uri="{FF2B5EF4-FFF2-40B4-BE49-F238E27FC236}">
                  <a16:creationId xmlns:a16="http://schemas.microsoft.com/office/drawing/2014/main" id="{195C6BA4-3346-0D41-BAEE-E4125BC37B9C}"/>
                </a:ext>
              </a:extLst>
            </p:cNvPr>
            <p:cNvSpPr/>
            <p:nvPr/>
          </p:nvSpPr>
          <p:spPr>
            <a:xfrm>
              <a:off x="5303793" y="3654226"/>
              <a:ext cx="696150" cy="311441"/>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6"/>
                </a:solidFill>
                <a:latin typeface="Arial Regular"/>
              </a:endParaRPr>
            </a:p>
          </p:txBody>
        </p:sp>
        <p:sp>
          <p:nvSpPr>
            <p:cNvPr id="105" name="Oval 104">
              <a:extLst>
                <a:ext uri="{FF2B5EF4-FFF2-40B4-BE49-F238E27FC236}">
                  <a16:creationId xmlns:a16="http://schemas.microsoft.com/office/drawing/2014/main" id="{49938DAD-EC71-044F-A992-26FF4F009891}"/>
                </a:ext>
              </a:extLst>
            </p:cNvPr>
            <p:cNvSpPr/>
            <p:nvPr/>
          </p:nvSpPr>
          <p:spPr>
            <a:xfrm>
              <a:off x="5519048" y="3702982"/>
              <a:ext cx="265641" cy="225385"/>
            </a:xfrm>
            <a:prstGeom prst="ellipse">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accent6"/>
                  </a:solidFill>
                  <a:latin typeface="Arial Regular"/>
                  <a:ea typeface="Roboto Light" panose="02000000000000000000" pitchFamily="2" charset="0"/>
                  <a:cs typeface="Roboto Light" panose="02000000000000000000" pitchFamily="2" charset="0"/>
                </a:rPr>
                <a:t>$</a:t>
              </a:r>
            </a:p>
          </p:txBody>
        </p:sp>
      </p:grpSp>
      <p:sp>
        <p:nvSpPr>
          <p:cNvPr id="107" name="Rectangle 19">
            <a:extLst>
              <a:ext uri="{FF2B5EF4-FFF2-40B4-BE49-F238E27FC236}">
                <a16:creationId xmlns:a16="http://schemas.microsoft.com/office/drawing/2014/main" id="{E6B5D5DD-E2F7-7E4E-A291-A757175332E7}"/>
              </a:ext>
            </a:extLst>
          </p:cNvPr>
          <p:cNvSpPr>
            <a:spLocks noChangeArrowheads="1"/>
          </p:cNvSpPr>
          <p:nvPr/>
        </p:nvSpPr>
        <p:spPr bwMode="auto">
          <a:xfrm>
            <a:off x="4736604" y="3899548"/>
            <a:ext cx="1943100" cy="487056"/>
          </a:xfrm>
          <a:prstGeom prst="rect">
            <a:avLst/>
          </a:prstGeom>
          <a:noFill/>
          <a:ln w="9525">
            <a:noFill/>
            <a:miter lim="800000"/>
            <a:headEnd/>
            <a:tailEnd/>
          </a:ln>
        </p:spPr>
        <p:txBody>
          <a:bodyPr>
            <a:spAutoFit/>
          </a:bodyPr>
          <a:lstStyle/>
          <a:p>
            <a:pPr>
              <a:lnSpc>
                <a:spcPct val="90000"/>
              </a:lnSpc>
            </a:pPr>
            <a:r>
              <a:rPr lang="en-US" sz="1425" b="1" dirty="0">
                <a:solidFill>
                  <a:schemeClr val="accent2"/>
                </a:solidFill>
                <a:latin typeface="Arial Regular"/>
                <a:ea typeface="Roboto Light" panose="02000000000000000000" pitchFamily="2" charset="0"/>
                <a:cs typeface="Roboto Light" panose="02000000000000000000" pitchFamily="2" charset="0"/>
              </a:rPr>
              <a:t>Rise in cost </a:t>
            </a:r>
            <a:br>
              <a:rPr lang="en-US" sz="1425" b="1" dirty="0">
                <a:solidFill>
                  <a:schemeClr val="accent2"/>
                </a:solidFill>
                <a:latin typeface="Arial Regular"/>
                <a:ea typeface="Roboto Light" panose="02000000000000000000" pitchFamily="2" charset="0"/>
                <a:cs typeface="Roboto Light" panose="02000000000000000000" pitchFamily="2" charset="0"/>
              </a:rPr>
            </a:br>
            <a:r>
              <a:rPr lang="en-US" sz="1425" b="1" dirty="0">
                <a:solidFill>
                  <a:schemeClr val="accent2"/>
                </a:solidFill>
                <a:latin typeface="Arial Regular"/>
                <a:ea typeface="Roboto Light" panose="02000000000000000000" pitchFamily="2" charset="0"/>
                <a:cs typeface="Roboto Light" panose="02000000000000000000" pitchFamily="2" charset="0"/>
              </a:rPr>
              <a:t>and utilization</a:t>
            </a:r>
          </a:p>
        </p:txBody>
      </p:sp>
      <p:sp>
        <p:nvSpPr>
          <p:cNvPr id="108" name="Down Arrow 107">
            <a:extLst>
              <a:ext uri="{FF2B5EF4-FFF2-40B4-BE49-F238E27FC236}">
                <a16:creationId xmlns:a16="http://schemas.microsoft.com/office/drawing/2014/main" id="{22921B27-D956-1344-A3A3-E49DDF46AB85}"/>
              </a:ext>
            </a:extLst>
          </p:cNvPr>
          <p:cNvSpPr/>
          <p:nvPr/>
        </p:nvSpPr>
        <p:spPr>
          <a:xfrm rot="10800000">
            <a:off x="4183291" y="3851301"/>
            <a:ext cx="411480" cy="428609"/>
          </a:xfrm>
          <a:prstGeom prst="downArrow">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accent6"/>
                </a:solidFill>
                <a:latin typeface="Arial Regular"/>
                <a:ea typeface="Roboto Light" panose="02000000000000000000" pitchFamily="2" charset="0"/>
                <a:cs typeface="Roboto Light" panose="02000000000000000000" pitchFamily="2" charset="0"/>
              </a:rPr>
              <a:t>$</a:t>
            </a:r>
          </a:p>
        </p:txBody>
      </p:sp>
      <p:grpSp>
        <p:nvGrpSpPr>
          <p:cNvPr id="109" name="Group 108">
            <a:extLst>
              <a:ext uri="{FF2B5EF4-FFF2-40B4-BE49-F238E27FC236}">
                <a16:creationId xmlns:a16="http://schemas.microsoft.com/office/drawing/2014/main" id="{42A3E590-029E-C941-AD94-F88057C84EAA}"/>
              </a:ext>
            </a:extLst>
          </p:cNvPr>
          <p:cNvGrpSpPr/>
          <p:nvPr/>
        </p:nvGrpSpPr>
        <p:grpSpPr>
          <a:xfrm>
            <a:off x="851972" y="3908770"/>
            <a:ext cx="618870" cy="387569"/>
            <a:chOff x="627483" y="4370942"/>
            <a:chExt cx="825160" cy="516759"/>
          </a:xfrm>
          <a:noFill/>
        </p:grpSpPr>
        <p:sp>
          <p:nvSpPr>
            <p:cNvPr id="110" name="Rectangle 109">
              <a:extLst>
                <a:ext uri="{FF2B5EF4-FFF2-40B4-BE49-F238E27FC236}">
                  <a16:creationId xmlns:a16="http://schemas.microsoft.com/office/drawing/2014/main" id="{FBAD6C0E-199A-E248-8D28-5277C7B83474}"/>
                </a:ext>
              </a:extLst>
            </p:cNvPr>
            <p:cNvSpPr/>
            <p:nvPr/>
          </p:nvSpPr>
          <p:spPr>
            <a:xfrm>
              <a:off x="709545" y="4370942"/>
              <a:ext cx="658368" cy="426720"/>
            </a:xfrm>
            <a:prstGeom prst="rect">
              <a:avLst/>
            </a:prstGeom>
            <a:grp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2"/>
                </a:solidFill>
                <a:latin typeface="Arial Regular"/>
              </a:endParaRPr>
            </a:p>
          </p:txBody>
        </p:sp>
        <p:sp>
          <p:nvSpPr>
            <p:cNvPr id="111" name="Rectangle 110">
              <a:extLst>
                <a:ext uri="{FF2B5EF4-FFF2-40B4-BE49-F238E27FC236}">
                  <a16:creationId xmlns:a16="http://schemas.microsoft.com/office/drawing/2014/main" id="{FF10A159-F2C9-C54D-BDE6-68B1C6A2AAA5}"/>
                </a:ext>
              </a:extLst>
            </p:cNvPr>
            <p:cNvSpPr/>
            <p:nvPr/>
          </p:nvSpPr>
          <p:spPr>
            <a:xfrm>
              <a:off x="779217" y="4440771"/>
              <a:ext cx="494641" cy="352661"/>
            </a:xfrm>
            <a:prstGeom prst="rect">
              <a:avLst/>
            </a:prstGeom>
            <a:grp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2"/>
                </a:solidFill>
                <a:latin typeface="Arial Regular"/>
              </a:endParaRPr>
            </a:p>
          </p:txBody>
        </p:sp>
        <p:sp>
          <p:nvSpPr>
            <p:cNvPr id="112" name="Round Same Side Corner Rectangle 111">
              <a:extLst>
                <a:ext uri="{FF2B5EF4-FFF2-40B4-BE49-F238E27FC236}">
                  <a16:creationId xmlns:a16="http://schemas.microsoft.com/office/drawing/2014/main" id="{5AD80104-B66D-1447-8568-129210560A2F}"/>
                </a:ext>
              </a:extLst>
            </p:cNvPr>
            <p:cNvSpPr/>
            <p:nvPr/>
          </p:nvSpPr>
          <p:spPr>
            <a:xfrm rot="10800000">
              <a:off x="627483" y="4800933"/>
              <a:ext cx="825160" cy="86768"/>
            </a:xfrm>
            <a:prstGeom prst="round2SameRect">
              <a:avLst/>
            </a:prstGeom>
            <a:grp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2"/>
                </a:solidFill>
                <a:latin typeface="Arial Regular"/>
              </a:endParaRPr>
            </a:p>
          </p:txBody>
        </p:sp>
        <p:cxnSp>
          <p:nvCxnSpPr>
            <p:cNvPr id="113" name="Straight Connector 112">
              <a:extLst>
                <a:ext uri="{FF2B5EF4-FFF2-40B4-BE49-F238E27FC236}">
                  <a16:creationId xmlns:a16="http://schemas.microsoft.com/office/drawing/2014/main" id="{18E7E7A8-DACC-3C4C-94D6-BC2A7422669D}"/>
                </a:ext>
              </a:extLst>
            </p:cNvPr>
            <p:cNvCxnSpPr/>
            <p:nvPr/>
          </p:nvCxnSpPr>
          <p:spPr>
            <a:xfrm>
              <a:off x="838164" y="4524237"/>
              <a:ext cx="218250" cy="0"/>
            </a:xfrm>
            <a:prstGeom prst="line">
              <a:avLst/>
            </a:prstGeom>
            <a:grpFill/>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2C9ADB3-83E5-2049-A3CB-4DD8D0250197}"/>
                </a:ext>
              </a:extLst>
            </p:cNvPr>
            <p:cNvCxnSpPr/>
            <p:nvPr/>
          </p:nvCxnSpPr>
          <p:spPr>
            <a:xfrm>
              <a:off x="891043" y="4591293"/>
              <a:ext cx="149068" cy="0"/>
            </a:xfrm>
            <a:prstGeom prst="line">
              <a:avLst/>
            </a:prstGeom>
            <a:grpFill/>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117" name="Rectangle 7">
            <a:extLst>
              <a:ext uri="{FF2B5EF4-FFF2-40B4-BE49-F238E27FC236}">
                <a16:creationId xmlns:a16="http://schemas.microsoft.com/office/drawing/2014/main" id="{B86C348D-5E95-E744-AF29-80C3D9F0B52F}"/>
              </a:ext>
            </a:extLst>
          </p:cNvPr>
          <p:cNvSpPr>
            <a:spLocks noChangeArrowheads="1"/>
          </p:cNvSpPr>
          <p:nvPr/>
        </p:nvSpPr>
        <p:spPr bwMode="auto">
          <a:xfrm>
            <a:off x="1576471" y="2114614"/>
            <a:ext cx="1818751" cy="684419"/>
          </a:xfrm>
          <a:prstGeom prst="rect">
            <a:avLst/>
          </a:prstGeom>
          <a:noFill/>
          <a:ln w="9525">
            <a:noFill/>
            <a:miter lim="800000"/>
            <a:headEnd/>
            <a:tailEnd/>
          </a:ln>
        </p:spPr>
        <p:txBody>
          <a:bodyPr wrap="square">
            <a:spAutoFit/>
          </a:bodyPr>
          <a:lstStyle/>
          <a:p>
            <a:pPr>
              <a:lnSpc>
                <a:spcPct val="90000"/>
              </a:lnSpc>
            </a:pPr>
            <a:r>
              <a:rPr lang="en-US" sz="1425" b="1" dirty="0">
                <a:solidFill>
                  <a:schemeClr val="accent2"/>
                </a:solidFill>
                <a:latin typeface="Arial Regular"/>
                <a:ea typeface="Roboto Light" panose="02000000000000000000" pitchFamily="2" charset="0"/>
                <a:cs typeface="Roboto Light" panose="02000000000000000000" pitchFamily="2" charset="0"/>
              </a:rPr>
              <a:t>Complex </a:t>
            </a:r>
            <a:br>
              <a:rPr lang="en-US" sz="1425" b="1" dirty="0">
                <a:solidFill>
                  <a:schemeClr val="accent2"/>
                </a:solidFill>
                <a:latin typeface="Arial Regular"/>
                <a:ea typeface="Roboto Light" panose="02000000000000000000" pitchFamily="2" charset="0"/>
                <a:cs typeface="Roboto Light" panose="02000000000000000000" pitchFamily="2" charset="0"/>
              </a:rPr>
            </a:br>
            <a:r>
              <a:rPr lang="en-US" sz="1425" b="1" dirty="0">
                <a:solidFill>
                  <a:schemeClr val="accent2"/>
                </a:solidFill>
                <a:latin typeface="Arial Regular"/>
                <a:ea typeface="Roboto Light" panose="02000000000000000000" pitchFamily="2" charset="0"/>
                <a:cs typeface="Roboto Light" panose="02000000000000000000" pitchFamily="2" charset="0"/>
              </a:rPr>
              <a:t>Reimbursement landscape</a:t>
            </a:r>
          </a:p>
        </p:txBody>
      </p:sp>
      <p:grpSp>
        <p:nvGrpSpPr>
          <p:cNvPr id="118" name="Group 117">
            <a:extLst>
              <a:ext uri="{FF2B5EF4-FFF2-40B4-BE49-F238E27FC236}">
                <a16:creationId xmlns:a16="http://schemas.microsoft.com/office/drawing/2014/main" id="{167264DC-E3EE-4644-8AB5-54EE2BDA064E}"/>
              </a:ext>
            </a:extLst>
          </p:cNvPr>
          <p:cNvGrpSpPr>
            <a:grpSpLocks/>
          </p:cNvGrpSpPr>
          <p:nvPr/>
        </p:nvGrpSpPr>
        <p:grpSpPr bwMode="auto">
          <a:xfrm>
            <a:off x="864363" y="2096162"/>
            <a:ext cx="606873" cy="605558"/>
            <a:chOff x="2716" y="724"/>
            <a:chExt cx="328" cy="319"/>
          </a:xfrm>
          <a:solidFill>
            <a:schemeClr val="accent6"/>
          </a:solidFill>
        </p:grpSpPr>
        <p:sp>
          <p:nvSpPr>
            <p:cNvPr id="119" name="Freeform 118">
              <a:extLst>
                <a:ext uri="{FF2B5EF4-FFF2-40B4-BE49-F238E27FC236}">
                  <a16:creationId xmlns:a16="http://schemas.microsoft.com/office/drawing/2014/main" id="{63A6D9CE-D52E-B94B-A7E6-1B8398F9D5BC}"/>
                </a:ext>
              </a:extLst>
            </p:cNvPr>
            <p:cNvSpPr>
              <a:spLocks noChangeArrowheads="1"/>
            </p:cNvSpPr>
            <p:nvPr/>
          </p:nvSpPr>
          <p:spPr bwMode="auto">
            <a:xfrm>
              <a:off x="2785" y="790"/>
              <a:ext cx="190" cy="187"/>
            </a:xfrm>
            <a:custGeom>
              <a:avLst/>
              <a:gdLst>
                <a:gd name="T0" fmla="*/ 422 w 843"/>
                <a:gd name="T1" fmla="*/ 34 h 830"/>
                <a:gd name="T2" fmla="*/ 422 w 843"/>
                <a:gd name="T3" fmla="*/ 34 h 830"/>
                <a:gd name="T4" fmla="*/ 422 w 843"/>
                <a:gd name="T5" fmla="*/ 34 h 830"/>
                <a:gd name="T6" fmla="*/ 422 w 843"/>
                <a:gd name="T7" fmla="*/ 34 h 830"/>
                <a:gd name="T8" fmla="*/ 38 w 843"/>
                <a:gd name="T9" fmla="*/ 413 h 830"/>
                <a:gd name="T10" fmla="*/ 422 w 843"/>
                <a:gd name="T11" fmla="*/ 794 h 830"/>
                <a:gd name="T12" fmla="*/ 804 w 843"/>
                <a:gd name="T13" fmla="*/ 413 h 830"/>
                <a:gd name="T14" fmla="*/ 422 w 843"/>
                <a:gd name="T15" fmla="*/ 34 h 830"/>
                <a:gd name="T16" fmla="*/ 422 w 843"/>
                <a:gd name="T17" fmla="*/ 829 h 830"/>
                <a:gd name="T18" fmla="*/ 422 w 843"/>
                <a:gd name="T19" fmla="*/ 829 h 830"/>
                <a:gd name="T20" fmla="*/ 422 w 843"/>
                <a:gd name="T21" fmla="*/ 829 h 830"/>
                <a:gd name="T22" fmla="*/ 422 w 843"/>
                <a:gd name="T23" fmla="*/ 829 h 830"/>
                <a:gd name="T24" fmla="*/ 0 w 843"/>
                <a:gd name="T25" fmla="*/ 413 h 830"/>
                <a:gd name="T26" fmla="*/ 422 w 843"/>
                <a:gd name="T27" fmla="*/ 0 h 830"/>
                <a:gd name="T28" fmla="*/ 842 w 843"/>
                <a:gd name="T29" fmla="*/ 413 h 830"/>
                <a:gd name="T30" fmla="*/ 422 w 843"/>
                <a:gd name="T31" fmla="*/ 829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3" h="830">
                  <a:moveTo>
                    <a:pt x="422" y="34"/>
                  </a:moveTo>
                  <a:lnTo>
                    <a:pt x="422" y="34"/>
                  </a:lnTo>
                  <a:lnTo>
                    <a:pt x="422" y="34"/>
                  </a:lnTo>
                  <a:lnTo>
                    <a:pt x="422" y="34"/>
                  </a:lnTo>
                  <a:cubicBezTo>
                    <a:pt x="210" y="34"/>
                    <a:pt x="38" y="207"/>
                    <a:pt x="38" y="413"/>
                  </a:cubicBezTo>
                  <a:cubicBezTo>
                    <a:pt x="38" y="622"/>
                    <a:pt x="210" y="794"/>
                    <a:pt x="422" y="794"/>
                  </a:cubicBezTo>
                  <a:cubicBezTo>
                    <a:pt x="632" y="794"/>
                    <a:pt x="804" y="622"/>
                    <a:pt x="804" y="413"/>
                  </a:cubicBezTo>
                  <a:cubicBezTo>
                    <a:pt x="804" y="207"/>
                    <a:pt x="632" y="34"/>
                    <a:pt x="422" y="34"/>
                  </a:cubicBezTo>
                  <a:close/>
                  <a:moveTo>
                    <a:pt x="422" y="829"/>
                  </a:moveTo>
                  <a:lnTo>
                    <a:pt x="422" y="829"/>
                  </a:lnTo>
                  <a:lnTo>
                    <a:pt x="422" y="829"/>
                  </a:lnTo>
                  <a:lnTo>
                    <a:pt x="422" y="829"/>
                  </a:lnTo>
                  <a:cubicBezTo>
                    <a:pt x="191" y="829"/>
                    <a:pt x="0" y="644"/>
                    <a:pt x="0" y="413"/>
                  </a:cubicBezTo>
                  <a:cubicBezTo>
                    <a:pt x="0" y="185"/>
                    <a:pt x="191" y="0"/>
                    <a:pt x="422" y="0"/>
                  </a:cubicBezTo>
                  <a:cubicBezTo>
                    <a:pt x="654" y="0"/>
                    <a:pt x="842" y="185"/>
                    <a:pt x="842" y="413"/>
                  </a:cubicBezTo>
                  <a:cubicBezTo>
                    <a:pt x="842" y="644"/>
                    <a:pt x="654" y="829"/>
                    <a:pt x="422" y="829"/>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0" name="Freeform 119">
              <a:extLst>
                <a:ext uri="{FF2B5EF4-FFF2-40B4-BE49-F238E27FC236}">
                  <a16:creationId xmlns:a16="http://schemas.microsoft.com/office/drawing/2014/main" id="{EBE43513-DBB2-D141-A6A3-445AA296E880}"/>
                </a:ext>
              </a:extLst>
            </p:cNvPr>
            <p:cNvSpPr>
              <a:spLocks noChangeArrowheads="1"/>
            </p:cNvSpPr>
            <p:nvPr/>
          </p:nvSpPr>
          <p:spPr bwMode="auto">
            <a:xfrm>
              <a:off x="2815" y="819"/>
              <a:ext cx="129" cy="128"/>
            </a:xfrm>
            <a:custGeom>
              <a:avLst/>
              <a:gdLst>
                <a:gd name="T0" fmla="*/ 288 w 575"/>
                <a:gd name="T1" fmla="*/ 37 h 568"/>
                <a:gd name="T2" fmla="*/ 288 w 575"/>
                <a:gd name="T3" fmla="*/ 37 h 568"/>
                <a:gd name="T4" fmla="*/ 288 w 575"/>
                <a:gd name="T5" fmla="*/ 37 h 568"/>
                <a:gd name="T6" fmla="*/ 288 w 575"/>
                <a:gd name="T7" fmla="*/ 37 h 568"/>
                <a:gd name="T8" fmla="*/ 38 w 575"/>
                <a:gd name="T9" fmla="*/ 284 h 568"/>
                <a:gd name="T10" fmla="*/ 288 w 575"/>
                <a:gd name="T11" fmla="*/ 533 h 568"/>
                <a:gd name="T12" fmla="*/ 539 w 575"/>
                <a:gd name="T13" fmla="*/ 284 h 568"/>
                <a:gd name="T14" fmla="*/ 288 w 575"/>
                <a:gd name="T15" fmla="*/ 37 h 568"/>
                <a:gd name="T16" fmla="*/ 288 w 575"/>
                <a:gd name="T17" fmla="*/ 567 h 568"/>
                <a:gd name="T18" fmla="*/ 288 w 575"/>
                <a:gd name="T19" fmla="*/ 567 h 568"/>
                <a:gd name="T20" fmla="*/ 288 w 575"/>
                <a:gd name="T21" fmla="*/ 567 h 568"/>
                <a:gd name="T22" fmla="*/ 288 w 575"/>
                <a:gd name="T23" fmla="*/ 567 h 568"/>
                <a:gd name="T24" fmla="*/ 0 w 575"/>
                <a:gd name="T25" fmla="*/ 284 h 568"/>
                <a:gd name="T26" fmla="*/ 288 w 575"/>
                <a:gd name="T27" fmla="*/ 0 h 568"/>
                <a:gd name="T28" fmla="*/ 574 w 575"/>
                <a:gd name="T29" fmla="*/ 284 h 568"/>
                <a:gd name="T30" fmla="*/ 288 w 575"/>
                <a:gd name="T31" fmla="*/ 56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568">
                  <a:moveTo>
                    <a:pt x="288" y="37"/>
                  </a:moveTo>
                  <a:lnTo>
                    <a:pt x="288" y="37"/>
                  </a:lnTo>
                  <a:lnTo>
                    <a:pt x="288" y="37"/>
                  </a:lnTo>
                  <a:lnTo>
                    <a:pt x="288" y="37"/>
                  </a:lnTo>
                  <a:cubicBezTo>
                    <a:pt x="149" y="37"/>
                    <a:pt x="38" y="149"/>
                    <a:pt x="38" y="284"/>
                  </a:cubicBezTo>
                  <a:cubicBezTo>
                    <a:pt x="38" y="422"/>
                    <a:pt x="149" y="533"/>
                    <a:pt x="288" y="533"/>
                  </a:cubicBezTo>
                  <a:cubicBezTo>
                    <a:pt x="425" y="533"/>
                    <a:pt x="539" y="422"/>
                    <a:pt x="539" y="284"/>
                  </a:cubicBezTo>
                  <a:cubicBezTo>
                    <a:pt x="539" y="149"/>
                    <a:pt x="425" y="37"/>
                    <a:pt x="288" y="37"/>
                  </a:cubicBezTo>
                  <a:close/>
                  <a:moveTo>
                    <a:pt x="288" y="567"/>
                  </a:moveTo>
                  <a:lnTo>
                    <a:pt x="288" y="567"/>
                  </a:lnTo>
                  <a:lnTo>
                    <a:pt x="288" y="567"/>
                  </a:lnTo>
                  <a:lnTo>
                    <a:pt x="288" y="567"/>
                  </a:lnTo>
                  <a:cubicBezTo>
                    <a:pt x="128" y="567"/>
                    <a:pt x="0" y="440"/>
                    <a:pt x="0" y="284"/>
                  </a:cubicBezTo>
                  <a:cubicBezTo>
                    <a:pt x="0" y="128"/>
                    <a:pt x="128" y="0"/>
                    <a:pt x="288" y="0"/>
                  </a:cubicBezTo>
                  <a:cubicBezTo>
                    <a:pt x="446" y="0"/>
                    <a:pt x="574" y="128"/>
                    <a:pt x="574" y="284"/>
                  </a:cubicBezTo>
                  <a:cubicBezTo>
                    <a:pt x="574" y="440"/>
                    <a:pt x="446" y="567"/>
                    <a:pt x="288" y="5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1" name="Freeform 120">
              <a:extLst>
                <a:ext uri="{FF2B5EF4-FFF2-40B4-BE49-F238E27FC236}">
                  <a16:creationId xmlns:a16="http://schemas.microsoft.com/office/drawing/2014/main" id="{CD8654C0-381D-744A-8BF5-459BF3599FD6}"/>
                </a:ext>
              </a:extLst>
            </p:cNvPr>
            <p:cNvSpPr>
              <a:spLocks noChangeArrowheads="1"/>
            </p:cNvSpPr>
            <p:nvPr/>
          </p:nvSpPr>
          <p:spPr bwMode="auto">
            <a:xfrm>
              <a:off x="2853" y="724"/>
              <a:ext cx="54" cy="32"/>
            </a:xfrm>
            <a:custGeom>
              <a:avLst/>
              <a:gdLst>
                <a:gd name="T0" fmla="*/ 217 w 243"/>
                <a:gd name="T1" fmla="*/ 143 h 144"/>
                <a:gd name="T2" fmla="*/ 217 w 243"/>
                <a:gd name="T3" fmla="*/ 143 h 144"/>
                <a:gd name="T4" fmla="*/ 217 w 243"/>
                <a:gd name="T5" fmla="*/ 143 h 144"/>
                <a:gd name="T6" fmla="*/ 122 w 243"/>
                <a:gd name="T7" fmla="*/ 48 h 144"/>
                <a:gd name="T8" fmla="*/ 25 w 243"/>
                <a:gd name="T9" fmla="*/ 143 h 144"/>
                <a:gd name="T10" fmla="*/ 0 w 243"/>
                <a:gd name="T11" fmla="*/ 119 h 144"/>
                <a:gd name="T12" fmla="*/ 122 w 243"/>
                <a:gd name="T13" fmla="*/ 0 h 144"/>
                <a:gd name="T14" fmla="*/ 242 w 243"/>
                <a:gd name="T15" fmla="*/ 119 h 144"/>
                <a:gd name="T16" fmla="*/ 217 w 243"/>
                <a:gd name="T17" fmla="*/ 1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4">
                  <a:moveTo>
                    <a:pt x="217" y="143"/>
                  </a:moveTo>
                  <a:lnTo>
                    <a:pt x="217" y="143"/>
                  </a:lnTo>
                  <a:lnTo>
                    <a:pt x="217" y="143"/>
                  </a:lnTo>
                  <a:lnTo>
                    <a:pt x="122" y="48"/>
                  </a:lnTo>
                  <a:lnTo>
                    <a:pt x="25" y="143"/>
                  </a:lnTo>
                  <a:lnTo>
                    <a:pt x="0" y="119"/>
                  </a:lnTo>
                  <a:lnTo>
                    <a:pt x="122" y="0"/>
                  </a:lnTo>
                  <a:lnTo>
                    <a:pt x="242" y="119"/>
                  </a:lnTo>
                  <a:lnTo>
                    <a:pt x="217" y="14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2" name="Freeform 121">
              <a:extLst>
                <a:ext uri="{FF2B5EF4-FFF2-40B4-BE49-F238E27FC236}">
                  <a16:creationId xmlns:a16="http://schemas.microsoft.com/office/drawing/2014/main" id="{645F175F-3A8F-A04C-BC4E-E053E392BAB2}"/>
                </a:ext>
              </a:extLst>
            </p:cNvPr>
            <p:cNvSpPr>
              <a:spLocks noChangeArrowheads="1"/>
            </p:cNvSpPr>
            <p:nvPr/>
          </p:nvSpPr>
          <p:spPr bwMode="auto">
            <a:xfrm>
              <a:off x="2876" y="735"/>
              <a:ext cx="7" cy="40"/>
            </a:xfrm>
            <a:custGeom>
              <a:avLst/>
              <a:gdLst>
                <a:gd name="T0" fmla="*/ 35 w 36"/>
                <a:gd name="T1" fmla="*/ 180 h 181"/>
                <a:gd name="T2" fmla="*/ 35 w 36"/>
                <a:gd name="T3" fmla="*/ 180 h 181"/>
                <a:gd name="T4" fmla="*/ 35 w 36"/>
                <a:gd name="T5" fmla="*/ 180 h 181"/>
                <a:gd name="T6" fmla="*/ 0 w 36"/>
                <a:gd name="T7" fmla="*/ 180 h 181"/>
                <a:gd name="T8" fmla="*/ 0 w 36"/>
                <a:gd name="T9" fmla="*/ 0 h 181"/>
                <a:gd name="T10" fmla="*/ 35 w 36"/>
                <a:gd name="T11" fmla="*/ 0 h 181"/>
                <a:gd name="T12" fmla="*/ 35 w 36"/>
                <a:gd name="T13" fmla="*/ 180 h 181"/>
              </a:gdLst>
              <a:ahLst/>
              <a:cxnLst>
                <a:cxn ang="0">
                  <a:pos x="T0" y="T1"/>
                </a:cxn>
                <a:cxn ang="0">
                  <a:pos x="T2" y="T3"/>
                </a:cxn>
                <a:cxn ang="0">
                  <a:pos x="T4" y="T5"/>
                </a:cxn>
                <a:cxn ang="0">
                  <a:pos x="T6" y="T7"/>
                </a:cxn>
                <a:cxn ang="0">
                  <a:pos x="T8" y="T9"/>
                </a:cxn>
                <a:cxn ang="0">
                  <a:pos x="T10" y="T11"/>
                </a:cxn>
                <a:cxn ang="0">
                  <a:pos x="T12" y="T13"/>
                </a:cxn>
              </a:cxnLst>
              <a:rect l="0" t="0" r="r" b="b"/>
              <a:pathLst>
                <a:path w="36" h="181">
                  <a:moveTo>
                    <a:pt x="35" y="180"/>
                  </a:moveTo>
                  <a:lnTo>
                    <a:pt x="35" y="180"/>
                  </a:lnTo>
                  <a:lnTo>
                    <a:pt x="35" y="180"/>
                  </a:lnTo>
                  <a:lnTo>
                    <a:pt x="0" y="180"/>
                  </a:lnTo>
                  <a:lnTo>
                    <a:pt x="0" y="0"/>
                  </a:lnTo>
                  <a:lnTo>
                    <a:pt x="35" y="0"/>
                  </a:lnTo>
                  <a:lnTo>
                    <a:pt x="35" y="18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3" name="Freeform 122">
              <a:extLst>
                <a:ext uri="{FF2B5EF4-FFF2-40B4-BE49-F238E27FC236}">
                  <a16:creationId xmlns:a16="http://schemas.microsoft.com/office/drawing/2014/main" id="{0C7E3934-508E-A246-89ED-3893FBCB9AA2}"/>
                </a:ext>
              </a:extLst>
            </p:cNvPr>
            <p:cNvSpPr>
              <a:spLocks noChangeArrowheads="1"/>
            </p:cNvSpPr>
            <p:nvPr/>
          </p:nvSpPr>
          <p:spPr bwMode="auto">
            <a:xfrm>
              <a:off x="2763" y="771"/>
              <a:ext cx="39" cy="38"/>
            </a:xfrm>
            <a:custGeom>
              <a:avLst/>
              <a:gdLst>
                <a:gd name="T0" fmla="*/ 3 w 176"/>
                <a:gd name="T1" fmla="*/ 169 h 170"/>
                <a:gd name="T2" fmla="*/ 3 w 176"/>
                <a:gd name="T3" fmla="*/ 169 h 170"/>
                <a:gd name="T4" fmla="*/ 3 w 176"/>
                <a:gd name="T5" fmla="*/ 169 h 170"/>
                <a:gd name="T6" fmla="*/ 0 w 176"/>
                <a:gd name="T7" fmla="*/ 0 h 170"/>
                <a:gd name="T8" fmla="*/ 175 w 176"/>
                <a:gd name="T9" fmla="*/ 3 h 170"/>
                <a:gd name="T10" fmla="*/ 175 w 176"/>
                <a:gd name="T11" fmla="*/ 37 h 170"/>
                <a:gd name="T12" fmla="*/ 38 w 176"/>
                <a:gd name="T13" fmla="*/ 37 h 170"/>
                <a:gd name="T14" fmla="*/ 38 w 176"/>
                <a:gd name="T15" fmla="*/ 169 h 170"/>
                <a:gd name="T16" fmla="*/ 3 w 176"/>
                <a:gd name="T17"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0">
                  <a:moveTo>
                    <a:pt x="3" y="169"/>
                  </a:moveTo>
                  <a:lnTo>
                    <a:pt x="3" y="169"/>
                  </a:lnTo>
                  <a:lnTo>
                    <a:pt x="3" y="169"/>
                  </a:lnTo>
                  <a:lnTo>
                    <a:pt x="0" y="0"/>
                  </a:lnTo>
                  <a:lnTo>
                    <a:pt x="175" y="3"/>
                  </a:lnTo>
                  <a:lnTo>
                    <a:pt x="175" y="37"/>
                  </a:lnTo>
                  <a:lnTo>
                    <a:pt x="38" y="37"/>
                  </a:lnTo>
                  <a:lnTo>
                    <a:pt x="38" y="169"/>
                  </a:lnTo>
                  <a:lnTo>
                    <a:pt x="3" y="1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4" name="Freeform 123">
              <a:extLst>
                <a:ext uri="{FF2B5EF4-FFF2-40B4-BE49-F238E27FC236}">
                  <a16:creationId xmlns:a16="http://schemas.microsoft.com/office/drawing/2014/main" id="{CABE8824-F32D-B344-BD7F-10F82D5E2A41}"/>
                </a:ext>
              </a:extLst>
            </p:cNvPr>
            <p:cNvSpPr>
              <a:spLocks noChangeArrowheads="1"/>
            </p:cNvSpPr>
            <p:nvPr/>
          </p:nvSpPr>
          <p:spPr bwMode="auto">
            <a:xfrm>
              <a:off x="2768" y="775"/>
              <a:ext cx="35" cy="34"/>
            </a:xfrm>
            <a:custGeom>
              <a:avLst/>
              <a:gdLst>
                <a:gd name="T0" fmla="*/ 134 w 159"/>
                <a:gd name="T1" fmla="*/ 154 h 155"/>
                <a:gd name="T2" fmla="*/ 134 w 159"/>
                <a:gd name="T3" fmla="*/ 154 h 155"/>
                <a:gd name="T4" fmla="*/ 134 w 159"/>
                <a:gd name="T5" fmla="*/ 154 h 155"/>
                <a:gd name="T6" fmla="*/ 0 w 159"/>
                <a:gd name="T7" fmla="*/ 24 h 155"/>
                <a:gd name="T8" fmla="*/ 28 w 159"/>
                <a:gd name="T9" fmla="*/ 0 h 155"/>
                <a:gd name="T10" fmla="*/ 158 w 159"/>
                <a:gd name="T11" fmla="*/ 127 h 155"/>
                <a:gd name="T12" fmla="*/ 134 w 159"/>
                <a:gd name="T13" fmla="*/ 154 h 155"/>
              </a:gdLst>
              <a:ahLst/>
              <a:cxnLst>
                <a:cxn ang="0">
                  <a:pos x="T0" y="T1"/>
                </a:cxn>
                <a:cxn ang="0">
                  <a:pos x="T2" y="T3"/>
                </a:cxn>
                <a:cxn ang="0">
                  <a:pos x="T4" y="T5"/>
                </a:cxn>
                <a:cxn ang="0">
                  <a:pos x="T6" y="T7"/>
                </a:cxn>
                <a:cxn ang="0">
                  <a:pos x="T8" y="T9"/>
                </a:cxn>
                <a:cxn ang="0">
                  <a:pos x="T10" y="T11"/>
                </a:cxn>
                <a:cxn ang="0">
                  <a:pos x="T12" y="T13"/>
                </a:cxn>
              </a:cxnLst>
              <a:rect l="0" t="0" r="r" b="b"/>
              <a:pathLst>
                <a:path w="159" h="155">
                  <a:moveTo>
                    <a:pt x="134" y="154"/>
                  </a:moveTo>
                  <a:lnTo>
                    <a:pt x="134" y="154"/>
                  </a:lnTo>
                  <a:lnTo>
                    <a:pt x="134" y="154"/>
                  </a:lnTo>
                  <a:lnTo>
                    <a:pt x="0" y="24"/>
                  </a:lnTo>
                  <a:lnTo>
                    <a:pt x="28" y="0"/>
                  </a:lnTo>
                  <a:lnTo>
                    <a:pt x="158" y="127"/>
                  </a:lnTo>
                  <a:lnTo>
                    <a:pt x="134" y="1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5" name="Freeform 124">
              <a:extLst>
                <a:ext uri="{FF2B5EF4-FFF2-40B4-BE49-F238E27FC236}">
                  <a16:creationId xmlns:a16="http://schemas.microsoft.com/office/drawing/2014/main" id="{3EDFE9D5-27AA-2547-A50D-74666B5A3D8D}"/>
                </a:ext>
              </a:extLst>
            </p:cNvPr>
            <p:cNvSpPr>
              <a:spLocks noChangeArrowheads="1"/>
            </p:cNvSpPr>
            <p:nvPr/>
          </p:nvSpPr>
          <p:spPr bwMode="auto">
            <a:xfrm>
              <a:off x="2716" y="857"/>
              <a:ext cx="33" cy="53"/>
            </a:xfrm>
            <a:custGeom>
              <a:avLst/>
              <a:gdLst>
                <a:gd name="T0" fmla="*/ 123 w 148"/>
                <a:gd name="T1" fmla="*/ 235 h 236"/>
                <a:gd name="T2" fmla="*/ 123 w 148"/>
                <a:gd name="T3" fmla="*/ 235 h 236"/>
                <a:gd name="T4" fmla="*/ 123 w 148"/>
                <a:gd name="T5" fmla="*/ 235 h 236"/>
                <a:gd name="T6" fmla="*/ 0 w 148"/>
                <a:gd name="T7" fmla="*/ 116 h 236"/>
                <a:gd name="T8" fmla="*/ 123 w 148"/>
                <a:gd name="T9" fmla="*/ 0 h 236"/>
                <a:gd name="T10" fmla="*/ 147 w 148"/>
                <a:gd name="T11" fmla="*/ 24 h 236"/>
                <a:gd name="T12" fmla="*/ 52 w 148"/>
                <a:gd name="T13" fmla="*/ 116 h 236"/>
                <a:gd name="T14" fmla="*/ 147 w 148"/>
                <a:gd name="T15" fmla="*/ 212 h 236"/>
                <a:gd name="T16" fmla="*/ 123 w 148"/>
                <a:gd name="T17"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236">
                  <a:moveTo>
                    <a:pt x="123" y="235"/>
                  </a:moveTo>
                  <a:lnTo>
                    <a:pt x="123" y="235"/>
                  </a:lnTo>
                  <a:lnTo>
                    <a:pt x="123" y="235"/>
                  </a:lnTo>
                  <a:lnTo>
                    <a:pt x="0" y="116"/>
                  </a:lnTo>
                  <a:lnTo>
                    <a:pt x="123" y="0"/>
                  </a:lnTo>
                  <a:lnTo>
                    <a:pt x="147" y="24"/>
                  </a:lnTo>
                  <a:lnTo>
                    <a:pt x="52" y="116"/>
                  </a:lnTo>
                  <a:lnTo>
                    <a:pt x="147" y="212"/>
                  </a:lnTo>
                  <a:lnTo>
                    <a:pt x="123" y="2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6" name="Freeform 125">
              <a:extLst>
                <a:ext uri="{FF2B5EF4-FFF2-40B4-BE49-F238E27FC236}">
                  <a16:creationId xmlns:a16="http://schemas.microsoft.com/office/drawing/2014/main" id="{C2FD26E7-85BD-A043-9CF3-C35A5CAF6BB3}"/>
                </a:ext>
              </a:extLst>
            </p:cNvPr>
            <p:cNvSpPr>
              <a:spLocks noChangeArrowheads="1"/>
            </p:cNvSpPr>
            <p:nvPr/>
          </p:nvSpPr>
          <p:spPr bwMode="auto">
            <a:xfrm>
              <a:off x="2726" y="880"/>
              <a:ext cx="42" cy="7"/>
            </a:xfrm>
            <a:custGeom>
              <a:avLst/>
              <a:gdLst>
                <a:gd name="T0" fmla="*/ 0 w 190"/>
                <a:gd name="T1" fmla="*/ 35 h 36"/>
                <a:gd name="T2" fmla="*/ 0 w 190"/>
                <a:gd name="T3" fmla="*/ 35 h 36"/>
                <a:gd name="T4" fmla="*/ 0 w 190"/>
                <a:gd name="T5" fmla="*/ 35 h 36"/>
                <a:gd name="T6" fmla="*/ 0 w 190"/>
                <a:gd name="T7" fmla="*/ 0 h 36"/>
                <a:gd name="T8" fmla="*/ 189 w 190"/>
                <a:gd name="T9" fmla="*/ 0 h 36"/>
                <a:gd name="T10" fmla="*/ 189 w 190"/>
                <a:gd name="T11" fmla="*/ 35 h 36"/>
                <a:gd name="T12" fmla="*/ 0 w 190"/>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190" h="36">
                  <a:moveTo>
                    <a:pt x="0" y="35"/>
                  </a:moveTo>
                  <a:lnTo>
                    <a:pt x="0" y="35"/>
                  </a:lnTo>
                  <a:lnTo>
                    <a:pt x="0" y="35"/>
                  </a:lnTo>
                  <a:lnTo>
                    <a:pt x="0" y="0"/>
                  </a:lnTo>
                  <a:lnTo>
                    <a:pt x="189" y="0"/>
                  </a:lnTo>
                  <a:lnTo>
                    <a:pt x="189"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7" name="Freeform 126">
              <a:extLst>
                <a:ext uri="{FF2B5EF4-FFF2-40B4-BE49-F238E27FC236}">
                  <a16:creationId xmlns:a16="http://schemas.microsoft.com/office/drawing/2014/main" id="{810E147D-2E03-4442-91D0-3DC0E1F29DF6}"/>
                </a:ext>
              </a:extLst>
            </p:cNvPr>
            <p:cNvSpPr>
              <a:spLocks noChangeArrowheads="1"/>
            </p:cNvSpPr>
            <p:nvPr/>
          </p:nvSpPr>
          <p:spPr bwMode="auto">
            <a:xfrm>
              <a:off x="2763" y="959"/>
              <a:ext cx="39" cy="38"/>
            </a:xfrm>
            <a:custGeom>
              <a:avLst/>
              <a:gdLst>
                <a:gd name="T0" fmla="*/ 0 w 176"/>
                <a:gd name="T1" fmla="*/ 169 h 170"/>
                <a:gd name="T2" fmla="*/ 0 w 176"/>
                <a:gd name="T3" fmla="*/ 169 h 170"/>
                <a:gd name="T4" fmla="*/ 0 w 176"/>
                <a:gd name="T5" fmla="*/ 169 h 170"/>
                <a:gd name="T6" fmla="*/ 3 w 176"/>
                <a:gd name="T7" fmla="*/ 0 h 170"/>
                <a:gd name="T8" fmla="*/ 38 w 176"/>
                <a:gd name="T9" fmla="*/ 0 h 170"/>
                <a:gd name="T10" fmla="*/ 38 w 176"/>
                <a:gd name="T11" fmla="*/ 132 h 170"/>
                <a:gd name="T12" fmla="*/ 175 w 176"/>
                <a:gd name="T13" fmla="*/ 132 h 170"/>
                <a:gd name="T14" fmla="*/ 175 w 176"/>
                <a:gd name="T15" fmla="*/ 167 h 170"/>
                <a:gd name="T16" fmla="*/ 0 w 176"/>
                <a:gd name="T17"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0">
                  <a:moveTo>
                    <a:pt x="0" y="169"/>
                  </a:moveTo>
                  <a:lnTo>
                    <a:pt x="0" y="169"/>
                  </a:lnTo>
                  <a:lnTo>
                    <a:pt x="0" y="169"/>
                  </a:lnTo>
                  <a:lnTo>
                    <a:pt x="3" y="0"/>
                  </a:lnTo>
                  <a:lnTo>
                    <a:pt x="38" y="0"/>
                  </a:lnTo>
                  <a:lnTo>
                    <a:pt x="38" y="132"/>
                  </a:lnTo>
                  <a:lnTo>
                    <a:pt x="175" y="132"/>
                  </a:lnTo>
                  <a:lnTo>
                    <a:pt x="175" y="167"/>
                  </a:lnTo>
                  <a:lnTo>
                    <a:pt x="0" y="1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8" name="Freeform 127">
              <a:extLst>
                <a:ext uri="{FF2B5EF4-FFF2-40B4-BE49-F238E27FC236}">
                  <a16:creationId xmlns:a16="http://schemas.microsoft.com/office/drawing/2014/main" id="{15C4A99A-8DEB-A64B-B8C3-8AE64C7623A0}"/>
                </a:ext>
              </a:extLst>
            </p:cNvPr>
            <p:cNvSpPr>
              <a:spLocks noChangeArrowheads="1"/>
            </p:cNvSpPr>
            <p:nvPr/>
          </p:nvSpPr>
          <p:spPr bwMode="auto">
            <a:xfrm>
              <a:off x="2768" y="957"/>
              <a:ext cx="35" cy="34"/>
            </a:xfrm>
            <a:custGeom>
              <a:avLst/>
              <a:gdLst>
                <a:gd name="T0" fmla="*/ 28 w 159"/>
                <a:gd name="T1" fmla="*/ 153 h 154"/>
                <a:gd name="T2" fmla="*/ 28 w 159"/>
                <a:gd name="T3" fmla="*/ 153 h 154"/>
                <a:gd name="T4" fmla="*/ 28 w 159"/>
                <a:gd name="T5" fmla="*/ 153 h 154"/>
                <a:gd name="T6" fmla="*/ 0 w 159"/>
                <a:gd name="T7" fmla="*/ 127 h 154"/>
                <a:gd name="T8" fmla="*/ 134 w 159"/>
                <a:gd name="T9" fmla="*/ 0 h 154"/>
                <a:gd name="T10" fmla="*/ 158 w 159"/>
                <a:gd name="T11" fmla="*/ 24 h 154"/>
                <a:gd name="T12" fmla="*/ 28 w 159"/>
                <a:gd name="T13" fmla="*/ 153 h 154"/>
              </a:gdLst>
              <a:ahLst/>
              <a:cxnLst>
                <a:cxn ang="0">
                  <a:pos x="T0" y="T1"/>
                </a:cxn>
                <a:cxn ang="0">
                  <a:pos x="T2" y="T3"/>
                </a:cxn>
                <a:cxn ang="0">
                  <a:pos x="T4" y="T5"/>
                </a:cxn>
                <a:cxn ang="0">
                  <a:pos x="T6" y="T7"/>
                </a:cxn>
                <a:cxn ang="0">
                  <a:pos x="T8" y="T9"/>
                </a:cxn>
                <a:cxn ang="0">
                  <a:pos x="T10" y="T11"/>
                </a:cxn>
                <a:cxn ang="0">
                  <a:pos x="T12" y="T13"/>
                </a:cxn>
              </a:cxnLst>
              <a:rect l="0" t="0" r="r" b="b"/>
              <a:pathLst>
                <a:path w="159" h="154">
                  <a:moveTo>
                    <a:pt x="28" y="153"/>
                  </a:moveTo>
                  <a:lnTo>
                    <a:pt x="28" y="153"/>
                  </a:lnTo>
                  <a:lnTo>
                    <a:pt x="28" y="153"/>
                  </a:lnTo>
                  <a:lnTo>
                    <a:pt x="0" y="127"/>
                  </a:lnTo>
                  <a:lnTo>
                    <a:pt x="134" y="0"/>
                  </a:lnTo>
                  <a:lnTo>
                    <a:pt x="158" y="24"/>
                  </a:lnTo>
                  <a:lnTo>
                    <a:pt x="28" y="15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29" name="Freeform 128">
              <a:extLst>
                <a:ext uri="{FF2B5EF4-FFF2-40B4-BE49-F238E27FC236}">
                  <a16:creationId xmlns:a16="http://schemas.microsoft.com/office/drawing/2014/main" id="{4EB12749-E44B-6048-AA5C-347BC36A8093}"/>
                </a:ext>
              </a:extLst>
            </p:cNvPr>
            <p:cNvSpPr>
              <a:spLocks noChangeArrowheads="1"/>
            </p:cNvSpPr>
            <p:nvPr/>
          </p:nvSpPr>
          <p:spPr bwMode="auto">
            <a:xfrm>
              <a:off x="2853" y="1011"/>
              <a:ext cx="54" cy="32"/>
            </a:xfrm>
            <a:custGeom>
              <a:avLst/>
              <a:gdLst>
                <a:gd name="T0" fmla="*/ 122 w 243"/>
                <a:gd name="T1" fmla="*/ 146 h 147"/>
                <a:gd name="T2" fmla="*/ 122 w 243"/>
                <a:gd name="T3" fmla="*/ 146 h 147"/>
                <a:gd name="T4" fmla="*/ 122 w 243"/>
                <a:gd name="T5" fmla="*/ 146 h 147"/>
                <a:gd name="T6" fmla="*/ 0 w 243"/>
                <a:gd name="T7" fmla="*/ 24 h 147"/>
                <a:gd name="T8" fmla="*/ 25 w 243"/>
                <a:gd name="T9" fmla="*/ 0 h 147"/>
                <a:gd name="T10" fmla="*/ 122 w 243"/>
                <a:gd name="T11" fmla="*/ 96 h 147"/>
                <a:gd name="T12" fmla="*/ 217 w 243"/>
                <a:gd name="T13" fmla="*/ 0 h 147"/>
                <a:gd name="T14" fmla="*/ 242 w 243"/>
                <a:gd name="T15" fmla="*/ 24 h 147"/>
                <a:gd name="T16" fmla="*/ 122 w 243"/>
                <a:gd name="T17"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7">
                  <a:moveTo>
                    <a:pt x="122" y="146"/>
                  </a:moveTo>
                  <a:lnTo>
                    <a:pt x="122" y="146"/>
                  </a:lnTo>
                  <a:lnTo>
                    <a:pt x="122" y="146"/>
                  </a:lnTo>
                  <a:lnTo>
                    <a:pt x="0" y="24"/>
                  </a:lnTo>
                  <a:lnTo>
                    <a:pt x="25" y="0"/>
                  </a:lnTo>
                  <a:lnTo>
                    <a:pt x="122" y="96"/>
                  </a:lnTo>
                  <a:lnTo>
                    <a:pt x="217" y="0"/>
                  </a:lnTo>
                  <a:lnTo>
                    <a:pt x="242" y="24"/>
                  </a:lnTo>
                  <a:lnTo>
                    <a:pt x="122" y="146"/>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0" name="Freeform 129">
              <a:extLst>
                <a:ext uri="{FF2B5EF4-FFF2-40B4-BE49-F238E27FC236}">
                  <a16:creationId xmlns:a16="http://schemas.microsoft.com/office/drawing/2014/main" id="{5DDAF7C1-3343-AC41-9F4F-708703019DD7}"/>
                </a:ext>
              </a:extLst>
            </p:cNvPr>
            <p:cNvSpPr>
              <a:spLocks noChangeArrowheads="1"/>
            </p:cNvSpPr>
            <p:nvPr/>
          </p:nvSpPr>
          <p:spPr bwMode="auto">
            <a:xfrm>
              <a:off x="2876" y="992"/>
              <a:ext cx="7" cy="40"/>
            </a:xfrm>
            <a:custGeom>
              <a:avLst/>
              <a:gdLst>
                <a:gd name="T0" fmla="*/ 35 w 36"/>
                <a:gd name="T1" fmla="*/ 182 h 183"/>
                <a:gd name="T2" fmla="*/ 35 w 36"/>
                <a:gd name="T3" fmla="*/ 182 h 183"/>
                <a:gd name="T4" fmla="*/ 35 w 36"/>
                <a:gd name="T5" fmla="*/ 182 h 183"/>
                <a:gd name="T6" fmla="*/ 0 w 36"/>
                <a:gd name="T7" fmla="*/ 182 h 183"/>
                <a:gd name="T8" fmla="*/ 0 w 36"/>
                <a:gd name="T9" fmla="*/ 0 h 183"/>
                <a:gd name="T10" fmla="*/ 35 w 36"/>
                <a:gd name="T11" fmla="*/ 0 h 183"/>
                <a:gd name="T12" fmla="*/ 35 w 36"/>
                <a:gd name="T13" fmla="*/ 182 h 183"/>
              </a:gdLst>
              <a:ahLst/>
              <a:cxnLst>
                <a:cxn ang="0">
                  <a:pos x="T0" y="T1"/>
                </a:cxn>
                <a:cxn ang="0">
                  <a:pos x="T2" y="T3"/>
                </a:cxn>
                <a:cxn ang="0">
                  <a:pos x="T4" y="T5"/>
                </a:cxn>
                <a:cxn ang="0">
                  <a:pos x="T6" y="T7"/>
                </a:cxn>
                <a:cxn ang="0">
                  <a:pos x="T8" y="T9"/>
                </a:cxn>
                <a:cxn ang="0">
                  <a:pos x="T10" y="T11"/>
                </a:cxn>
                <a:cxn ang="0">
                  <a:pos x="T12" y="T13"/>
                </a:cxn>
              </a:cxnLst>
              <a:rect l="0" t="0" r="r" b="b"/>
              <a:pathLst>
                <a:path w="36" h="183">
                  <a:moveTo>
                    <a:pt x="35" y="182"/>
                  </a:moveTo>
                  <a:lnTo>
                    <a:pt x="35" y="182"/>
                  </a:lnTo>
                  <a:lnTo>
                    <a:pt x="35" y="182"/>
                  </a:lnTo>
                  <a:lnTo>
                    <a:pt x="0" y="182"/>
                  </a:lnTo>
                  <a:lnTo>
                    <a:pt x="0" y="0"/>
                  </a:lnTo>
                  <a:lnTo>
                    <a:pt x="35" y="0"/>
                  </a:lnTo>
                  <a:lnTo>
                    <a:pt x="35" y="18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1" name="Freeform 130">
              <a:extLst>
                <a:ext uri="{FF2B5EF4-FFF2-40B4-BE49-F238E27FC236}">
                  <a16:creationId xmlns:a16="http://schemas.microsoft.com/office/drawing/2014/main" id="{C6A4F7D8-E2FA-204A-A6C9-D6433C5D6F5E}"/>
                </a:ext>
              </a:extLst>
            </p:cNvPr>
            <p:cNvSpPr>
              <a:spLocks noChangeArrowheads="1"/>
            </p:cNvSpPr>
            <p:nvPr/>
          </p:nvSpPr>
          <p:spPr bwMode="auto">
            <a:xfrm>
              <a:off x="2957" y="959"/>
              <a:ext cx="39" cy="38"/>
            </a:xfrm>
            <a:custGeom>
              <a:avLst/>
              <a:gdLst>
                <a:gd name="T0" fmla="*/ 174 w 175"/>
                <a:gd name="T1" fmla="*/ 169 h 170"/>
                <a:gd name="T2" fmla="*/ 174 w 175"/>
                <a:gd name="T3" fmla="*/ 169 h 170"/>
                <a:gd name="T4" fmla="*/ 174 w 175"/>
                <a:gd name="T5" fmla="*/ 169 h 170"/>
                <a:gd name="T6" fmla="*/ 0 w 175"/>
                <a:gd name="T7" fmla="*/ 167 h 170"/>
                <a:gd name="T8" fmla="*/ 0 w 175"/>
                <a:gd name="T9" fmla="*/ 132 h 170"/>
                <a:gd name="T10" fmla="*/ 136 w 175"/>
                <a:gd name="T11" fmla="*/ 132 h 170"/>
                <a:gd name="T12" fmla="*/ 136 w 175"/>
                <a:gd name="T13" fmla="*/ 0 h 170"/>
                <a:gd name="T14" fmla="*/ 171 w 175"/>
                <a:gd name="T15" fmla="*/ 0 h 170"/>
                <a:gd name="T16" fmla="*/ 174 w 175"/>
                <a:gd name="T17"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0">
                  <a:moveTo>
                    <a:pt x="174" y="169"/>
                  </a:moveTo>
                  <a:lnTo>
                    <a:pt x="174" y="169"/>
                  </a:lnTo>
                  <a:lnTo>
                    <a:pt x="174" y="169"/>
                  </a:lnTo>
                  <a:lnTo>
                    <a:pt x="0" y="167"/>
                  </a:lnTo>
                  <a:lnTo>
                    <a:pt x="0" y="132"/>
                  </a:lnTo>
                  <a:lnTo>
                    <a:pt x="136" y="132"/>
                  </a:lnTo>
                  <a:lnTo>
                    <a:pt x="136" y="0"/>
                  </a:lnTo>
                  <a:lnTo>
                    <a:pt x="171" y="0"/>
                  </a:lnTo>
                  <a:lnTo>
                    <a:pt x="174" y="1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2" name="Freeform 131">
              <a:extLst>
                <a:ext uri="{FF2B5EF4-FFF2-40B4-BE49-F238E27FC236}">
                  <a16:creationId xmlns:a16="http://schemas.microsoft.com/office/drawing/2014/main" id="{7EE9004B-9EE7-6A41-B8DE-54F37BB98F17}"/>
                </a:ext>
              </a:extLst>
            </p:cNvPr>
            <p:cNvSpPr>
              <a:spLocks noChangeArrowheads="1"/>
            </p:cNvSpPr>
            <p:nvPr/>
          </p:nvSpPr>
          <p:spPr bwMode="auto">
            <a:xfrm>
              <a:off x="2956" y="957"/>
              <a:ext cx="35" cy="34"/>
            </a:xfrm>
            <a:custGeom>
              <a:avLst/>
              <a:gdLst>
                <a:gd name="T0" fmla="*/ 134 w 159"/>
                <a:gd name="T1" fmla="*/ 153 h 154"/>
                <a:gd name="T2" fmla="*/ 134 w 159"/>
                <a:gd name="T3" fmla="*/ 153 h 154"/>
                <a:gd name="T4" fmla="*/ 134 w 159"/>
                <a:gd name="T5" fmla="*/ 153 h 154"/>
                <a:gd name="T6" fmla="*/ 0 w 159"/>
                <a:gd name="T7" fmla="*/ 24 h 154"/>
                <a:gd name="T8" fmla="*/ 27 w 159"/>
                <a:gd name="T9" fmla="*/ 0 h 154"/>
                <a:gd name="T10" fmla="*/ 158 w 159"/>
                <a:gd name="T11" fmla="*/ 127 h 154"/>
                <a:gd name="T12" fmla="*/ 134 w 159"/>
                <a:gd name="T13" fmla="*/ 153 h 154"/>
              </a:gdLst>
              <a:ahLst/>
              <a:cxnLst>
                <a:cxn ang="0">
                  <a:pos x="T0" y="T1"/>
                </a:cxn>
                <a:cxn ang="0">
                  <a:pos x="T2" y="T3"/>
                </a:cxn>
                <a:cxn ang="0">
                  <a:pos x="T4" y="T5"/>
                </a:cxn>
                <a:cxn ang="0">
                  <a:pos x="T6" y="T7"/>
                </a:cxn>
                <a:cxn ang="0">
                  <a:pos x="T8" y="T9"/>
                </a:cxn>
                <a:cxn ang="0">
                  <a:pos x="T10" y="T11"/>
                </a:cxn>
                <a:cxn ang="0">
                  <a:pos x="T12" y="T13"/>
                </a:cxn>
              </a:cxnLst>
              <a:rect l="0" t="0" r="r" b="b"/>
              <a:pathLst>
                <a:path w="159" h="154">
                  <a:moveTo>
                    <a:pt x="134" y="153"/>
                  </a:moveTo>
                  <a:lnTo>
                    <a:pt x="134" y="153"/>
                  </a:lnTo>
                  <a:lnTo>
                    <a:pt x="134" y="153"/>
                  </a:lnTo>
                  <a:lnTo>
                    <a:pt x="0" y="24"/>
                  </a:lnTo>
                  <a:lnTo>
                    <a:pt x="27" y="0"/>
                  </a:lnTo>
                  <a:lnTo>
                    <a:pt x="158" y="127"/>
                  </a:lnTo>
                  <a:lnTo>
                    <a:pt x="134" y="15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3" name="Freeform 132">
              <a:extLst>
                <a:ext uri="{FF2B5EF4-FFF2-40B4-BE49-F238E27FC236}">
                  <a16:creationId xmlns:a16="http://schemas.microsoft.com/office/drawing/2014/main" id="{C47B7B2E-DB3F-3D4B-B213-3B52352E16DA}"/>
                </a:ext>
              </a:extLst>
            </p:cNvPr>
            <p:cNvSpPr>
              <a:spLocks noChangeArrowheads="1"/>
            </p:cNvSpPr>
            <p:nvPr/>
          </p:nvSpPr>
          <p:spPr bwMode="auto">
            <a:xfrm>
              <a:off x="3011" y="857"/>
              <a:ext cx="33" cy="53"/>
            </a:xfrm>
            <a:custGeom>
              <a:avLst/>
              <a:gdLst>
                <a:gd name="T0" fmla="*/ 25 w 150"/>
                <a:gd name="T1" fmla="*/ 235 h 236"/>
                <a:gd name="T2" fmla="*/ 25 w 150"/>
                <a:gd name="T3" fmla="*/ 235 h 236"/>
                <a:gd name="T4" fmla="*/ 25 w 150"/>
                <a:gd name="T5" fmla="*/ 235 h 236"/>
                <a:gd name="T6" fmla="*/ 0 w 150"/>
                <a:gd name="T7" fmla="*/ 212 h 236"/>
                <a:gd name="T8" fmla="*/ 98 w 150"/>
                <a:gd name="T9" fmla="*/ 116 h 236"/>
                <a:gd name="T10" fmla="*/ 0 w 150"/>
                <a:gd name="T11" fmla="*/ 24 h 236"/>
                <a:gd name="T12" fmla="*/ 25 w 150"/>
                <a:gd name="T13" fmla="*/ 0 h 236"/>
                <a:gd name="T14" fmla="*/ 149 w 150"/>
                <a:gd name="T15" fmla="*/ 116 h 236"/>
                <a:gd name="T16" fmla="*/ 25 w 150"/>
                <a:gd name="T17" fmla="*/ 2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36">
                  <a:moveTo>
                    <a:pt x="25" y="235"/>
                  </a:moveTo>
                  <a:lnTo>
                    <a:pt x="25" y="235"/>
                  </a:lnTo>
                  <a:lnTo>
                    <a:pt x="25" y="235"/>
                  </a:lnTo>
                  <a:lnTo>
                    <a:pt x="0" y="212"/>
                  </a:lnTo>
                  <a:lnTo>
                    <a:pt x="98" y="116"/>
                  </a:lnTo>
                  <a:lnTo>
                    <a:pt x="0" y="24"/>
                  </a:lnTo>
                  <a:lnTo>
                    <a:pt x="25" y="0"/>
                  </a:lnTo>
                  <a:lnTo>
                    <a:pt x="149" y="116"/>
                  </a:lnTo>
                  <a:lnTo>
                    <a:pt x="25" y="2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4" name="Freeform 133">
              <a:extLst>
                <a:ext uri="{FF2B5EF4-FFF2-40B4-BE49-F238E27FC236}">
                  <a16:creationId xmlns:a16="http://schemas.microsoft.com/office/drawing/2014/main" id="{23059030-B79C-7A42-BA50-9B11EC5236AE}"/>
                </a:ext>
              </a:extLst>
            </p:cNvPr>
            <p:cNvSpPr>
              <a:spLocks noChangeArrowheads="1"/>
            </p:cNvSpPr>
            <p:nvPr/>
          </p:nvSpPr>
          <p:spPr bwMode="auto">
            <a:xfrm>
              <a:off x="2992" y="880"/>
              <a:ext cx="41" cy="7"/>
            </a:xfrm>
            <a:custGeom>
              <a:avLst/>
              <a:gdLst>
                <a:gd name="T0" fmla="*/ 0 w 187"/>
                <a:gd name="T1" fmla="*/ 35 h 36"/>
                <a:gd name="T2" fmla="*/ 0 w 187"/>
                <a:gd name="T3" fmla="*/ 35 h 36"/>
                <a:gd name="T4" fmla="*/ 0 w 187"/>
                <a:gd name="T5" fmla="*/ 35 h 36"/>
                <a:gd name="T6" fmla="*/ 0 w 187"/>
                <a:gd name="T7" fmla="*/ 0 h 36"/>
                <a:gd name="T8" fmla="*/ 186 w 187"/>
                <a:gd name="T9" fmla="*/ 0 h 36"/>
                <a:gd name="T10" fmla="*/ 186 w 187"/>
                <a:gd name="T11" fmla="*/ 35 h 36"/>
                <a:gd name="T12" fmla="*/ 0 w 187"/>
                <a:gd name="T13" fmla="*/ 35 h 36"/>
              </a:gdLst>
              <a:ahLst/>
              <a:cxnLst>
                <a:cxn ang="0">
                  <a:pos x="T0" y="T1"/>
                </a:cxn>
                <a:cxn ang="0">
                  <a:pos x="T2" y="T3"/>
                </a:cxn>
                <a:cxn ang="0">
                  <a:pos x="T4" y="T5"/>
                </a:cxn>
                <a:cxn ang="0">
                  <a:pos x="T6" y="T7"/>
                </a:cxn>
                <a:cxn ang="0">
                  <a:pos x="T8" y="T9"/>
                </a:cxn>
                <a:cxn ang="0">
                  <a:pos x="T10" y="T11"/>
                </a:cxn>
                <a:cxn ang="0">
                  <a:pos x="T12" y="T13"/>
                </a:cxn>
              </a:cxnLst>
              <a:rect l="0" t="0" r="r" b="b"/>
              <a:pathLst>
                <a:path w="187" h="36">
                  <a:moveTo>
                    <a:pt x="0" y="35"/>
                  </a:moveTo>
                  <a:lnTo>
                    <a:pt x="0" y="35"/>
                  </a:lnTo>
                  <a:lnTo>
                    <a:pt x="0" y="35"/>
                  </a:lnTo>
                  <a:lnTo>
                    <a:pt x="0" y="0"/>
                  </a:lnTo>
                  <a:lnTo>
                    <a:pt x="186" y="0"/>
                  </a:lnTo>
                  <a:lnTo>
                    <a:pt x="186" y="35"/>
                  </a:lnTo>
                  <a:lnTo>
                    <a:pt x="0" y="3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5" name="Freeform 134">
              <a:extLst>
                <a:ext uri="{FF2B5EF4-FFF2-40B4-BE49-F238E27FC236}">
                  <a16:creationId xmlns:a16="http://schemas.microsoft.com/office/drawing/2014/main" id="{3E1DB15C-9F9A-984D-BCF7-29C4ABAED7AE}"/>
                </a:ext>
              </a:extLst>
            </p:cNvPr>
            <p:cNvSpPr>
              <a:spLocks noChangeArrowheads="1"/>
            </p:cNvSpPr>
            <p:nvPr/>
          </p:nvSpPr>
          <p:spPr bwMode="auto">
            <a:xfrm>
              <a:off x="2957" y="771"/>
              <a:ext cx="39" cy="38"/>
            </a:xfrm>
            <a:custGeom>
              <a:avLst/>
              <a:gdLst>
                <a:gd name="T0" fmla="*/ 171 w 175"/>
                <a:gd name="T1" fmla="*/ 169 h 170"/>
                <a:gd name="T2" fmla="*/ 171 w 175"/>
                <a:gd name="T3" fmla="*/ 169 h 170"/>
                <a:gd name="T4" fmla="*/ 171 w 175"/>
                <a:gd name="T5" fmla="*/ 169 h 170"/>
                <a:gd name="T6" fmla="*/ 136 w 175"/>
                <a:gd name="T7" fmla="*/ 169 h 170"/>
                <a:gd name="T8" fmla="*/ 136 w 175"/>
                <a:gd name="T9" fmla="*/ 37 h 170"/>
                <a:gd name="T10" fmla="*/ 0 w 175"/>
                <a:gd name="T11" fmla="*/ 37 h 170"/>
                <a:gd name="T12" fmla="*/ 0 w 175"/>
                <a:gd name="T13" fmla="*/ 3 h 170"/>
                <a:gd name="T14" fmla="*/ 174 w 175"/>
                <a:gd name="T15" fmla="*/ 0 h 170"/>
                <a:gd name="T16" fmla="*/ 171 w 175"/>
                <a:gd name="T17"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70">
                  <a:moveTo>
                    <a:pt x="171" y="169"/>
                  </a:moveTo>
                  <a:lnTo>
                    <a:pt x="171" y="169"/>
                  </a:lnTo>
                  <a:lnTo>
                    <a:pt x="171" y="169"/>
                  </a:lnTo>
                  <a:lnTo>
                    <a:pt x="136" y="169"/>
                  </a:lnTo>
                  <a:lnTo>
                    <a:pt x="136" y="37"/>
                  </a:lnTo>
                  <a:lnTo>
                    <a:pt x="0" y="37"/>
                  </a:lnTo>
                  <a:lnTo>
                    <a:pt x="0" y="3"/>
                  </a:lnTo>
                  <a:lnTo>
                    <a:pt x="174" y="0"/>
                  </a:lnTo>
                  <a:lnTo>
                    <a:pt x="171" y="169"/>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6" name="Freeform 135">
              <a:extLst>
                <a:ext uri="{FF2B5EF4-FFF2-40B4-BE49-F238E27FC236}">
                  <a16:creationId xmlns:a16="http://schemas.microsoft.com/office/drawing/2014/main" id="{CEA4BAA7-81C1-3648-B830-5105E26EF2CB}"/>
                </a:ext>
              </a:extLst>
            </p:cNvPr>
            <p:cNvSpPr>
              <a:spLocks noChangeArrowheads="1"/>
            </p:cNvSpPr>
            <p:nvPr/>
          </p:nvSpPr>
          <p:spPr bwMode="auto">
            <a:xfrm>
              <a:off x="2956" y="775"/>
              <a:ext cx="35" cy="34"/>
            </a:xfrm>
            <a:custGeom>
              <a:avLst/>
              <a:gdLst>
                <a:gd name="T0" fmla="*/ 27 w 159"/>
                <a:gd name="T1" fmla="*/ 154 h 155"/>
                <a:gd name="T2" fmla="*/ 27 w 159"/>
                <a:gd name="T3" fmla="*/ 154 h 155"/>
                <a:gd name="T4" fmla="*/ 27 w 159"/>
                <a:gd name="T5" fmla="*/ 154 h 155"/>
                <a:gd name="T6" fmla="*/ 0 w 159"/>
                <a:gd name="T7" fmla="*/ 127 h 155"/>
                <a:gd name="T8" fmla="*/ 134 w 159"/>
                <a:gd name="T9" fmla="*/ 0 h 155"/>
                <a:gd name="T10" fmla="*/ 158 w 159"/>
                <a:gd name="T11" fmla="*/ 24 h 155"/>
                <a:gd name="T12" fmla="*/ 27 w 159"/>
                <a:gd name="T13" fmla="*/ 154 h 155"/>
              </a:gdLst>
              <a:ahLst/>
              <a:cxnLst>
                <a:cxn ang="0">
                  <a:pos x="T0" y="T1"/>
                </a:cxn>
                <a:cxn ang="0">
                  <a:pos x="T2" y="T3"/>
                </a:cxn>
                <a:cxn ang="0">
                  <a:pos x="T4" y="T5"/>
                </a:cxn>
                <a:cxn ang="0">
                  <a:pos x="T6" y="T7"/>
                </a:cxn>
                <a:cxn ang="0">
                  <a:pos x="T8" y="T9"/>
                </a:cxn>
                <a:cxn ang="0">
                  <a:pos x="T10" y="T11"/>
                </a:cxn>
                <a:cxn ang="0">
                  <a:pos x="T12" y="T13"/>
                </a:cxn>
              </a:cxnLst>
              <a:rect l="0" t="0" r="r" b="b"/>
              <a:pathLst>
                <a:path w="159" h="155">
                  <a:moveTo>
                    <a:pt x="27" y="154"/>
                  </a:moveTo>
                  <a:lnTo>
                    <a:pt x="27" y="154"/>
                  </a:lnTo>
                  <a:lnTo>
                    <a:pt x="27" y="154"/>
                  </a:lnTo>
                  <a:lnTo>
                    <a:pt x="0" y="127"/>
                  </a:lnTo>
                  <a:lnTo>
                    <a:pt x="134" y="0"/>
                  </a:lnTo>
                  <a:lnTo>
                    <a:pt x="158" y="24"/>
                  </a:lnTo>
                  <a:lnTo>
                    <a:pt x="27" y="154"/>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7" name="Freeform 136">
              <a:extLst>
                <a:ext uri="{FF2B5EF4-FFF2-40B4-BE49-F238E27FC236}">
                  <a16:creationId xmlns:a16="http://schemas.microsoft.com/office/drawing/2014/main" id="{24503C7C-2D28-1E41-9BB8-4A5C859E502A}"/>
                </a:ext>
              </a:extLst>
            </p:cNvPr>
            <p:cNvSpPr>
              <a:spLocks noChangeArrowheads="1"/>
            </p:cNvSpPr>
            <p:nvPr/>
          </p:nvSpPr>
          <p:spPr bwMode="auto">
            <a:xfrm>
              <a:off x="2859" y="850"/>
              <a:ext cx="43" cy="65"/>
            </a:xfrm>
            <a:custGeom>
              <a:avLst/>
              <a:gdLst>
                <a:gd name="T0" fmla="*/ 100 w 194"/>
                <a:gd name="T1" fmla="*/ 291 h 292"/>
                <a:gd name="T2" fmla="*/ 100 w 194"/>
                <a:gd name="T3" fmla="*/ 291 h 292"/>
                <a:gd name="T4" fmla="*/ 100 w 194"/>
                <a:gd name="T5" fmla="*/ 291 h 292"/>
                <a:gd name="T6" fmla="*/ 100 w 194"/>
                <a:gd name="T7" fmla="*/ 291 h 292"/>
                <a:gd name="T8" fmla="*/ 0 w 194"/>
                <a:gd name="T9" fmla="*/ 209 h 292"/>
                <a:gd name="T10" fmla="*/ 0 w 194"/>
                <a:gd name="T11" fmla="*/ 209 h 292"/>
                <a:gd name="T12" fmla="*/ 0 w 194"/>
                <a:gd name="T13" fmla="*/ 204 h 292"/>
                <a:gd name="T14" fmla="*/ 38 w 194"/>
                <a:gd name="T15" fmla="*/ 201 h 292"/>
                <a:gd name="T16" fmla="*/ 38 w 194"/>
                <a:gd name="T17" fmla="*/ 207 h 292"/>
                <a:gd name="T18" fmla="*/ 38 w 194"/>
                <a:gd name="T19" fmla="*/ 207 h 292"/>
                <a:gd name="T20" fmla="*/ 100 w 194"/>
                <a:gd name="T21" fmla="*/ 257 h 292"/>
                <a:gd name="T22" fmla="*/ 148 w 194"/>
                <a:gd name="T23" fmla="*/ 222 h 292"/>
                <a:gd name="T24" fmla="*/ 125 w 194"/>
                <a:gd name="T25" fmla="*/ 175 h 292"/>
                <a:gd name="T26" fmla="*/ 68 w 194"/>
                <a:gd name="T27" fmla="*/ 154 h 292"/>
                <a:gd name="T28" fmla="*/ 10 w 194"/>
                <a:gd name="T29" fmla="*/ 66 h 292"/>
                <a:gd name="T30" fmla="*/ 94 w 194"/>
                <a:gd name="T31" fmla="*/ 0 h 292"/>
                <a:gd name="T32" fmla="*/ 184 w 194"/>
                <a:gd name="T33" fmla="*/ 82 h 292"/>
                <a:gd name="T34" fmla="*/ 184 w 194"/>
                <a:gd name="T35" fmla="*/ 90 h 292"/>
                <a:gd name="T36" fmla="*/ 184 w 194"/>
                <a:gd name="T37" fmla="*/ 90 h 292"/>
                <a:gd name="T38" fmla="*/ 148 w 194"/>
                <a:gd name="T39" fmla="*/ 87 h 292"/>
                <a:gd name="T40" fmla="*/ 165 w 194"/>
                <a:gd name="T41" fmla="*/ 90 h 292"/>
                <a:gd name="T42" fmla="*/ 148 w 194"/>
                <a:gd name="T43" fmla="*/ 87 h 292"/>
                <a:gd name="T44" fmla="*/ 148 w 194"/>
                <a:gd name="T45" fmla="*/ 87 h 292"/>
                <a:gd name="T46" fmla="*/ 94 w 194"/>
                <a:gd name="T47" fmla="*/ 37 h 292"/>
                <a:gd name="T48" fmla="*/ 46 w 194"/>
                <a:gd name="T49" fmla="*/ 72 h 292"/>
                <a:gd name="T50" fmla="*/ 75 w 194"/>
                <a:gd name="T51" fmla="*/ 119 h 292"/>
                <a:gd name="T52" fmla="*/ 140 w 194"/>
                <a:gd name="T53" fmla="*/ 143 h 292"/>
                <a:gd name="T54" fmla="*/ 184 w 194"/>
                <a:gd name="T55" fmla="*/ 228 h 292"/>
                <a:gd name="T56" fmla="*/ 100 w 194"/>
                <a:gd name="T57"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 h="292">
                  <a:moveTo>
                    <a:pt x="100" y="291"/>
                  </a:moveTo>
                  <a:lnTo>
                    <a:pt x="100" y="291"/>
                  </a:lnTo>
                  <a:lnTo>
                    <a:pt x="100" y="291"/>
                  </a:lnTo>
                  <a:lnTo>
                    <a:pt x="100" y="291"/>
                  </a:lnTo>
                  <a:cubicBezTo>
                    <a:pt x="24" y="291"/>
                    <a:pt x="2" y="238"/>
                    <a:pt x="0" y="209"/>
                  </a:cubicBezTo>
                  <a:lnTo>
                    <a:pt x="0" y="209"/>
                  </a:lnTo>
                  <a:lnTo>
                    <a:pt x="0" y="204"/>
                  </a:lnTo>
                  <a:lnTo>
                    <a:pt x="38" y="201"/>
                  </a:lnTo>
                  <a:lnTo>
                    <a:pt x="38" y="207"/>
                  </a:lnTo>
                  <a:lnTo>
                    <a:pt x="38" y="207"/>
                  </a:lnTo>
                  <a:cubicBezTo>
                    <a:pt x="38" y="217"/>
                    <a:pt x="43" y="257"/>
                    <a:pt x="100" y="257"/>
                  </a:cubicBezTo>
                  <a:cubicBezTo>
                    <a:pt x="130" y="257"/>
                    <a:pt x="146" y="238"/>
                    <a:pt x="148" y="222"/>
                  </a:cubicBezTo>
                  <a:cubicBezTo>
                    <a:pt x="151" y="207"/>
                    <a:pt x="148" y="185"/>
                    <a:pt x="125" y="175"/>
                  </a:cubicBezTo>
                  <a:cubicBezTo>
                    <a:pt x="116" y="172"/>
                    <a:pt x="78" y="156"/>
                    <a:pt x="68" y="154"/>
                  </a:cubicBezTo>
                  <a:cubicBezTo>
                    <a:pt x="18" y="135"/>
                    <a:pt x="5" y="98"/>
                    <a:pt x="10" y="66"/>
                  </a:cubicBezTo>
                  <a:cubicBezTo>
                    <a:pt x="16" y="35"/>
                    <a:pt x="46" y="0"/>
                    <a:pt x="94" y="0"/>
                  </a:cubicBezTo>
                  <a:cubicBezTo>
                    <a:pt x="156" y="0"/>
                    <a:pt x="181" y="42"/>
                    <a:pt x="184" y="82"/>
                  </a:cubicBezTo>
                  <a:cubicBezTo>
                    <a:pt x="184" y="87"/>
                    <a:pt x="184" y="90"/>
                    <a:pt x="184" y="90"/>
                  </a:cubicBezTo>
                  <a:lnTo>
                    <a:pt x="184" y="90"/>
                  </a:lnTo>
                  <a:lnTo>
                    <a:pt x="148" y="87"/>
                  </a:lnTo>
                  <a:lnTo>
                    <a:pt x="165" y="90"/>
                  </a:lnTo>
                  <a:lnTo>
                    <a:pt x="148" y="87"/>
                  </a:lnTo>
                  <a:lnTo>
                    <a:pt x="148" y="87"/>
                  </a:lnTo>
                  <a:cubicBezTo>
                    <a:pt x="146" y="53"/>
                    <a:pt x="127" y="37"/>
                    <a:pt x="94" y="37"/>
                  </a:cubicBezTo>
                  <a:cubicBezTo>
                    <a:pt x="65" y="37"/>
                    <a:pt x="48" y="56"/>
                    <a:pt x="46" y="72"/>
                  </a:cubicBezTo>
                  <a:cubicBezTo>
                    <a:pt x="43" y="87"/>
                    <a:pt x="48" y="109"/>
                    <a:pt x="75" y="119"/>
                  </a:cubicBezTo>
                  <a:cubicBezTo>
                    <a:pt x="92" y="125"/>
                    <a:pt x="130" y="140"/>
                    <a:pt x="140" y="143"/>
                  </a:cubicBezTo>
                  <a:cubicBezTo>
                    <a:pt x="173" y="159"/>
                    <a:pt x="193" y="193"/>
                    <a:pt x="184" y="228"/>
                  </a:cubicBezTo>
                  <a:cubicBezTo>
                    <a:pt x="176" y="259"/>
                    <a:pt x="148" y="291"/>
                    <a:pt x="100" y="29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39" name="Freeform 138">
              <a:extLst>
                <a:ext uri="{FF2B5EF4-FFF2-40B4-BE49-F238E27FC236}">
                  <a16:creationId xmlns:a16="http://schemas.microsoft.com/office/drawing/2014/main" id="{6E3969F3-BF97-7143-8048-65E0530321C3}"/>
                </a:ext>
              </a:extLst>
            </p:cNvPr>
            <p:cNvSpPr>
              <a:spLocks noChangeArrowheads="1"/>
            </p:cNvSpPr>
            <p:nvPr/>
          </p:nvSpPr>
          <p:spPr bwMode="auto">
            <a:xfrm>
              <a:off x="2877" y="842"/>
              <a:ext cx="7" cy="11"/>
            </a:xfrm>
            <a:custGeom>
              <a:avLst/>
              <a:gdLst>
                <a:gd name="T0" fmla="*/ 35 w 36"/>
                <a:gd name="T1" fmla="*/ 53 h 54"/>
                <a:gd name="T2" fmla="*/ 35 w 36"/>
                <a:gd name="T3" fmla="*/ 53 h 54"/>
                <a:gd name="T4" fmla="*/ 35 w 36"/>
                <a:gd name="T5" fmla="*/ 53 h 54"/>
                <a:gd name="T6" fmla="*/ 0 w 36"/>
                <a:gd name="T7" fmla="*/ 53 h 54"/>
                <a:gd name="T8" fmla="*/ 0 w 36"/>
                <a:gd name="T9" fmla="*/ 0 h 54"/>
                <a:gd name="T10" fmla="*/ 35 w 36"/>
                <a:gd name="T11" fmla="*/ 0 h 54"/>
                <a:gd name="T12" fmla="*/ 35 w 36"/>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6" h="54">
                  <a:moveTo>
                    <a:pt x="35" y="53"/>
                  </a:moveTo>
                  <a:lnTo>
                    <a:pt x="35" y="53"/>
                  </a:lnTo>
                  <a:lnTo>
                    <a:pt x="35" y="53"/>
                  </a:lnTo>
                  <a:lnTo>
                    <a:pt x="0" y="53"/>
                  </a:lnTo>
                  <a:lnTo>
                    <a:pt x="0" y="0"/>
                  </a:lnTo>
                  <a:lnTo>
                    <a:pt x="35" y="0"/>
                  </a:lnTo>
                  <a:lnTo>
                    <a:pt x="35" y="5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sp>
          <p:nvSpPr>
            <p:cNvPr id="141" name="Freeform 140">
              <a:extLst>
                <a:ext uri="{FF2B5EF4-FFF2-40B4-BE49-F238E27FC236}">
                  <a16:creationId xmlns:a16="http://schemas.microsoft.com/office/drawing/2014/main" id="{A3779185-1B8A-FB4E-B8CB-89B43634ECAB}"/>
                </a:ext>
              </a:extLst>
            </p:cNvPr>
            <p:cNvSpPr>
              <a:spLocks noChangeArrowheads="1"/>
            </p:cNvSpPr>
            <p:nvPr/>
          </p:nvSpPr>
          <p:spPr bwMode="auto">
            <a:xfrm>
              <a:off x="2877" y="912"/>
              <a:ext cx="7" cy="12"/>
            </a:xfrm>
            <a:custGeom>
              <a:avLst/>
              <a:gdLst>
                <a:gd name="T0" fmla="*/ 36 w 37"/>
                <a:gd name="T1" fmla="*/ 55 h 56"/>
                <a:gd name="T2" fmla="*/ 36 w 37"/>
                <a:gd name="T3" fmla="*/ 55 h 56"/>
                <a:gd name="T4" fmla="*/ 36 w 37"/>
                <a:gd name="T5" fmla="*/ 55 h 56"/>
                <a:gd name="T6" fmla="*/ 0 w 37"/>
                <a:gd name="T7" fmla="*/ 55 h 56"/>
                <a:gd name="T8" fmla="*/ 0 w 37"/>
                <a:gd name="T9" fmla="*/ 0 h 56"/>
                <a:gd name="T10" fmla="*/ 36 w 37"/>
                <a:gd name="T11" fmla="*/ 0 h 56"/>
                <a:gd name="T12" fmla="*/ 36 w 37"/>
                <a:gd name="T13" fmla="*/ 55 h 56"/>
              </a:gdLst>
              <a:ahLst/>
              <a:cxnLst>
                <a:cxn ang="0">
                  <a:pos x="T0" y="T1"/>
                </a:cxn>
                <a:cxn ang="0">
                  <a:pos x="T2" y="T3"/>
                </a:cxn>
                <a:cxn ang="0">
                  <a:pos x="T4" y="T5"/>
                </a:cxn>
                <a:cxn ang="0">
                  <a:pos x="T6" y="T7"/>
                </a:cxn>
                <a:cxn ang="0">
                  <a:pos x="T8" y="T9"/>
                </a:cxn>
                <a:cxn ang="0">
                  <a:pos x="T10" y="T11"/>
                </a:cxn>
                <a:cxn ang="0">
                  <a:pos x="T12" y="T13"/>
                </a:cxn>
              </a:cxnLst>
              <a:rect l="0" t="0" r="r" b="b"/>
              <a:pathLst>
                <a:path w="37" h="56">
                  <a:moveTo>
                    <a:pt x="36" y="55"/>
                  </a:moveTo>
                  <a:lnTo>
                    <a:pt x="36" y="55"/>
                  </a:lnTo>
                  <a:lnTo>
                    <a:pt x="36" y="55"/>
                  </a:lnTo>
                  <a:lnTo>
                    <a:pt x="0" y="55"/>
                  </a:lnTo>
                  <a:lnTo>
                    <a:pt x="0" y="0"/>
                  </a:lnTo>
                  <a:lnTo>
                    <a:pt x="36" y="0"/>
                  </a:lnTo>
                  <a:lnTo>
                    <a:pt x="36" y="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350" dirty="0">
                <a:solidFill>
                  <a:schemeClr val="accent6"/>
                </a:solidFill>
                <a:latin typeface="Arial Regular"/>
              </a:endParaRPr>
            </a:p>
          </p:txBody>
        </p:sp>
      </p:grpSp>
      <p:sp>
        <p:nvSpPr>
          <p:cNvPr id="146" name="TextBox 145">
            <a:extLst>
              <a:ext uri="{FF2B5EF4-FFF2-40B4-BE49-F238E27FC236}">
                <a16:creationId xmlns:a16="http://schemas.microsoft.com/office/drawing/2014/main" id="{FC9F7E53-6DD5-9142-89D5-806E832D6F25}"/>
              </a:ext>
            </a:extLst>
          </p:cNvPr>
          <p:cNvSpPr txBox="1"/>
          <p:nvPr/>
        </p:nvSpPr>
        <p:spPr>
          <a:xfrm>
            <a:off x="796400" y="2802058"/>
            <a:ext cx="2214799" cy="715581"/>
          </a:xfrm>
          <a:prstGeom prst="rect">
            <a:avLst/>
          </a:prstGeom>
          <a:noFill/>
        </p:spPr>
        <p:txBody>
          <a:bodyPr wrap="square" rtlCol="0">
            <a:spAutoFit/>
          </a:bodyPr>
          <a:lstStyle/>
          <a:p>
            <a:pPr algn="ctr"/>
            <a:r>
              <a:rPr lang="en-US" sz="1350" dirty="0">
                <a:solidFill>
                  <a:schemeClr val="tx1">
                    <a:lumMod val="75000"/>
                    <a:lumOff val="25000"/>
                  </a:schemeClr>
                </a:solidFill>
                <a:latin typeface="Arial Regular"/>
                <a:ea typeface="Roboto Light" panose="02000000000000000000" pitchFamily="2" charset="0"/>
                <a:cs typeface="Roboto Light" panose="02000000000000000000" pitchFamily="2" charset="0"/>
              </a:rPr>
              <a:t>Fate of health reform and alternative payment methods</a:t>
            </a:r>
          </a:p>
        </p:txBody>
      </p:sp>
      <p:sp>
        <p:nvSpPr>
          <p:cNvPr id="147" name="TextBox 146">
            <a:extLst>
              <a:ext uri="{FF2B5EF4-FFF2-40B4-BE49-F238E27FC236}">
                <a16:creationId xmlns:a16="http://schemas.microsoft.com/office/drawing/2014/main" id="{E2F3F4E0-BB59-844A-B3DE-6FFBF4AAEE0B}"/>
              </a:ext>
            </a:extLst>
          </p:cNvPr>
          <p:cNvSpPr txBox="1"/>
          <p:nvPr/>
        </p:nvSpPr>
        <p:spPr>
          <a:xfrm>
            <a:off x="3805018" y="2807017"/>
            <a:ext cx="2214799" cy="715581"/>
          </a:xfrm>
          <a:prstGeom prst="rect">
            <a:avLst/>
          </a:prstGeom>
          <a:noFill/>
        </p:spPr>
        <p:txBody>
          <a:bodyPr wrap="square" rtlCol="0">
            <a:spAutoFit/>
          </a:bodyPr>
          <a:lstStyle/>
          <a:p>
            <a:pPr algn="ctr"/>
            <a:r>
              <a:rPr lang="en-US" sz="1350" dirty="0">
                <a:solidFill>
                  <a:schemeClr val="tx1">
                    <a:lumMod val="75000"/>
                    <a:lumOff val="25000"/>
                  </a:schemeClr>
                </a:solidFill>
                <a:latin typeface="Arial Regular"/>
                <a:ea typeface="Roboto Light" panose="02000000000000000000" pitchFamily="2" charset="0"/>
                <a:cs typeface="Roboto Light" panose="02000000000000000000" pitchFamily="2" charset="0"/>
              </a:rPr>
              <a:t>Shift of the cost burden from payors and employers to patients</a:t>
            </a:r>
          </a:p>
        </p:txBody>
      </p:sp>
      <p:sp>
        <p:nvSpPr>
          <p:cNvPr id="148" name="TextBox 147">
            <a:extLst>
              <a:ext uri="{FF2B5EF4-FFF2-40B4-BE49-F238E27FC236}">
                <a16:creationId xmlns:a16="http://schemas.microsoft.com/office/drawing/2014/main" id="{11821417-11A9-1F46-91DB-DB7FD126D3B7}"/>
              </a:ext>
            </a:extLst>
          </p:cNvPr>
          <p:cNvSpPr txBox="1"/>
          <p:nvPr/>
        </p:nvSpPr>
        <p:spPr>
          <a:xfrm>
            <a:off x="746973" y="4455407"/>
            <a:ext cx="2214799" cy="715581"/>
          </a:xfrm>
          <a:prstGeom prst="rect">
            <a:avLst/>
          </a:prstGeom>
          <a:noFill/>
        </p:spPr>
        <p:txBody>
          <a:bodyPr wrap="square" rtlCol="0">
            <a:spAutoFit/>
          </a:bodyPr>
          <a:lstStyle/>
          <a:p>
            <a:pPr algn="ctr"/>
            <a:r>
              <a:rPr lang="en-US" sz="1350" dirty="0">
                <a:solidFill>
                  <a:schemeClr val="tx1">
                    <a:lumMod val="75000"/>
                    <a:lumOff val="25000"/>
                  </a:schemeClr>
                </a:solidFill>
                <a:latin typeface="Arial Regular"/>
                <a:ea typeface="Roboto Light" panose="02000000000000000000" pitchFamily="2" charset="0"/>
                <a:cs typeface="Roboto Light" panose="02000000000000000000" pitchFamily="2" charset="0"/>
              </a:rPr>
              <a:t>Rising patient expectations for customer services in healthcare </a:t>
            </a:r>
          </a:p>
        </p:txBody>
      </p:sp>
      <p:sp>
        <p:nvSpPr>
          <p:cNvPr id="149" name="TextBox 148">
            <a:extLst>
              <a:ext uri="{FF2B5EF4-FFF2-40B4-BE49-F238E27FC236}">
                <a16:creationId xmlns:a16="http://schemas.microsoft.com/office/drawing/2014/main" id="{2C33B71A-2432-384F-A466-5D9533D7BB54}"/>
              </a:ext>
            </a:extLst>
          </p:cNvPr>
          <p:cNvSpPr txBox="1"/>
          <p:nvPr/>
        </p:nvSpPr>
        <p:spPr>
          <a:xfrm>
            <a:off x="3602027" y="4345354"/>
            <a:ext cx="2897627" cy="923330"/>
          </a:xfrm>
          <a:prstGeom prst="rect">
            <a:avLst/>
          </a:prstGeom>
          <a:noFill/>
        </p:spPr>
        <p:txBody>
          <a:bodyPr wrap="square" rtlCol="0">
            <a:spAutoFit/>
          </a:bodyPr>
          <a:lstStyle/>
          <a:p>
            <a:pPr algn="ctr"/>
            <a:r>
              <a:rPr lang="en-US" sz="1350" dirty="0">
                <a:solidFill>
                  <a:schemeClr val="tx1">
                    <a:lumMod val="75000"/>
                    <a:lumOff val="25000"/>
                  </a:schemeClr>
                </a:solidFill>
                <a:latin typeface="Arial Regular"/>
                <a:ea typeface="Roboto Light" panose="02000000000000000000" pitchFamily="2" charset="0"/>
                <a:cs typeface="Roboto Light" panose="02000000000000000000" pitchFamily="2" charset="0"/>
              </a:rPr>
              <a:t>Innovations, technology, pharma </a:t>
            </a:r>
            <a:br>
              <a:rPr lang="en-US" sz="1350" dirty="0">
                <a:solidFill>
                  <a:schemeClr val="tx1">
                    <a:lumMod val="75000"/>
                    <a:lumOff val="25000"/>
                  </a:schemeClr>
                </a:solidFill>
                <a:latin typeface="Arial Regular"/>
                <a:ea typeface="Roboto Light" panose="02000000000000000000" pitchFamily="2" charset="0"/>
                <a:cs typeface="Roboto Light" panose="02000000000000000000" pitchFamily="2" charset="0"/>
              </a:rPr>
            </a:br>
            <a:r>
              <a:rPr lang="en-US" sz="1350" dirty="0">
                <a:solidFill>
                  <a:schemeClr val="tx1">
                    <a:lumMod val="75000"/>
                    <a:lumOff val="25000"/>
                  </a:schemeClr>
                </a:solidFill>
                <a:latin typeface="Arial Regular"/>
                <a:ea typeface="Roboto Light" panose="02000000000000000000" pitchFamily="2" charset="0"/>
                <a:cs typeface="Roboto Light" panose="02000000000000000000" pitchFamily="2" charset="0"/>
              </a:rPr>
              <a:t>and increased utilization (aging population) drive the cost to deliver and cost to collect</a:t>
            </a:r>
          </a:p>
        </p:txBody>
      </p:sp>
      <p:sp>
        <p:nvSpPr>
          <p:cNvPr id="150" name="Rectangular Callout 149">
            <a:extLst>
              <a:ext uri="{FF2B5EF4-FFF2-40B4-BE49-F238E27FC236}">
                <a16:creationId xmlns:a16="http://schemas.microsoft.com/office/drawing/2014/main" id="{FAC81A20-1496-1141-834D-9195705B3B8B}"/>
              </a:ext>
            </a:extLst>
          </p:cNvPr>
          <p:cNvSpPr/>
          <p:nvPr/>
        </p:nvSpPr>
        <p:spPr>
          <a:xfrm>
            <a:off x="6501542" y="2577565"/>
            <a:ext cx="2049335" cy="1702871"/>
          </a:xfrm>
          <a:prstGeom prst="wedgeRectCallout">
            <a:avLst>
              <a:gd name="adj1" fmla="val -48961"/>
              <a:gd name="adj2" fmla="val 75566"/>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Regular"/>
            </a:endParaRPr>
          </a:p>
        </p:txBody>
      </p:sp>
      <p:sp>
        <p:nvSpPr>
          <p:cNvPr id="151" name="Rectangle 150">
            <a:extLst>
              <a:ext uri="{FF2B5EF4-FFF2-40B4-BE49-F238E27FC236}">
                <a16:creationId xmlns:a16="http://schemas.microsoft.com/office/drawing/2014/main" id="{0E361F4A-2BFD-C346-B233-6DFCE7D15A20}"/>
              </a:ext>
            </a:extLst>
          </p:cNvPr>
          <p:cNvSpPr/>
          <p:nvPr/>
        </p:nvSpPr>
        <p:spPr>
          <a:xfrm>
            <a:off x="6698764" y="2840378"/>
            <a:ext cx="1738508" cy="1200329"/>
          </a:xfrm>
          <a:prstGeom prst="rect">
            <a:avLst/>
          </a:prstGeom>
        </p:spPr>
        <p:txBody>
          <a:bodyPr wrap="square">
            <a:spAutoFit/>
          </a:bodyPr>
          <a:lstStyle/>
          <a:p>
            <a:r>
              <a:rPr lang="en-US" sz="1200" dirty="0">
                <a:solidFill>
                  <a:schemeClr val="tx1">
                    <a:lumMod val="75000"/>
                    <a:lumOff val="25000"/>
                  </a:schemeClr>
                </a:solidFill>
                <a:latin typeface="Arial Regular"/>
                <a:ea typeface="Roboto Light" panose="02000000000000000000" pitchFamily="2" charset="0"/>
                <a:cs typeface="Roboto Light" panose="02000000000000000000" pitchFamily="2" charset="0"/>
              </a:rPr>
              <a:t>If common goods increased at the same inflationary rates as healthcare costs, one dozen eggs would cost about $55</a:t>
            </a:r>
          </a:p>
        </p:txBody>
      </p:sp>
      <p:sp>
        <p:nvSpPr>
          <p:cNvPr id="4" name="Slide Number Placeholder 3">
            <a:extLst>
              <a:ext uri="{FF2B5EF4-FFF2-40B4-BE49-F238E27FC236}">
                <a16:creationId xmlns:a16="http://schemas.microsoft.com/office/drawing/2014/main" id="{11267C3B-2F54-D14C-8204-59AD0BAD4059}"/>
              </a:ext>
            </a:extLst>
          </p:cNvPr>
          <p:cNvSpPr>
            <a:spLocks noGrp="1"/>
          </p:cNvSpPr>
          <p:nvPr>
            <p:ph type="sldNum" sz="quarter" idx="4"/>
          </p:nvPr>
        </p:nvSpPr>
        <p:spPr/>
        <p:txBody>
          <a:bodyPr/>
          <a:lstStyle/>
          <a:p>
            <a:fld id="{C2CB5AC3-9B10-7342-AA29-774D8DCAC0D8}" type="slidenum">
              <a:rPr lang="en-US" smtClean="0"/>
              <a:pPr/>
              <a:t>6</a:t>
            </a:fld>
            <a:endParaRPr lang="en-US" dirty="0"/>
          </a:p>
        </p:txBody>
      </p:sp>
    </p:spTree>
    <p:extLst>
      <p:ext uri="{BB962C8B-B14F-4D97-AF65-F5344CB8AC3E}">
        <p14:creationId xmlns:p14="http://schemas.microsoft.com/office/powerpoint/2010/main" val="1158889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A622A3-E965-D349-A0F8-740460224B35}"/>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593"/>
            <a:ext cx="9144000" cy="1230268"/>
          </a:xfrm>
        </p:spPr>
        <p:txBody>
          <a:bodyPr>
            <a:normAutofit/>
          </a:bodyPr>
          <a:lstStyle/>
          <a:p>
            <a:pPr algn="ctr"/>
            <a:r>
              <a:rPr lang="en-US" sz="3400" b="1" dirty="0">
                <a:solidFill>
                  <a:schemeClr val="accent2"/>
                </a:solidFill>
                <a:latin typeface="Arial Regular"/>
                <a:ea typeface="Roboto Thin" panose="02000000000000000000" pitchFamily="2" charset="0"/>
                <a:cs typeface="Roboto Thin" panose="02000000000000000000" pitchFamily="2" charset="0"/>
              </a:rPr>
              <a:t>What is Patient Liability? </a:t>
            </a:r>
          </a:p>
        </p:txBody>
      </p:sp>
      <p:sp>
        <p:nvSpPr>
          <p:cNvPr id="15" name="Rectangle 14">
            <a:extLst>
              <a:ext uri="{FF2B5EF4-FFF2-40B4-BE49-F238E27FC236}">
                <a16:creationId xmlns:a16="http://schemas.microsoft.com/office/drawing/2014/main" id="{E6BB1EEE-DDD6-F64C-8702-B568ED4C059E}"/>
              </a:ext>
            </a:extLst>
          </p:cNvPr>
          <p:cNvSpPr/>
          <p:nvPr/>
        </p:nvSpPr>
        <p:spPr>
          <a:xfrm>
            <a:off x="5585254" y="2738331"/>
            <a:ext cx="2687280" cy="2366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Regular"/>
              <a:ea typeface="Roboto Light" panose="02000000000000000000" pitchFamily="2" charset="0"/>
              <a:cs typeface="Roboto Light" panose="02000000000000000000" pitchFamily="2" charset="0"/>
            </a:endParaRPr>
          </a:p>
        </p:txBody>
      </p:sp>
      <p:sp>
        <p:nvSpPr>
          <p:cNvPr id="16" name="Rectangle 15">
            <a:extLst>
              <a:ext uri="{FF2B5EF4-FFF2-40B4-BE49-F238E27FC236}">
                <a16:creationId xmlns:a16="http://schemas.microsoft.com/office/drawing/2014/main" id="{E024BC89-27AC-7D48-9EC5-1CA518A52270}"/>
              </a:ext>
            </a:extLst>
          </p:cNvPr>
          <p:cNvSpPr/>
          <p:nvPr/>
        </p:nvSpPr>
        <p:spPr>
          <a:xfrm>
            <a:off x="1021760" y="2740124"/>
            <a:ext cx="2533133" cy="2366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Regular"/>
              <a:ea typeface="Roboto Light" panose="02000000000000000000" pitchFamily="2" charset="0"/>
              <a:cs typeface="Roboto Light" panose="02000000000000000000" pitchFamily="2" charset="0"/>
            </a:endParaRPr>
          </a:p>
        </p:txBody>
      </p:sp>
      <p:grpSp>
        <p:nvGrpSpPr>
          <p:cNvPr id="17" name="Group 16">
            <a:extLst>
              <a:ext uri="{FF2B5EF4-FFF2-40B4-BE49-F238E27FC236}">
                <a16:creationId xmlns:a16="http://schemas.microsoft.com/office/drawing/2014/main" id="{FFB9B2A3-7EA3-C641-B0E9-6C59FE4C0746}"/>
              </a:ext>
            </a:extLst>
          </p:cNvPr>
          <p:cNvGrpSpPr/>
          <p:nvPr/>
        </p:nvGrpSpPr>
        <p:grpSpPr>
          <a:xfrm>
            <a:off x="3287668" y="3006736"/>
            <a:ext cx="2464548" cy="1791929"/>
            <a:chOff x="3472848" y="2660014"/>
            <a:chExt cx="4390103" cy="2389239"/>
          </a:xfrm>
        </p:grpSpPr>
        <p:sp>
          <p:nvSpPr>
            <p:cNvPr id="18" name="Right Arrow 17">
              <a:extLst>
                <a:ext uri="{FF2B5EF4-FFF2-40B4-BE49-F238E27FC236}">
                  <a16:creationId xmlns:a16="http://schemas.microsoft.com/office/drawing/2014/main" id="{FCE750EA-CA1A-2A4B-8214-6A379EC19F1E}"/>
                </a:ext>
              </a:extLst>
            </p:cNvPr>
            <p:cNvSpPr/>
            <p:nvPr/>
          </p:nvSpPr>
          <p:spPr>
            <a:xfrm>
              <a:off x="4264345" y="2660014"/>
              <a:ext cx="3598606" cy="1592826"/>
            </a:xfrm>
            <a:prstGeom prst="rightArrow">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Regular"/>
              </a:endParaRPr>
            </a:p>
          </p:txBody>
        </p:sp>
        <p:sp>
          <p:nvSpPr>
            <p:cNvPr id="19" name="Right Arrow 18">
              <a:extLst>
                <a:ext uri="{FF2B5EF4-FFF2-40B4-BE49-F238E27FC236}">
                  <a16:creationId xmlns:a16="http://schemas.microsoft.com/office/drawing/2014/main" id="{D629E2ED-4224-AF44-B294-361038C6CC59}"/>
                </a:ext>
              </a:extLst>
            </p:cNvPr>
            <p:cNvSpPr/>
            <p:nvPr/>
          </p:nvSpPr>
          <p:spPr>
            <a:xfrm rot="10800000">
              <a:off x="3472848" y="3456427"/>
              <a:ext cx="3603522" cy="1592826"/>
            </a:xfrm>
            <a:prstGeom prst="rightArrow">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Regular"/>
              </a:endParaRPr>
            </a:p>
          </p:txBody>
        </p:sp>
        <p:sp>
          <p:nvSpPr>
            <p:cNvPr id="20" name="TextBox 19">
              <a:extLst>
                <a:ext uri="{FF2B5EF4-FFF2-40B4-BE49-F238E27FC236}">
                  <a16:creationId xmlns:a16="http://schemas.microsoft.com/office/drawing/2014/main" id="{E150B739-62DA-F34C-A457-137AD768F6A2}"/>
                </a:ext>
              </a:extLst>
            </p:cNvPr>
            <p:cNvSpPr txBox="1"/>
            <p:nvPr/>
          </p:nvSpPr>
          <p:spPr>
            <a:xfrm>
              <a:off x="5331893" y="3314389"/>
              <a:ext cx="731757" cy="1046440"/>
            </a:xfrm>
            <a:prstGeom prst="rect">
              <a:avLst/>
            </a:prstGeom>
            <a:solidFill>
              <a:schemeClr val="bg1"/>
            </a:solidFill>
            <a:ln>
              <a:noFill/>
            </a:ln>
          </p:spPr>
          <p:txBody>
            <a:bodyPr wrap="square" rtlCol="0">
              <a:spAutoFit/>
            </a:bodyPr>
            <a:lstStyle/>
            <a:p>
              <a:pPr algn="ctr"/>
              <a:r>
                <a:rPr lang="en-US" sz="4500" dirty="0">
                  <a:solidFill>
                    <a:schemeClr val="accent6"/>
                  </a:solidFill>
                  <a:latin typeface="Arial Regular"/>
                  <a:ea typeface="Roboto Light" panose="02000000000000000000" pitchFamily="2" charset="0"/>
                  <a:cs typeface="Roboto Light" panose="02000000000000000000" pitchFamily="2" charset="0"/>
                </a:rPr>
                <a:t>$</a:t>
              </a:r>
            </a:p>
          </p:txBody>
        </p:sp>
      </p:grpSp>
      <p:sp>
        <p:nvSpPr>
          <p:cNvPr id="21" name="Rectangle 20">
            <a:extLst>
              <a:ext uri="{FF2B5EF4-FFF2-40B4-BE49-F238E27FC236}">
                <a16:creationId xmlns:a16="http://schemas.microsoft.com/office/drawing/2014/main" id="{A0961569-8952-9C48-98EE-9A2199F573E7}"/>
              </a:ext>
            </a:extLst>
          </p:cNvPr>
          <p:cNvSpPr/>
          <p:nvPr/>
        </p:nvSpPr>
        <p:spPr>
          <a:xfrm>
            <a:off x="1199836" y="2895999"/>
            <a:ext cx="2371265" cy="22701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00" dirty="0">
                <a:solidFill>
                  <a:schemeClr val="accent2"/>
                </a:solidFill>
                <a:latin typeface="Arial Regular"/>
                <a:ea typeface="Roboto Light" panose="02000000000000000000" pitchFamily="2" charset="0"/>
                <a:cs typeface="Roboto Light" panose="02000000000000000000" pitchFamily="2" charset="0"/>
              </a:rPr>
              <a:t>Patient Liability </a:t>
            </a:r>
            <a:r>
              <a:rPr lang="en-US" sz="1500" b="1" dirty="0">
                <a:solidFill>
                  <a:schemeClr val="accent6"/>
                </a:solidFill>
                <a:latin typeface="Roboto" charset="0"/>
                <a:ea typeface="Roboto" charset="0"/>
                <a:cs typeface="Roboto" charset="0"/>
              </a:rPr>
              <a:t>impacts </a:t>
            </a:r>
            <a:br>
              <a:rPr lang="en-US" sz="1500" b="1" dirty="0">
                <a:solidFill>
                  <a:schemeClr val="accent6"/>
                </a:solidFill>
                <a:latin typeface="Roboto" charset="0"/>
                <a:ea typeface="Roboto" charset="0"/>
                <a:cs typeface="Roboto" charset="0"/>
              </a:rPr>
            </a:br>
            <a:r>
              <a:rPr lang="en-US" sz="1500" b="1" dirty="0">
                <a:solidFill>
                  <a:schemeClr val="accent6"/>
                </a:solidFill>
                <a:latin typeface="Roboto" charset="0"/>
                <a:ea typeface="Roboto" charset="0"/>
                <a:cs typeface="Roboto" charset="0"/>
              </a:rPr>
              <a:t>both the insured, </a:t>
            </a:r>
            <a:r>
              <a:rPr lang="en-US" sz="1500" b="1" dirty="0">
                <a:solidFill>
                  <a:schemeClr val="accent6"/>
                </a:solidFill>
                <a:latin typeface="Roboto" panose="02000000000000000000" pitchFamily="2" charset="0"/>
                <a:ea typeface="Roboto" panose="02000000000000000000" pitchFamily="2" charset="0"/>
                <a:cs typeface="Roboto" panose="02000000000000000000" pitchFamily="2" charset="0"/>
              </a:rPr>
              <a:t>underinsured, </a:t>
            </a:r>
            <a:r>
              <a:rPr lang="en-US" sz="1500" b="1" dirty="0">
                <a:solidFill>
                  <a:schemeClr val="accent6"/>
                </a:solidFill>
                <a:latin typeface="Arial Regular"/>
                <a:ea typeface="Roboto Light" charset="0"/>
                <a:cs typeface="Roboto Light" charset="0"/>
              </a:rPr>
              <a:t>and uninsured</a:t>
            </a:r>
            <a:r>
              <a:rPr lang="en-US" sz="1500" dirty="0">
                <a:solidFill>
                  <a:schemeClr val="accent6"/>
                </a:solidFill>
                <a:latin typeface="Arial Regular"/>
                <a:ea typeface="Roboto Light" charset="0"/>
                <a:cs typeface="Roboto Light" charset="0"/>
              </a:rPr>
              <a:t> </a:t>
            </a:r>
            <a:r>
              <a:rPr lang="en-US" sz="1500" dirty="0">
                <a:solidFill>
                  <a:schemeClr val="accent2"/>
                </a:solidFill>
                <a:latin typeface="Arial Regular"/>
                <a:ea typeface="Roboto Light" charset="0"/>
                <a:cs typeface="Roboto Light" charset="0"/>
              </a:rPr>
              <a:t>and can </a:t>
            </a:r>
            <a:br>
              <a:rPr lang="en-US" sz="1500" dirty="0">
                <a:solidFill>
                  <a:schemeClr val="accent2"/>
                </a:solidFill>
                <a:latin typeface="Arial Regular"/>
                <a:ea typeface="Roboto Light" charset="0"/>
                <a:cs typeface="Roboto Light" charset="0"/>
              </a:rPr>
            </a:br>
            <a:r>
              <a:rPr lang="en-US" sz="1500" dirty="0">
                <a:solidFill>
                  <a:schemeClr val="accent2"/>
                </a:solidFill>
                <a:latin typeface="Arial Regular"/>
                <a:ea typeface="Roboto Light" charset="0"/>
                <a:cs typeface="Roboto Light" charset="0"/>
              </a:rPr>
              <a:t>take a variety of forms </a:t>
            </a:r>
          </a:p>
          <a:p>
            <a:pPr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“True Self-Pay”</a:t>
            </a:r>
          </a:p>
          <a:p>
            <a:pPr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Coinsurance </a:t>
            </a:r>
          </a:p>
          <a:p>
            <a:pPr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Deductible </a:t>
            </a:r>
          </a:p>
          <a:p>
            <a:pPr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Co-Pay </a:t>
            </a:r>
          </a:p>
          <a:p>
            <a:endParaRPr lang="en-US" dirty="0">
              <a:solidFill>
                <a:srgbClr val="1D8074"/>
              </a:solidFill>
              <a:latin typeface="Arial Regular"/>
              <a:ea typeface="Roboto Light" panose="02000000000000000000" pitchFamily="2" charset="0"/>
              <a:cs typeface="Roboto Light" panose="02000000000000000000" pitchFamily="2" charset="0"/>
            </a:endParaRPr>
          </a:p>
          <a:p>
            <a:endParaRPr lang="en-US" dirty="0">
              <a:solidFill>
                <a:srgbClr val="1D8074"/>
              </a:solidFill>
              <a:latin typeface="Arial Regular"/>
              <a:ea typeface="Roboto Light" panose="02000000000000000000" pitchFamily="2" charset="0"/>
              <a:cs typeface="Roboto Light" panose="02000000000000000000" pitchFamily="2" charset="0"/>
            </a:endParaRPr>
          </a:p>
        </p:txBody>
      </p:sp>
      <p:sp>
        <p:nvSpPr>
          <p:cNvPr id="22" name="Rectangle 21">
            <a:extLst>
              <a:ext uri="{FF2B5EF4-FFF2-40B4-BE49-F238E27FC236}">
                <a16:creationId xmlns:a16="http://schemas.microsoft.com/office/drawing/2014/main" id="{C3022321-FD0D-5042-9F42-C65507812C19}"/>
              </a:ext>
            </a:extLst>
          </p:cNvPr>
          <p:cNvSpPr/>
          <p:nvPr/>
        </p:nvSpPr>
        <p:spPr>
          <a:xfrm>
            <a:off x="5724303" y="2891482"/>
            <a:ext cx="2548231" cy="26037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500" b="1" dirty="0">
                <a:solidFill>
                  <a:schemeClr val="accent6"/>
                </a:solidFill>
                <a:latin typeface="Roboto" charset="0"/>
                <a:ea typeface="Roboto" charset="0"/>
                <a:cs typeface="Roboto" charset="0"/>
              </a:rPr>
              <a:t>Other Words for </a:t>
            </a:r>
          </a:p>
          <a:p>
            <a:r>
              <a:rPr lang="en-US" sz="1500" dirty="0">
                <a:solidFill>
                  <a:schemeClr val="accent2"/>
                </a:solidFill>
                <a:latin typeface="Arial Regular"/>
                <a:ea typeface="Roboto Light" charset="0"/>
                <a:cs typeface="Roboto Light" charset="0"/>
              </a:rPr>
              <a:t>Patient Liability</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Self-Pay</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Self-Pay After Insurance</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Patient Responsibility</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Patient Portion</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Cost Sharing</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Point-of-Service Collections</a:t>
            </a:r>
          </a:p>
          <a:p>
            <a:pPr marL="137160" lvl="1">
              <a:spcBef>
                <a:spcPts val="225"/>
              </a:spcBef>
            </a:pPr>
            <a:r>
              <a:rPr lang="en-US" sz="1200" b="1" dirty="0">
                <a:solidFill>
                  <a:schemeClr val="accent2"/>
                </a:solidFill>
                <a:latin typeface="Arial Regular"/>
                <a:ea typeface="Roboto Light" panose="02000000000000000000" pitchFamily="2" charset="0"/>
                <a:cs typeface="Roboto Light" panose="02000000000000000000" pitchFamily="2" charset="0"/>
              </a:rPr>
              <a:t>“What I Owe”</a:t>
            </a:r>
          </a:p>
        </p:txBody>
      </p:sp>
      <p:sp>
        <p:nvSpPr>
          <p:cNvPr id="23" name="Rectangle 22">
            <a:extLst>
              <a:ext uri="{FF2B5EF4-FFF2-40B4-BE49-F238E27FC236}">
                <a16:creationId xmlns:a16="http://schemas.microsoft.com/office/drawing/2014/main" id="{23448507-4FFD-D34B-87B9-05BCB92D7829}"/>
              </a:ext>
            </a:extLst>
          </p:cNvPr>
          <p:cNvSpPr/>
          <p:nvPr/>
        </p:nvSpPr>
        <p:spPr>
          <a:xfrm>
            <a:off x="163222" y="1587500"/>
            <a:ext cx="8817556" cy="7419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2"/>
                </a:solidFill>
                <a:latin typeface="Arial Regular"/>
                <a:ea typeface="Roboto Light" panose="02000000000000000000" pitchFamily="2" charset="0"/>
                <a:cs typeface="Roboto Light" panose="02000000000000000000" pitchFamily="2" charset="0"/>
              </a:rPr>
              <a:t>Patient Liability is the </a:t>
            </a:r>
            <a:r>
              <a:rPr lang="en-US" b="1" dirty="0">
                <a:solidFill>
                  <a:schemeClr val="accent2"/>
                </a:solidFill>
                <a:latin typeface="Roboto" panose="02000000000000000000" pitchFamily="2" charset="0"/>
                <a:ea typeface="Roboto" panose="02000000000000000000" pitchFamily="2" charset="0"/>
                <a:cs typeface="Roboto" panose="02000000000000000000" pitchFamily="2" charset="0"/>
              </a:rPr>
              <a:t>amount owed by the patient </a:t>
            </a:r>
            <a:br>
              <a:rPr lang="en-US" b="1" dirty="0">
                <a:solidFill>
                  <a:schemeClr val="accent2"/>
                </a:solidFill>
                <a:latin typeface="Roboto" panose="02000000000000000000" pitchFamily="2" charset="0"/>
                <a:ea typeface="Roboto" panose="02000000000000000000" pitchFamily="2" charset="0"/>
                <a:cs typeface="Roboto" panose="02000000000000000000" pitchFamily="2" charset="0"/>
              </a:rPr>
            </a:br>
            <a:r>
              <a:rPr lang="en-US" b="1" dirty="0">
                <a:solidFill>
                  <a:schemeClr val="accent2"/>
                </a:solidFill>
                <a:latin typeface="Roboto" panose="02000000000000000000" pitchFamily="2" charset="0"/>
                <a:ea typeface="Roboto" panose="02000000000000000000" pitchFamily="2" charset="0"/>
                <a:cs typeface="Roboto" panose="02000000000000000000" pitchFamily="2" charset="0"/>
              </a:rPr>
              <a:t>for services rendered </a:t>
            </a:r>
            <a:r>
              <a:rPr lang="en-US" b="1" dirty="0">
                <a:solidFill>
                  <a:schemeClr val="accent2"/>
                </a:solidFill>
                <a:latin typeface="Arial Regular"/>
                <a:ea typeface="Roboto Light" panose="02000000000000000000" pitchFamily="2" charset="0"/>
                <a:cs typeface="Roboto Light" panose="02000000000000000000" pitchFamily="2" charset="0"/>
              </a:rPr>
              <a:t>due to a shift in the cost burden </a:t>
            </a:r>
            <a:br>
              <a:rPr lang="en-US" b="1" dirty="0">
                <a:solidFill>
                  <a:schemeClr val="accent2"/>
                </a:solidFill>
                <a:latin typeface="Arial Regular"/>
                <a:ea typeface="Roboto Light" panose="02000000000000000000" pitchFamily="2" charset="0"/>
                <a:cs typeface="Roboto Light" panose="02000000000000000000" pitchFamily="2" charset="0"/>
              </a:rPr>
            </a:br>
            <a:r>
              <a:rPr lang="en-US" b="1" dirty="0">
                <a:solidFill>
                  <a:schemeClr val="accent2"/>
                </a:solidFill>
                <a:latin typeface="Arial Regular"/>
                <a:ea typeface="Roboto Light" panose="02000000000000000000" pitchFamily="2" charset="0"/>
                <a:cs typeface="Roboto Light" panose="02000000000000000000" pitchFamily="2" charset="0"/>
              </a:rPr>
              <a:t>from payor to patient or to a lack of insurance </a:t>
            </a:r>
          </a:p>
        </p:txBody>
      </p:sp>
      <p:sp>
        <p:nvSpPr>
          <p:cNvPr id="3" name="Slide Number Placeholder 2">
            <a:extLst>
              <a:ext uri="{FF2B5EF4-FFF2-40B4-BE49-F238E27FC236}">
                <a16:creationId xmlns:a16="http://schemas.microsoft.com/office/drawing/2014/main" id="{2D268DA6-1545-4046-9AD5-DEC9BA877811}"/>
              </a:ext>
            </a:extLst>
          </p:cNvPr>
          <p:cNvSpPr>
            <a:spLocks noGrp="1"/>
          </p:cNvSpPr>
          <p:nvPr>
            <p:ph type="sldNum" sz="quarter" idx="4"/>
          </p:nvPr>
        </p:nvSpPr>
        <p:spPr/>
        <p:txBody>
          <a:bodyPr/>
          <a:lstStyle/>
          <a:p>
            <a:fld id="{C2CB5AC3-9B10-7342-AA29-774D8DCAC0D8}" type="slidenum">
              <a:rPr lang="en-US" smtClean="0"/>
              <a:pPr/>
              <a:t>7</a:t>
            </a:fld>
            <a:endParaRPr lang="en-US" dirty="0"/>
          </a:p>
        </p:txBody>
      </p:sp>
    </p:spTree>
    <p:extLst>
      <p:ext uri="{BB962C8B-B14F-4D97-AF65-F5344CB8AC3E}">
        <p14:creationId xmlns:p14="http://schemas.microsoft.com/office/powerpoint/2010/main" val="238174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5D7D2E-2C37-3A4E-8EC1-96E966576F3C}"/>
              </a:ext>
            </a:extLst>
          </p:cNvPr>
          <p:cNvSpPr/>
          <p:nvPr/>
        </p:nvSpPr>
        <p:spPr>
          <a:xfrm flipV="1">
            <a:off x="0" y="-11993"/>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7"/>
          <p:cNvSpPr>
            <a:spLocks noChangeArrowheads="1"/>
          </p:cNvSpPr>
          <p:nvPr/>
        </p:nvSpPr>
        <p:spPr bwMode="auto">
          <a:xfrm>
            <a:off x="777432" y="3980360"/>
            <a:ext cx="3781940" cy="810478"/>
          </a:xfrm>
          <a:prstGeom prst="rect">
            <a:avLst/>
          </a:prstGeom>
          <a:noFill/>
          <a:ln w="9525">
            <a:noFill/>
            <a:miter lim="800000"/>
            <a:headEnd/>
            <a:tailEnd/>
          </a:ln>
        </p:spPr>
        <p:txBody>
          <a:bodyPr wrap="square">
            <a:spAutoFit/>
          </a:bodyPr>
          <a:lstStyle/>
          <a:p>
            <a:pPr>
              <a:lnSpc>
                <a:spcPts val="1425"/>
              </a:lnSpc>
              <a:spcAft>
                <a:spcPts val="1350"/>
              </a:spcAft>
            </a:pPr>
            <a:r>
              <a:rPr lang="en-US" sz="1238" dirty="0">
                <a:solidFill>
                  <a:schemeClr val="accent2"/>
                </a:solidFill>
                <a:latin typeface="Arial Regular"/>
                <a:ea typeface="Roboto Light" panose="02000000000000000000" pitchFamily="2" charset="0"/>
                <a:cs typeface="Roboto Light" panose="02000000000000000000" pitchFamily="2" charset="0"/>
              </a:rPr>
              <a:t>The Affordable Care Act (ACA) expanded coverage </a:t>
            </a:r>
            <a:br>
              <a:rPr lang="en-US" sz="1238" dirty="0">
                <a:solidFill>
                  <a:schemeClr val="accent2"/>
                </a:solidFill>
                <a:latin typeface="Arial Regular"/>
                <a:ea typeface="Roboto Light" panose="02000000000000000000" pitchFamily="2" charset="0"/>
                <a:cs typeface="Roboto Light" panose="02000000000000000000" pitchFamily="2" charset="0"/>
              </a:rPr>
            </a:br>
            <a:r>
              <a:rPr lang="en-US" sz="1238" dirty="0">
                <a:solidFill>
                  <a:schemeClr val="accent2"/>
                </a:solidFill>
                <a:latin typeface="Arial Regular"/>
                <a:ea typeface="Roboto Light" panose="02000000000000000000" pitchFamily="2" charset="0"/>
                <a:cs typeface="Roboto Light" panose="02000000000000000000" pitchFamily="2" charset="0"/>
              </a:rPr>
              <a:t>to millions of previously uninsured people through the expansion of Medicaid and the establishment of Health Insurance Marketplaces.</a:t>
            </a:r>
          </a:p>
        </p:txBody>
      </p:sp>
      <p:sp>
        <p:nvSpPr>
          <p:cNvPr id="3" name="Rectangle 2"/>
          <p:cNvSpPr/>
          <p:nvPr/>
        </p:nvSpPr>
        <p:spPr>
          <a:xfrm>
            <a:off x="5260116" y="2582807"/>
            <a:ext cx="3527855" cy="2054409"/>
          </a:xfrm>
          <a:prstGeom prst="rect">
            <a:avLst/>
          </a:prstGeom>
        </p:spPr>
        <p:txBody>
          <a:bodyPr wrap="square">
            <a:spAutoFit/>
          </a:bodyPr>
          <a:lstStyle/>
          <a:p>
            <a:pPr>
              <a:lnSpc>
                <a:spcPts val="1800"/>
              </a:lnSpc>
              <a:spcAft>
                <a:spcPts val="900"/>
              </a:spcAft>
            </a:pPr>
            <a:r>
              <a:rPr lang="en-US" sz="1500" b="1" dirty="0">
                <a:solidFill>
                  <a:schemeClr val="accent1"/>
                </a:solidFill>
                <a:latin typeface="Arial Regular"/>
                <a:ea typeface="Roboto Light" panose="02000000000000000000" pitchFamily="2" charset="0"/>
                <a:cs typeface="Roboto Light" panose="02000000000000000000" pitchFamily="2" charset="0"/>
              </a:rPr>
              <a:t>People are insured—that’s a good </a:t>
            </a:r>
            <a:br>
              <a:rPr lang="en-US" sz="1500" b="1" dirty="0">
                <a:solidFill>
                  <a:schemeClr val="accent1"/>
                </a:solidFill>
                <a:latin typeface="Arial Regular"/>
                <a:ea typeface="Roboto Light" panose="02000000000000000000" pitchFamily="2" charset="0"/>
                <a:cs typeface="Roboto Light" panose="02000000000000000000" pitchFamily="2" charset="0"/>
              </a:rPr>
            </a:br>
            <a:r>
              <a:rPr lang="en-US" sz="1500" b="1" dirty="0">
                <a:solidFill>
                  <a:schemeClr val="accent1"/>
                </a:solidFill>
                <a:latin typeface="Arial Regular"/>
                <a:ea typeface="Roboto Light" panose="02000000000000000000" pitchFamily="2" charset="0"/>
                <a:cs typeface="Roboto Light" panose="02000000000000000000" pitchFamily="2" charset="0"/>
              </a:rPr>
              <a:t>thing right? </a:t>
            </a:r>
            <a:endParaRPr lang="en-US" sz="1500" b="1" dirty="0">
              <a:solidFill>
                <a:srgbClr val="216166"/>
              </a:solidFill>
              <a:latin typeface="Arial Regular"/>
              <a:ea typeface="Roboto Light" panose="02000000000000000000" pitchFamily="2" charset="0"/>
              <a:cs typeface="Roboto Light" panose="02000000000000000000" pitchFamily="2" charset="0"/>
            </a:endParaRPr>
          </a:p>
          <a:p>
            <a:pPr>
              <a:lnSpc>
                <a:spcPts val="1800"/>
              </a:lnSpc>
            </a:pPr>
            <a:r>
              <a:rPr lang="en-US" sz="1500" dirty="0">
                <a:solidFill>
                  <a:schemeClr val="tx1">
                    <a:lumMod val="75000"/>
                    <a:lumOff val="25000"/>
                  </a:schemeClr>
                </a:solidFill>
                <a:latin typeface="Arial Regular"/>
                <a:ea typeface="Roboto Light" panose="02000000000000000000" pitchFamily="2" charset="0"/>
                <a:cs typeface="Roboto Light" panose="02000000000000000000" pitchFamily="2" charset="0"/>
              </a:rPr>
              <a:t>Of course, but with some complexity. Let’s think about the old approach—patients or consumers shared the burden of insurance premiums with </a:t>
            </a:r>
            <a:br>
              <a:rPr lang="en-US" sz="1500" dirty="0">
                <a:solidFill>
                  <a:schemeClr val="tx1">
                    <a:lumMod val="75000"/>
                    <a:lumOff val="25000"/>
                  </a:schemeClr>
                </a:solidFill>
                <a:latin typeface="Arial Regular"/>
                <a:ea typeface="Roboto Light" panose="02000000000000000000" pitchFamily="2" charset="0"/>
                <a:cs typeface="Roboto Light" panose="02000000000000000000" pitchFamily="2" charset="0"/>
              </a:rPr>
            </a:br>
            <a:r>
              <a:rPr lang="en-US" sz="1500" dirty="0">
                <a:solidFill>
                  <a:schemeClr val="tx1">
                    <a:lumMod val="75000"/>
                    <a:lumOff val="25000"/>
                  </a:schemeClr>
                </a:solidFill>
                <a:latin typeface="Arial Regular"/>
                <a:ea typeface="Roboto Light" panose="02000000000000000000" pitchFamily="2" charset="0"/>
                <a:cs typeface="Roboto Light" panose="02000000000000000000" pitchFamily="2" charset="0"/>
              </a:rPr>
              <a:t>their employers, with the employer bearing most of the cost.</a:t>
            </a:r>
          </a:p>
        </p:txBody>
      </p:sp>
      <p:cxnSp>
        <p:nvCxnSpPr>
          <p:cNvPr id="8" name="Straight Connector 7"/>
          <p:cNvCxnSpPr/>
          <p:nvPr/>
        </p:nvCxnSpPr>
        <p:spPr>
          <a:xfrm>
            <a:off x="5140410" y="2661336"/>
            <a:ext cx="0" cy="1896763"/>
          </a:xfrm>
          <a:prstGeom prst="line">
            <a:avLst/>
          </a:prstGeom>
          <a:ln w="9525">
            <a:solidFill>
              <a:srgbClr val="26656A"/>
            </a:solidFill>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24254" y="2324100"/>
            <a:ext cx="3985973" cy="1482080"/>
            <a:chOff x="850036" y="1485900"/>
            <a:chExt cx="4501661" cy="1673824"/>
          </a:xfrm>
        </p:grpSpPr>
        <p:grpSp>
          <p:nvGrpSpPr>
            <p:cNvPr id="16" name="Group 15"/>
            <p:cNvGrpSpPr/>
            <p:nvPr/>
          </p:nvGrpSpPr>
          <p:grpSpPr>
            <a:xfrm>
              <a:off x="1111293" y="2749357"/>
              <a:ext cx="3979147" cy="99418"/>
              <a:chOff x="1111293" y="2749357"/>
              <a:chExt cx="3979147" cy="99418"/>
            </a:xfrm>
          </p:grpSpPr>
          <p:cxnSp>
            <p:nvCxnSpPr>
              <p:cNvPr id="20" name="Straight Connector 19"/>
              <p:cNvCxnSpPr/>
              <p:nvPr/>
            </p:nvCxnSpPr>
            <p:spPr>
              <a:xfrm>
                <a:off x="1111293" y="2749357"/>
                <a:ext cx="3979147"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11293" y="2749357"/>
                <a:ext cx="0" cy="99418"/>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090440" y="2749357"/>
                <a:ext cx="0" cy="99418"/>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850036" y="2874836"/>
              <a:ext cx="522514" cy="247662"/>
            </a:xfrm>
            <a:prstGeom prst="rect">
              <a:avLst/>
            </a:prstGeom>
            <a:noFill/>
          </p:spPr>
          <p:txBody>
            <a:bodyPr wrap="square" rtlCol="0">
              <a:spAutoFit/>
            </a:bodyPr>
            <a:lstStyle/>
            <a:p>
              <a:r>
                <a:rPr lang="en-US" sz="825" b="1" dirty="0">
                  <a:solidFill>
                    <a:schemeClr val="tx1">
                      <a:lumMod val="75000"/>
                      <a:lumOff val="25000"/>
                    </a:schemeClr>
                  </a:solidFill>
                  <a:latin typeface="Arial Bold"/>
                  <a:cs typeface="Roboto Medium"/>
                </a:rPr>
                <a:t>1998</a:t>
              </a:r>
            </a:p>
          </p:txBody>
        </p:sp>
        <p:sp>
          <p:nvSpPr>
            <p:cNvPr id="18" name="TextBox 17"/>
            <p:cNvSpPr txBox="1"/>
            <p:nvPr/>
          </p:nvSpPr>
          <p:spPr>
            <a:xfrm>
              <a:off x="4829183" y="2912062"/>
              <a:ext cx="522514" cy="247662"/>
            </a:xfrm>
            <a:prstGeom prst="rect">
              <a:avLst/>
            </a:prstGeom>
            <a:noFill/>
          </p:spPr>
          <p:txBody>
            <a:bodyPr wrap="square" rtlCol="0">
              <a:spAutoFit/>
            </a:bodyPr>
            <a:lstStyle/>
            <a:p>
              <a:r>
                <a:rPr lang="en-US" sz="825" b="1" dirty="0">
                  <a:solidFill>
                    <a:schemeClr val="tx1">
                      <a:lumMod val="75000"/>
                      <a:lumOff val="25000"/>
                    </a:schemeClr>
                  </a:solidFill>
                  <a:latin typeface="Arial Bold"/>
                  <a:cs typeface="Roboto Medium"/>
                </a:rPr>
                <a:t>2016</a:t>
              </a:r>
            </a:p>
          </p:txBody>
        </p:sp>
        <p:pic>
          <p:nvPicPr>
            <p:cNvPr id="19" name="Picture 18"/>
            <p:cNvPicPr>
              <a:picLocks noChangeAspect="1"/>
            </p:cNvPicPr>
            <p:nvPr/>
          </p:nvPicPr>
          <p:blipFill>
            <a:blip r:embed="rId3">
              <a:grayscl/>
            </a:blip>
            <a:stretch>
              <a:fillRect/>
            </a:stretch>
          </p:blipFill>
          <p:spPr>
            <a:xfrm>
              <a:off x="1029874" y="1485900"/>
              <a:ext cx="4121526" cy="1200172"/>
            </a:xfrm>
            <a:prstGeom prst="rect">
              <a:avLst/>
            </a:prstGeom>
          </p:spPr>
        </p:pic>
      </p:grpSp>
      <p:sp>
        <p:nvSpPr>
          <p:cNvPr id="24" name="Title 1">
            <a:extLst>
              <a:ext uri="{FF2B5EF4-FFF2-40B4-BE49-F238E27FC236}">
                <a16:creationId xmlns:a16="http://schemas.microsoft.com/office/drawing/2014/main" id="{BC0A60AC-DA6B-294A-9868-01D054A7B0B1}"/>
              </a:ext>
            </a:extLst>
          </p:cNvPr>
          <p:cNvSpPr txBox="1">
            <a:spLocks/>
          </p:cNvSpPr>
          <p:nvPr/>
        </p:nvSpPr>
        <p:spPr>
          <a:xfrm>
            <a:off x="0" y="0"/>
            <a:ext cx="9144000" cy="1212772"/>
          </a:xfrm>
          <a:prstGeom prst="rect">
            <a:avLst/>
          </a:prstGeom>
        </p:spPr>
        <p:txBody>
          <a:bodyPr vert="horz" lIns="91440" tIns="45720" rIns="91440" bIns="45720" rtlCol="0" anchor="ctr">
            <a:normAutofit/>
          </a:bodyPr>
          <a:lstStyle>
            <a:lvl1pPr algn="l" defTabSz="342900" rtl="0" eaLnBrk="1" latinLnBrk="0" hangingPunct="1">
              <a:spcBef>
                <a:spcPct val="0"/>
              </a:spcBef>
              <a:buNone/>
              <a:defRPr lang="en-US" sz="2700" b="0" i="0" kern="12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3400" b="1" dirty="0">
                <a:solidFill>
                  <a:schemeClr val="accent2"/>
                </a:solidFill>
                <a:latin typeface="Arial Regular"/>
                <a:ea typeface="Roboto Thin" panose="02000000000000000000" pitchFamily="2" charset="0"/>
                <a:cs typeface="Roboto Thin" panose="02000000000000000000" pitchFamily="2" charset="0"/>
              </a:rPr>
              <a:t>What is Patient Liability?</a:t>
            </a:r>
            <a:br>
              <a:rPr lang="en-US" sz="3600" b="1" dirty="0">
                <a:solidFill>
                  <a:schemeClr val="accent2"/>
                </a:solidFill>
                <a:latin typeface="Arial Regular"/>
                <a:ea typeface="Roboto Thin" panose="02000000000000000000" pitchFamily="2" charset="0"/>
                <a:cs typeface="Roboto Thin" panose="02000000000000000000" pitchFamily="2" charset="0"/>
              </a:rPr>
            </a:br>
            <a:r>
              <a:rPr lang="en-US" sz="1650" dirty="0">
                <a:solidFill>
                  <a:schemeClr val="accent2"/>
                </a:solidFill>
                <a:latin typeface="Arial Regular"/>
                <a:ea typeface="Roboto Thin" panose="02000000000000000000" pitchFamily="2" charset="0"/>
                <a:cs typeface="Roboto Thin" panose="02000000000000000000" pitchFamily="2" charset="0"/>
              </a:rPr>
              <a:t>A conversational history</a:t>
            </a:r>
          </a:p>
        </p:txBody>
      </p:sp>
      <p:sp>
        <p:nvSpPr>
          <p:cNvPr id="6" name="Slide Number Placeholder 5">
            <a:extLst>
              <a:ext uri="{FF2B5EF4-FFF2-40B4-BE49-F238E27FC236}">
                <a16:creationId xmlns:a16="http://schemas.microsoft.com/office/drawing/2014/main" id="{8D30A41D-03D3-134B-9CB8-B9B78EAD9A5A}"/>
              </a:ext>
            </a:extLst>
          </p:cNvPr>
          <p:cNvSpPr>
            <a:spLocks noGrp="1"/>
          </p:cNvSpPr>
          <p:nvPr>
            <p:ph type="sldNum" sz="quarter" idx="4"/>
          </p:nvPr>
        </p:nvSpPr>
        <p:spPr/>
        <p:txBody>
          <a:bodyPr/>
          <a:lstStyle/>
          <a:p>
            <a:fld id="{C2CB5AC3-9B10-7342-AA29-774D8DCAC0D8}" type="slidenum">
              <a:rPr lang="en-US" smtClean="0"/>
              <a:t>8</a:t>
            </a:fld>
            <a:endParaRPr lang="en-US" dirty="0"/>
          </a:p>
        </p:txBody>
      </p:sp>
    </p:spTree>
    <p:extLst>
      <p:ext uri="{BB962C8B-B14F-4D97-AF65-F5344CB8AC3E}">
        <p14:creationId xmlns:p14="http://schemas.microsoft.com/office/powerpoint/2010/main" val="28096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590807" y="2428875"/>
            <a:ext cx="3659916" cy="415498"/>
          </a:xfrm>
          <a:prstGeom prst="rect">
            <a:avLst/>
          </a:prstGeom>
          <a:noFill/>
        </p:spPr>
        <p:txBody>
          <a:bodyPr wrap="square" rtlCol="0">
            <a:spAutoFit/>
          </a:bodyPr>
          <a:lstStyle/>
          <a:p>
            <a:r>
              <a:rPr lang="en-US" sz="2100" b="1" dirty="0">
                <a:solidFill>
                  <a:schemeClr val="accent2"/>
                </a:solidFill>
                <a:latin typeface="Arial Regular"/>
                <a:ea typeface="Roboto Light" charset="0"/>
                <a:cs typeface="Roboto Light" charset="0"/>
              </a:rPr>
              <a:t>Which brings us to today…</a:t>
            </a:r>
          </a:p>
        </p:txBody>
      </p:sp>
      <p:sp>
        <p:nvSpPr>
          <p:cNvPr id="59" name="Oval 58"/>
          <p:cNvSpPr/>
          <p:nvPr/>
        </p:nvSpPr>
        <p:spPr>
          <a:xfrm>
            <a:off x="729345" y="3022522"/>
            <a:ext cx="1260281" cy="1263731"/>
          </a:xfrm>
          <a:prstGeom prst="ellipse">
            <a:avLst/>
          </a:prstGeom>
          <a:pattFill prst="pct10">
            <a:fgClr>
              <a:schemeClr val="accent6"/>
            </a:fgClr>
            <a:bgClr>
              <a:schemeClr val="bg1"/>
            </a:bgClr>
          </a:patt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Regular"/>
            </a:endParaRPr>
          </a:p>
        </p:txBody>
      </p:sp>
      <p:sp>
        <p:nvSpPr>
          <p:cNvPr id="63" name="Pie 62"/>
          <p:cNvSpPr/>
          <p:nvPr/>
        </p:nvSpPr>
        <p:spPr>
          <a:xfrm rot="16200000">
            <a:off x="729055" y="3021996"/>
            <a:ext cx="1260279" cy="1260281"/>
          </a:xfrm>
          <a:prstGeom prst="pie">
            <a:avLst>
              <a:gd name="adj1" fmla="val 276671"/>
              <a:gd name="adj2" fmla="val 10777547"/>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6"/>
              </a:solidFill>
              <a:latin typeface="Arial Regular"/>
            </a:endParaRPr>
          </a:p>
        </p:txBody>
      </p:sp>
      <p:sp>
        <p:nvSpPr>
          <p:cNvPr id="60" name="Oval 59"/>
          <p:cNvSpPr/>
          <p:nvPr/>
        </p:nvSpPr>
        <p:spPr>
          <a:xfrm>
            <a:off x="875634" y="3170022"/>
            <a:ext cx="946867" cy="949461"/>
          </a:xfrm>
          <a:prstGeom prst="ellipse">
            <a:avLst/>
          </a:prstGeom>
          <a:solidFill>
            <a:schemeClr val="bg1"/>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500" b="1" dirty="0">
                <a:solidFill>
                  <a:schemeClr val="accent6"/>
                </a:solidFill>
                <a:latin typeface="Arial Regular"/>
                <a:ea typeface="Roboto Light" panose="02000000000000000000" pitchFamily="2" charset="0"/>
                <a:cs typeface="Roboto Light" panose="02000000000000000000" pitchFamily="2" charset="0"/>
              </a:rPr>
              <a:t>40%</a:t>
            </a:r>
          </a:p>
        </p:txBody>
      </p:sp>
      <p:sp>
        <p:nvSpPr>
          <p:cNvPr id="64" name="Rectangle 7"/>
          <p:cNvSpPr>
            <a:spLocks noChangeArrowheads="1"/>
          </p:cNvSpPr>
          <p:nvPr/>
        </p:nvSpPr>
        <p:spPr bwMode="auto">
          <a:xfrm>
            <a:off x="2154709" y="3148500"/>
            <a:ext cx="1943100" cy="1089529"/>
          </a:xfrm>
          <a:prstGeom prst="rect">
            <a:avLst/>
          </a:prstGeom>
          <a:noFill/>
          <a:ln w="9525">
            <a:noFill/>
            <a:miter lim="800000"/>
            <a:headEnd/>
            <a:tailEnd/>
          </a:ln>
        </p:spPr>
        <p:txBody>
          <a:bodyPr>
            <a:spAutoFit/>
          </a:bodyPr>
          <a:lstStyle/>
          <a:p>
            <a:pPr>
              <a:lnSpc>
                <a:spcPct val="90000"/>
              </a:lnSpc>
            </a:pPr>
            <a:r>
              <a:rPr lang="en-US" dirty="0">
                <a:solidFill>
                  <a:schemeClr val="tx1">
                    <a:lumMod val="75000"/>
                    <a:lumOff val="25000"/>
                  </a:schemeClr>
                </a:solidFill>
                <a:latin typeface="Roboto" charset="0"/>
                <a:ea typeface="Roboto" charset="0"/>
                <a:cs typeface="Roboto" charset="0"/>
              </a:rPr>
              <a:t>of American adults have a High Deductible Health Plan</a:t>
            </a:r>
            <a:r>
              <a:rPr lang="en-US" baseline="30000" dirty="0">
                <a:solidFill>
                  <a:schemeClr val="tx1">
                    <a:lumMod val="75000"/>
                    <a:lumOff val="25000"/>
                  </a:schemeClr>
                </a:solidFill>
                <a:latin typeface="Roboto" charset="0"/>
                <a:ea typeface="Roboto" charset="0"/>
                <a:cs typeface="Roboto" charset="0"/>
              </a:rPr>
              <a:t>1</a:t>
            </a:r>
            <a:r>
              <a:rPr lang="en-US" dirty="0">
                <a:solidFill>
                  <a:schemeClr val="tx1">
                    <a:lumMod val="75000"/>
                    <a:lumOff val="25000"/>
                  </a:schemeClr>
                </a:solidFill>
                <a:latin typeface="Roboto" charset="0"/>
                <a:ea typeface="Roboto" charset="0"/>
                <a:cs typeface="Roboto" charset="0"/>
              </a:rPr>
              <a:t> </a:t>
            </a:r>
          </a:p>
        </p:txBody>
      </p:sp>
      <p:sp>
        <p:nvSpPr>
          <p:cNvPr id="68" name="Rectangle 7"/>
          <p:cNvSpPr>
            <a:spLocks noChangeArrowheads="1"/>
          </p:cNvSpPr>
          <p:nvPr/>
        </p:nvSpPr>
        <p:spPr bwMode="auto">
          <a:xfrm>
            <a:off x="4842409" y="2310713"/>
            <a:ext cx="3738883" cy="2698816"/>
          </a:xfrm>
          <a:prstGeom prst="rect">
            <a:avLst/>
          </a:prstGeom>
          <a:noFill/>
          <a:ln w="9525">
            <a:noFill/>
            <a:miter lim="800000"/>
            <a:headEnd/>
            <a:tailEnd/>
          </a:ln>
        </p:spPr>
        <p:txBody>
          <a:bodyPr wrap="square">
            <a:spAutoFit/>
          </a:bodyPr>
          <a:lstStyle/>
          <a:p>
            <a:pPr>
              <a:lnSpc>
                <a:spcPts val="1800"/>
              </a:lnSpc>
              <a:spcAft>
                <a:spcPts val="900"/>
              </a:spcAft>
            </a:pPr>
            <a:r>
              <a:rPr lang="en-US" sz="1500" b="1" dirty="0">
                <a:solidFill>
                  <a:schemeClr val="accent1"/>
                </a:solidFill>
                <a:latin typeface="Arial Regular"/>
                <a:ea typeface="Roboto Light" panose="02000000000000000000" pitchFamily="2" charset="0"/>
                <a:cs typeface="Roboto Light" panose="02000000000000000000" pitchFamily="2" charset="0"/>
              </a:rPr>
              <a:t>What is a high-deductible health plan?</a:t>
            </a:r>
            <a:endParaRPr lang="en-US" sz="1500" b="1" dirty="0">
              <a:solidFill>
                <a:srgbClr val="216166"/>
              </a:solidFill>
              <a:latin typeface="Arial Regular"/>
              <a:ea typeface="Roboto Light" panose="02000000000000000000" pitchFamily="2" charset="0"/>
              <a:cs typeface="Roboto Light" panose="02000000000000000000" pitchFamily="2" charset="0"/>
            </a:endParaRPr>
          </a:p>
          <a:p>
            <a:pPr>
              <a:lnSpc>
                <a:spcPts val="1800"/>
              </a:lnSpc>
              <a:spcAft>
                <a:spcPts val="900"/>
              </a:spcAft>
            </a:pPr>
            <a:r>
              <a:rPr lang="en-US" sz="1500" dirty="0">
                <a:solidFill>
                  <a:schemeClr val="tx1">
                    <a:lumMod val="75000"/>
                    <a:lumOff val="25000"/>
                  </a:schemeClr>
                </a:solidFill>
                <a:latin typeface="Arial Regular"/>
                <a:ea typeface="Roboto Light" panose="02000000000000000000" pitchFamily="2" charset="0"/>
                <a:cs typeface="Roboto Light" panose="02000000000000000000" pitchFamily="2" charset="0"/>
              </a:rPr>
              <a:t>To put it in perspective, a high-deductible health plan is any plan where the patient is </a:t>
            </a:r>
            <a:r>
              <a:rPr lang="en-US" sz="15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responsible for at least $1,350 as an individual or $2,700 as a family</a:t>
            </a:r>
          </a:p>
          <a:p>
            <a:pPr>
              <a:lnSpc>
                <a:spcPts val="1800"/>
              </a:lnSpc>
              <a:spcAft>
                <a:spcPts val="900"/>
              </a:spcAft>
            </a:pPr>
            <a:r>
              <a:rPr lang="en-US" sz="1500" dirty="0">
                <a:solidFill>
                  <a:schemeClr val="tx1">
                    <a:lumMod val="75000"/>
                    <a:lumOff val="25000"/>
                  </a:schemeClr>
                </a:solidFill>
                <a:latin typeface="Arial Regular"/>
                <a:ea typeface="Roboto Light" panose="02000000000000000000" pitchFamily="2" charset="0"/>
                <a:cs typeface="Roboto Light" panose="02000000000000000000" pitchFamily="2" charset="0"/>
              </a:rPr>
              <a:t>And it’s not just for the newly insured, the market saw a </a:t>
            </a:r>
            <a:r>
              <a:rPr lang="en-US" sz="15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3.2% increase in the number of high-deductible health plans </a:t>
            </a:r>
            <a:r>
              <a:rPr lang="en-US" sz="1500" b="1" dirty="0">
                <a:solidFill>
                  <a:schemeClr val="tx1">
                    <a:lumMod val="75000"/>
                    <a:lumOff val="25000"/>
                  </a:schemeClr>
                </a:solidFill>
                <a:latin typeface="Arial Regular"/>
                <a:ea typeface="Roboto Light" panose="02000000000000000000" pitchFamily="2" charset="0"/>
                <a:cs typeface="Roboto Light" panose="02000000000000000000" pitchFamily="2" charset="0"/>
              </a:rPr>
              <a:t>offered by an employer</a:t>
            </a:r>
          </a:p>
          <a:p>
            <a:pPr>
              <a:lnSpc>
                <a:spcPts val="1425"/>
              </a:lnSpc>
            </a:pPr>
            <a:endParaRPr lang="en-US" sz="1500" dirty="0">
              <a:solidFill>
                <a:srgbClr val="216166"/>
              </a:solidFill>
              <a:latin typeface="Roboto" panose="02000000000000000000" pitchFamily="2" charset="0"/>
              <a:ea typeface="Roboto" panose="02000000000000000000" pitchFamily="2" charset="0"/>
              <a:cs typeface="Roboto" panose="02000000000000000000" pitchFamily="2" charset="0"/>
            </a:endParaRPr>
          </a:p>
        </p:txBody>
      </p:sp>
      <p:cxnSp>
        <p:nvCxnSpPr>
          <p:cNvPr id="21" name="Straight Connector 20"/>
          <p:cNvCxnSpPr/>
          <p:nvPr/>
        </p:nvCxnSpPr>
        <p:spPr>
          <a:xfrm>
            <a:off x="4714102" y="2383310"/>
            <a:ext cx="0" cy="2298357"/>
          </a:xfrm>
          <a:prstGeom prst="line">
            <a:avLst/>
          </a:prstGeom>
          <a:ln w="9525">
            <a:solidFill>
              <a:srgbClr val="26656A"/>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B392CFF3-D44A-F04F-9F56-B7B9BF14DC87}"/>
              </a:ext>
            </a:extLst>
          </p:cNvPr>
          <p:cNvSpPr/>
          <p:nvPr/>
        </p:nvSpPr>
        <p:spPr>
          <a:xfrm flipV="1">
            <a:off x="0" y="0"/>
            <a:ext cx="9144000" cy="123525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7E69A7E-64EE-9241-BC8B-774E048C0AD5}"/>
              </a:ext>
            </a:extLst>
          </p:cNvPr>
          <p:cNvSpPr txBox="1">
            <a:spLocks/>
          </p:cNvSpPr>
          <p:nvPr/>
        </p:nvSpPr>
        <p:spPr>
          <a:xfrm>
            <a:off x="0" y="0"/>
            <a:ext cx="9144000" cy="1212772"/>
          </a:xfrm>
          <a:prstGeom prst="rect">
            <a:avLst/>
          </a:prstGeom>
        </p:spPr>
        <p:txBody>
          <a:bodyPr vert="horz" lIns="91440" tIns="45720" rIns="91440" bIns="45720" rtlCol="0" anchor="ctr">
            <a:normAutofit/>
          </a:bodyPr>
          <a:lstStyle>
            <a:lvl1pPr algn="l" defTabSz="342900" rtl="0" eaLnBrk="1" latinLnBrk="0" hangingPunct="1">
              <a:spcBef>
                <a:spcPct val="0"/>
              </a:spcBef>
              <a:buNone/>
              <a:defRPr lang="en-US" sz="2700" b="0" i="0" kern="1200" dirty="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pPr algn="ctr"/>
            <a:r>
              <a:rPr lang="en-US" sz="3400" b="1" dirty="0">
                <a:solidFill>
                  <a:schemeClr val="accent2"/>
                </a:solidFill>
                <a:latin typeface="Arial Regular"/>
                <a:ea typeface="Roboto Thin" panose="02000000000000000000" pitchFamily="2" charset="0"/>
                <a:cs typeface="Roboto Thin" panose="02000000000000000000" pitchFamily="2" charset="0"/>
              </a:rPr>
              <a:t>What is Patient Liability?</a:t>
            </a:r>
            <a:br>
              <a:rPr lang="en-US" sz="3400" b="1" dirty="0">
                <a:solidFill>
                  <a:schemeClr val="accent2"/>
                </a:solidFill>
                <a:latin typeface="Arial Regular"/>
                <a:ea typeface="Roboto Thin" panose="02000000000000000000" pitchFamily="2" charset="0"/>
                <a:cs typeface="Roboto Thin" panose="02000000000000000000" pitchFamily="2" charset="0"/>
              </a:rPr>
            </a:br>
            <a:r>
              <a:rPr lang="en-US" sz="1650" dirty="0">
                <a:solidFill>
                  <a:schemeClr val="accent2"/>
                </a:solidFill>
                <a:latin typeface="Arial Regular"/>
                <a:ea typeface="Roboto Thin" panose="02000000000000000000" pitchFamily="2" charset="0"/>
                <a:cs typeface="Roboto Thin" panose="02000000000000000000" pitchFamily="2" charset="0"/>
              </a:rPr>
              <a:t>A conversational history</a:t>
            </a:r>
          </a:p>
        </p:txBody>
      </p:sp>
      <p:sp>
        <p:nvSpPr>
          <p:cNvPr id="6" name="Slide Number Placeholder 5">
            <a:extLst>
              <a:ext uri="{FF2B5EF4-FFF2-40B4-BE49-F238E27FC236}">
                <a16:creationId xmlns:a16="http://schemas.microsoft.com/office/drawing/2014/main" id="{6713935E-94C8-174B-BA36-FAB4638FAE47}"/>
              </a:ext>
            </a:extLst>
          </p:cNvPr>
          <p:cNvSpPr>
            <a:spLocks noGrp="1"/>
          </p:cNvSpPr>
          <p:nvPr>
            <p:ph type="sldNum" sz="quarter" idx="4"/>
          </p:nvPr>
        </p:nvSpPr>
        <p:spPr/>
        <p:txBody>
          <a:bodyPr/>
          <a:lstStyle/>
          <a:p>
            <a:fld id="{C2CB5AC3-9B10-7342-AA29-774D8DCAC0D8}" type="slidenum">
              <a:rPr lang="en-US" smtClean="0"/>
              <a:t>9</a:t>
            </a:fld>
            <a:endParaRPr lang="en-US" dirty="0"/>
          </a:p>
        </p:txBody>
      </p:sp>
      <p:sp>
        <p:nvSpPr>
          <p:cNvPr id="2" name="TextBox 1">
            <a:extLst>
              <a:ext uri="{FF2B5EF4-FFF2-40B4-BE49-F238E27FC236}">
                <a16:creationId xmlns:a16="http://schemas.microsoft.com/office/drawing/2014/main" id="{BD3D2D92-6455-4A18-85D3-0F1023795367}"/>
              </a:ext>
            </a:extLst>
          </p:cNvPr>
          <p:cNvSpPr txBox="1"/>
          <p:nvPr/>
        </p:nvSpPr>
        <p:spPr>
          <a:xfrm>
            <a:off x="1309816" y="1456609"/>
            <a:ext cx="2421925" cy="307777"/>
          </a:xfrm>
          <a:prstGeom prst="rect">
            <a:avLst/>
          </a:prstGeom>
          <a:noFill/>
        </p:spPr>
        <p:txBody>
          <a:bodyPr wrap="square" rtlCol="0" anchor="ctr">
            <a:spAutoFit/>
          </a:bodyPr>
          <a:lstStyle/>
          <a:p>
            <a:pPr algn="ctr"/>
            <a:r>
              <a:rPr lang="en-US" sz="1400" b="1" dirty="0">
                <a:solidFill>
                  <a:srgbClr val="FF0000"/>
                </a:solidFill>
                <a:latin typeface="Arial"/>
                <a:cs typeface="Arial"/>
              </a:rPr>
              <a:t>Do we want?</a:t>
            </a:r>
          </a:p>
        </p:txBody>
      </p:sp>
    </p:spTree>
    <p:extLst>
      <p:ext uri="{BB962C8B-B14F-4D97-AF65-F5344CB8AC3E}">
        <p14:creationId xmlns:p14="http://schemas.microsoft.com/office/powerpoint/2010/main" val="3062819548"/>
      </p:ext>
    </p:extLst>
  </p:cSld>
  <p:clrMapOvr>
    <a:masterClrMapping/>
  </p:clrMapOvr>
</p:sld>
</file>

<file path=ppt/theme/theme1.xml><?xml version="1.0" encoding="utf-8"?>
<a:theme xmlns:a="http://schemas.openxmlformats.org/drawingml/2006/main" name="Office Theme">
  <a:themeElements>
    <a:clrScheme name="Custom 110">
      <a:dk1>
        <a:sysClr val="windowText" lastClr="000000"/>
      </a:dk1>
      <a:lt1>
        <a:sysClr val="window" lastClr="FFFFFF"/>
      </a:lt1>
      <a:dk2>
        <a:srgbClr val="006FB9"/>
      </a:dk2>
      <a:lt2>
        <a:srgbClr val="FFFFFF"/>
      </a:lt2>
      <a:accent1>
        <a:srgbClr val="9E1F63"/>
      </a:accent1>
      <a:accent2>
        <a:srgbClr val="662D91"/>
      </a:accent2>
      <a:accent3>
        <a:srgbClr val="DA1C51"/>
      </a:accent3>
      <a:accent4>
        <a:srgbClr val="FFD53C"/>
      </a:accent4>
      <a:accent5>
        <a:srgbClr val="00A5DE"/>
      </a:accent5>
      <a:accent6>
        <a:srgbClr val="26AB9A"/>
      </a:accent6>
      <a:hlink>
        <a:srgbClr val="126F72"/>
      </a:hlink>
      <a:folHlink>
        <a:srgbClr val="6D6E5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400" b="1" dirty="0">
            <a:solidFill>
              <a:schemeClr val="tx1">
                <a:lumMod val="75000"/>
                <a:lumOff val="25000"/>
              </a:schemeClr>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16144</TotalTime>
  <Words>1267</Words>
  <Application>Microsoft Office PowerPoint</Application>
  <PresentationFormat>On-screen Show (4:3)</PresentationFormat>
  <Paragraphs>250</Paragraphs>
  <Slides>21</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Arial Bold</vt:lpstr>
      <vt:lpstr>Arial Hebrew</vt:lpstr>
      <vt:lpstr>Arial Italic</vt:lpstr>
      <vt:lpstr>Arial Regular</vt:lpstr>
      <vt:lpstr>Avenir Next Condensed</vt:lpstr>
      <vt:lpstr>Calibri</vt:lpstr>
      <vt:lpstr>Roboto</vt:lpstr>
      <vt:lpstr>Roboto Condensed</vt:lpstr>
      <vt:lpstr>Roboto Light</vt:lpstr>
      <vt:lpstr>Roboto Light italic</vt:lpstr>
      <vt:lpstr>Roboto Medium</vt:lpstr>
      <vt:lpstr>Roboto Thin</vt:lpstr>
      <vt:lpstr>Office Theme</vt:lpstr>
      <vt:lpstr>Leveraging Patient Segmentation to Meet Patients Where They Are</vt:lpstr>
      <vt:lpstr>Maricopa Integrated Health System</vt:lpstr>
      <vt:lpstr>The Situation </vt:lpstr>
      <vt:lpstr>What is Patient Access?</vt:lpstr>
      <vt:lpstr>Patient Perspective of Patient Access</vt:lpstr>
      <vt:lpstr>Which trends align with Patient Liability?</vt:lpstr>
      <vt:lpstr>What is Patient Liability? </vt:lpstr>
      <vt:lpstr>PowerPoint Presentation</vt:lpstr>
      <vt:lpstr>PowerPoint Presentation</vt:lpstr>
      <vt:lpstr>How does Patient Liability  impact our the market?</vt:lpstr>
      <vt:lpstr>Who pays the bill?</vt:lpstr>
      <vt:lpstr>PowerPoint Presentation</vt:lpstr>
      <vt:lpstr>A McKinsey study found that health care consumers and  non-health care consumers are aligned on performance expectations</vt:lpstr>
      <vt:lpstr>PowerPoint Presentation</vt:lpstr>
      <vt:lpstr>PowerPoint Presentation</vt:lpstr>
      <vt:lpstr>PowerPoint Presentation</vt:lpstr>
      <vt:lpstr>PowerPoint Presentation</vt:lpstr>
      <vt:lpstr>PowerPoint Presentation</vt:lpstr>
      <vt:lpstr>Contributors to Success</vt:lpstr>
      <vt:lpstr>Measuring Success</vt:lpstr>
      <vt:lpstr>PowerPoint Presentation</vt:lpstr>
    </vt:vector>
  </TitlesOfParts>
  <Company>nThrive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nThrive</dc:title>
  <dc:creator>Karen Parano</dc:creator>
  <dc:description>Version 1_x000d_Released June 29, 2016</dc:description>
  <cp:lastModifiedBy>Lena E Watts</cp:lastModifiedBy>
  <cp:revision>540</cp:revision>
  <dcterms:created xsi:type="dcterms:W3CDTF">2016-06-01T15:12:50Z</dcterms:created>
  <dcterms:modified xsi:type="dcterms:W3CDTF">2018-08-29T06:06:16Z</dcterms:modified>
</cp:coreProperties>
</file>