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88" r:id="rId3"/>
    <p:sldId id="258" r:id="rId4"/>
    <p:sldId id="290" r:id="rId5"/>
    <p:sldId id="282" r:id="rId6"/>
    <p:sldId id="273" r:id="rId7"/>
    <p:sldId id="261" r:id="rId8"/>
    <p:sldId id="283" r:id="rId9"/>
    <p:sldId id="292" r:id="rId10"/>
    <p:sldId id="259" r:id="rId11"/>
    <p:sldId id="291" r:id="rId12"/>
    <p:sldId id="260" r:id="rId13"/>
    <p:sldId id="284" r:id="rId14"/>
    <p:sldId id="293" r:id="rId15"/>
    <p:sldId id="262" r:id="rId16"/>
    <p:sldId id="263" r:id="rId17"/>
    <p:sldId id="279" r:id="rId18"/>
    <p:sldId id="265" r:id="rId19"/>
    <p:sldId id="274" r:id="rId20"/>
    <p:sldId id="264" r:id="rId21"/>
    <p:sldId id="285" r:id="rId22"/>
    <p:sldId id="287" r:id="rId23"/>
    <p:sldId id="267" r:id="rId24"/>
    <p:sldId id="28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419"/>
    <a:srgbClr val="49A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94660"/>
  </p:normalViewPr>
  <p:slideViewPr>
    <p:cSldViewPr snapToGrid="0">
      <p:cViewPr varScale="1">
        <p:scale>
          <a:sx n="65" d="100"/>
          <a:sy n="65" d="100"/>
        </p:scale>
        <p:origin x="552" y="4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rgbClr val="4E84C4"/>
              </a:solidFill>
              <a:ln>
                <a:solidFill>
                  <a:schemeClr val="bg1">
                    <a:lumMod val="85000"/>
                  </a:schemeClr>
                </a:solidFill>
              </a:ln>
              <a:effectLst/>
            </c:spPr>
            <c:extLst>
              <c:ext xmlns:c16="http://schemas.microsoft.com/office/drawing/2014/chart" uri="{C3380CC4-5D6E-409C-BE32-E72D297353CC}">
                <c16:uniqueId val="{00000001-C234-417B-A53F-6A8F7E54F98C}"/>
              </c:ext>
            </c:extLst>
          </c:dPt>
          <c:dPt>
            <c:idx val="1"/>
            <c:invertIfNegative val="0"/>
            <c:bubble3D val="0"/>
            <c:spPr>
              <a:solidFill>
                <a:srgbClr val="F8971D"/>
              </a:solidFill>
              <a:ln>
                <a:solidFill>
                  <a:schemeClr val="bg1">
                    <a:lumMod val="85000"/>
                  </a:schemeClr>
                </a:solidFill>
              </a:ln>
              <a:effectLst/>
            </c:spPr>
            <c:extLst>
              <c:ext xmlns:c16="http://schemas.microsoft.com/office/drawing/2014/chart" uri="{C3380CC4-5D6E-409C-BE32-E72D297353CC}">
                <c16:uniqueId val="{00000003-C234-417B-A53F-6A8F7E54F9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elvetica Neue Light" charset="0"/>
                    <a:ea typeface="Helvetica Neue Light" charset="0"/>
                    <a:cs typeface="Helvetica Neue Ligh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Initiatives</c:v>
                </c:pt>
                <c:pt idx="1">
                  <c:v>After Initiatives</c:v>
                </c:pt>
              </c:strCache>
            </c:strRef>
          </c:cat>
          <c:val>
            <c:numRef>
              <c:f>Sheet1!$B$2:$B$3</c:f>
              <c:numCache>
                <c:formatCode>General</c:formatCode>
                <c:ptCount val="2"/>
                <c:pt idx="0">
                  <c:v>7.2</c:v>
                </c:pt>
                <c:pt idx="1">
                  <c:v>3</c:v>
                </c:pt>
              </c:numCache>
            </c:numRef>
          </c:val>
          <c:extLst>
            <c:ext xmlns:c16="http://schemas.microsoft.com/office/drawing/2014/chart" uri="{C3380CC4-5D6E-409C-BE32-E72D297353CC}">
              <c16:uniqueId val="{00000004-C234-417B-A53F-6A8F7E54F98C}"/>
            </c:ext>
          </c:extLst>
        </c:ser>
        <c:dLbls>
          <c:showLegendKey val="0"/>
          <c:showVal val="0"/>
          <c:showCatName val="0"/>
          <c:showSerName val="0"/>
          <c:showPercent val="0"/>
          <c:showBubbleSize val="0"/>
        </c:dLbls>
        <c:gapWidth val="219"/>
        <c:overlap val="-27"/>
        <c:axId val="159029504"/>
        <c:axId val="159035392"/>
      </c:barChart>
      <c:catAx>
        <c:axId val="15902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Neue Light" charset="0"/>
                <a:ea typeface="Helvetica Neue Light" charset="0"/>
                <a:cs typeface="Helvetica Neue Light" charset="0"/>
              </a:defRPr>
            </a:pPr>
            <a:endParaRPr lang="en-US"/>
          </a:p>
        </c:txPr>
        <c:crossAx val="159035392"/>
        <c:crosses val="autoZero"/>
        <c:auto val="1"/>
        <c:lblAlgn val="ctr"/>
        <c:lblOffset val="100"/>
        <c:noMultiLvlLbl val="0"/>
      </c:catAx>
      <c:valAx>
        <c:axId val="159035392"/>
        <c:scaling>
          <c:orientation val="minMax"/>
        </c:scaling>
        <c:delete val="0"/>
        <c:axPos val="l"/>
        <c:majorGridlines>
          <c:spPr>
            <a:ln w="9525" cap="flat" cmpd="sng" algn="ctr">
              <a:noFill/>
              <a:round/>
            </a:ln>
            <a:effectLst/>
          </c:spPr>
        </c:majorGridlines>
        <c:numFmt formatCode="General" sourceLinked="1"/>
        <c:majorTickMark val="in"/>
        <c:minorTickMark val="none"/>
        <c:tickLblPos val="none"/>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02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A4926-1CA6-4758-A094-2AAAA3C55A1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5619DFA7-9AC8-463B-9118-6CA4D8EAFF3F}">
      <dgm:prSet phldrT="[Text]" custT="1"/>
      <dgm:spPr>
        <a:solidFill>
          <a:srgbClr val="49A808"/>
        </a:solidFill>
      </dgm:spPr>
      <dgm:t>
        <a:bodyPr/>
        <a:lstStyle/>
        <a:p>
          <a:r>
            <a:rPr lang="en-US" sz="1600" b="1" dirty="0"/>
            <a:t>Step 1:</a:t>
          </a:r>
        </a:p>
      </dgm:t>
    </dgm:pt>
    <dgm:pt modelId="{2E8BAA27-A420-4AF8-B56A-8EF8F5F20408}" type="parTrans" cxnId="{3D4E7A7B-D0AC-45E3-B843-489A9BA6A0D4}">
      <dgm:prSet/>
      <dgm:spPr/>
      <dgm:t>
        <a:bodyPr/>
        <a:lstStyle/>
        <a:p>
          <a:endParaRPr lang="en-US"/>
        </a:p>
      </dgm:t>
    </dgm:pt>
    <dgm:pt modelId="{EC09749B-4E78-4FC9-B7FB-3E11E94955C5}" type="sibTrans" cxnId="{3D4E7A7B-D0AC-45E3-B843-489A9BA6A0D4}">
      <dgm:prSet/>
      <dgm:spPr/>
      <dgm:t>
        <a:bodyPr/>
        <a:lstStyle/>
        <a:p>
          <a:endParaRPr lang="en-US"/>
        </a:p>
      </dgm:t>
    </dgm:pt>
    <dgm:pt modelId="{3BA69A81-407B-439B-85A9-DCB40F1B0D1F}">
      <dgm:prSet phldrT="[Text]"/>
      <dgm:spPr/>
      <dgm:t>
        <a:bodyPr/>
        <a:lstStyle/>
        <a:p>
          <a:r>
            <a:rPr lang="en-US" dirty="0"/>
            <a:t>Register patient and provide a patient pass for all visits on same day</a:t>
          </a:r>
        </a:p>
      </dgm:t>
    </dgm:pt>
    <dgm:pt modelId="{1AB9BAC2-71BD-4FA8-BEB7-BFCBBFE55342}" type="parTrans" cxnId="{6191F5BC-6831-4A6E-9F19-1C4591752BA5}">
      <dgm:prSet/>
      <dgm:spPr/>
      <dgm:t>
        <a:bodyPr/>
        <a:lstStyle/>
        <a:p>
          <a:endParaRPr lang="en-US"/>
        </a:p>
      </dgm:t>
    </dgm:pt>
    <dgm:pt modelId="{04C96936-8396-497D-A9F7-89041C5C2485}" type="sibTrans" cxnId="{6191F5BC-6831-4A6E-9F19-1C4591752BA5}">
      <dgm:prSet/>
      <dgm:spPr/>
      <dgm:t>
        <a:bodyPr/>
        <a:lstStyle/>
        <a:p>
          <a:endParaRPr lang="en-US"/>
        </a:p>
      </dgm:t>
    </dgm:pt>
    <dgm:pt modelId="{6CE4C939-3B03-4AE2-9B06-E7FF2E6603A3}">
      <dgm:prSet phldrT="[Text]" custT="1"/>
      <dgm:spPr>
        <a:solidFill>
          <a:srgbClr val="E79419"/>
        </a:solidFill>
      </dgm:spPr>
      <dgm:t>
        <a:bodyPr/>
        <a:lstStyle/>
        <a:p>
          <a:r>
            <a:rPr lang="en-US" sz="1600" b="1" dirty="0"/>
            <a:t>Step 2:</a:t>
          </a:r>
        </a:p>
      </dgm:t>
    </dgm:pt>
    <dgm:pt modelId="{4B1E12C8-5F76-4B47-A259-69E0B9546B57}" type="parTrans" cxnId="{61C0066B-47E4-4BE1-AE48-76ED5894122C}">
      <dgm:prSet/>
      <dgm:spPr/>
      <dgm:t>
        <a:bodyPr/>
        <a:lstStyle/>
        <a:p>
          <a:endParaRPr lang="en-US"/>
        </a:p>
      </dgm:t>
    </dgm:pt>
    <dgm:pt modelId="{2CB830D3-0A03-4E6A-B265-99A4EF445263}" type="sibTrans" cxnId="{61C0066B-47E4-4BE1-AE48-76ED5894122C}">
      <dgm:prSet/>
      <dgm:spPr/>
      <dgm:t>
        <a:bodyPr/>
        <a:lstStyle/>
        <a:p>
          <a:endParaRPr lang="en-US"/>
        </a:p>
      </dgm:t>
    </dgm:pt>
    <dgm:pt modelId="{1646A618-83B2-4B77-823F-EC5C0B65D972}">
      <dgm:prSet phldrT="[Text]"/>
      <dgm:spPr/>
      <dgm:t>
        <a:bodyPr/>
        <a:lstStyle/>
        <a:p>
          <a:r>
            <a:rPr lang="en-US" dirty="0"/>
            <a:t>Patient Scans Patient Pass </a:t>
          </a:r>
          <a:r>
            <a:rPr lang="en-US" i="1" dirty="0"/>
            <a:t>(prior to each subsequent visit)</a:t>
          </a:r>
        </a:p>
      </dgm:t>
    </dgm:pt>
    <dgm:pt modelId="{11E1AD50-13F2-49DE-908E-F3F4691B34D0}" type="parTrans" cxnId="{C09B86E5-A2DC-49CF-8035-AC15B6B2F11F}">
      <dgm:prSet/>
      <dgm:spPr/>
      <dgm:t>
        <a:bodyPr/>
        <a:lstStyle/>
        <a:p>
          <a:endParaRPr lang="en-US"/>
        </a:p>
      </dgm:t>
    </dgm:pt>
    <dgm:pt modelId="{A8C24E4B-D398-4D53-B3E3-C7802118710B}" type="sibTrans" cxnId="{C09B86E5-A2DC-49CF-8035-AC15B6B2F11F}">
      <dgm:prSet/>
      <dgm:spPr/>
      <dgm:t>
        <a:bodyPr/>
        <a:lstStyle/>
        <a:p>
          <a:endParaRPr lang="en-US"/>
        </a:p>
      </dgm:t>
    </dgm:pt>
    <dgm:pt modelId="{266F5213-5ADA-49B5-92CF-80E1B804A62F}">
      <dgm:prSet phldrT="[Text]" custT="1"/>
      <dgm:spPr>
        <a:solidFill>
          <a:srgbClr val="7030A0"/>
        </a:solidFill>
      </dgm:spPr>
      <dgm:t>
        <a:bodyPr/>
        <a:lstStyle/>
        <a:p>
          <a:r>
            <a:rPr lang="en-US" sz="1600" b="1" dirty="0"/>
            <a:t>Step 3:</a:t>
          </a:r>
        </a:p>
      </dgm:t>
    </dgm:pt>
    <dgm:pt modelId="{1E969821-B667-4090-B139-C8044826E1F9}" type="parTrans" cxnId="{FC129678-3C74-4F61-AB12-B1A1531C45B8}">
      <dgm:prSet/>
      <dgm:spPr/>
      <dgm:t>
        <a:bodyPr/>
        <a:lstStyle/>
        <a:p>
          <a:endParaRPr lang="en-US"/>
        </a:p>
      </dgm:t>
    </dgm:pt>
    <dgm:pt modelId="{BDF9F21F-17C3-4889-905F-087525C60EB6}" type="sibTrans" cxnId="{FC129678-3C74-4F61-AB12-B1A1531C45B8}">
      <dgm:prSet/>
      <dgm:spPr/>
      <dgm:t>
        <a:bodyPr/>
        <a:lstStyle/>
        <a:p>
          <a:endParaRPr lang="en-US"/>
        </a:p>
      </dgm:t>
    </dgm:pt>
    <dgm:pt modelId="{25379B43-5408-43CB-94FD-D82421BB95CE}">
      <dgm:prSet phldrT="[Text]"/>
      <dgm:spPr/>
      <dgm:t>
        <a:bodyPr/>
        <a:lstStyle/>
        <a:p>
          <a:r>
            <a:rPr lang="en-US" dirty="0"/>
            <a:t>Patient takes a seat</a:t>
          </a:r>
        </a:p>
      </dgm:t>
    </dgm:pt>
    <dgm:pt modelId="{C1AD7395-ED99-45E3-8A67-76406D49081C}" type="parTrans" cxnId="{4331CB74-917E-488D-B43C-9ED1783484AD}">
      <dgm:prSet/>
      <dgm:spPr/>
      <dgm:t>
        <a:bodyPr/>
        <a:lstStyle/>
        <a:p>
          <a:endParaRPr lang="en-US"/>
        </a:p>
      </dgm:t>
    </dgm:pt>
    <dgm:pt modelId="{24BB6BA2-76CA-4A7D-9DB4-89307275B1AF}" type="sibTrans" cxnId="{4331CB74-917E-488D-B43C-9ED1783484AD}">
      <dgm:prSet/>
      <dgm:spPr/>
      <dgm:t>
        <a:bodyPr/>
        <a:lstStyle/>
        <a:p>
          <a:endParaRPr lang="en-US"/>
        </a:p>
      </dgm:t>
    </dgm:pt>
    <dgm:pt modelId="{B9FBB59D-CCD3-4D91-9566-916A1D5ADA99}" type="pres">
      <dgm:prSet presAssocID="{81AA4926-1CA6-4758-A094-2AAAA3C55A12}" presName="Name0" presStyleCnt="0">
        <dgm:presLayoutVars>
          <dgm:chMax val="5"/>
          <dgm:chPref val="5"/>
          <dgm:dir/>
          <dgm:animLvl val="lvl"/>
        </dgm:presLayoutVars>
      </dgm:prSet>
      <dgm:spPr/>
    </dgm:pt>
    <dgm:pt modelId="{6CEAA8F7-561C-4453-953A-FB9B65581750}" type="pres">
      <dgm:prSet presAssocID="{5619DFA7-9AC8-463B-9118-6CA4D8EAFF3F}" presName="parentText1" presStyleLbl="node1" presStyleIdx="0" presStyleCnt="3" custScaleX="30718" custLinFactNeighborX="-34485" custLinFactNeighborY="-12024">
        <dgm:presLayoutVars>
          <dgm:chMax/>
          <dgm:chPref val="3"/>
          <dgm:bulletEnabled val="1"/>
        </dgm:presLayoutVars>
      </dgm:prSet>
      <dgm:spPr/>
    </dgm:pt>
    <dgm:pt modelId="{2F68162F-F21B-49D6-A68F-53E73E064AFB}" type="pres">
      <dgm:prSet presAssocID="{5619DFA7-9AC8-463B-9118-6CA4D8EAFF3F}" presName="childText1" presStyleLbl="solidAlignAcc1" presStyleIdx="0" presStyleCnt="3">
        <dgm:presLayoutVars>
          <dgm:chMax val="0"/>
          <dgm:chPref val="0"/>
          <dgm:bulletEnabled val="1"/>
        </dgm:presLayoutVars>
      </dgm:prSet>
      <dgm:spPr/>
    </dgm:pt>
    <dgm:pt modelId="{E9F7224D-A050-438B-806C-018A1691F103}" type="pres">
      <dgm:prSet presAssocID="{6CE4C939-3B03-4AE2-9B06-E7FF2E6603A3}" presName="parentText2" presStyleLbl="node1" presStyleIdx="1" presStyleCnt="3" custScaleX="45778" custLinFactNeighborX="-26814" custLinFactNeighborY="-21987">
        <dgm:presLayoutVars>
          <dgm:chMax/>
          <dgm:chPref val="3"/>
          <dgm:bulletEnabled val="1"/>
        </dgm:presLayoutVars>
      </dgm:prSet>
      <dgm:spPr/>
    </dgm:pt>
    <dgm:pt modelId="{ABCE11E4-86D0-473E-B016-50C30C4467B4}" type="pres">
      <dgm:prSet presAssocID="{6CE4C939-3B03-4AE2-9B06-E7FF2E6603A3}" presName="childText2" presStyleLbl="solidAlignAcc1" presStyleIdx="1" presStyleCnt="3">
        <dgm:presLayoutVars>
          <dgm:chMax val="0"/>
          <dgm:chPref val="0"/>
          <dgm:bulletEnabled val="1"/>
        </dgm:presLayoutVars>
      </dgm:prSet>
      <dgm:spPr/>
    </dgm:pt>
    <dgm:pt modelId="{8311B1EA-87A5-4015-A55A-DE8D88EFDB9B}" type="pres">
      <dgm:prSet presAssocID="{266F5213-5ADA-49B5-92CF-80E1B804A62F}" presName="parentText3" presStyleLbl="node1" presStyleIdx="2" presStyleCnt="3">
        <dgm:presLayoutVars>
          <dgm:chMax/>
          <dgm:chPref val="3"/>
          <dgm:bulletEnabled val="1"/>
        </dgm:presLayoutVars>
      </dgm:prSet>
      <dgm:spPr/>
    </dgm:pt>
    <dgm:pt modelId="{DE311E2F-0B82-4E44-A661-18A8B2B9FD08}" type="pres">
      <dgm:prSet presAssocID="{266F5213-5ADA-49B5-92CF-80E1B804A62F}" presName="childText3" presStyleLbl="solidAlignAcc1" presStyleIdx="2" presStyleCnt="3">
        <dgm:presLayoutVars>
          <dgm:chMax val="0"/>
          <dgm:chPref val="0"/>
          <dgm:bulletEnabled val="1"/>
        </dgm:presLayoutVars>
      </dgm:prSet>
      <dgm:spPr/>
    </dgm:pt>
  </dgm:ptLst>
  <dgm:cxnLst>
    <dgm:cxn modelId="{44C86704-467F-4A4C-9FA3-07AD81381630}" type="presOf" srcId="{5619DFA7-9AC8-463B-9118-6CA4D8EAFF3F}" destId="{6CEAA8F7-561C-4453-953A-FB9B65581750}" srcOrd="0" destOrd="0" presId="urn:microsoft.com/office/officeart/2009/3/layout/IncreasingArrowsProcess"/>
    <dgm:cxn modelId="{D4CFAA3D-579E-412B-B658-2FC3E369EE47}" type="presOf" srcId="{81AA4926-1CA6-4758-A094-2AAAA3C55A12}" destId="{B9FBB59D-CCD3-4D91-9566-916A1D5ADA99}" srcOrd="0" destOrd="0" presId="urn:microsoft.com/office/officeart/2009/3/layout/IncreasingArrowsProcess"/>
    <dgm:cxn modelId="{61C0066B-47E4-4BE1-AE48-76ED5894122C}" srcId="{81AA4926-1CA6-4758-A094-2AAAA3C55A12}" destId="{6CE4C939-3B03-4AE2-9B06-E7FF2E6603A3}" srcOrd="1" destOrd="0" parTransId="{4B1E12C8-5F76-4B47-A259-69E0B9546B57}" sibTransId="{2CB830D3-0A03-4E6A-B265-99A4EF445263}"/>
    <dgm:cxn modelId="{4331CB74-917E-488D-B43C-9ED1783484AD}" srcId="{266F5213-5ADA-49B5-92CF-80E1B804A62F}" destId="{25379B43-5408-43CB-94FD-D82421BB95CE}" srcOrd="0" destOrd="0" parTransId="{C1AD7395-ED99-45E3-8A67-76406D49081C}" sibTransId="{24BB6BA2-76CA-4A7D-9DB4-89307275B1AF}"/>
    <dgm:cxn modelId="{FC129678-3C74-4F61-AB12-B1A1531C45B8}" srcId="{81AA4926-1CA6-4758-A094-2AAAA3C55A12}" destId="{266F5213-5ADA-49B5-92CF-80E1B804A62F}" srcOrd="2" destOrd="0" parTransId="{1E969821-B667-4090-B139-C8044826E1F9}" sibTransId="{BDF9F21F-17C3-4889-905F-087525C60EB6}"/>
    <dgm:cxn modelId="{3D4E7A7B-D0AC-45E3-B843-489A9BA6A0D4}" srcId="{81AA4926-1CA6-4758-A094-2AAAA3C55A12}" destId="{5619DFA7-9AC8-463B-9118-6CA4D8EAFF3F}" srcOrd="0" destOrd="0" parTransId="{2E8BAA27-A420-4AF8-B56A-8EF8F5F20408}" sibTransId="{EC09749B-4E78-4FC9-B7FB-3E11E94955C5}"/>
    <dgm:cxn modelId="{AFCD4697-520F-445B-B2CF-740DA9E24172}" type="presOf" srcId="{6CE4C939-3B03-4AE2-9B06-E7FF2E6603A3}" destId="{E9F7224D-A050-438B-806C-018A1691F103}" srcOrd="0" destOrd="0" presId="urn:microsoft.com/office/officeart/2009/3/layout/IncreasingArrowsProcess"/>
    <dgm:cxn modelId="{CCC98597-AC95-43D8-B141-BB0228032DD1}" type="presOf" srcId="{25379B43-5408-43CB-94FD-D82421BB95CE}" destId="{DE311E2F-0B82-4E44-A661-18A8B2B9FD08}" srcOrd="0" destOrd="0" presId="urn:microsoft.com/office/officeart/2009/3/layout/IncreasingArrowsProcess"/>
    <dgm:cxn modelId="{6191F5BC-6831-4A6E-9F19-1C4591752BA5}" srcId="{5619DFA7-9AC8-463B-9118-6CA4D8EAFF3F}" destId="{3BA69A81-407B-439B-85A9-DCB40F1B0D1F}" srcOrd="0" destOrd="0" parTransId="{1AB9BAC2-71BD-4FA8-BEB7-BFCBBFE55342}" sibTransId="{04C96936-8396-497D-A9F7-89041C5C2485}"/>
    <dgm:cxn modelId="{896D89DD-7401-46E7-BEE7-8D213FD3DF92}" type="presOf" srcId="{3BA69A81-407B-439B-85A9-DCB40F1B0D1F}" destId="{2F68162F-F21B-49D6-A68F-53E73E064AFB}" srcOrd="0" destOrd="0" presId="urn:microsoft.com/office/officeart/2009/3/layout/IncreasingArrowsProcess"/>
    <dgm:cxn modelId="{C09B86E5-A2DC-49CF-8035-AC15B6B2F11F}" srcId="{6CE4C939-3B03-4AE2-9B06-E7FF2E6603A3}" destId="{1646A618-83B2-4B77-823F-EC5C0B65D972}" srcOrd="0" destOrd="0" parTransId="{11E1AD50-13F2-49DE-908E-F3F4691B34D0}" sibTransId="{A8C24E4B-D398-4D53-B3E3-C7802118710B}"/>
    <dgm:cxn modelId="{D7BD15E9-CE56-4ED2-A125-469BDA560829}" type="presOf" srcId="{1646A618-83B2-4B77-823F-EC5C0B65D972}" destId="{ABCE11E4-86D0-473E-B016-50C30C4467B4}" srcOrd="0" destOrd="0" presId="urn:microsoft.com/office/officeart/2009/3/layout/IncreasingArrowsProcess"/>
    <dgm:cxn modelId="{62D747F7-2C6B-4723-B1B1-DC997F623EF2}" type="presOf" srcId="{266F5213-5ADA-49B5-92CF-80E1B804A62F}" destId="{8311B1EA-87A5-4015-A55A-DE8D88EFDB9B}" srcOrd="0" destOrd="0" presId="urn:microsoft.com/office/officeart/2009/3/layout/IncreasingArrowsProcess"/>
    <dgm:cxn modelId="{FFAF1D2F-927F-4909-8BAF-EC88BE4B6E58}" type="presParOf" srcId="{B9FBB59D-CCD3-4D91-9566-916A1D5ADA99}" destId="{6CEAA8F7-561C-4453-953A-FB9B65581750}" srcOrd="0" destOrd="0" presId="urn:microsoft.com/office/officeart/2009/3/layout/IncreasingArrowsProcess"/>
    <dgm:cxn modelId="{82A2E50C-65AE-4EF6-890F-D79534F11D3C}" type="presParOf" srcId="{B9FBB59D-CCD3-4D91-9566-916A1D5ADA99}" destId="{2F68162F-F21B-49D6-A68F-53E73E064AFB}" srcOrd="1" destOrd="0" presId="urn:microsoft.com/office/officeart/2009/3/layout/IncreasingArrowsProcess"/>
    <dgm:cxn modelId="{56729767-EC7E-43CD-8CBC-44F314D16194}" type="presParOf" srcId="{B9FBB59D-CCD3-4D91-9566-916A1D5ADA99}" destId="{E9F7224D-A050-438B-806C-018A1691F103}" srcOrd="2" destOrd="0" presId="urn:microsoft.com/office/officeart/2009/3/layout/IncreasingArrowsProcess"/>
    <dgm:cxn modelId="{BEFE6691-AEB1-491C-91FE-181E89B23660}" type="presParOf" srcId="{B9FBB59D-CCD3-4D91-9566-916A1D5ADA99}" destId="{ABCE11E4-86D0-473E-B016-50C30C4467B4}" srcOrd="3" destOrd="0" presId="urn:microsoft.com/office/officeart/2009/3/layout/IncreasingArrowsProcess"/>
    <dgm:cxn modelId="{8C2BD010-42FB-4C3A-B576-D11F4D743406}" type="presParOf" srcId="{B9FBB59D-CCD3-4D91-9566-916A1D5ADA99}" destId="{8311B1EA-87A5-4015-A55A-DE8D88EFDB9B}" srcOrd="4" destOrd="0" presId="urn:microsoft.com/office/officeart/2009/3/layout/IncreasingArrowsProcess"/>
    <dgm:cxn modelId="{7CD224A5-D598-4BCF-8AC2-7D4F362F7FCA}" type="presParOf" srcId="{B9FBB59D-CCD3-4D91-9566-916A1D5ADA99}" destId="{DE311E2F-0B82-4E44-A661-18A8B2B9FD08}"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D4272-16A4-4661-9E40-1275DBCAAA3E}"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F247763A-FA80-49DB-9390-9E57F499E6F2}">
      <dgm:prSet phldrT="[Text]"/>
      <dgm:spPr/>
      <dgm:t>
        <a:bodyPr/>
        <a:lstStyle/>
        <a:p>
          <a:r>
            <a:rPr lang="en-US" dirty="0"/>
            <a:t>7:50 A.M.</a:t>
          </a:r>
        </a:p>
      </dgm:t>
    </dgm:pt>
    <dgm:pt modelId="{D5A2B2EE-DE26-474E-B387-23798A0D7222}" type="parTrans" cxnId="{8EC1DC8E-B389-450A-983F-93BFCE1138A0}">
      <dgm:prSet/>
      <dgm:spPr/>
      <dgm:t>
        <a:bodyPr/>
        <a:lstStyle/>
        <a:p>
          <a:endParaRPr lang="en-US"/>
        </a:p>
      </dgm:t>
    </dgm:pt>
    <dgm:pt modelId="{E2C24149-BE32-4E8A-AAF1-BF76B5FE6B31}" type="sibTrans" cxnId="{8EC1DC8E-B389-450A-983F-93BFCE1138A0}">
      <dgm:prSet/>
      <dgm:spPr/>
      <dgm:t>
        <a:bodyPr/>
        <a:lstStyle/>
        <a:p>
          <a:endParaRPr lang="en-US"/>
        </a:p>
      </dgm:t>
    </dgm:pt>
    <dgm:pt modelId="{3608287A-F037-485A-8216-19D0FFF3AF9A}">
      <dgm:prSet phldrT="[Text]"/>
      <dgm:spPr/>
      <dgm:t>
        <a:bodyPr/>
        <a:lstStyle/>
        <a:p>
          <a:r>
            <a:rPr lang="en-US" dirty="0"/>
            <a:t>Registration (all appointments)</a:t>
          </a:r>
        </a:p>
      </dgm:t>
    </dgm:pt>
    <dgm:pt modelId="{88B14E5B-EC08-4D59-9B8B-E332B68A6361}" type="parTrans" cxnId="{1EFF4ECB-DF16-423B-AF1B-CE95715EBCA9}">
      <dgm:prSet/>
      <dgm:spPr/>
      <dgm:t>
        <a:bodyPr/>
        <a:lstStyle/>
        <a:p>
          <a:endParaRPr lang="en-US"/>
        </a:p>
      </dgm:t>
    </dgm:pt>
    <dgm:pt modelId="{4AADFD7B-0128-48AF-8E1D-64A35BA0C8E7}" type="sibTrans" cxnId="{1EFF4ECB-DF16-423B-AF1B-CE95715EBCA9}">
      <dgm:prSet/>
      <dgm:spPr/>
      <dgm:t>
        <a:bodyPr/>
        <a:lstStyle/>
        <a:p>
          <a:endParaRPr lang="en-US"/>
        </a:p>
      </dgm:t>
    </dgm:pt>
    <dgm:pt modelId="{80749CE6-B7DE-456D-A9D7-68E956E6782F}">
      <dgm:prSet phldrT="[Text]"/>
      <dgm:spPr/>
      <dgm:t>
        <a:bodyPr/>
        <a:lstStyle/>
        <a:p>
          <a:r>
            <a:rPr lang="en-US" dirty="0"/>
            <a:t>Print Patient Passes</a:t>
          </a:r>
        </a:p>
      </dgm:t>
    </dgm:pt>
    <dgm:pt modelId="{EFBBCB23-5642-481C-9E64-DB2ACF6099AA}" type="parTrans" cxnId="{5C11D377-2A24-4D94-A48C-E1F7B4F554A7}">
      <dgm:prSet/>
      <dgm:spPr/>
      <dgm:t>
        <a:bodyPr/>
        <a:lstStyle/>
        <a:p>
          <a:endParaRPr lang="en-US"/>
        </a:p>
      </dgm:t>
    </dgm:pt>
    <dgm:pt modelId="{B729A779-BAD5-485E-8C9F-0BB3D97A10E8}" type="sibTrans" cxnId="{5C11D377-2A24-4D94-A48C-E1F7B4F554A7}">
      <dgm:prSet/>
      <dgm:spPr/>
      <dgm:t>
        <a:bodyPr/>
        <a:lstStyle/>
        <a:p>
          <a:endParaRPr lang="en-US"/>
        </a:p>
      </dgm:t>
    </dgm:pt>
    <dgm:pt modelId="{2533DF08-655C-433D-AC71-EFE297949D1E}">
      <dgm:prSet phldrT="[Text]"/>
      <dgm:spPr/>
      <dgm:t>
        <a:bodyPr/>
        <a:lstStyle/>
        <a:p>
          <a:r>
            <a:rPr lang="en-US" dirty="0"/>
            <a:t>8:00 A.M.</a:t>
          </a:r>
        </a:p>
      </dgm:t>
    </dgm:pt>
    <dgm:pt modelId="{C29F948E-7C1A-4887-B18F-9A900B01E009}" type="parTrans" cxnId="{E2D30EBA-01ED-4AF9-B42D-CDA064A1F30D}">
      <dgm:prSet/>
      <dgm:spPr/>
      <dgm:t>
        <a:bodyPr/>
        <a:lstStyle/>
        <a:p>
          <a:endParaRPr lang="en-US"/>
        </a:p>
      </dgm:t>
    </dgm:pt>
    <dgm:pt modelId="{442D3E40-7F4A-47A6-9CD9-B11DBC0EA72F}" type="sibTrans" cxnId="{E2D30EBA-01ED-4AF9-B42D-CDA064A1F30D}">
      <dgm:prSet/>
      <dgm:spPr/>
      <dgm:t>
        <a:bodyPr/>
        <a:lstStyle/>
        <a:p>
          <a:endParaRPr lang="en-US"/>
        </a:p>
      </dgm:t>
    </dgm:pt>
    <dgm:pt modelId="{234088C8-DE0E-411D-B957-2B0B30B54D11}">
      <dgm:prSet phldrT="[Text]"/>
      <dgm:spPr/>
      <dgm:t>
        <a:bodyPr/>
        <a:lstStyle/>
        <a:p>
          <a:r>
            <a:rPr lang="en-US" dirty="0"/>
            <a:t>Patient Scans pass at Arrival Station</a:t>
          </a:r>
        </a:p>
      </dgm:t>
    </dgm:pt>
    <dgm:pt modelId="{E347D200-4478-4B20-A690-1E1E1A2E408E}" type="parTrans" cxnId="{C65CD265-9975-4827-9759-7E618F078FD1}">
      <dgm:prSet/>
      <dgm:spPr/>
      <dgm:t>
        <a:bodyPr/>
        <a:lstStyle/>
        <a:p>
          <a:endParaRPr lang="en-US"/>
        </a:p>
      </dgm:t>
    </dgm:pt>
    <dgm:pt modelId="{EA74276B-673F-44BD-8D80-8971265188E9}" type="sibTrans" cxnId="{C65CD265-9975-4827-9759-7E618F078FD1}">
      <dgm:prSet/>
      <dgm:spPr/>
      <dgm:t>
        <a:bodyPr/>
        <a:lstStyle/>
        <a:p>
          <a:endParaRPr lang="en-US"/>
        </a:p>
      </dgm:t>
    </dgm:pt>
    <dgm:pt modelId="{8D8C460C-A08E-4B24-AA57-D52367D0F66D}">
      <dgm:prSet phldrT="[Text]"/>
      <dgm:spPr/>
      <dgm:t>
        <a:bodyPr/>
        <a:lstStyle/>
        <a:p>
          <a:r>
            <a:rPr lang="en-US" dirty="0"/>
            <a:t>9:00 A.M.</a:t>
          </a:r>
        </a:p>
      </dgm:t>
    </dgm:pt>
    <dgm:pt modelId="{D72FE4E6-F652-4DE6-9F88-4BE2523C32AF}" type="parTrans" cxnId="{5451EC65-732C-4EBB-BDC9-D2B52B8994F9}">
      <dgm:prSet/>
      <dgm:spPr/>
      <dgm:t>
        <a:bodyPr/>
        <a:lstStyle/>
        <a:p>
          <a:endParaRPr lang="en-US"/>
        </a:p>
      </dgm:t>
    </dgm:pt>
    <dgm:pt modelId="{59778323-F689-4303-ABC5-E941C0112BDE}" type="sibTrans" cxnId="{5451EC65-732C-4EBB-BDC9-D2B52B8994F9}">
      <dgm:prSet/>
      <dgm:spPr/>
      <dgm:t>
        <a:bodyPr/>
        <a:lstStyle/>
        <a:p>
          <a:endParaRPr lang="en-US"/>
        </a:p>
      </dgm:t>
    </dgm:pt>
    <dgm:pt modelId="{040D30E3-6F9B-4628-98B3-2D11FB47E7E0}">
      <dgm:prSet phldrT="[Text]"/>
      <dgm:spPr/>
      <dgm:t>
        <a:bodyPr/>
        <a:lstStyle/>
        <a:p>
          <a:r>
            <a:rPr lang="en-US" dirty="0"/>
            <a:t>Notified: Too early!</a:t>
          </a:r>
        </a:p>
      </dgm:t>
    </dgm:pt>
    <dgm:pt modelId="{4D2EAC55-4E3C-4AF9-AB9B-E8B9BDC299CA}" type="parTrans" cxnId="{27723AAF-78F3-486E-BC55-4E2158B11A9E}">
      <dgm:prSet/>
      <dgm:spPr/>
      <dgm:t>
        <a:bodyPr/>
        <a:lstStyle/>
        <a:p>
          <a:endParaRPr lang="en-US"/>
        </a:p>
      </dgm:t>
    </dgm:pt>
    <dgm:pt modelId="{EDDC501B-B7B6-4A5A-B628-286C4392118D}" type="sibTrans" cxnId="{27723AAF-78F3-486E-BC55-4E2158B11A9E}">
      <dgm:prSet/>
      <dgm:spPr/>
      <dgm:t>
        <a:bodyPr/>
        <a:lstStyle/>
        <a:p>
          <a:endParaRPr lang="en-US"/>
        </a:p>
      </dgm:t>
    </dgm:pt>
    <dgm:pt modelId="{318615FA-C132-4CD9-8101-0E050B576818}">
      <dgm:prSet phldrT="[Text]"/>
      <dgm:spPr/>
      <dgm:t>
        <a:bodyPr/>
        <a:lstStyle/>
        <a:p>
          <a:r>
            <a:rPr lang="en-US" dirty="0"/>
            <a:t>PT appointment</a:t>
          </a:r>
        </a:p>
      </dgm:t>
    </dgm:pt>
    <dgm:pt modelId="{1DDAF241-7140-4629-9A2B-5570A6CABE96}" type="parTrans" cxnId="{D29F6529-A461-4D99-AA30-175FE0C4B6F4}">
      <dgm:prSet/>
      <dgm:spPr/>
      <dgm:t>
        <a:bodyPr/>
        <a:lstStyle/>
        <a:p>
          <a:endParaRPr lang="en-US"/>
        </a:p>
      </dgm:t>
    </dgm:pt>
    <dgm:pt modelId="{A55847B5-3AF0-435F-9E5D-DF3017127DBA}" type="sibTrans" cxnId="{D29F6529-A461-4D99-AA30-175FE0C4B6F4}">
      <dgm:prSet/>
      <dgm:spPr/>
      <dgm:t>
        <a:bodyPr/>
        <a:lstStyle/>
        <a:p>
          <a:endParaRPr lang="en-US"/>
        </a:p>
      </dgm:t>
    </dgm:pt>
    <dgm:pt modelId="{D9EA714F-8830-41C3-A8B5-9F25C3E0A1E8}">
      <dgm:prSet phldrT="[Text]"/>
      <dgm:spPr/>
      <dgm:t>
        <a:bodyPr/>
        <a:lstStyle/>
        <a:p>
          <a:r>
            <a:rPr lang="en-US" dirty="0"/>
            <a:t>9:15 A.M.</a:t>
          </a:r>
        </a:p>
      </dgm:t>
    </dgm:pt>
    <dgm:pt modelId="{05402AFB-12B1-4644-B434-E93E47F9115A}" type="parTrans" cxnId="{B669F99D-23B1-418F-85FC-0908D671F16A}">
      <dgm:prSet/>
      <dgm:spPr/>
      <dgm:t>
        <a:bodyPr/>
        <a:lstStyle/>
        <a:p>
          <a:endParaRPr lang="en-US"/>
        </a:p>
      </dgm:t>
    </dgm:pt>
    <dgm:pt modelId="{86064B3A-4488-408A-BFD2-98A529F004D1}" type="sibTrans" cxnId="{B669F99D-23B1-418F-85FC-0908D671F16A}">
      <dgm:prSet/>
      <dgm:spPr/>
      <dgm:t>
        <a:bodyPr/>
        <a:lstStyle/>
        <a:p>
          <a:endParaRPr lang="en-US"/>
        </a:p>
      </dgm:t>
    </dgm:pt>
    <dgm:pt modelId="{B9A304C8-DF1E-44CD-9114-CA6DA80AD5A4}">
      <dgm:prSet phldrT="[Text]"/>
      <dgm:spPr/>
      <dgm:t>
        <a:bodyPr/>
        <a:lstStyle/>
        <a:p>
          <a:r>
            <a:rPr lang="en-US" dirty="0"/>
            <a:t>Patient scans pass at Radiology dept.</a:t>
          </a:r>
        </a:p>
      </dgm:t>
    </dgm:pt>
    <dgm:pt modelId="{E583F5D5-9D29-46B2-9CBB-69E9A704CDE7}" type="parTrans" cxnId="{46EFE0E8-4C69-4DD0-85A5-F3A77EDE2A38}">
      <dgm:prSet/>
      <dgm:spPr/>
      <dgm:t>
        <a:bodyPr/>
        <a:lstStyle/>
        <a:p>
          <a:endParaRPr lang="en-US"/>
        </a:p>
      </dgm:t>
    </dgm:pt>
    <dgm:pt modelId="{53D0EB4F-8D4A-4601-824E-E194352516FD}" type="sibTrans" cxnId="{46EFE0E8-4C69-4DD0-85A5-F3A77EDE2A38}">
      <dgm:prSet/>
      <dgm:spPr/>
      <dgm:t>
        <a:bodyPr/>
        <a:lstStyle/>
        <a:p>
          <a:endParaRPr lang="en-US"/>
        </a:p>
      </dgm:t>
    </dgm:pt>
    <dgm:pt modelId="{F6917A32-DBC8-4771-B1B8-8E2858EC4687}">
      <dgm:prSet phldrT="[Text]"/>
      <dgm:spPr/>
      <dgm:t>
        <a:bodyPr/>
        <a:lstStyle/>
        <a:p>
          <a:r>
            <a:rPr lang="en-US" dirty="0">
              <a:solidFill>
                <a:srgbClr val="C00000"/>
              </a:solidFill>
            </a:rPr>
            <a:t>Radiology Team Notified of patient arrival</a:t>
          </a:r>
        </a:p>
      </dgm:t>
    </dgm:pt>
    <dgm:pt modelId="{CB177A1F-4A67-4E50-8F6D-5DB10C811475}" type="parTrans" cxnId="{EB1863E2-EF6E-464B-85C9-AEDB0746DB05}">
      <dgm:prSet/>
      <dgm:spPr/>
      <dgm:t>
        <a:bodyPr/>
        <a:lstStyle/>
        <a:p>
          <a:endParaRPr lang="en-US"/>
        </a:p>
      </dgm:t>
    </dgm:pt>
    <dgm:pt modelId="{CD510A3E-B3D2-4A20-BD77-181C4A4ED429}" type="sibTrans" cxnId="{EB1863E2-EF6E-464B-85C9-AEDB0746DB05}">
      <dgm:prSet/>
      <dgm:spPr/>
      <dgm:t>
        <a:bodyPr/>
        <a:lstStyle/>
        <a:p>
          <a:endParaRPr lang="en-US"/>
        </a:p>
      </dgm:t>
    </dgm:pt>
    <dgm:pt modelId="{B5514E66-C1BE-4046-984A-1EA0C025D6CB}">
      <dgm:prSet phldrT="[Text]"/>
      <dgm:spPr/>
      <dgm:t>
        <a:bodyPr/>
        <a:lstStyle/>
        <a:p>
          <a:r>
            <a:rPr lang="en-US" dirty="0"/>
            <a:t>11:00 A.M.</a:t>
          </a:r>
        </a:p>
      </dgm:t>
    </dgm:pt>
    <dgm:pt modelId="{4A677F7A-3035-4623-85F0-BC771339EFBC}" type="parTrans" cxnId="{1B9D782D-8F76-4B8B-A91C-7CD654CA566A}">
      <dgm:prSet/>
      <dgm:spPr/>
      <dgm:t>
        <a:bodyPr/>
        <a:lstStyle/>
        <a:p>
          <a:endParaRPr lang="en-US"/>
        </a:p>
      </dgm:t>
    </dgm:pt>
    <dgm:pt modelId="{4434E17D-CE90-4EA7-BE10-A2568FC105E1}" type="sibTrans" cxnId="{1B9D782D-8F76-4B8B-A91C-7CD654CA566A}">
      <dgm:prSet/>
      <dgm:spPr/>
      <dgm:t>
        <a:bodyPr/>
        <a:lstStyle/>
        <a:p>
          <a:endParaRPr lang="en-US"/>
        </a:p>
      </dgm:t>
    </dgm:pt>
    <dgm:pt modelId="{34F5FF33-1738-4B70-87CD-A4E821F825CF}">
      <dgm:prSet phldrT="[Text]"/>
      <dgm:spPr/>
      <dgm:t>
        <a:bodyPr/>
        <a:lstStyle/>
        <a:p>
          <a:r>
            <a:rPr lang="en-US" dirty="0"/>
            <a:t>Patient scans pass at clinic</a:t>
          </a:r>
        </a:p>
      </dgm:t>
    </dgm:pt>
    <dgm:pt modelId="{BB9233B5-A95D-4E1B-BE23-E9D93B9CD6AC}" type="parTrans" cxnId="{517EFB4E-ABF5-4D7A-895F-8CD43040C3CA}">
      <dgm:prSet/>
      <dgm:spPr/>
      <dgm:t>
        <a:bodyPr/>
        <a:lstStyle/>
        <a:p>
          <a:endParaRPr lang="en-US"/>
        </a:p>
      </dgm:t>
    </dgm:pt>
    <dgm:pt modelId="{98683D80-A472-44AE-B0F0-AF0A06BF6C3D}" type="sibTrans" cxnId="{517EFB4E-ABF5-4D7A-895F-8CD43040C3CA}">
      <dgm:prSet/>
      <dgm:spPr/>
      <dgm:t>
        <a:bodyPr/>
        <a:lstStyle/>
        <a:p>
          <a:endParaRPr lang="en-US"/>
        </a:p>
      </dgm:t>
    </dgm:pt>
    <dgm:pt modelId="{AEE7A962-4E16-403D-9BB7-EBA2A6EBCC80}">
      <dgm:prSet phldrT="[Text]"/>
      <dgm:spPr/>
      <dgm:t>
        <a:bodyPr/>
        <a:lstStyle/>
        <a:p>
          <a:r>
            <a:rPr lang="en-US" dirty="0"/>
            <a:t>Clinic visit</a:t>
          </a:r>
        </a:p>
      </dgm:t>
    </dgm:pt>
    <dgm:pt modelId="{1647A9E8-45B4-4CCF-9E72-536474F4A166}" type="parTrans" cxnId="{09216089-0CFD-41C5-85D4-90EAE506ACC8}">
      <dgm:prSet/>
      <dgm:spPr/>
      <dgm:t>
        <a:bodyPr/>
        <a:lstStyle/>
        <a:p>
          <a:endParaRPr lang="en-US"/>
        </a:p>
      </dgm:t>
    </dgm:pt>
    <dgm:pt modelId="{9A753C6A-1D25-4DB9-9DFE-08F5E6933B15}" type="sibTrans" cxnId="{09216089-0CFD-41C5-85D4-90EAE506ACC8}">
      <dgm:prSet/>
      <dgm:spPr/>
      <dgm:t>
        <a:bodyPr/>
        <a:lstStyle/>
        <a:p>
          <a:endParaRPr lang="en-US"/>
        </a:p>
      </dgm:t>
    </dgm:pt>
    <dgm:pt modelId="{73084322-17BD-4CE5-A4C0-32D2B0E65B4E}">
      <dgm:prSet phldrT="[Text]"/>
      <dgm:spPr/>
      <dgm:t>
        <a:bodyPr/>
        <a:lstStyle/>
        <a:p>
          <a:r>
            <a:rPr lang="en-US" dirty="0"/>
            <a:t>10:00 A.M.</a:t>
          </a:r>
        </a:p>
      </dgm:t>
    </dgm:pt>
    <dgm:pt modelId="{1E1CA732-E4E6-4BCA-9AD6-37E28FC3E0E0}" type="parTrans" cxnId="{DF82161E-D1E3-4737-B5E8-CF171806E6B3}">
      <dgm:prSet/>
      <dgm:spPr/>
      <dgm:t>
        <a:bodyPr/>
        <a:lstStyle/>
        <a:p>
          <a:endParaRPr lang="en-US"/>
        </a:p>
      </dgm:t>
    </dgm:pt>
    <dgm:pt modelId="{984C4F41-D4BC-4848-9ADB-74807D796F69}" type="sibTrans" cxnId="{DF82161E-D1E3-4737-B5E8-CF171806E6B3}">
      <dgm:prSet/>
      <dgm:spPr/>
      <dgm:t>
        <a:bodyPr/>
        <a:lstStyle/>
        <a:p>
          <a:endParaRPr lang="en-US"/>
        </a:p>
      </dgm:t>
    </dgm:pt>
    <dgm:pt modelId="{C71E8E7C-F575-40AD-ABCC-FADE1714A16D}">
      <dgm:prSet phldrT="[Text]"/>
      <dgm:spPr/>
      <dgm:t>
        <a:bodyPr/>
        <a:lstStyle/>
        <a:p>
          <a:r>
            <a:rPr lang="en-US" dirty="0"/>
            <a:t>Radiology Appt</a:t>
          </a:r>
        </a:p>
      </dgm:t>
    </dgm:pt>
    <dgm:pt modelId="{A491606C-8E2F-4FAF-B4DB-40F83CCCE24E}" type="parTrans" cxnId="{C8A0F2EE-83BD-4540-A55E-7B6E57DFAFA2}">
      <dgm:prSet/>
      <dgm:spPr/>
      <dgm:t>
        <a:bodyPr/>
        <a:lstStyle/>
        <a:p>
          <a:endParaRPr lang="en-US"/>
        </a:p>
      </dgm:t>
    </dgm:pt>
    <dgm:pt modelId="{1A485CD0-2938-4C98-BF20-6C874AA37E64}" type="sibTrans" cxnId="{C8A0F2EE-83BD-4540-A55E-7B6E57DFAFA2}">
      <dgm:prSet/>
      <dgm:spPr/>
      <dgm:t>
        <a:bodyPr/>
        <a:lstStyle/>
        <a:p>
          <a:endParaRPr lang="en-US"/>
        </a:p>
      </dgm:t>
    </dgm:pt>
    <dgm:pt modelId="{98226711-6DF4-489B-9596-E63C6D29905B}">
      <dgm:prSet phldrT="[Text]"/>
      <dgm:spPr/>
      <dgm:t>
        <a:bodyPr/>
        <a:lstStyle/>
        <a:p>
          <a:r>
            <a:rPr lang="en-US" dirty="0">
              <a:solidFill>
                <a:srgbClr val="C00000"/>
              </a:solidFill>
            </a:rPr>
            <a:t>PT Team Notified of patient arrival</a:t>
          </a:r>
        </a:p>
      </dgm:t>
    </dgm:pt>
    <dgm:pt modelId="{2EDB17BF-976D-4A87-8388-9173887CFE95}" type="parTrans" cxnId="{58A717E2-874D-4085-AF3C-86C81C7D19FA}">
      <dgm:prSet/>
      <dgm:spPr/>
      <dgm:t>
        <a:bodyPr/>
        <a:lstStyle/>
        <a:p>
          <a:endParaRPr lang="en-US"/>
        </a:p>
      </dgm:t>
    </dgm:pt>
    <dgm:pt modelId="{A898B6FC-F40F-4F8D-ACEF-8DEFC7E67C12}" type="sibTrans" cxnId="{58A717E2-874D-4085-AF3C-86C81C7D19FA}">
      <dgm:prSet/>
      <dgm:spPr/>
      <dgm:t>
        <a:bodyPr/>
        <a:lstStyle/>
        <a:p>
          <a:endParaRPr lang="en-US"/>
        </a:p>
      </dgm:t>
    </dgm:pt>
    <dgm:pt modelId="{FA59AC34-2FD7-4719-9C52-35604B8D04B8}">
      <dgm:prSet phldrT="[Text]"/>
      <dgm:spPr/>
      <dgm:t>
        <a:bodyPr/>
        <a:lstStyle/>
        <a:p>
          <a:r>
            <a:rPr lang="en-US" dirty="0">
              <a:solidFill>
                <a:srgbClr val="C00000"/>
              </a:solidFill>
            </a:rPr>
            <a:t>Clinic team notified of patient arrival</a:t>
          </a:r>
        </a:p>
      </dgm:t>
    </dgm:pt>
    <dgm:pt modelId="{792F5776-2976-49EE-AFAD-F39D5D1B8850}" type="parTrans" cxnId="{390D971F-0E29-4C25-B016-69DD78B28ED1}">
      <dgm:prSet/>
      <dgm:spPr/>
      <dgm:t>
        <a:bodyPr/>
        <a:lstStyle/>
        <a:p>
          <a:endParaRPr lang="en-US"/>
        </a:p>
      </dgm:t>
    </dgm:pt>
    <dgm:pt modelId="{85FDD85D-DC14-43B1-9ACD-531B2692F9FF}" type="sibTrans" cxnId="{390D971F-0E29-4C25-B016-69DD78B28ED1}">
      <dgm:prSet/>
      <dgm:spPr/>
      <dgm:t>
        <a:bodyPr/>
        <a:lstStyle/>
        <a:p>
          <a:endParaRPr lang="en-US"/>
        </a:p>
      </dgm:t>
    </dgm:pt>
    <dgm:pt modelId="{1018806A-3E28-45F5-9060-AD398E53C926}">
      <dgm:prSet phldrT="[Text]"/>
      <dgm:spPr/>
      <dgm:t>
        <a:bodyPr/>
        <a:lstStyle/>
        <a:p>
          <a:r>
            <a:rPr lang="en-US" dirty="0"/>
            <a:t>Patient attempts to scan pass at Radiology dept.</a:t>
          </a:r>
        </a:p>
      </dgm:t>
    </dgm:pt>
    <dgm:pt modelId="{75B8E198-68CA-4455-A056-942EFC762EB7}" type="parTrans" cxnId="{FB30B217-C890-46B1-8175-4D49E7EE5622}">
      <dgm:prSet/>
      <dgm:spPr/>
      <dgm:t>
        <a:bodyPr/>
        <a:lstStyle/>
        <a:p>
          <a:endParaRPr lang="en-US"/>
        </a:p>
      </dgm:t>
    </dgm:pt>
    <dgm:pt modelId="{31A20FDB-A566-44AF-9527-B262230B3CC5}" type="sibTrans" cxnId="{FB30B217-C890-46B1-8175-4D49E7EE5622}">
      <dgm:prSet/>
      <dgm:spPr/>
      <dgm:t>
        <a:bodyPr/>
        <a:lstStyle/>
        <a:p>
          <a:endParaRPr lang="en-US"/>
        </a:p>
      </dgm:t>
    </dgm:pt>
    <dgm:pt modelId="{B38DA407-2278-4A4B-ADA3-DDB2CA4855B1}" type="pres">
      <dgm:prSet presAssocID="{770D4272-16A4-4661-9E40-1275DBCAAA3E}" presName="Name0" presStyleCnt="0">
        <dgm:presLayoutVars>
          <dgm:dir/>
          <dgm:animLvl val="lvl"/>
          <dgm:resizeHandles val="exact"/>
        </dgm:presLayoutVars>
      </dgm:prSet>
      <dgm:spPr/>
    </dgm:pt>
    <dgm:pt modelId="{C79374DE-0CE4-41DB-872B-5591F753B33C}" type="pres">
      <dgm:prSet presAssocID="{770D4272-16A4-4661-9E40-1275DBCAAA3E}" presName="tSp" presStyleCnt="0"/>
      <dgm:spPr/>
    </dgm:pt>
    <dgm:pt modelId="{F98AF352-3828-4FB9-9315-2DD92926573F}" type="pres">
      <dgm:prSet presAssocID="{770D4272-16A4-4661-9E40-1275DBCAAA3E}" presName="bSp" presStyleCnt="0"/>
      <dgm:spPr/>
    </dgm:pt>
    <dgm:pt modelId="{1134C890-3C5E-4EF2-AFE5-43AC8727FF9B}" type="pres">
      <dgm:prSet presAssocID="{770D4272-16A4-4661-9E40-1275DBCAAA3E}" presName="process" presStyleCnt="0"/>
      <dgm:spPr/>
    </dgm:pt>
    <dgm:pt modelId="{1B389F45-CCD4-439D-8F2E-82C72D6BF742}" type="pres">
      <dgm:prSet presAssocID="{F247763A-FA80-49DB-9390-9E57F499E6F2}" presName="composite1" presStyleCnt="0"/>
      <dgm:spPr/>
    </dgm:pt>
    <dgm:pt modelId="{0E9C6541-ACEA-498B-BF59-89346AE4CCCB}" type="pres">
      <dgm:prSet presAssocID="{F247763A-FA80-49DB-9390-9E57F499E6F2}" presName="dummyNode1" presStyleLbl="node1" presStyleIdx="0" presStyleCnt="6"/>
      <dgm:spPr/>
    </dgm:pt>
    <dgm:pt modelId="{E9FD1ECA-CF71-4D9B-984B-D24359710856}" type="pres">
      <dgm:prSet presAssocID="{F247763A-FA80-49DB-9390-9E57F499E6F2}" presName="childNode1" presStyleLbl="bgAcc1" presStyleIdx="0" presStyleCnt="6">
        <dgm:presLayoutVars>
          <dgm:bulletEnabled val="1"/>
        </dgm:presLayoutVars>
      </dgm:prSet>
      <dgm:spPr/>
    </dgm:pt>
    <dgm:pt modelId="{C71B7DF7-E667-42F9-8A6A-763C454B1070}" type="pres">
      <dgm:prSet presAssocID="{F247763A-FA80-49DB-9390-9E57F499E6F2}" presName="childNode1tx" presStyleLbl="bgAcc1" presStyleIdx="0" presStyleCnt="6">
        <dgm:presLayoutVars>
          <dgm:bulletEnabled val="1"/>
        </dgm:presLayoutVars>
      </dgm:prSet>
      <dgm:spPr/>
    </dgm:pt>
    <dgm:pt modelId="{7818567A-EDF0-431F-822A-857610021015}" type="pres">
      <dgm:prSet presAssocID="{F247763A-FA80-49DB-9390-9E57F499E6F2}" presName="parentNode1" presStyleLbl="node1" presStyleIdx="0" presStyleCnt="6">
        <dgm:presLayoutVars>
          <dgm:chMax val="1"/>
          <dgm:bulletEnabled val="1"/>
        </dgm:presLayoutVars>
      </dgm:prSet>
      <dgm:spPr/>
    </dgm:pt>
    <dgm:pt modelId="{8A264C69-8D6F-4EFC-A5F6-BD8F19F8B4CF}" type="pres">
      <dgm:prSet presAssocID="{F247763A-FA80-49DB-9390-9E57F499E6F2}" presName="connSite1" presStyleCnt="0"/>
      <dgm:spPr/>
    </dgm:pt>
    <dgm:pt modelId="{C8B9C1D5-3B9F-41CA-82E3-5A545477A5CC}" type="pres">
      <dgm:prSet presAssocID="{E2C24149-BE32-4E8A-AAF1-BF76B5FE6B31}" presName="Name9" presStyleLbl="sibTrans2D1" presStyleIdx="0" presStyleCnt="5"/>
      <dgm:spPr/>
    </dgm:pt>
    <dgm:pt modelId="{1E4D4458-A573-43BA-A5FE-60AEDD2B0D51}" type="pres">
      <dgm:prSet presAssocID="{2533DF08-655C-433D-AC71-EFE297949D1E}" presName="composite2" presStyleCnt="0"/>
      <dgm:spPr/>
    </dgm:pt>
    <dgm:pt modelId="{C3C32A40-CF0D-4A2B-BB2F-0E4854B1ADCA}" type="pres">
      <dgm:prSet presAssocID="{2533DF08-655C-433D-AC71-EFE297949D1E}" presName="dummyNode2" presStyleLbl="node1" presStyleIdx="0" presStyleCnt="6"/>
      <dgm:spPr/>
    </dgm:pt>
    <dgm:pt modelId="{62D51230-A134-4DAD-9A8F-D881F6518365}" type="pres">
      <dgm:prSet presAssocID="{2533DF08-655C-433D-AC71-EFE297949D1E}" presName="childNode2" presStyleLbl="bgAcc1" presStyleIdx="1" presStyleCnt="6">
        <dgm:presLayoutVars>
          <dgm:bulletEnabled val="1"/>
        </dgm:presLayoutVars>
      </dgm:prSet>
      <dgm:spPr/>
    </dgm:pt>
    <dgm:pt modelId="{22ADD861-695F-452F-9BC9-E72556D4CA34}" type="pres">
      <dgm:prSet presAssocID="{2533DF08-655C-433D-AC71-EFE297949D1E}" presName="childNode2tx" presStyleLbl="bgAcc1" presStyleIdx="1" presStyleCnt="6">
        <dgm:presLayoutVars>
          <dgm:bulletEnabled val="1"/>
        </dgm:presLayoutVars>
      </dgm:prSet>
      <dgm:spPr/>
    </dgm:pt>
    <dgm:pt modelId="{A826F951-1E00-4F9B-B923-675F42BE3E56}" type="pres">
      <dgm:prSet presAssocID="{2533DF08-655C-433D-AC71-EFE297949D1E}" presName="parentNode2" presStyleLbl="node1" presStyleIdx="1" presStyleCnt="6">
        <dgm:presLayoutVars>
          <dgm:chMax val="0"/>
          <dgm:bulletEnabled val="1"/>
        </dgm:presLayoutVars>
      </dgm:prSet>
      <dgm:spPr/>
    </dgm:pt>
    <dgm:pt modelId="{8F5AA26D-85DF-40E9-B8FE-53769D6F9C04}" type="pres">
      <dgm:prSet presAssocID="{2533DF08-655C-433D-AC71-EFE297949D1E}" presName="connSite2" presStyleCnt="0"/>
      <dgm:spPr/>
    </dgm:pt>
    <dgm:pt modelId="{B1EEFBA5-2C68-4AD4-BEB1-4A40C40ECAD0}" type="pres">
      <dgm:prSet presAssocID="{442D3E40-7F4A-47A6-9CD9-B11DBC0EA72F}" presName="Name18" presStyleLbl="sibTrans2D1" presStyleIdx="1" presStyleCnt="5"/>
      <dgm:spPr/>
    </dgm:pt>
    <dgm:pt modelId="{84D3187C-5039-456B-BB7A-869E0E76EFAA}" type="pres">
      <dgm:prSet presAssocID="{8D8C460C-A08E-4B24-AA57-D52367D0F66D}" presName="composite1" presStyleCnt="0"/>
      <dgm:spPr/>
    </dgm:pt>
    <dgm:pt modelId="{1411DE9D-E83D-4285-9774-A66AFE7EBF3D}" type="pres">
      <dgm:prSet presAssocID="{8D8C460C-A08E-4B24-AA57-D52367D0F66D}" presName="dummyNode1" presStyleLbl="node1" presStyleIdx="1" presStyleCnt="6"/>
      <dgm:spPr/>
    </dgm:pt>
    <dgm:pt modelId="{7E3D0CF4-FAB3-4561-9181-95F53BE1F2C6}" type="pres">
      <dgm:prSet presAssocID="{8D8C460C-A08E-4B24-AA57-D52367D0F66D}" presName="childNode1" presStyleLbl="bgAcc1" presStyleIdx="2" presStyleCnt="6">
        <dgm:presLayoutVars>
          <dgm:bulletEnabled val="1"/>
        </dgm:presLayoutVars>
      </dgm:prSet>
      <dgm:spPr/>
    </dgm:pt>
    <dgm:pt modelId="{BC386E63-31D7-4BA0-A2CC-555E84286754}" type="pres">
      <dgm:prSet presAssocID="{8D8C460C-A08E-4B24-AA57-D52367D0F66D}" presName="childNode1tx" presStyleLbl="bgAcc1" presStyleIdx="2" presStyleCnt="6">
        <dgm:presLayoutVars>
          <dgm:bulletEnabled val="1"/>
        </dgm:presLayoutVars>
      </dgm:prSet>
      <dgm:spPr/>
    </dgm:pt>
    <dgm:pt modelId="{F923C827-F0A4-452D-91BC-FCD2A5B10C44}" type="pres">
      <dgm:prSet presAssocID="{8D8C460C-A08E-4B24-AA57-D52367D0F66D}" presName="parentNode1" presStyleLbl="node1" presStyleIdx="2" presStyleCnt="6">
        <dgm:presLayoutVars>
          <dgm:chMax val="1"/>
          <dgm:bulletEnabled val="1"/>
        </dgm:presLayoutVars>
      </dgm:prSet>
      <dgm:spPr/>
    </dgm:pt>
    <dgm:pt modelId="{19D84F69-413F-4A51-830A-D4BB7D729D42}" type="pres">
      <dgm:prSet presAssocID="{8D8C460C-A08E-4B24-AA57-D52367D0F66D}" presName="connSite1" presStyleCnt="0"/>
      <dgm:spPr/>
    </dgm:pt>
    <dgm:pt modelId="{A8323C01-B529-4BED-9443-D61ADE89F870}" type="pres">
      <dgm:prSet presAssocID="{59778323-F689-4303-ABC5-E941C0112BDE}" presName="Name9" presStyleLbl="sibTrans2D1" presStyleIdx="2" presStyleCnt="5"/>
      <dgm:spPr/>
    </dgm:pt>
    <dgm:pt modelId="{34C7DD8D-34D9-4CE6-BAE5-A5E481BD9366}" type="pres">
      <dgm:prSet presAssocID="{D9EA714F-8830-41C3-A8B5-9F25C3E0A1E8}" presName="composite2" presStyleCnt="0"/>
      <dgm:spPr/>
    </dgm:pt>
    <dgm:pt modelId="{25D30C22-77FE-402F-8D70-1CA0F87568A3}" type="pres">
      <dgm:prSet presAssocID="{D9EA714F-8830-41C3-A8B5-9F25C3E0A1E8}" presName="dummyNode2" presStyleLbl="node1" presStyleIdx="2" presStyleCnt="6"/>
      <dgm:spPr/>
    </dgm:pt>
    <dgm:pt modelId="{4685BF78-B935-48E1-8BB0-A0DEBACDEE18}" type="pres">
      <dgm:prSet presAssocID="{D9EA714F-8830-41C3-A8B5-9F25C3E0A1E8}" presName="childNode2" presStyleLbl="bgAcc1" presStyleIdx="3" presStyleCnt="6">
        <dgm:presLayoutVars>
          <dgm:bulletEnabled val="1"/>
        </dgm:presLayoutVars>
      </dgm:prSet>
      <dgm:spPr/>
    </dgm:pt>
    <dgm:pt modelId="{FE7B5CFE-C85F-4A6D-BFC9-17315710FE8B}" type="pres">
      <dgm:prSet presAssocID="{D9EA714F-8830-41C3-A8B5-9F25C3E0A1E8}" presName="childNode2tx" presStyleLbl="bgAcc1" presStyleIdx="3" presStyleCnt="6">
        <dgm:presLayoutVars>
          <dgm:bulletEnabled val="1"/>
        </dgm:presLayoutVars>
      </dgm:prSet>
      <dgm:spPr/>
    </dgm:pt>
    <dgm:pt modelId="{14D2B13E-348B-4EF8-AB5D-A9641C738D2C}" type="pres">
      <dgm:prSet presAssocID="{D9EA714F-8830-41C3-A8B5-9F25C3E0A1E8}" presName="parentNode2" presStyleLbl="node1" presStyleIdx="3" presStyleCnt="6">
        <dgm:presLayoutVars>
          <dgm:chMax val="0"/>
          <dgm:bulletEnabled val="1"/>
        </dgm:presLayoutVars>
      </dgm:prSet>
      <dgm:spPr/>
    </dgm:pt>
    <dgm:pt modelId="{7B5D7F71-A16F-4407-A3CD-D5EA0B13C759}" type="pres">
      <dgm:prSet presAssocID="{D9EA714F-8830-41C3-A8B5-9F25C3E0A1E8}" presName="connSite2" presStyleCnt="0"/>
      <dgm:spPr/>
    </dgm:pt>
    <dgm:pt modelId="{B77C8404-89CB-4EFF-A9CF-2C57442B710D}" type="pres">
      <dgm:prSet presAssocID="{86064B3A-4488-408A-BFD2-98A529F004D1}" presName="Name18" presStyleLbl="sibTrans2D1" presStyleIdx="3" presStyleCnt="5"/>
      <dgm:spPr/>
    </dgm:pt>
    <dgm:pt modelId="{CED52A8D-C106-47D8-9A96-7E5BBF903A81}" type="pres">
      <dgm:prSet presAssocID="{73084322-17BD-4CE5-A4C0-32D2B0E65B4E}" presName="composite1" presStyleCnt="0"/>
      <dgm:spPr/>
    </dgm:pt>
    <dgm:pt modelId="{26C56FD3-7D06-44E8-825A-70A2C6163E75}" type="pres">
      <dgm:prSet presAssocID="{73084322-17BD-4CE5-A4C0-32D2B0E65B4E}" presName="dummyNode1" presStyleLbl="node1" presStyleIdx="3" presStyleCnt="6"/>
      <dgm:spPr/>
    </dgm:pt>
    <dgm:pt modelId="{766781DE-0542-48A4-9CAD-AB0758B54777}" type="pres">
      <dgm:prSet presAssocID="{73084322-17BD-4CE5-A4C0-32D2B0E65B4E}" presName="childNode1" presStyleLbl="bgAcc1" presStyleIdx="4" presStyleCnt="6">
        <dgm:presLayoutVars>
          <dgm:bulletEnabled val="1"/>
        </dgm:presLayoutVars>
      </dgm:prSet>
      <dgm:spPr/>
    </dgm:pt>
    <dgm:pt modelId="{E09F7FD6-71D1-4282-A227-91A0A567E049}" type="pres">
      <dgm:prSet presAssocID="{73084322-17BD-4CE5-A4C0-32D2B0E65B4E}" presName="childNode1tx" presStyleLbl="bgAcc1" presStyleIdx="4" presStyleCnt="6">
        <dgm:presLayoutVars>
          <dgm:bulletEnabled val="1"/>
        </dgm:presLayoutVars>
      </dgm:prSet>
      <dgm:spPr/>
    </dgm:pt>
    <dgm:pt modelId="{9A3DADD0-3E92-4A14-8D22-F446483960FD}" type="pres">
      <dgm:prSet presAssocID="{73084322-17BD-4CE5-A4C0-32D2B0E65B4E}" presName="parentNode1" presStyleLbl="node1" presStyleIdx="4" presStyleCnt="6">
        <dgm:presLayoutVars>
          <dgm:chMax val="1"/>
          <dgm:bulletEnabled val="1"/>
        </dgm:presLayoutVars>
      </dgm:prSet>
      <dgm:spPr/>
    </dgm:pt>
    <dgm:pt modelId="{FB7F8809-6765-43DF-8643-34353DC98E0B}" type="pres">
      <dgm:prSet presAssocID="{73084322-17BD-4CE5-A4C0-32D2B0E65B4E}" presName="connSite1" presStyleCnt="0"/>
      <dgm:spPr/>
    </dgm:pt>
    <dgm:pt modelId="{BDAD6B4F-41C8-447C-B0E6-D9C38D1AF01F}" type="pres">
      <dgm:prSet presAssocID="{984C4F41-D4BC-4848-9ADB-74807D796F69}" presName="Name9" presStyleLbl="sibTrans2D1" presStyleIdx="4" presStyleCnt="5"/>
      <dgm:spPr/>
    </dgm:pt>
    <dgm:pt modelId="{D107DFFC-6074-4183-8F1C-2F40618CDDB0}" type="pres">
      <dgm:prSet presAssocID="{B5514E66-C1BE-4046-984A-1EA0C025D6CB}" presName="composite2" presStyleCnt="0"/>
      <dgm:spPr/>
    </dgm:pt>
    <dgm:pt modelId="{1402ECC5-F0F8-4E52-A856-3535E90C972F}" type="pres">
      <dgm:prSet presAssocID="{B5514E66-C1BE-4046-984A-1EA0C025D6CB}" presName="dummyNode2" presStyleLbl="node1" presStyleIdx="4" presStyleCnt="6"/>
      <dgm:spPr/>
    </dgm:pt>
    <dgm:pt modelId="{1D4EF1FB-F2AD-4FF9-803A-3DFE9CA79835}" type="pres">
      <dgm:prSet presAssocID="{B5514E66-C1BE-4046-984A-1EA0C025D6CB}" presName="childNode2" presStyleLbl="bgAcc1" presStyleIdx="5" presStyleCnt="6">
        <dgm:presLayoutVars>
          <dgm:bulletEnabled val="1"/>
        </dgm:presLayoutVars>
      </dgm:prSet>
      <dgm:spPr/>
    </dgm:pt>
    <dgm:pt modelId="{D6225186-0B7C-4825-B8B7-49158E348638}" type="pres">
      <dgm:prSet presAssocID="{B5514E66-C1BE-4046-984A-1EA0C025D6CB}" presName="childNode2tx" presStyleLbl="bgAcc1" presStyleIdx="5" presStyleCnt="6">
        <dgm:presLayoutVars>
          <dgm:bulletEnabled val="1"/>
        </dgm:presLayoutVars>
      </dgm:prSet>
      <dgm:spPr/>
    </dgm:pt>
    <dgm:pt modelId="{F9A63B40-3514-47B1-A2AC-6551675C55E4}" type="pres">
      <dgm:prSet presAssocID="{B5514E66-C1BE-4046-984A-1EA0C025D6CB}" presName="parentNode2" presStyleLbl="node1" presStyleIdx="5" presStyleCnt="6">
        <dgm:presLayoutVars>
          <dgm:chMax val="0"/>
          <dgm:bulletEnabled val="1"/>
        </dgm:presLayoutVars>
      </dgm:prSet>
      <dgm:spPr/>
    </dgm:pt>
    <dgm:pt modelId="{A51B0619-814A-4111-AD12-57F8AD358195}" type="pres">
      <dgm:prSet presAssocID="{B5514E66-C1BE-4046-984A-1EA0C025D6CB}" presName="connSite2" presStyleCnt="0"/>
      <dgm:spPr/>
    </dgm:pt>
  </dgm:ptLst>
  <dgm:cxnLst>
    <dgm:cxn modelId="{0E228A14-CFF5-4998-BCA5-A46D0D4F919F}" type="presOf" srcId="{C71E8E7C-F575-40AD-ABCC-FADE1714A16D}" destId="{766781DE-0542-48A4-9CAD-AB0758B54777}" srcOrd="0" destOrd="0" presId="urn:microsoft.com/office/officeart/2005/8/layout/hProcess4"/>
    <dgm:cxn modelId="{FB30B217-C890-46B1-8175-4D49E7EE5622}" srcId="{8D8C460C-A08E-4B24-AA57-D52367D0F66D}" destId="{1018806A-3E28-45F5-9060-AD398E53C926}" srcOrd="0" destOrd="0" parTransId="{75B8E198-68CA-4455-A056-942EFC762EB7}" sibTransId="{31A20FDB-A566-44AF-9527-B262230B3CC5}"/>
    <dgm:cxn modelId="{DF82161E-D1E3-4737-B5E8-CF171806E6B3}" srcId="{770D4272-16A4-4661-9E40-1275DBCAAA3E}" destId="{73084322-17BD-4CE5-A4C0-32D2B0E65B4E}" srcOrd="4" destOrd="0" parTransId="{1E1CA732-E4E6-4BCA-9AD6-37E28FC3E0E0}" sibTransId="{984C4F41-D4BC-4848-9ADB-74807D796F69}"/>
    <dgm:cxn modelId="{390D971F-0E29-4C25-B016-69DD78B28ED1}" srcId="{B5514E66-C1BE-4046-984A-1EA0C025D6CB}" destId="{FA59AC34-2FD7-4719-9C52-35604B8D04B8}" srcOrd="1" destOrd="0" parTransId="{792F5776-2976-49EE-AFAD-F39D5D1B8850}" sibTransId="{85FDD85D-DC14-43B1-9ACD-531B2692F9FF}"/>
    <dgm:cxn modelId="{9EF8AC21-51A7-4FD8-8FB7-0EAEC413BE8E}" type="presOf" srcId="{F247763A-FA80-49DB-9390-9E57F499E6F2}" destId="{7818567A-EDF0-431F-822A-857610021015}" srcOrd="0" destOrd="0" presId="urn:microsoft.com/office/officeart/2005/8/layout/hProcess4"/>
    <dgm:cxn modelId="{168CA423-3844-4D89-A56E-9F26427BA23A}" type="presOf" srcId="{3608287A-F037-485A-8216-19D0FFF3AF9A}" destId="{E9FD1ECA-CF71-4D9B-984B-D24359710856}" srcOrd="0" destOrd="0" presId="urn:microsoft.com/office/officeart/2005/8/layout/hProcess4"/>
    <dgm:cxn modelId="{839AF023-CAD7-4C9C-B28B-D2B57AC55B8C}" type="presOf" srcId="{3608287A-F037-485A-8216-19D0FFF3AF9A}" destId="{C71B7DF7-E667-42F9-8A6A-763C454B1070}" srcOrd="1" destOrd="0" presId="urn:microsoft.com/office/officeart/2005/8/layout/hProcess4"/>
    <dgm:cxn modelId="{CA33C427-F718-4606-82BB-DA448E9E8F29}" type="presOf" srcId="{318615FA-C132-4CD9-8101-0E050B576818}" destId="{22ADD861-695F-452F-9BC9-E72556D4CA34}" srcOrd="1" destOrd="2" presId="urn:microsoft.com/office/officeart/2005/8/layout/hProcess4"/>
    <dgm:cxn modelId="{4F4B5D29-1B2E-4CCC-BEBE-1CFB6321E442}" type="presOf" srcId="{FA59AC34-2FD7-4719-9C52-35604B8D04B8}" destId="{D6225186-0B7C-4825-B8B7-49158E348638}" srcOrd="1" destOrd="1" presId="urn:microsoft.com/office/officeart/2005/8/layout/hProcess4"/>
    <dgm:cxn modelId="{D29F6529-A461-4D99-AA30-175FE0C4B6F4}" srcId="{2533DF08-655C-433D-AC71-EFE297949D1E}" destId="{318615FA-C132-4CD9-8101-0E050B576818}" srcOrd="2" destOrd="0" parTransId="{1DDAF241-7140-4629-9A2B-5570A6CABE96}" sibTransId="{A55847B5-3AF0-435F-9E5D-DF3017127DBA}"/>
    <dgm:cxn modelId="{0DBBEB29-2DCE-43E6-9ACA-EDCA64C53F86}" type="presOf" srcId="{86064B3A-4488-408A-BFD2-98A529F004D1}" destId="{B77C8404-89CB-4EFF-A9CF-2C57442B710D}" srcOrd="0" destOrd="0" presId="urn:microsoft.com/office/officeart/2005/8/layout/hProcess4"/>
    <dgm:cxn modelId="{1B9D782D-8F76-4B8B-A91C-7CD654CA566A}" srcId="{770D4272-16A4-4661-9E40-1275DBCAAA3E}" destId="{B5514E66-C1BE-4046-984A-1EA0C025D6CB}" srcOrd="5" destOrd="0" parTransId="{4A677F7A-3035-4623-85F0-BC771339EFBC}" sibTransId="{4434E17D-CE90-4EA7-BE10-A2568FC105E1}"/>
    <dgm:cxn modelId="{51958736-F6CE-4DBA-9D19-D5460DB4A873}" type="presOf" srcId="{040D30E3-6F9B-4628-98B3-2D11FB47E7E0}" destId="{7E3D0CF4-FAB3-4561-9181-95F53BE1F2C6}" srcOrd="0" destOrd="1" presId="urn:microsoft.com/office/officeart/2005/8/layout/hProcess4"/>
    <dgm:cxn modelId="{43C83A5F-E26E-408A-930A-C0939406CAB5}" type="presOf" srcId="{AEE7A962-4E16-403D-9BB7-EBA2A6EBCC80}" destId="{1D4EF1FB-F2AD-4FF9-803A-3DFE9CA79835}" srcOrd="0" destOrd="2" presId="urn:microsoft.com/office/officeart/2005/8/layout/hProcess4"/>
    <dgm:cxn modelId="{EF1BE143-2EC8-4863-9886-AD8A2A18C002}" type="presOf" srcId="{80749CE6-B7DE-456D-A9D7-68E956E6782F}" destId="{E9FD1ECA-CF71-4D9B-984B-D24359710856}" srcOrd="0" destOrd="1" presId="urn:microsoft.com/office/officeart/2005/8/layout/hProcess4"/>
    <dgm:cxn modelId="{E0316065-2793-41C7-A939-34EB82A82479}" type="presOf" srcId="{B5514E66-C1BE-4046-984A-1EA0C025D6CB}" destId="{F9A63B40-3514-47B1-A2AC-6551675C55E4}" srcOrd="0" destOrd="0" presId="urn:microsoft.com/office/officeart/2005/8/layout/hProcess4"/>
    <dgm:cxn modelId="{C65CD265-9975-4827-9759-7E618F078FD1}" srcId="{2533DF08-655C-433D-AC71-EFE297949D1E}" destId="{234088C8-DE0E-411D-B957-2B0B30B54D11}" srcOrd="0" destOrd="0" parTransId="{E347D200-4478-4B20-A690-1E1E1A2E408E}" sibTransId="{EA74276B-673F-44BD-8D80-8971265188E9}"/>
    <dgm:cxn modelId="{5451EC65-732C-4EBB-BDC9-D2B52B8994F9}" srcId="{770D4272-16A4-4661-9E40-1275DBCAAA3E}" destId="{8D8C460C-A08E-4B24-AA57-D52367D0F66D}" srcOrd="2" destOrd="0" parTransId="{D72FE4E6-F652-4DE6-9F88-4BE2523C32AF}" sibTransId="{59778323-F689-4303-ABC5-E941C0112BDE}"/>
    <dgm:cxn modelId="{A732834C-2694-4EB0-A5F4-02198BCED229}" type="presOf" srcId="{B9A304C8-DF1E-44CD-9114-CA6DA80AD5A4}" destId="{4685BF78-B935-48E1-8BB0-A0DEBACDEE18}" srcOrd="0" destOrd="0" presId="urn:microsoft.com/office/officeart/2005/8/layout/hProcess4"/>
    <dgm:cxn modelId="{F5AFDC4D-DA40-4E75-B814-6E07842078F0}" type="presOf" srcId="{2533DF08-655C-433D-AC71-EFE297949D1E}" destId="{A826F951-1E00-4F9B-B923-675F42BE3E56}" srcOrd="0" destOrd="0" presId="urn:microsoft.com/office/officeart/2005/8/layout/hProcess4"/>
    <dgm:cxn modelId="{517EFB4E-ABF5-4D7A-895F-8CD43040C3CA}" srcId="{B5514E66-C1BE-4046-984A-1EA0C025D6CB}" destId="{34F5FF33-1738-4B70-87CD-A4E821F825CF}" srcOrd="0" destOrd="0" parTransId="{BB9233B5-A95D-4E1B-BE23-E9D93B9CD6AC}" sibTransId="{98683D80-A472-44AE-B0F0-AF0A06BF6C3D}"/>
    <dgm:cxn modelId="{E720B473-1EB8-4188-A37F-74996BA701C4}" type="presOf" srcId="{984C4F41-D4BC-4848-9ADB-74807D796F69}" destId="{BDAD6B4F-41C8-447C-B0E6-D9C38D1AF01F}" srcOrd="0" destOrd="0" presId="urn:microsoft.com/office/officeart/2005/8/layout/hProcess4"/>
    <dgm:cxn modelId="{70549277-EBE7-46E0-8C7B-ED47ED43601C}" type="presOf" srcId="{98226711-6DF4-489B-9596-E63C6D29905B}" destId="{22ADD861-695F-452F-9BC9-E72556D4CA34}" srcOrd="1" destOrd="1" presId="urn:microsoft.com/office/officeart/2005/8/layout/hProcess4"/>
    <dgm:cxn modelId="{5C11D377-2A24-4D94-A48C-E1F7B4F554A7}" srcId="{F247763A-FA80-49DB-9390-9E57F499E6F2}" destId="{80749CE6-B7DE-456D-A9D7-68E956E6782F}" srcOrd="1" destOrd="0" parTransId="{EFBBCB23-5642-481C-9E64-DB2ACF6099AA}" sibTransId="{B729A779-BAD5-485E-8C9F-0BB3D97A10E8}"/>
    <dgm:cxn modelId="{F12F937B-AC20-400E-B7AE-93BA83ED3CA8}" type="presOf" srcId="{F6917A32-DBC8-4771-B1B8-8E2858EC4687}" destId="{FE7B5CFE-C85F-4A6D-BFC9-17315710FE8B}" srcOrd="1" destOrd="1" presId="urn:microsoft.com/office/officeart/2005/8/layout/hProcess4"/>
    <dgm:cxn modelId="{7D57D47D-91D2-41FD-A390-DA6DABA8CA2D}" type="presOf" srcId="{1018806A-3E28-45F5-9060-AD398E53C926}" destId="{BC386E63-31D7-4BA0-A2CC-555E84286754}" srcOrd="1" destOrd="0" presId="urn:microsoft.com/office/officeart/2005/8/layout/hProcess4"/>
    <dgm:cxn modelId="{960DE085-0FCE-44BF-BCC2-2B36FE856859}" type="presOf" srcId="{D9EA714F-8830-41C3-A8B5-9F25C3E0A1E8}" destId="{14D2B13E-348B-4EF8-AB5D-A9641C738D2C}" srcOrd="0" destOrd="0" presId="urn:microsoft.com/office/officeart/2005/8/layout/hProcess4"/>
    <dgm:cxn modelId="{E885A086-7B0A-48BF-B9C2-D928088C5BE1}" type="presOf" srcId="{318615FA-C132-4CD9-8101-0E050B576818}" destId="{62D51230-A134-4DAD-9A8F-D881F6518365}" srcOrd="0" destOrd="2" presId="urn:microsoft.com/office/officeart/2005/8/layout/hProcess4"/>
    <dgm:cxn modelId="{E7AF1887-8ABB-46A6-86D0-EF7B5380BA64}" type="presOf" srcId="{F6917A32-DBC8-4771-B1B8-8E2858EC4687}" destId="{4685BF78-B935-48E1-8BB0-A0DEBACDEE18}" srcOrd="0" destOrd="1" presId="urn:microsoft.com/office/officeart/2005/8/layout/hProcess4"/>
    <dgm:cxn modelId="{22293988-B74D-4227-896A-55A789F1336A}" type="presOf" srcId="{80749CE6-B7DE-456D-A9D7-68E956E6782F}" destId="{C71B7DF7-E667-42F9-8A6A-763C454B1070}" srcOrd="1" destOrd="1" presId="urn:microsoft.com/office/officeart/2005/8/layout/hProcess4"/>
    <dgm:cxn modelId="{09216089-0CFD-41C5-85D4-90EAE506ACC8}" srcId="{B5514E66-C1BE-4046-984A-1EA0C025D6CB}" destId="{AEE7A962-4E16-403D-9BB7-EBA2A6EBCC80}" srcOrd="2" destOrd="0" parTransId="{1647A9E8-45B4-4CCF-9E72-536474F4A166}" sibTransId="{9A753C6A-1D25-4DB9-9DFE-08F5E6933B15}"/>
    <dgm:cxn modelId="{E2A66D8C-BE93-4AAF-8BF3-F09B7BA5B576}" type="presOf" srcId="{E2C24149-BE32-4E8A-AAF1-BF76B5FE6B31}" destId="{C8B9C1D5-3B9F-41CA-82E3-5A545477A5CC}" srcOrd="0" destOrd="0" presId="urn:microsoft.com/office/officeart/2005/8/layout/hProcess4"/>
    <dgm:cxn modelId="{8EC1DC8E-B389-450A-983F-93BFCE1138A0}" srcId="{770D4272-16A4-4661-9E40-1275DBCAAA3E}" destId="{F247763A-FA80-49DB-9390-9E57F499E6F2}" srcOrd="0" destOrd="0" parTransId="{D5A2B2EE-DE26-474E-B387-23798A0D7222}" sibTransId="{E2C24149-BE32-4E8A-AAF1-BF76B5FE6B31}"/>
    <dgm:cxn modelId="{C3620396-4E2B-4366-9B85-D6FD117490FA}" type="presOf" srcId="{FA59AC34-2FD7-4719-9C52-35604B8D04B8}" destId="{1D4EF1FB-F2AD-4FF9-803A-3DFE9CA79835}" srcOrd="0" destOrd="1" presId="urn:microsoft.com/office/officeart/2005/8/layout/hProcess4"/>
    <dgm:cxn modelId="{D3A30599-BC98-4362-919C-8A7397DDF828}" type="presOf" srcId="{98226711-6DF4-489B-9596-E63C6D29905B}" destId="{62D51230-A134-4DAD-9A8F-D881F6518365}" srcOrd="0" destOrd="1" presId="urn:microsoft.com/office/officeart/2005/8/layout/hProcess4"/>
    <dgm:cxn modelId="{0D142E9B-4350-44B2-ADA8-A6B83563703D}" type="presOf" srcId="{34F5FF33-1738-4B70-87CD-A4E821F825CF}" destId="{1D4EF1FB-F2AD-4FF9-803A-3DFE9CA79835}" srcOrd="0" destOrd="0" presId="urn:microsoft.com/office/officeart/2005/8/layout/hProcess4"/>
    <dgm:cxn modelId="{B669F99D-23B1-418F-85FC-0908D671F16A}" srcId="{770D4272-16A4-4661-9E40-1275DBCAAA3E}" destId="{D9EA714F-8830-41C3-A8B5-9F25C3E0A1E8}" srcOrd="3" destOrd="0" parTransId="{05402AFB-12B1-4644-B434-E93E47F9115A}" sibTransId="{86064B3A-4488-408A-BFD2-98A529F004D1}"/>
    <dgm:cxn modelId="{551073A5-9135-48A2-85CC-ED574E0CFD57}" type="presOf" srcId="{B9A304C8-DF1E-44CD-9114-CA6DA80AD5A4}" destId="{FE7B5CFE-C85F-4A6D-BFC9-17315710FE8B}" srcOrd="1" destOrd="0" presId="urn:microsoft.com/office/officeart/2005/8/layout/hProcess4"/>
    <dgm:cxn modelId="{F1C675AB-B6EC-4857-A556-9C22B7034E64}" type="presOf" srcId="{AEE7A962-4E16-403D-9BB7-EBA2A6EBCC80}" destId="{D6225186-0B7C-4825-B8B7-49158E348638}" srcOrd="1" destOrd="2" presId="urn:microsoft.com/office/officeart/2005/8/layout/hProcess4"/>
    <dgm:cxn modelId="{F99B72AC-906E-4C4D-9D34-C5D5A712890B}" type="presOf" srcId="{770D4272-16A4-4661-9E40-1275DBCAAA3E}" destId="{B38DA407-2278-4A4B-ADA3-DDB2CA4855B1}" srcOrd="0" destOrd="0" presId="urn:microsoft.com/office/officeart/2005/8/layout/hProcess4"/>
    <dgm:cxn modelId="{27723AAF-78F3-486E-BC55-4E2158B11A9E}" srcId="{8D8C460C-A08E-4B24-AA57-D52367D0F66D}" destId="{040D30E3-6F9B-4628-98B3-2D11FB47E7E0}" srcOrd="1" destOrd="0" parTransId="{4D2EAC55-4E3C-4AF9-AB9B-E8B9BDC299CA}" sibTransId="{EDDC501B-B7B6-4A5A-B628-286C4392118D}"/>
    <dgm:cxn modelId="{4E1E4AB2-ECAE-471A-886E-96503098542D}" type="presOf" srcId="{C71E8E7C-F575-40AD-ABCC-FADE1714A16D}" destId="{E09F7FD6-71D1-4282-A227-91A0A567E049}" srcOrd="1" destOrd="0" presId="urn:microsoft.com/office/officeart/2005/8/layout/hProcess4"/>
    <dgm:cxn modelId="{E2D30EBA-01ED-4AF9-B42D-CDA064A1F30D}" srcId="{770D4272-16A4-4661-9E40-1275DBCAAA3E}" destId="{2533DF08-655C-433D-AC71-EFE297949D1E}" srcOrd="1" destOrd="0" parTransId="{C29F948E-7C1A-4887-B18F-9A900B01E009}" sibTransId="{442D3E40-7F4A-47A6-9CD9-B11DBC0EA72F}"/>
    <dgm:cxn modelId="{1EFF4ECB-DF16-423B-AF1B-CE95715EBCA9}" srcId="{F247763A-FA80-49DB-9390-9E57F499E6F2}" destId="{3608287A-F037-485A-8216-19D0FFF3AF9A}" srcOrd="0" destOrd="0" parTransId="{88B14E5B-EC08-4D59-9B8B-E332B68A6361}" sibTransId="{4AADFD7B-0128-48AF-8E1D-64A35BA0C8E7}"/>
    <dgm:cxn modelId="{DCDF5ED1-42AE-4DC0-8A60-2D1AF9DB9A5D}" type="presOf" srcId="{040D30E3-6F9B-4628-98B3-2D11FB47E7E0}" destId="{BC386E63-31D7-4BA0-A2CC-555E84286754}" srcOrd="1" destOrd="1" presId="urn:microsoft.com/office/officeart/2005/8/layout/hProcess4"/>
    <dgm:cxn modelId="{40695ED9-8E77-424A-8032-86D69020726F}" type="presOf" srcId="{442D3E40-7F4A-47A6-9CD9-B11DBC0EA72F}" destId="{B1EEFBA5-2C68-4AD4-BEB1-4A40C40ECAD0}" srcOrd="0" destOrd="0" presId="urn:microsoft.com/office/officeart/2005/8/layout/hProcess4"/>
    <dgm:cxn modelId="{572D62DF-AE78-4746-B03B-035E667F2824}" type="presOf" srcId="{1018806A-3E28-45F5-9060-AD398E53C926}" destId="{7E3D0CF4-FAB3-4561-9181-95F53BE1F2C6}" srcOrd="0" destOrd="0" presId="urn:microsoft.com/office/officeart/2005/8/layout/hProcess4"/>
    <dgm:cxn modelId="{58A717E2-874D-4085-AF3C-86C81C7D19FA}" srcId="{2533DF08-655C-433D-AC71-EFE297949D1E}" destId="{98226711-6DF4-489B-9596-E63C6D29905B}" srcOrd="1" destOrd="0" parTransId="{2EDB17BF-976D-4A87-8388-9173887CFE95}" sibTransId="{A898B6FC-F40F-4F8D-ACEF-8DEFC7E67C12}"/>
    <dgm:cxn modelId="{EB1863E2-EF6E-464B-85C9-AEDB0746DB05}" srcId="{D9EA714F-8830-41C3-A8B5-9F25C3E0A1E8}" destId="{F6917A32-DBC8-4771-B1B8-8E2858EC4687}" srcOrd="1" destOrd="0" parTransId="{CB177A1F-4A67-4E50-8F6D-5DB10C811475}" sibTransId="{CD510A3E-B3D2-4A20-BD77-181C4A4ED429}"/>
    <dgm:cxn modelId="{2C47D3E2-C70C-4694-BD35-97B311E4DA60}" type="presOf" srcId="{8D8C460C-A08E-4B24-AA57-D52367D0F66D}" destId="{F923C827-F0A4-452D-91BC-FCD2A5B10C44}" srcOrd="0" destOrd="0" presId="urn:microsoft.com/office/officeart/2005/8/layout/hProcess4"/>
    <dgm:cxn modelId="{6C03EFE5-7EB4-4D69-931D-E4DA68CE3939}" type="presOf" srcId="{234088C8-DE0E-411D-B957-2B0B30B54D11}" destId="{22ADD861-695F-452F-9BC9-E72556D4CA34}" srcOrd="1" destOrd="0" presId="urn:microsoft.com/office/officeart/2005/8/layout/hProcess4"/>
    <dgm:cxn modelId="{46EFE0E8-4C69-4DD0-85A5-F3A77EDE2A38}" srcId="{D9EA714F-8830-41C3-A8B5-9F25C3E0A1E8}" destId="{B9A304C8-DF1E-44CD-9114-CA6DA80AD5A4}" srcOrd="0" destOrd="0" parTransId="{E583F5D5-9D29-46B2-9CBB-69E9A704CDE7}" sibTransId="{53D0EB4F-8D4A-4601-824E-E194352516FD}"/>
    <dgm:cxn modelId="{EB7659EA-1195-4A32-82ED-66D88E1CA314}" type="presOf" srcId="{234088C8-DE0E-411D-B957-2B0B30B54D11}" destId="{62D51230-A134-4DAD-9A8F-D881F6518365}" srcOrd="0" destOrd="0" presId="urn:microsoft.com/office/officeart/2005/8/layout/hProcess4"/>
    <dgm:cxn modelId="{8D6F74EC-8C08-45ED-A04F-977BE5E1A183}" type="presOf" srcId="{34F5FF33-1738-4B70-87CD-A4E821F825CF}" destId="{D6225186-0B7C-4825-B8B7-49158E348638}" srcOrd="1" destOrd="0" presId="urn:microsoft.com/office/officeart/2005/8/layout/hProcess4"/>
    <dgm:cxn modelId="{C8A0F2EE-83BD-4540-A55E-7B6E57DFAFA2}" srcId="{73084322-17BD-4CE5-A4C0-32D2B0E65B4E}" destId="{C71E8E7C-F575-40AD-ABCC-FADE1714A16D}" srcOrd="0" destOrd="0" parTransId="{A491606C-8E2F-4FAF-B4DB-40F83CCCE24E}" sibTransId="{1A485CD0-2938-4C98-BF20-6C874AA37E64}"/>
    <dgm:cxn modelId="{036595F1-0719-47C3-828B-2A09671B08C0}" type="presOf" srcId="{59778323-F689-4303-ABC5-E941C0112BDE}" destId="{A8323C01-B529-4BED-9443-D61ADE89F870}" srcOrd="0" destOrd="0" presId="urn:microsoft.com/office/officeart/2005/8/layout/hProcess4"/>
    <dgm:cxn modelId="{5FFFF5FD-FCEC-4417-BD1A-3AF5A88595DF}" type="presOf" srcId="{73084322-17BD-4CE5-A4C0-32D2B0E65B4E}" destId="{9A3DADD0-3E92-4A14-8D22-F446483960FD}" srcOrd="0" destOrd="0" presId="urn:microsoft.com/office/officeart/2005/8/layout/hProcess4"/>
    <dgm:cxn modelId="{2B40F6F8-E254-4F88-B89A-543CFE3557E5}" type="presParOf" srcId="{B38DA407-2278-4A4B-ADA3-DDB2CA4855B1}" destId="{C79374DE-0CE4-41DB-872B-5591F753B33C}" srcOrd="0" destOrd="0" presId="urn:microsoft.com/office/officeart/2005/8/layout/hProcess4"/>
    <dgm:cxn modelId="{692FA676-BB0E-4F4D-9714-1A89DCC328FA}" type="presParOf" srcId="{B38DA407-2278-4A4B-ADA3-DDB2CA4855B1}" destId="{F98AF352-3828-4FB9-9315-2DD92926573F}" srcOrd="1" destOrd="0" presId="urn:microsoft.com/office/officeart/2005/8/layout/hProcess4"/>
    <dgm:cxn modelId="{2D701BA6-B4E0-4DC4-935C-39F73B8E8E8E}" type="presParOf" srcId="{B38DA407-2278-4A4B-ADA3-DDB2CA4855B1}" destId="{1134C890-3C5E-4EF2-AFE5-43AC8727FF9B}" srcOrd="2" destOrd="0" presId="urn:microsoft.com/office/officeart/2005/8/layout/hProcess4"/>
    <dgm:cxn modelId="{1419CC03-3873-4B2C-8097-1329B1EF5B94}" type="presParOf" srcId="{1134C890-3C5E-4EF2-AFE5-43AC8727FF9B}" destId="{1B389F45-CCD4-439D-8F2E-82C72D6BF742}" srcOrd="0" destOrd="0" presId="urn:microsoft.com/office/officeart/2005/8/layout/hProcess4"/>
    <dgm:cxn modelId="{DA389AA1-0A7E-4651-A949-CD1DE397921B}" type="presParOf" srcId="{1B389F45-CCD4-439D-8F2E-82C72D6BF742}" destId="{0E9C6541-ACEA-498B-BF59-89346AE4CCCB}" srcOrd="0" destOrd="0" presId="urn:microsoft.com/office/officeart/2005/8/layout/hProcess4"/>
    <dgm:cxn modelId="{E783BCD1-DD7B-4976-97C6-17CEF0E6C67D}" type="presParOf" srcId="{1B389F45-CCD4-439D-8F2E-82C72D6BF742}" destId="{E9FD1ECA-CF71-4D9B-984B-D24359710856}" srcOrd="1" destOrd="0" presId="urn:microsoft.com/office/officeart/2005/8/layout/hProcess4"/>
    <dgm:cxn modelId="{57C998C0-8358-453C-AF76-BA40AC93D2DE}" type="presParOf" srcId="{1B389F45-CCD4-439D-8F2E-82C72D6BF742}" destId="{C71B7DF7-E667-42F9-8A6A-763C454B1070}" srcOrd="2" destOrd="0" presId="urn:microsoft.com/office/officeart/2005/8/layout/hProcess4"/>
    <dgm:cxn modelId="{9BE91AC9-E908-4554-91B2-D718C67B27A1}" type="presParOf" srcId="{1B389F45-CCD4-439D-8F2E-82C72D6BF742}" destId="{7818567A-EDF0-431F-822A-857610021015}" srcOrd="3" destOrd="0" presId="urn:microsoft.com/office/officeart/2005/8/layout/hProcess4"/>
    <dgm:cxn modelId="{2B63E60F-1B9E-4C0D-A8D1-664918DBDA43}" type="presParOf" srcId="{1B389F45-CCD4-439D-8F2E-82C72D6BF742}" destId="{8A264C69-8D6F-4EFC-A5F6-BD8F19F8B4CF}" srcOrd="4" destOrd="0" presId="urn:microsoft.com/office/officeart/2005/8/layout/hProcess4"/>
    <dgm:cxn modelId="{0EE43154-93E1-44E4-812F-944650D14FDF}" type="presParOf" srcId="{1134C890-3C5E-4EF2-AFE5-43AC8727FF9B}" destId="{C8B9C1D5-3B9F-41CA-82E3-5A545477A5CC}" srcOrd="1" destOrd="0" presId="urn:microsoft.com/office/officeart/2005/8/layout/hProcess4"/>
    <dgm:cxn modelId="{D1BC65E9-9E05-4AF8-A879-118DCF2582C1}" type="presParOf" srcId="{1134C890-3C5E-4EF2-AFE5-43AC8727FF9B}" destId="{1E4D4458-A573-43BA-A5FE-60AEDD2B0D51}" srcOrd="2" destOrd="0" presId="urn:microsoft.com/office/officeart/2005/8/layout/hProcess4"/>
    <dgm:cxn modelId="{B6E2475C-FEAB-4B00-90B6-7804EC64F2B7}" type="presParOf" srcId="{1E4D4458-A573-43BA-A5FE-60AEDD2B0D51}" destId="{C3C32A40-CF0D-4A2B-BB2F-0E4854B1ADCA}" srcOrd="0" destOrd="0" presId="urn:microsoft.com/office/officeart/2005/8/layout/hProcess4"/>
    <dgm:cxn modelId="{926C4D58-FF4A-4986-85C1-A21B7E47E80C}" type="presParOf" srcId="{1E4D4458-A573-43BA-A5FE-60AEDD2B0D51}" destId="{62D51230-A134-4DAD-9A8F-D881F6518365}" srcOrd="1" destOrd="0" presId="urn:microsoft.com/office/officeart/2005/8/layout/hProcess4"/>
    <dgm:cxn modelId="{C140832D-E50B-41DA-A046-912AD8A882F4}" type="presParOf" srcId="{1E4D4458-A573-43BA-A5FE-60AEDD2B0D51}" destId="{22ADD861-695F-452F-9BC9-E72556D4CA34}" srcOrd="2" destOrd="0" presId="urn:microsoft.com/office/officeart/2005/8/layout/hProcess4"/>
    <dgm:cxn modelId="{03F74B8F-2326-4E53-AFA9-C0E855696D61}" type="presParOf" srcId="{1E4D4458-A573-43BA-A5FE-60AEDD2B0D51}" destId="{A826F951-1E00-4F9B-B923-675F42BE3E56}" srcOrd="3" destOrd="0" presId="urn:microsoft.com/office/officeart/2005/8/layout/hProcess4"/>
    <dgm:cxn modelId="{63E2DB49-75FE-42CD-89AA-10F780237F12}" type="presParOf" srcId="{1E4D4458-A573-43BA-A5FE-60AEDD2B0D51}" destId="{8F5AA26D-85DF-40E9-B8FE-53769D6F9C04}" srcOrd="4" destOrd="0" presId="urn:microsoft.com/office/officeart/2005/8/layout/hProcess4"/>
    <dgm:cxn modelId="{6D7A48F3-41BA-44B6-AA37-B6BD710521AF}" type="presParOf" srcId="{1134C890-3C5E-4EF2-AFE5-43AC8727FF9B}" destId="{B1EEFBA5-2C68-4AD4-BEB1-4A40C40ECAD0}" srcOrd="3" destOrd="0" presId="urn:microsoft.com/office/officeart/2005/8/layout/hProcess4"/>
    <dgm:cxn modelId="{FB61F31D-E3AE-43EC-B1AC-BFFBB37AB415}" type="presParOf" srcId="{1134C890-3C5E-4EF2-AFE5-43AC8727FF9B}" destId="{84D3187C-5039-456B-BB7A-869E0E76EFAA}" srcOrd="4" destOrd="0" presId="urn:microsoft.com/office/officeart/2005/8/layout/hProcess4"/>
    <dgm:cxn modelId="{E79B2F0C-7605-4A50-8016-05A538CDDA68}" type="presParOf" srcId="{84D3187C-5039-456B-BB7A-869E0E76EFAA}" destId="{1411DE9D-E83D-4285-9774-A66AFE7EBF3D}" srcOrd="0" destOrd="0" presId="urn:microsoft.com/office/officeart/2005/8/layout/hProcess4"/>
    <dgm:cxn modelId="{8D8D51E0-C4D2-4813-8035-198BEB314C17}" type="presParOf" srcId="{84D3187C-5039-456B-BB7A-869E0E76EFAA}" destId="{7E3D0CF4-FAB3-4561-9181-95F53BE1F2C6}" srcOrd="1" destOrd="0" presId="urn:microsoft.com/office/officeart/2005/8/layout/hProcess4"/>
    <dgm:cxn modelId="{C7937179-9D15-4CA6-AF20-7344D66827C6}" type="presParOf" srcId="{84D3187C-5039-456B-BB7A-869E0E76EFAA}" destId="{BC386E63-31D7-4BA0-A2CC-555E84286754}" srcOrd="2" destOrd="0" presId="urn:microsoft.com/office/officeart/2005/8/layout/hProcess4"/>
    <dgm:cxn modelId="{3ECC1012-54BA-491C-AC98-E02B035821B5}" type="presParOf" srcId="{84D3187C-5039-456B-BB7A-869E0E76EFAA}" destId="{F923C827-F0A4-452D-91BC-FCD2A5B10C44}" srcOrd="3" destOrd="0" presId="urn:microsoft.com/office/officeart/2005/8/layout/hProcess4"/>
    <dgm:cxn modelId="{28556535-BE59-4422-B184-CA5168E08164}" type="presParOf" srcId="{84D3187C-5039-456B-BB7A-869E0E76EFAA}" destId="{19D84F69-413F-4A51-830A-D4BB7D729D42}" srcOrd="4" destOrd="0" presId="urn:microsoft.com/office/officeart/2005/8/layout/hProcess4"/>
    <dgm:cxn modelId="{5E440A8F-52DA-4EEF-844E-0E1A03C4DDA1}" type="presParOf" srcId="{1134C890-3C5E-4EF2-AFE5-43AC8727FF9B}" destId="{A8323C01-B529-4BED-9443-D61ADE89F870}" srcOrd="5" destOrd="0" presId="urn:microsoft.com/office/officeart/2005/8/layout/hProcess4"/>
    <dgm:cxn modelId="{DFFF2C37-EA3C-42D6-BD53-580BC1B6886E}" type="presParOf" srcId="{1134C890-3C5E-4EF2-AFE5-43AC8727FF9B}" destId="{34C7DD8D-34D9-4CE6-BAE5-A5E481BD9366}" srcOrd="6" destOrd="0" presId="urn:microsoft.com/office/officeart/2005/8/layout/hProcess4"/>
    <dgm:cxn modelId="{BB8421BA-B976-467E-9089-75D94151FF05}" type="presParOf" srcId="{34C7DD8D-34D9-4CE6-BAE5-A5E481BD9366}" destId="{25D30C22-77FE-402F-8D70-1CA0F87568A3}" srcOrd="0" destOrd="0" presId="urn:microsoft.com/office/officeart/2005/8/layout/hProcess4"/>
    <dgm:cxn modelId="{B9A62AB3-E321-4B82-AB79-32A5BB86DFC2}" type="presParOf" srcId="{34C7DD8D-34D9-4CE6-BAE5-A5E481BD9366}" destId="{4685BF78-B935-48E1-8BB0-A0DEBACDEE18}" srcOrd="1" destOrd="0" presId="urn:microsoft.com/office/officeart/2005/8/layout/hProcess4"/>
    <dgm:cxn modelId="{778876ED-6E82-4DA6-A633-49B64F228160}" type="presParOf" srcId="{34C7DD8D-34D9-4CE6-BAE5-A5E481BD9366}" destId="{FE7B5CFE-C85F-4A6D-BFC9-17315710FE8B}" srcOrd="2" destOrd="0" presId="urn:microsoft.com/office/officeart/2005/8/layout/hProcess4"/>
    <dgm:cxn modelId="{31799CC8-23DA-42F8-B5D5-4A1CBC2F370B}" type="presParOf" srcId="{34C7DD8D-34D9-4CE6-BAE5-A5E481BD9366}" destId="{14D2B13E-348B-4EF8-AB5D-A9641C738D2C}" srcOrd="3" destOrd="0" presId="urn:microsoft.com/office/officeart/2005/8/layout/hProcess4"/>
    <dgm:cxn modelId="{0A1B44EA-E259-4784-8755-B90432B99C73}" type="presParOf" srcId="{34C7DD8D-34D9-4CE6-BAE5-A5E481BD9366}" destId="{7B5D7F71-A16F-4407-A3CD-D5EA0B13C759}" srcOrd="4" destOrd="0" presId="urn:microsoft.com/office/officeart/2005/8/layout/hProcess4"/>
    <dgm:cxn modelId="{CC01C867-21CE-4F61-BD56-2F0A8A36036B}" type="presParOf" srcId="{1134C890-3C5E-4EF2-AFE5-43AC8727FF9B}" destId="{B77C8404-89CB-4EFF-A9CF-2C57442B710D}" srcOrd="7" destOrd="0" presId="urn:microsoft.com/office/officeart/2005/8/layout/hProcess4"/>
    <dgm:cxn modelId="{97C10F0A-30D6-4021-96DF-2658B8E6BFD9}" type="presParOf" srcId="{1134C890-3C5E-4EF2-AFE5-43AC8727FF9B}" destId="{CED52A8D-C106-47D8-9A96-7E5BBF903A81}" srcOrd="8" destOrd="0" presId="urn:microsoft.com/office/officeart/2005/8/layout/hProcess4"/>
    <dgm:cxn modelId="{A3C72FC1-4A98-4FBB-A920-CFE069A52A03}" type="presParOf" srcId="{CED52A8D-C106-47D8-9A96-7E5BBF903A81}" destId="{26C56FD3-7D06-44E8-825A-70A2C6163E75}" srcOrd="0" destOrd="0" presId="urn:microsoft.com/office/officeart/2005/8/layout/hProcess4"/>
    <dgm:cxn modelId="{443A1BF5-ADF1-42F0-855E-2BEE8F64D7A7}" type="presParOf" srcId="{CED52A8D-C106-47D8-9A96-7E5BBF903A81}" destId="{766781DE-0542-48A4-9CAD-AB0758B54777}" srcOrd="1" destOrd="0" presId="urn:microsoft.com/office/officeart/2005/8/layout/hProcess4"/>
    <dgm:cxn modelId="{D402637C-F0F9-42CB-9BDB-B47F9E059410}" type="presParOf" srcId="{CED52A8D-C106-47D8-9A96-7E5BBF903A81}" destId="{E09F7FD6-71D1-4282-A227-91A0A567E049}" srcOrd="2" destOrd="0" presId="urn:microsoft.com/office/officeart/2005/8/layout/hProcess4"/>
    <dgm:cxn modelId="{6327A933-A646-46D5-BBB0-7FFC1478ED57}" type="presParOf" srcId="{CED52A8D-C106-47D8-9A96-7E5BBF903A81}" destId="{9A3DADD0-3E92-4A14-8D22-F446483960FD}" srcOrd="3" destOrd="0" presId="urn:microsoft.com/office/officeart/2005/8/layout/hProcess4"/>
    <dgm:cxn modelId="{F2B23D69-4924-41DD-ABEA-42B4DCF272B6}" type="presParOf" srcId="{CED52A8D-C106-47D8-9A96-7E5BBF903A81}" destId="{FB7F8809-6765-43DF-8643-34353DC98E0B}" srcOrd="4" destOrd="0" presId="urn:microsoft.com/office/officeart/2005/8/layout/hProcess4"/>
    <dgm:cxn modelId="{3B929874-D0C9-4C40-B2AB-9CE55EC18FE3}" type="presParOf" srcId="{1134C890-3C5E-4EF2-AFE5-43AC8727FF9B}" destId="{BDAD6B4F-41C8-447C-B0E6-D9C38D1AF01F}" srcOrd="9" destOrd="0" presId="urn:microsoft.com/office/officeart/2005/8/layout/hProcess4"/>
    <dgm:cxn modelId="{5E90D03A-05FD-450B-8408-7BA2F6173285}" type="presParOf" srcId="{1134C890-3C5E-4EF2-AFE5-43AC8727FF9B}" destId="{D107DFFC-6074-4183-8F1C-2F40618CDDB0}" srcOrd="10" destOrd="0" presId="urn:microsoft.com/office/officeart/2005/8/layout/hProcess4"/>
    <dgm:cxn modelId="{83B1E466-CF7B-4F12-856E-19192D3EACC4}" type="presParOf" srcId="{D107DFFC-6074-4183-8F1C-2F40618CDDB0}" destId="{1402ECC5-F0F8-4E52-A856-3535E90C972F}" srcOrd="0" destOrd="0" presId="urn:microsoft.com/office/officeart/2005/8/layout/hProcess4"/>
    <dgm:cxn modelId="{FAD8D0B2-94A9-40DA-9396-09C410809496}" type="presParOf" srcId="{D107DFFC-6074-4183-8F1C-2F40618CDDB0}" destId="{1D4EF1FB-F2AD-4FF9-803A-3DFE9CA79835}" srcOrd="1" destOrd="0" presId="urn:microsoft.com/office/officeart/2005/8/layout/hProcess4"/>
    <dgm:cxn modelId="{4EA90480-0578-469E-9175-9E1CD1C91969}" type="presParOf" srcId="{D107DFFC-6074-4183-8F1C-2F40618CDDB0}" destId="{D6225186-0B7C-4825-B8B7-49158E348638}" srcOrd="2" destOrd="0" presId="urn:microsoft.com/office/officeart/2005/8/layout/hProcess4"/>
    <dgm:cxn modelId="{035E39EB-0F78-4DE6-A7E1-F6242C4617D6}" type="presParOf" srcId="{D107DFFC-6074-4183-8F1C-2F40618CDDB0}" destId="{F9A63B40-3514-47B1-A2AC-6551675C55E4}" srcOrd="3" destOrd="0" presId="urn:microsoft.com/office/officeart/2005/8/layout/hProcess4"/>
    <dgm:cxn modelId="{F659ACD4-53C1-40D8-A647-0190A98C5D4F}" type="presParOf" srcId="{D107DFFC-6074-4183-8F1C-2F40618CDDB0}" destId="{A51B0619-814A-4111-AD12-57F8AD35819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A8F7-561C-4453-953A-FB9B65581750}">
      <dsp:nvSpPr>
        <dsp:cNvPr id="0" name=""/>
        <dsp:cNvSpPr/>
      </dsp:nvSpPr>
      <dsp:spPr>
        <a:xfrm>
          <a:off x="24497" y="84916"/>
          <a:ext cx="1687229" cy="799938"/>
        </a:xfrm>
        <a:prstGeom prst="rightArrow">
          <a:avLst>
            <a:gd name="adj1" fmla="val 50000"/>
            <a:gd name="adj2" fmla="val 50000"/>
          </a:avLst>
        </a:prstGeom>
        <a:solidFill>
          <a:srgbClr val="49A80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26990" numCol="1" spcCol="1270" anchor="ctr" anchorCtr="0">
          <a:noAutofit/>
        </a:bodyPr>
        <a:lstStyle/>
        <a:p>
          <a:pPr marL="0" lvl="0" indent="0" algn="l" defTabSz="711200">
            <a:lnSpc>
              <a:spcPct val="90000"/>
            </a:lnSpc>
            <a:spcBef>
              <a:spcPct val="0"/>
            </a:spcBef>
            <a:spcAft>
              <a:spcPct val="35000"/>
            </a:spcAft>
            <a:buNone/>
          </a:pPr>
          <a:r>
            <a:rPr lang="en-US" sz="1600" b="1" kern="1200" dirty="0"/>
            <a:t>Step 1:</a:t>
          </a:r>
        </a:p>
      </dsp:txBody>
      <dsp:txXfrm>
        <a:off x="24497" y="284901"/>
        <a:ext cx="1487245" cy="399969"/>
      </dsp:txXfrm>
    </dsp:sp>
    <dsp:sp modelId="{2F68162F-F21B-49D6-A68F-53E73E064AFB}">
      <dsp:nvSpPr>
        <dsp:cNvPr id="0" name=""/>
        <dsp:cNvSpPr/>
      </dsp:nvSpPr>
      <dsp:spPr>
        <a:xfrm>
          <a:off x="15928" y="797968"/>
          <a:ext cx="1691733" cy="154097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Register patient and provide a patient pass for all visits on same day</a:t>
          </a:r>
        </a:p>
      </dsp:txBody>
      <dsp:txXfrm>
        <a:off x="15928" y="797968"/>
        <a:ext cx="1691733" cy="1540975"/>
      </dsp:txXfrm>
    </dsp:sp>
    <dsp:sp modelId="{E9F7224D-A050-438B-806C-018A1691F103}">
      <dsp:nvSpPr>
        <dsp:cNvPr id="0" name=""/>
        <dsp:cNvSpPr/>
      </dsp:nvSpPr>
      <dsp:spPr>
        <a:xfrm>
          <a:off x="1718951" y="271864"/>
          <a:ext cx="1739979" cy="799938"/>
        </a:xfrm>
        <a:prstGeom prst="rightArrow">
          <a:avLst>
            <a:gd name="adj1" fmla="val 50000"/>
            <a:gd name="adj2" fmla="val 50000"/>
          </a:avLst>
        </a:prstGeom>
        <a:solidFill>
          <a:srgbClr val="E7941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26990" numCol="1" spcCol="1270" anchor="ctr" anchorCtr="0">
          <a:noAutofit/>
        </a:bodyPr>
        <a:lstStyle/>
        <a:p>
          <a:pPr marL="0" lvl="0" indent="0" algn="l" defTabSz="711200">
            <a:lnSpc>
              <a:spcPct val="90000"/>
            </a:lnSpc>
            <a:spcBef>
              <a:spcPct val="0"/>
            </a:spcBef>
            <a:spcAft>
              <a:spcPct val="35000"/>
            </a:spcAft>
            <a:buNone/>
          </a:pPr>
          <a:r>
            <a:rPr lang="en-US" sz="1600" b="1" kern="1200" dirty="0"/>
            <a:t>Step 2:</a:t>
          </a:r>
        </a:p>
      </dsp:txBody>
      <dsp:txXfrm>
        <a:off x="1718951" y="471849"/>
        <a:ext cx="1539995" cy="399969"/>
      </dsp:txXfrm>
    </dsp:sp>
    <dsp:sp modelId="{ABCE11E4-86D0-473E-B016-50C30C4467B4}">
      <dsp:nvSpPr>
        <dsp:cNvPr id="0" name=""/>
        <dsp:cNvSpPr/>
      </dsp:nvSpPr>
      <dsp:spPr>
        <a:xfrm>
          <a:off x="1707662" y="1064614"/>
          <a:ext cx="1691733" cy="154097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Patient Scans Patient Pass </a:t>
          </a:r>
          <a:r>
            <a:rPr lang="en-US" sz="1900" i="1" kern="1200" dirty="0"/>
            <a:t>(prior to each subsequent visit)</a:t>
          </a:r>
        </a:p>
      </dsp:txBody>
      <dsp:txXfrm>
        <a:off x="1707662" y="1064614"/>
        <a:ext cx="1691733" cy="1540975"/>
      </dsp:txXfrm>
    </dsp:sp>
    <dsp:sp modelId="{8311B1EA-87A5-4015-A55A-DE8D88EFDB9B}">
      <dsp:nvSpPr>
        <dsp:cNvPr id="0" name=""/>
        <dsp:cNvSpPr/>
      </dsp:nvSpPr>
      <dsp:spPr>
        <a:xfrm>
          <a:off x="3399396" y="714393"/>
          <a:ext cx="2109174" cy="799938"/>
        </a:xfrm>
        <a:prstGeom prst="rightArrow">
          <a:avLst>
            <a:gd name="adj1" fmla="val 50000"/>
            <a:gd name="adj2" fmla="val 5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26990" numCol="1" spcCol="1270" anchor="ctr" anchorCtr="0">
          <a:noAutofit/>
        </a:bodyPr>
        <a:lstStyle/>
        <a:p>
          <a:pPr marL="0" lvl="0" indent="0" algn="l" defTabSz="711200">
            <a:lnSpc>
              <a:spcPct val="90000"/>
            </a:lnSpc>
            <a:spcBef>
              <a:spcPct val="0"/>
            </a:spcBef>
            <a:spcAft>
              <a:spcPct val="35000"/>
            </a:spcAft>
            <a:buNone/>
          </a:pPr>
          <a:r>
            <a:rPr lang="en-US" sz="1600" b="1" kern="1200" dirty="0"/>
            <a:t>Step 3:</a:t>
          </a:r>
        </a:p>
      </dsp:txBody>
      <dsp:txXfrm>
        <a:off x="3399396" y="914378"/>
        <a:ext cx="1909190" cy="399969"/>
      </dsp:txXfrm>
    </dsp:sp>
    <dsp:sp modelId="{DE311E2F-0B82-4E44-A661-18A8B2B9FD08}">
      <dsp:nvSpPr>
        <dsp:cNvPr id="0" name=""/>
        <dsp:cNvSpPr/>
      </dsp:nvSpPr>
      <dsp:spPr>
        <a:xfrm>
          <a:off x="3399396" y="1331260"/>
          <a:ext cx="1691733" cy="151842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Patient takes a seat</a:t>
          </a:r>
        </a:p>
      </dsp:txBody>
      <dsp:txXfrm>
        <a:off x="3399396" y="1331260"/>
        <a:ext cx="1691733" cy="1518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D1ECA-CF71-4D9B-984B-D24359710856}">
      <dsp:nvSpPr>
        <dsp:cNvPr id="0" name=""/>
        <dsp:cNvSpPr/>
      </dsp:nvSpPr>
      <dsp:spPr>
        <a:xfrm>
          <a:off x="3282" y="1072323"/>
          <a:ext cx="1256929" cy="103670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Registration (all appointments)</a:t>
          </a:r>
        </a:p>
        <a:p>
          <a:pPr marL="57150" lvl="1" indent="-57150" algn="l" defTabSz="400050">
            <a:lnSpc>
              <a:spcPct val="90000"/>
            </a:lnSpc>
            <a:spcBef>
              <a:spcPct val="0"/>
            </a:spcBef>
            <a:spcAft>
              <a:spcPct val="15000"/>
            </a:spcAft>
            <a:buChar char="•"/>
          </a:pPr>
          <a:r>
            <a:rPr lang="en-US" sz="900" kern="1200" dirty="0"/>
            <a:t>Print Patient Passes</a:t>
          </a:r>
        </a:p>
      </dsp:txBody>
      <dsp:txXfrm>
        <a:off x="27139" y="1096180"/>
        <a:ext cx="1209215" cy="766838"/>
      </dsp:txXfrm>
    </dsp:sp>
    <dsp:sp modelId="{C8B9C1D5-3B9F-41CA-82E3-5A545477A5CC}">
      <dsp:nvSpPr>
        <dsp:cNvPr id="0" name=""/>
        <dsp:cNvSpPr/>
      </dsp:nvSpPr>
      <dsp:spPr>
        <a:xfrm>
          <a:off x="671452" y="1182070"/>
          <a:ext cx="1588790" cy="1588790"/>
        </a:xfrm>
        <a:prstGeom prst="leftCircularArrow">
          <a:avLst>
            <a:gd name="adj1" fmla="val 4421"/>
            <a:gd name="adj2" fmla="val 560868"/>
            <a:gd name="adj3" fmla="val 2336379"/>
            <a:gd name="adj4" fmla="val 9024489"/>
            <a:gd name="adj5" fmla="val 515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18567A-EDF0-431F-822A-857610021015}">
      <dsp:nvSpPr>
        <dsp:cNvPr id="0" name=""/>
        <dsp:cNvSpPr/>
      </dsp:nvSpPr>
      <dsp:spPr>
        <a:xfrm>
          <a:off x="282599" y="1886876"/>
          <a:ext cx="1117270" cy="44430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7:50 A.M.</a:t>
          </a:r>
        </a:p>
      </dsp:txBody>
      <dsp:txXfrm>
        <a:off x="295612" y="1899889"/>
        <a:ext cx="1091244" cy="418275"/>
      </dsp:txXfrm>
    </dsp:sp>
    <dsp:sp modelId="{62D51230-A134-4DAD-9A8F-D881F6518365}">
      <dsp:nvSpPr>
        <dsp:cNvPr id="0" name=""/>
        <dsp:cNvSpPr/>
      </dsp:nvSpPr>
      <dsp:spPr>
        <a:xfrm>
          <a:off x="1734331" y="1072323"/>
          <a:ext cx="1256929" cy="103670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4264624"/>
              <a:satOff val="2424"/>
              <a:lumOff val="-2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Patient Scans pass at Arrival Station</a:t>
          </a:r>
        </a:p>
        <a:p>
          <a:pPr marL="57150" lvl="1" indent="-57150" algn="l" defTabSz="400050">
            <a:lnSpc>
              <a:spcPct val="90000"/>
            </a:lnSpc>
            <a:spcBef>
              <a:spcPct val="0"/>
            </a:spcBef>
            <a:spcAft>
              <a:spcPct val="15000"/>
            </a:spcAft>
            <a:buChar char="•"/>
          </a:pPr>
          <a:r>
            <a:rPr lang="en-US" sz="900" kern="1200" dirty="0">
              <a:solidFill>
                <a:srgbClr val="C00000"/>
              </a:solidFill>
            </a:rPr>
            <a:t>PT Team Notified of patient arrival</a:t>
          </a:r>
        </a:p>
        <a:p>
          <a:pPr marL="57150" lvl="1" indent="-57150" algn="l" defTabSz="400050">
            <a:lnSpc>
              <a:spcPct val="90000"/>
            </a:lnSpc>
            <a:spcBef>
              <a:spcPct val="0"/>
            </a:spcBef>
            <a:spcAft>
              <a:spcPct val="15000"/>
            </a:spcAft>
            <a:buChar char="•"/>
          </a:pPr>
          <a:r>
            <a:rPr lang="en-US" sz="900" kern="1200" dirty="0"/>
            <a:t>PT appointment</a:t>
          </a:r>
        </a:p>
      </dsp:txBody>
      <dsp:txXfrm>
        <a:off x="1758188" y="1318330"/>
        <a:ext cx="1209215" cy="766838"/>
      </dsp:txXfrm>
    </dsp:sp>
    <dsp:sp modelId="{B1EEFBA5-2C68-4AD4-BEB1-4A40C40ECAD0}">
      <dsp:nvSpPr>
        <dsp:cNvPr id="0" name=""/>
        <dsp:cNvSpPr/>
      </dsp:nvSpPr>
      <dsp:spPr>
        <a:xfrm>
          <a:off x="2392028" y="369840"/>
          <a:ext cx="1749398" cy="1749398"/>
        </a:xfrm>
        <a:prstGeom prst="circularArrow">
          <a:avLst>
            <a:gd name="adj1" fmla="val 4015"/>
            <a:gd name="adj2" fmla="val 504363"/>
            <a:gd name="adj3" fmla="val 19320126"/>
            <a:gd name="adj4" fmla="val 12575511"/>
            <a:gd name="adj5" fmla="val 4684"/>
          </a:avLst>
        </a:prstGeom>
        <a:solidFill>
          <a:schemeClr val="accent5">
            <a:hueOff val="-5330780"/>
            <a:satOff val="3030"/>
            <a:lumOff val="-25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26F951-1E00-4F9B-B923-675F42BE3E56}">
      <dsp:nvSpPr>
        <dsp:cNvPr id="0" name=""/>
        <dsp:cNvSpPr/>
      </dsp:nvSpPr>
      <dsp:spPr>
        <a:xfrm>
          <a:off x="2013649" y="850172"/>
          <a:ext cx="1117270" cy="444301"/>
        </a:xfrm>
        <a:prstGeom prst="roundRect">
          <a:avLst>
            <a:gd name="adj" fmla="val 10000"/>
          </a:avLst>
        </a:prstGeom>
        <a:solidFill>
          <a:schemeClr val="accent5">
            <a:hueOff val="-4264624"/>
            <a:satOff val="2424"/>
            <a:lumOff val="-2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8:00 A.M.</a:t>
          </a:r>
        </a:p>
      </dsp:txBody>
      <dsp:txXfrm>
        <a:off x="2026662" y="863185"/>
        <a:ext cx="1091244" cy="418275"/>
      </dsp:txXfrm>
    </dsp:sp>
    <dsp:sp modelId="{7E3D0CF4-FAB3-4561-9181-95F53BE1F2C6}">
      <dsp:nvSpPr>
        <dsp:cNvPr id="0" name=""/>
        <dsp:cNvSpPr/>
      </dsp:nvSpPr>
      <dsp:spPr>
        <a:xfrm>
          <a:off x="3465381" y="1072323"/>
          <a:ext cx="1256929" cy="103670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8529249"/>
              <a:satOff val="4848"/>
              <a:lumOff val="-4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Patient attempts to scan pass at Radiology dept.</a:t>
          </a:r>
        </a:p>
        <a:p>
          <a:pPr marL="57150" lvl="1" indent="-57150" algn="l" defTabSz="400050">
            <a:lnSpc>
              <a:spcPct val="90000"/>
            </a:lnSpc>
            <a:spcBef>
              <a:spcPct val="0"/>
            </a:spcBef>
            <a:spcAft>
              <a:spcPct val="15000"/>
            </a:spcAft>
            <a:buChar char="•"/>
          </a:pPr>
          <a:r>
            <a:rPr lang="en-US" sz="900" kern="1200" dirty="0"/>
            <a:t>Notified: Too early!</a:t>
          </a:r>
        </a:p>
      </dsp:txBody>
      <dsp:txXfrm>
        <a:off x="3489238" y="1096180"/>
        <a:ext cx="1209215" cy="766838"/>
      </dsp:txXfrm>
    </dsp:sp>
    <dsp:sp modelId="{A8323C01-B529-4BED-9443-D61ADE89F870}">
      <dsp:nvSpPr>
        <dsp:cNvPr id="0" name=""/>
        <dsp:cNvSpPr/>
      </dsp:nvSpPr>
      <dsp:spPr>
        <a:xfrm>
          <a:off x="4133552" y="1182070"/>
          <a:ext cx="1588790" cy="1588790"/>
        </a:xfrm>
        <a:prstGeom prst="leftCircularArrow">
          <a:avLst>
            <a:gd name="adj1" fmla="val 4421"/>
            <a:gd name="adj2" fmla="val 560868"/>
            <a:gd name="adj3" fmla="val 2336379"/>
            <a:gd name="adj4" fmla="val 9024489"/>
            <a:gd name="adj5" fmla="val 5158"/>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23C827-F0A4-452D-91BC-FCD2A5B10C44}">
      <dsp:nvSpPr>
        <dsp:cNvPr id="0" name=""/>
        <dsp:cNvSpPr/>
      </dsp:nvSpPr>
      <dsp:spPr>
        <a:xfrm>
          <a:off x="3744698" y="1886876"/>
          <a:ext cx="1117270" cy="444301"/>
        </a:xfrm>
        <a:prstGeom prst="roundRect">
          <a:avLst>
            <a:gd name="adj" fmla="val 10000"/>
          </a:avLst>
        </a:prstGeom>
        <a:solidFill>
          <a:schemeClr val="accent5">
            <a:hueOff val="-8529249"/>
            <a:satOff val="4848"/>
            <a:lumOff val="-4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9:00 A.M.</a:t>
          </a:r>
        </a:p>
      </dsp:txBody>
      <dsp:txXfrm>
        <a:off x="3757711" y="1899889"/>
        <a:ext cx="1091244" cy="418275"/>
      </dsp:txXfrm>
    </dsp:sp>
    <dsp:sp modelId="{4685BF78-B935-48E1-8BB0-A0DEBACDEE18}">
      <dsp:nvSpPr>
        <dsp:cNvPr id="0" name=""/>
        <dsp:cNvSpPr/>
      </dsp:nvSpPr>
      <dsp:spPr>
        <a:xfrm>
          <a:off x="5196430" y="1072323"/>
          <a:ext cx="1256929" cy="103670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2793873"/>
              <a:satOff val="7271"/>
              <a:lumOff val="-6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Patient scans pass at Radiology dept.</a:t>
          </a:r>
        </a:p>
        <a:p>
          <a:pPr marL="57150" lvl="1" indent="-57150" algn="l" defTabSz="400050">
            <a:lnSpc>
              <a:spcPct val="90000"/>
            </a:lnSpc>
            <a:spcBef>
              <a:spcPct val="0"/>
            </a:spcBef>
            <a:spcAft>
              <a:spcPct val="15000"/>
            </a:spcAft>
            <a:buChar char="•"/>
          </a:pPr>
          <a:r>
            <a:rPr lang="en-US" sz="900" kern="1200" dirty="0">
              <a:solidFill>
                <a:srgbClr val="C00000"/>
              </a:solidFill>
            </a:rPr>
            <a:t>Radiology Team Notified of patient arrival</a:t>
          </a:r>
        </a:p>
      </dsp:txBody>
      <dsp:txXfrm>
        <a:off x="5220287" y="1318330"/>
        <a:ext cx="1209215" cy="766838"/>
      </dsp:txXfrm>
    </dsp:sp>
    <dsp:sp modelId="{B77C8404-89CB-4EFF-A9CF-2C57442B710D}">
      <dsp:nvSpPr>
        <dsp:cNvPr id="0" name=""/>
        <dsp:cNvSpPr/>
      </dsp:nvSpPr>
      <dsp:spPr>
        <a:xfrm>
          <a:off x="5854127" y="369840"/>
          <a:ext cx="1749398" cy="1749398"/>
        </a:xfrm>
        <a:prstGeom prst="circularArrow">
          <a:avLst>
            <a:gd name="adj1" fmla="val 4015"/>
            <a:gd name="adj2" fmla="val 504363"/>
            <a:gd name="adj3" fmla="val 19320126"/>
            <a:gd name="adj4" fmla="val 12575511"/>
            <a:gd name="adj5" fmla="val 4684"/>
          </a:avLst>
        </a:prstGeom>
        <a:solidFill>
          <a:schemeClr val="accent5">
            <a:hueOff val="-15992340"/>
            <a:satOff val="9089"/>
            <a:lumOff val="-75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D2B13E-348B-4EF8-AB5D-A9641C738D2C}">
      <dsp:nvSpPr>
        <dsp:cNvPr id="0" name=""/>
        <dsp:cNvSpPr/>
      </dsp:nvSpPr>
      <dsp:spPr>
        <a:xfrm>
          <a:off x="5475748" y="850172"/>
          <a:ext cx="1117270" cy="444301"/>
        </a:xfrm>
        <a:prstGeom prst="roundRect">
          <a:avLst>
            <a:gd name="adj" fmla="val 10000"/>
          </a:avLst>
        </a:prstGeom>
        <a:solidFill>
          <a:schemeClr val="accent5">
            <a:hueOff val="-12793873"/>
            <a:satOff val="7271"/>
            <a:lumOff val="-6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9:15 A.M.</a:t>
          </a:r>
        </a:p>
      </dsp:txBody>
      <dsp:txXfrm>
        <a:off x="5488761" y="863185"/>
        <a:ext cx="1091244" cy="418275"/>
      </dsp:txXfrm>
    </dsp:sp>
    <dsp:sp modelId="{766781DE-0542-48A4-9CAD-AB0758B54777}">
      <dsp:nvSpPr>
        <dsp:cNvPr id="0" name=""/>
        <dsp:cNvSpPr/>
      </dsp:nvSpPr>
      <dsp:spPr>
        <a:xfrm>
          <a:off x="6927480" y="1072323"/>
          <a:ext cx="1256929" cy="103670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058497"/>
              <a:satOff val="9695"/>
              <a:lumOff val="-8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Radiology Appt</a:t>
          </a:r>
        </a:p>
      </dsp:txBody>
      <dsp:txXfrm>
        <a:off x="6951337" y="1096180"/>
        <a:ext cx="1209215" cy="766838"/>
      </dsp:txXfrm>
    </dsp:sp>
    <dsp:sp modelId="{BDAD6B4F-41C8-447C-B0E6-D9C38D1AF01F}">
      <dsp:nvSpPr>
        <dsp:cNvPr id="0" name=""/>
        <dsp:cNvSpPr/>
      </dsp:nvSpPr>
      <dsp:spPr>
        <a:xfrm>
          <a:off x="7595651" y="1182070"/>
          <a:ext cx="1588790" cy="1588790"/>
        </a:xfrm>
        <a:prstGeom prst="leftCircularArrow">
          <a:avLst>
            <a:gd name="adj1" fmla="val 4421"/>
            <a:gd name="adj2" fmla="val 560868"/>
            <a:gd name="adj3" fmla="val 2336379"/>
            <a:gd name="adj4" fmla="val 9024489"/>
            <a:gd name="adj5" fmla="val 5158"/>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3DADD0-3E92-4A14-8D22-F446483960FD}">
      <dsp:nvSpPr>
        <dsp:cNvPr id="0" name=""/>
        <dsp:cNvSpPr/>
      </dsp:nvSpPr>
      <dsp:spPr>
        <a:xfrm>
          <a:off x="7206797" y="1886876"/>
          <a:ext cx="1117270" cy="444301"/>
        </a:xfrm>
        <a:prstGeom prst="roundRect">
          <a:avLst>
            <a:gd name="adj" fmla="val 10000"/>
          </a:avLst>
        </a:prstGeom>
        <a:solidFill>
          <a:schemeClr val="accent5">
            <a:hueOff val="-17058497"/>
            <a:satOff val="9695"/>
            <a:lumOff val="-8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10:00 A.M.</a:t>
          </a:r>
        </a:p>
      </dsp:txBody>
      <dsp:txXfrm>
        <a:off x="7219810" y="1899889"/>
        <a:ext cx="1091244" cy="418275"/>
      </dsp:txXfrm>
    </dsp:sp>
    <dsp:sp modelId="{1D4EF1FB-F2AD-4FF9-803A-3DFE9CA79835}">
      <dsp:nvSpPr>
        <dsp:cNvPr id="0" name=""/>
        <dsp:cNvSpPr/>
      </dsp:nvSpPr>
      <dsp:spPr>
        <a:xfrm>
          <a:off x="8658529" y="1072323"/>
          <a:ext cx="1256929" cy="103670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Patient scans pass at clinic</a:t>
          </a:r>
        </a:p>
        <a:p>
          <a:pPr marL="57150" lvl="1" indent="-57150" algn="l" defTabSz="400050">
            <a:lnSpc>
              <a:spcPct val="90000"/>
            </a:lnSpc>
            <a:spcBef>
              <a:spcPct val="0"/>
            </a:spcBef>
            <a:spcAft>
              <a:spcPct val="15000"/>
            </a:spcAft>
            <a:buChar char="•"/>
          </a:pPr>
          <a:r>
            <a:rPr lang="en-US" sz="900" kern="1200" dirty="0">
              <a:solidFill>
                <a:srgbClr val="C00000"/>
              </a:solidFill>
            </a:rPr>
            <a:t>Clinic team notified of patient arrival</a:t>
          </a:r>
        </a:p>
        <a:p>
          <a:pPr marL="57150" lvl="1" indent="-57150" algn="l" defTabSz="400050">
            <a:lnSpc>
              <a:spcPct val="90000"/>
            </a:lnSpc>
            <a:spcBef>
              <a:spcPct val="0"/>
            </a:spcBef>
            <a:spcAft>
              <a:spcPct val="15000"/>
            </a:spcAft>
            <a:buChar char="•"/>
          </a:pPr>
          <a:r>
            <a:rPr lang="en-US" sz="900" kern="1200" dirty="0"/>
            <a:t>Clinic visit</a:t>
          </a:r>
        </a:p>
      </dsp:txBody>
      <dsp:txXfrm>
        <a:off x="8682386" y="1318330"/>
        <a:ext cx="1209215" cy="766838"/>
      </dsp:txXfrm>
    </dsp:sp>
    <dsp:sp modelId="{F9A63B40-3514-47B1-A2AC-6551675C55E4}">
      <dsp:nvSpPr>
        <dsp:cNvPr id="0" name=""/>
        <dsp:cNvSpPr/>
      </dsp:nvSpPr>
      <dsp:spPr>
        <a:xfrm>
          <a:off x="8937847" y="850172"/>
          <a:ext cx="1117270" cy="444301"/>
        </a:xfrm>
        <a:prstGeom prst="roundRect">
          <a:avLst>
            <a:gd name="adj" fmla="val 10000"/>
          </a:avLst>
        </a:prstGeom>
        <a:solidFill>
          <a:schemeClr val="accent5">
            <a:hueOff val="-21323121"/>
            <a:satOff val="12119"/>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11:00 A.M.</a:t>
          </a:r>
        </a:p>
      </dsp:txBody>
      <dsp:txXfrm>
        <a:off x="8950860" y="863185"/>
        <a:ext cx="1091244" cy="41827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95868A-95E7-4FAB-927C-9C437C3ED6E7}" type="datetimeFigureOut">
              <a:rPr lang="en-US" smtClean="0"/>
              <a:t>8/28/2018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C98E68-970B-41AD-9104-8BD64A7454CB}" type="slidenum">
              <a:rPr lang="en-US" smtClean="0"/>
              <a:t>‹#›</a:t>
            </a:fld>
            <a:endParaRPr lang="en-US" dirty="0"/>
          </a:p>
        </p:txBody>
      </p:sp>
    </p:spTree>
    <p:extLst>
      <p:ext uri="{BB962C8B-B14F-4D97-AF65-F5344CB8AC3E}">
        <p14:creationId xmlns:p14="http://schemas.microsoft.com/office/powerpoint/2010/main" val="2806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a:t>
            </a:fld>
            <a:endParaRPr lang="en-US" dirty="0"/>
          </a:p>
        </p:txBody>
      </p:sp>
    </p:spTree>
    <p:extLst>
      <p:ext uri="{BB962C8B-B14F-4D97-AF65-F5344CB8AC3E}">
        <p14:creationId xmlns:p14="http://schemas.microsoft.com/office/powerpoint/2010/main" val="132633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10</a:t>
            </a:fld>
            <a:endParaRPr lang="en-US" dirty="0"/>
          </a:p>
        </p:txBody>
      </p:sp>
    </p:spTree>
    <p:extLst>
      <p:ext uri="{BB962C8B-B14F-4D97-AF65-F5344CB8AC3E}">
        <p14:creationId xmlns:p14="http://schemas.microsoft.com/office/powerpoint/2010/main" val="234697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11</a:t>
            </a:fld>
            <a:endParaRPr lang="en-US" dirty="0"/>
          </a:p>
        </p:txBody>
      </p:sp>
    </p:spTree>
    <p:extLst>
      <p:ext uri="{BB962C8B-B14F-4D97-AF65-F5344CB8AC3E}">
        <p14:creationId xmlns:p14="http://schemas.microsoft.com/office/powerpoint/2010/main" val="338473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12</a:t>
            </a:fld>
            <a:endParaRPr lang="en-US" dirty="0"/>
          </a:p>
        </p:txBody>
      </p:sp>
    </p:spTree>
    <p:extLst>
      <p:ext uri="{BB962C8B-B14F-4D97-AF65-F5344CB8AC3E}">
        <p14:creationId xmlns:p14="http://schemas.microsoft.com/office/powerpoint/2010/main" val="48589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13</a:t>
            </a:fld>
            <a:endParaRPr lang="en-US" dirty="0"/>
          </a:p>
        </p:txBody>
      </p:sp>
    </p:spTree>
    <p:extLst>
      <p:ext uri="{BB962C8B-B14F-4D97-AF65-F5344CB8AC3E}">
        <p14:creationId xmlns:p14="http://schemas.microsoft.com/office/powerpoint/2010/main" val="2300805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14</a:t>
            </a:fld>
            <a:endParaRPr lang="en-US" dirty="0"/>
          </a:p>
        </p:txBody>
      </p:sp>
    </p:spTree>
    <p:extLst>
      <p:ext uri="{BB962C8B-B14F-4D97-AF65-F5344CB8AC3E}">
        <p14:creationId xmlns:p14="http://schemas.microsoft.com/office/powerpoint/2010/main" val="281077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15</a:t>
            </a:fld>
            <a:endParaRPr lang="en-US" dirty="0"/>
          </a:p>
        </p:txBody>
      </p:sp>
    </p:spTree>
    <p:extLst>
      <p:ext uri="{BB962C8B-B14F-4D97-AF65-F5344CB8AC3E}">
        <p14:creationId xmlns:p14="http://schemas.microsoft.com/office/powerpoint/2010/main" val="3541806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16</a:t>
            </a:fld>
            <a:endParaRPr lang="en-US" dirty="0"/>
          </a:p>
        </p:txBody>
      </p:sp>
    </p:spTree>
    <p:extLst>
      <p:ext uri="{BB962C8B-B14F-4D97-AF65-F5344CB8AC3E}">
        <p14:creationId xmlns:p14="http://schemas.microsoft.com/office/powerpoint/2010/main" val="370079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17</a:t>
            </a:fld>
            <a:endParaRPr lang="en-US" dirty="0"/>
          </a:p>
        </p:txBody>
      </p:sp>
    </p:spTree>
    <p:extLst>
      <p:ext uri="{BB962C8B-B14F-4D97-AF65-F5344CB8AC3E}">
        <p14:creationId xmlns:p14="http://schemas.microsoft.com/office/powerpoint/2010/main" val="132222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18</a:t>
            </a:fld>
            <a:endParaRPr lang="en-US" dirty="0"/>
          </a:p>
        </p:txBody>
      </p:sp>
    </p:spTree>
    <p:extLst>
      <p:ext uri="{BB962C8B-B14F-4D97-AF65-F5344CB8AC3E}">
        <p14:creationId xmlns:p14="http://schemas.microsoft.com/office/powerpoint/2010/main" val="3281613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19</a:t>
            </a:fld>
            <a:endParaRPr lang="en-US" dirty="0"/>
          </a:p>
        </p:txBody>
      </p:sp>
    </p:spTree>
    <p:extLst>
      <p:ext uri="{BB962C8B-B14F-4D97-AF65-F5344CB8AC3E}">
        <p14:creationId xmlns:p14="http://schemas.microsoft.com/office/powerpoint/2010/main" val="135226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2</a:t>
            </a:fld>
            <a:endParaRPr lang="en-US" dirty="0"/>
          </a:p>
        </p:txBody>
      </p:sp>
    </p:spTree>
    <p:extLst>
      <p:ext uri="{BB962C8B-B14F-4D97-AF65-F5344CB8AC3E}">
        <p14:creationId xmlns:p14="http://schemas.microsoft.com/office/powerpoint/2010/main" val="3697314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20</a:t>
            </a:fld>
            <a:endParaRPr lang="en-US" dirty="0"/>
          </a:p>
        </p:txBody>
      </p:sp>
    </p:spTree>
    <p:extLst>
      <p:ext uri="{BB962C8B-B14F-4D97-AF65-F5344CB8AC3E}">
        <p14:creationId xmlns:p14="http://schemas.microsoft.com/office/powerpoint/2010/main" val="185463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21</a:t>
            </a:fld>
            <a:endParaRPr lang="en-US" dirty="0"/>
          </a:p>
        </p:txBody>
      </p:sp>
    </p:spTree>
    <p:extLst>
      <p:ext uri="{BB962C8B-B14F-4D97-AF65-F5344CB8AC3E}">
        <p14:creationId xmlns:p14="http://schemas.microsoft.com/office/powerpoint/2010/main" val="426298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patients that prefer the traditional method or aren’t confident they can use the system correctly, that’s perfectly OK – just arrive them manually.</a:t>
            </a:r>
          </a:p>
        </p:txBody>
      </p:sp>
      <p:sp>
        <p:nvSpPr>
          <p:cNvPr id="4" name="Slide Number Placeholder 3"/>
          <p:cNvSpPr>
            <a:spLocks noGrp="1"/>
          </p:cNvSpPr>
          <p:nvPr>
            <p:ph type="sldNum" sz="quarter" idx="10"/>
          </p:nvPr>
        </p:nvSpPr>
        <p:spPr/>
        <p:txBody>
          <a:bodyPr/>
          <a:lstStyle/>
          <a:p>
            <a:fld id="{6C770213-6D93-4780-842D-077A679CF71C}" type="slidenum">
              <a:rPr lang="en-US" smtClean="0"/>
              <a:t>22</a:t>
            </a:fld>
            <a:endParaRPr lang="en-US" dirty="0"/>
          </a:p>
        </p:txBody>
      </p:sp>
    </p:spTree>
    <p:extLst>
      <p:ext uri="{BB962C8B-B14F-4D97-AF65-F5344CB8AC3E}">
        <p14:creationId xmlns:p14="http://schemas.microsoft.com/office/powerpoint/2010/main" val="426298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23</a:t>
            </a:fld>
            <a:endParaRPr lang="en-US" dirty="0"/>
          </a:p>
        </p:txBody>
      </p:sp>
    </p:spTree>
    <p:extLst>
      <p:ext uri="{BB962C8B-B14F-4D97-AF65-F5344CB8AC3E}">
        <p14:creationId xmlns:p14="http://schemas.microsoft.com/office/powerpoint/2010/main" val="352913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24</a:t>
            </a:fld>
            <a:endParaRPr lang="en-US" dirty="0"/>
          </a:p>
        </p:txBody>
      </p:sp>
    </p:spTree>
    <p:extLst>
      <p:ext uri="{BB962C8B-B14F-4D97-AF65-F5344CB8AC3E}">
        <p14:creationId xmlns:p14="http://schemas.microsoft.com/office/powerpoint/2010/main" val="103465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EC98E68-970B-41AD-9104-8BD64A7454CB}" type="slidenum">
              <a:rPr lang="en-US" smtClean="0"/>
              <a:t>3</a:t>
            </a:fld>
            <a:endParaRPr lang="en-US" dirty="0"/>
          </a:p>
        </p:txBody>
      </p:sp>
    </p:spTree>
    <p:extLst>
      <p:ext uri="{BB962C8B-B14F-4D97-AF65-F5344CB8AC3E}">
        <p14:creationId xmlns:p14="http://schemas.microsoft.com/office/powerpoint/2010/main" val="103114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4</a:t>
            </a:fld>
            <a:endParaRPr lang="en-US" dirty="0"/>
          </a:p>
        </p:txBody>
      </p:sp>
    </p:spTree>
    <p:extLst>
      <p:ext uri="{BB962C8B-B14F-4D97-AF65-F5344CB8AC3E}">
        <p14:creationId xmlns:p14="http://schemas.microsoft.com/office/powerpoint/2010/main" val="44410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5</a:t>
            </a:fld>
            <a:endParaRPr lang="en-US" dirty="0"/>
          </a:p>
        </p:txBody>
      </p:sp>
    </p:spTree>
    <p:extLst>
      <p:ext uri="{BB962C8B-B14F-4D97-AF65-F5344CB8AC3E}">
        <p14:creationId xmlns:p14="http://schemas.microsoft.com/office/powerpoint/2010/main" val="4009821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6</a:t>
            </a:fld>
            <a:endParaRPr lang="en-US" dirty="0"/>
          </a:p>
        </p:txBody>
      </p:sp>
    </p:spTree>
    <p:extLst>
      <p:ext uri="{BB962C8B-B14F-4D97-AF65-F5344CB8AC3E}">
        <p14:creationId xmlns:p14="http://schemas.microsoft.com/office/powerpoint/2010/main" val="254945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7</a:t>
            </a:fld>
            <a:endParaRPr lang="en-US" dirty="0"/>
          </a:p>
        </p:txBody>
      </p:sp>
    </p:spTree>
    <p:extLst>
      <p:ext uri="{BB962C8B-B14F-4D97-AF65-F5344CB8AC3E}">
        <p14:creationId xmlns:p14="http://schemas.microsoft.com/office/powerpoint/2010/main" val="165329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8</a:t>
            </a:fld>
            <a:endParaRPr lang="en-US" dirty="0"/>
          </a:p>
        </p:txBody>
      </p:sp>
    </p:spTree>
    <p:extLst>
      <p:ext uri="{BB962C8B-B14F-4D97-AF65-F5344CB8AC3E}">
        <p14:creationId xmlns:p14="http://schemas.microsoft.com/office/powerpoint/2010/main" val="307204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EC98E68-970B-41AD-9104-8BD64A7454CB}" type="slidenum">
              <a:rPr lang="en-US" smtClean="0"/>
              <a:t>9</a:t>
            </a:fld>
            <a:endParaRPr lang="en-US" dirty="0"/>
          </a:p>
        </p:txBody>
      </p:sp>
    </p:spTree>
    <p:extLst>
      <p:ext uri="{BB962C8B-B14F-4D97-AF65-F5344CB8AC3E}">
        <p14:creationId xmlns:p14="http://schemas.microsoft.com/office/powerpoint/2010/main" val="270212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8610907" y="6461620"/>
            <a:ext cx="2472271" cy="365125"/>
          </a:xfrm>
        </p:spPr>
        <p:txBody>
          <a:bodyPr/>
          <a:lstStyle>
            <a:lvl1pPr algn="r">
              <a:defRPr/>
            </a:lvl1pPr>
          </a:lstStyle>
          <a:p>
            <a:fld id="{813FCC90-2929-4C74-AFE1-84BEE7AB896D}" type="datetime1">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7280" y="6459785"/>
            <a:ext cx="1312025" cy="365125"/>
          </a:xfrm>
        </p:spPr>
        <p:txBody>
          <a:bodyPr/>
          <a:lstStyle>
            <a:lvl1pPr algn="l">
              <a:defRPr/>
            </a:lvl1pPr>
          </a:lstStyle>
          <a:p>
            <a:fld id="{FB8D068D-1180-4881-9BCD-2D16E0070CC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77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682D8-CD8C-4054-9D27-8735CE4A71FD}" type="datetime1">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D068D-1180-4881-9BCD-2D16E0070CCF}" type="slidenum">
              <a:rPr lang="en-US" smtClean="0"/>
              <a:t>‹#›</a:t>
            </a:fld>
            <a:endParaRPr lang="en-US" dirty="0"/>
          </a:p>
        </p:txBody>
      </p:sp>
    </p:spTree>
    <p:extLst>
      <p:ext uri="{BB962C8B-B14F-4D97-AF65-F5344CB8AC3E}">
        <p14:creationId xmlns:p14="http://schemas.microsoft.com/office/powerpoint/2010/main" val="248179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5DB7-7FAF-4493-8534-BF0FC4D17777}" type="datetime1">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D068D-1180-4881-9BCD-2D16E0070CCF}" type="slidenum">
              <a:rPr lang="en-US" smtClean="0"/>
              <a:t>‹#›</a:t>
            </a:fld>
            <a:endParaRPr lang="en-US" dirty="0"/>
          </a:p>
        </p:txBody>
      </p:sp>
    </p:spTree>
    <p:extLst>
      <p:ext uri="{BB962C8B-B14F-4D97-AF65-F5344CB8AC3E}">
        <p14:creationId xmlns:p14="http://schemas.microsoft.com/office/powerpoint/2010/main" val="24994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296DC1-BCBA-4AFC-AF5F-E37381E74462}" type="datetime1">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D068D-1180-4881-9BCD-2D16E0070CCF}" type="slidenum">
              <a:rPr lang="en-US" smtClean="0"/>
              <a:t>‹#›</a:t>
            </a:fld>
            <a:endParaRPr lang="en-US" dirty="0"/>
          </a:p>
        </p:txBody>
      </p:sp>
      <p:pic>
        <p:nvPicPr>
          <p:cNvPr id="7" name="Picture 6">
            <a:extLst>
              <a:ext uri="{FF2B5EF4-FFF2-40B4-BE49-F238E27FC236}">
                <a16:creationId xmlns:a16="http://schemas.microsoft.com/office/drawing/2014/main" id="{B2502CE6-D3E9-4449-A4B9-AC454B2F835F}"/>
              </a:ext>
            </a:extLst>
          </p:cNvPr>
          <p:cNvPicPr>
            <a:picLocks noChangeAspect="1"/>
          </p:cNvPicPr>
          <p:nvPr userDrawn="1"/>
        </p:nvPicPr>
        <p:blipFill>
          <a:blip r:embed="rId2"/>
          <a:stretch>
            <a:fillRect/>
          </a:stretch>
        </p:blipFill>
        <p:spPr>
          <a:xfrm>
            <a:off x="10576510" y="5613802"/>
            <a:ext cx="1158340" cy="510584"/>
          </a:xfrm>
          <a:prstGeom prst="rect">
            <a:avLst/>
          </a:prstGeom>
        </p:spPr>
      </p:pic>
    </p:spTree>
    <p:extLst>
      <p:ext uri="{BB962C8B-B14F-4D97-AF65-F5344CB8AC3E}">
        <p14:creationId xmlns:p14="http://schemas.microsoft.com/office/powerpoint/2010/main" val="327813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4DC48-A863-4D49-936B-AD019BFD101F}" type="datetime1">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D068D-1180-4881-9BCD-2D16E0070CC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07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DC38FC-18C8-427B-82F4-08FEB0946CD1}" type="datetime1">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8D068D-1180-4881-9BCD-2D16E0070CCF}" type="slidenum">
              <a:rPr lang="en-US" smtClean="0"/>
              <a:t>‹#›</a:t>
            </a:fld>
            <a:endParaRPr lang="en-US" dirty="0"/>
          </a:p>
        </p:txBody>
      </p:sp>
    </p:spTree>
    <p:extLst>
      <p:ext uri="{BB962C8B-B14F-4D97-AF65-F5344CB8AC3E}">
        <p14:creationId xmlns:p14="http://schemas.microsoft.com/office/powerpoint/2010/main" val="375448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6C6BE-98DC-4DCD-8370-01B09722170A}" type="datetime1">
              <a:rPr lang="en-US" smtClean="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8D068D-1180-4881-9BCD-2D16E0070CCF}" type="slidenum">
              <a:rPr lang="en-US" smtClean="0"/>
              <a:t>‹#›</a:t>
            </a:fld>
            <a:endParaRPr lang="en-US" dirty="0"/>
          </a:p>
        </p:txBody>
      </p:sp>
    </p:spTree>
    <p:extLst>
      <p:ext uri="{BB962C8B-B14F-4D97-AF65-F5344CB8AC3E}">
        <p14:creationId xmlns:p14="http://schemas.microsoft.com/office/powerpoint/2010/main" val="239625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4EFBF9-D13F-4C58-B184-284D5681F2C6}" type="datetime1">
              <a:rPr lang="en-US" smtClean="0"/>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8D068D-1180-4881-9BCD-2D16E0070CCF}" type="slidenum">
              <a:rPr lang="en-US" smtClean="0"/>
              <a:t>‹#›</a:t>
            </a:fld>
            <a:endParaRPr lang="en-US" dirty="0"/>
          </a:p>
        </p:txBody>
      </p:sp>
    </p:spTree>
    <p:extLst>
      <p:ext uri="{BB962C8B-B14F-4D97-AF65-F5344CB8AC3E}">
        <p14:creationId xmlns:p14="http://schemas.microsoft.com/office/powerpoint/2010/main" val="360011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91DB5F-9BDD-41D1-A5CD-67D094A0E42A}" type="datetime1">
              <a:rPr lang="en-US" smtClean="0"/>
              <a:t>8/28/2018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B8D068D-1180-4881-9BCD-2D16E0070CCF}" type="slidenum">
              <a:rPr lang="en-US" smtClean="0"/>
              <a:t>‹#›</a:t>
            </a:fld>
            <a:endParaRPr lang="en-US" dirty="0"/>
          </a:p>
        </p:txBody>
      </p:sp>
    </p:spTree>
    <p:extLst>
      <p:ext uri="{BB962C8B-B14F-4D97-AF65-F5344CB8AC3E}">
        <p14:creationId xmlns:p14="http://schemas.microsoft.com/office/powerpoint/2010/main" val="324104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A21668-E4F7-4AE4-A9D4-EF860466AFAD}" type="datetime1">
              <a:rPr lang="en-US" smtClean="0"/>
              <a:t>8/28/2018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8D068D-1180-4881-9BCD-2D16E0070CCF}" type="slidenum">
              <a:rPr lang="en-US" smtClean="0"/>
              <a:t>‹#›</a:t>
            </a:fld>
            <a:endParaRPr lang="en-US" dirty="0"/>
          </a:p>
        </p:txBody>
      </p:sp>
    </p:spTree>
    <p:extLst>
      <p:ext uri="{BB962C8B-B14F-4D97-AF65-F5344CB8AC3E}">
        <p14:creationId xmlns:p14="http://schemas.microsoft.com/office/powerpoint/2010/main" val="3834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736047-D78B-4275-A344-9451C2944C23}" type="datetime1">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8D068D-1180-4881-9BCD-2D16E0070CCF}" type="slidenum">
              <a:rPr lang="en-US" smtClean="0"/>
              <a:t>‹#›</a:t>
            </a:fld>
            <a:endParaRPr lang="en-US" dirty="0"/>
          </a:p>
        </p:txBody>
      </p:sp>
    </p:spTree>
    <p:extLst>
      <p:ext uri="{BB962C8B-B14F-4D97-AF65-F5344CB8AC3E}">
        <p14:creationId xmlns:p14="http://schemas.microsoft.com/office/powerpoint/2010/main" val="290893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83409" y="6446837"/>
            <a:ext cx="2472271" cy="365125"/>
          </a:xfrm>
          <a:prstGeom prst="rect">
            <a:avLst/>
          </a:prstGeom>
        </p:spPr>
        <p:txBody>
          <a:bodyPr vert="horz" lIns="91440" tIns="45720" rIns="91440" bIns="45720" rtlCol="0" anchor="ctr"/>
          <a:lstStyle>
            <a:lvl1pPr algn="r">
              <a:defRPr sz="900">
                <a:solidFill>
                  <a:srgbClr val="FFFFFF"/>
                </a:solidFill>
              </a:defRPr>
            </a:lvl1pPr>
          </a:lstStyle>
          <a:p>
            <a:fld id="{E17BFB27-4808-4958-99DF-50D2D47985B6}" type="datetime1">
              <a:rPr lang="en-US" smtClean="0"/>
              <a:pPr/>
              <a:t>8/28/2018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7280" y="6459785"/>
            <a:ext cx="1312025" cy="365125"/>
          </a:xfrm>
          <a:prstGeom prst="rect">
            <a:avLst/>
          </a:prstGeom>
        </p:spPr>
        <p:txBody>
          <a:bodyPr vert="horz" lIns="91440" tIns="45720" rIns="91440" bIns="45720" rtlCol="0" anchor="ctr"/>
          <a:lstStyle>
            <a:lvl1pPr algn="l">
              <a:defRPr sz="1050">
                <a:solidFill>
                  <a:srgbClr val="FFFFFF"/>
                </a:solidFill>
              </a:defRPr>
            </a:lvl1pPr>
          </a:lstStyle>
          <a:p>
            <a:fld id="{FB8D068D-1180-4881-9BCD-2D16E0070CC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3372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galaxy.epic.com/Redirect.aspx?DocumentID=1013106" TargetMode="External"/><Relationship Id="rId7" Type="http://schemas.openxmlformats.org/officeDocument/2006/relationships/hyperlink" Target="https://galaxy.epic.com/Redirect.aspx?DocumentID=137108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galaxy.epic.com/Redirect.aspx?DocumentID=2222482" TargetMode="External"/><Relationship Id="rId5" Type="http://schemas.openxmlformats.org/officeDocument/2006/relationships/hyperlink" Target="https://galaxy.epic.com/Redirect.aspx?DocumentID=2921890" TargetMode="External"/><Relationship Id="rId4" Type="http://schemas.openxmlformats.org/officeDocument/2006/relationships/hyperlink" Target="https://galaxy.epic.com/Redirect.aspx?DocumentID=89287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odyears.net/2012/05/doctors-defend-thyself.html"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Reducing Registration Times with Patient Pass Check-In</a:t>
            </a:r>
          </a:p>
        </p:txBody>
      </p:sp>
      <p:sp>
        <p:nvSpPr>
          <p:cNvPr id="3" name="Subtitle 2"/>
          <p:cNvSpPr>
            <a:spLocks noGrp="1"/>
          </p:cNvSpPr>
          <p:nvPr>
            <p:ph type="subTitle" idx="1"/>
          </p:nvPr>
        </p:nvSpPr>
        <p:spPr>
          <a:xfrm>
            <a:off x="1100051" y="4455621"/>
            <a:ext cx="5349735" cy="1143000"/>
          </a:xfrm>
        </p:spPr>
        <p:txBody>
          <a:bodyPr>
            <a:noAutofit/>
          </a:bodyPr>
          <a:lstStyle/>
          <a:p>
            <a:r>
              <a:rPr lang="en-US" sz="1600" b="1" dirty="0"/>
              <a:t>Brett light, optimization director, Patient Access and financial clearance Services</a:t>
            </a:r>
          </a:p>
          <a:p>
            <a:r>
              <a:rPr lang="en-US" sz="1600" b="1" i="1" u="sng" dirty="0">
                <a:solidFill>
                  <a:srgbClr val="0070C0"/>
                </a:solidFill>
              </a:rPr>
              <a:t>blight@stanfordhealthcare.org</a:t>
            </a:r>
          </a:p>
          <a:p>
            <a:r>
              <a:rPr lang="en-US" sz="1600" b="1" dirty="0">
                <a:solidFill>
                  <a:srgbClr val="C00000"/>
                </a:solidFill>
              </a:rPr>
              <a:t>Stanford HealthCare</a:t>
            </a:r>
          </a:p>
          <a:p>
            <a:endParaRPr lang="en-US" sz="1400" dirty="0"/>
          </a:p>
        </p:txBody>
      </p:sp>
      <p:sp>
        <p:nvSpPr>
          <p:cNvPr id="7" name="Slide Number Placeholder 6"/>
          <p:cNvSpPr>
            <a:spLocks noGrp="1"/>
          </p:cNvSpPr>
          <p:nvPr>
            <p:ph type="sldNum" sz="quarter" idx="12"/>
          </p:nvPr>
        </p:nvSpPr>
        <p:spPr/>
        <p:txBody>
          <a:bodyPr/>
          <a:lstStyle/>
          <a:p>
            <a:fld id="{FB8D068D-1180-4881-9BCD-2D16E0070CCF}" type="slidenum">
              <a:rPr lang="en-US" smtClean="0"/>
              <a:pPr/>
              <a:t>1</a:t>
            </a:fld>
            <a:endParaRPr lang="en-US" dirty="0"/>
          </a:p>
        </p:txBody>
      </p:sp>
      <p:pic>
        <p:nvPicPr>
          <p:cNvPr id="4" name="Picture 3">
            <a:extLst>
              <a:ext uri="{FF2B5EF4-FFF2-40B4-BE49-F238E27FC236}">
                <a16:creationId xmlns:a16="http://schemas.microsoft.com/office/drawing/2014/main" id="{D3C3DD7E-27EE-425D-B4C8-A734651EA9EF}"/>
              </a:ext>
            </a:extLst>
          </p:cNvPr>
          <p:cNvPicPr>
            <a:picLocks noChangeAspect="1"/>
          </p:cNvPicPr>
          <p:nvPr/>
        </p:nvPicPr>
        <p:blipFill>
          <a:blip r:embed="rId3"/>
          <a:stretch>
            <a:fillRect/>
          </a:stretch>
        </p:blipFill>
        <p:spPr>
          <a:xfrm>
            <a:off x="9176656" y="4975494"/>
            <a:ext cx="1979023" cy="872333"/>
          </a:xfrm>
          <a:prstGeom prst="rect">
            <a:avLst/>
          </a:prstGeom>
        </p:spPr>
      </p:pic>
    </p:spTree>
    <p:extLst>
      <p:ext uri="{BB962C8B-B14F-4D97-AF65-F5344CB8AC3E}">
        <p14:creationId xmlns:p14="http://schemas.microsoft.com/office/powerpoint/2010/main" val="348395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3181817"/>
              </p:ext>
            </p:extLst>
          </p:nvPr>
        </p:nvGraphicFramePr>
        <p:xfrm>
          <a:off x="1096962" y="1846262"/>
          <a:ext cx="7132637" cy="2573005"/>
        </p:xfrm>
        <a:graphic>
          <a:graphicData uri="http://schemas.openxmlformats.org/drawingml/2006/table">
            <a:tbl>
              <a:tblPr firstRow="1" bandRow="1">
                <a:tableStyleId>{5C22544A-7EE6-4342-B048-85BDC9FD1C3A}</a:tableStyleId>
              </a:tblPr>
              <a:tblGrid>
                <a:gridCol w="7132637">
                  <a:extLst>
                    <a:ext uri="{9D8B030D-6E8A-4147-A177-3AD203B41FA5}">
                      <a16:colId xmlns:a16="http://schemas.microsoft.com/office/drawing/2014/main" val="20000"/>
                    </a:ext>
                  </a:extLst>
                </a:gridCol>
              </a:tblGrid>
              <a:tr h="561325">
                <a:tc>
                  <a:txBody>
                    <a:bodyPr/>
                    <a:lstStyle/>
                    <a:p>
                      <a:r>
                        <a:rPr lang="en-US" dirty="0"/>
                        <a:t>Include Patient Advocacy in Design</a:t>
                      </a:r>
                    </a:p>
                  </a:txBody>
                  <a:tcPr/>
                </a:tc>
                <a:extLst>
                  <a:ext uri="{0D108BD9-81ED-4DB2-BD59-A6C34878D82A}">
                    <a16:rowId xmlns:a16="http://schemas.microsoft.com/office/drawing/2014/main" val="10000"/>
                  </a:ext>
                </a:extLst>
              </a:tr>
              <a:tr h="1384090">
                <a:tc>
                  <a:txBody>
                    <a:bodyPr/>
                    <a:lstStyle/>
                    <a:p>
                      <a:pPr marL="285750" indent="-285750">
                        <a:buClr>
                          <a:srgbClr val="0070C0"/>
                        </a:buClr>
                        <a:buFont typeface="Wingdings" panose="05000000000000000000" pitchFamily="2" charset="2"/>
                        <a:buChar char="Ø"/>
                      </a:pPr>
                      <a:r>
                        <a:rPr lang="en-US" dirty="0">
                          <a:effectLst/>
                        </a:rPr>
                        <a:t>By assuming we</a:t>
                      </a:r>
                      <a:r>
                        <a:rPr lang="en-US" baseline="0" dirty="0">
                          <a:effectLst/>
                        </a:rPr>
                        <a:t> </a:t>
                      </a:r>
                      <a:r>
                        <a:rPr lang="en-US" dirty="0">
                          <a:effectLst/>
                        </a:rPr>
                        <a:t>understand the patient</a:t>
                      </a:r>
                      <a:r>
                        <a:rPr lang="en-US" baseline="0" dirty="0">
                          <a:effectLst/>
                        </a:rPr>
                        <a:t> needs we might miss a great opportunity to improve our project outcomes</a:t>
                      </a:r>
                    </a:p>
                    <a:p>
                      <a:pPr marL="0" indent="0">
                        <a:buClr>
                          <a:srgbClr val="0070C0"/>
                        </a:buClr>
                        <a:buFont typeface="Wingdings" panose="05000000000000000000" pitchFamily="2" charset="2"/>
                        <a:buNone/>
                      </a:pPr>
                      <a:endParaRPr lang="en-US" baseline="0" dirty="0">
                        <a:effectLst/>
                      </a:endParaRPr>
                    </a:p>
                    <a:p>
                      <a:pPr marL="285750" marR="0" lvl="0" indent="-28575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en-US" dirty="0">
                          <a:effectLst/>
                        </a:rPr>
                        <a:t>The</a:t>
                      </a:r>
                      <a:r>
                        <a:rPr lang="en-US" baseline="0" dirty="0">
                          <a:effectLst/>
                        </a:rPr>
                        <a:t> importance of being able to state </a:t>
                      </a:r>
                      <a:r>
                        <a:rPr lang="en-US" i="1" u="sng" baseline="0" dirty="0">
                          <a:effectLst/>
                        </a:rPr>
                        <a:t>“this design is based on direct patient feedback”, </a:t>
                      </a:r>
                      <a:r>
                        <a:rPr lang="en-US" baseline="0" dirty="0">
                          <a:effectLst/>
                        </a:rPr>
                        <a:t>can overcome the inertia that may come in the form of budgets, staff, and provider resistance</a:t>
                      </a:r>
                      <a:endParaRPr lang="en-US" dirty="0">
                        <a:effectLst/>
                      </a:endParaRPr>
                    </a:p>
                    <a:p>
                      <a:endParaRPr lang="en-US" dirty="0"/>
                    </a:p>
                  </a:txBody>
                  <a:tcPr/>
                </a:tc>
                <a:extLst>
                  <a:ext uri="{0D108BD9-81ED-4DB2-BD59-A6C34878D82A}">
                    <a16:rowId xmlns:a16="http://schemas.microsoft.com/office/drawing/2014/main" val="10001"/>
                  </a:ext>
                </a:extLst>
              </a:tr>
            </a:tbl>
          </a:graphicData>
        </a:graphic>
      </p:graphicFrame>
      <p:pic>
        <p:nvPicPr>
          <p:cNvPr id="6149" name="Picture 5" descr="C:\Users\S0170381\AppData\Local\Microsoft\Windows\Temporary Internet Files\Content.IE5\5HXFCX0N\patientsincluded_thumb_wid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447" y="420530"/>
            <a:ext cx="2957253" cy="1182901"/>
          </a:xfrm>
          <a:prstGeom prst="rect">
            <a:avLst/>
          </a:prstGeom>
          <a:solidFill>
            <a:schemeClr val="accent1"/>
          </a:solidFill>
          <a:extLst/>
        </p:spPr>
      </p:pic>
      <p:sp>
        <p:nvSpPr>
          <p:cNvPr id="5" name="Slide Number Placeholder 4"/>
          <p:cNvSpPr>
            <a:spLocks noGrp="1"/>
          </p:cNvSpPr>
          <p:nvPr>
            <p:ph type="sldNum" sz="quarter" idx="12"/>
          </p:nvPr>
        </p:nvSpPr>
        <p:spPr/>
        <p:txBody>
          <a:bodyPr/>
          <a:lstStyle/>
          <a:p>
            <a:fld id="{FB8D068D-1180-4881-9BCD-2D16E0070CCF}" type="slidenum">
              <a:rPr lang="en-US" smtClean="0"/>
              <a:t>10</a:t>
            </a:fld>
            <a:endParaRPr lang="en-US" dirty="0"/>
          </a:p>
        </p:txBody>
      </p:sp>
    </p:spTree>
    <p:extLst>
      <p:ext uri="{BB962C8B-B14F-4D97-AF65-F5344CB8AC3E}">
        <p14:creationId xmlns:p14="http://schemas.microsoft.com/office/powerpoint/2010/main" val="30464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1662400"/>
              </p:ext>
            </p:extLst>
          </p:nvPr>
        </p:nvGraphicFramePr>
        <p:xfrm>
          <a:off x="1096963" y="1846263"/>
          <a:ext cx="6789737" cy="2123440"/>
        </p:xfrm>
        <a:graphic>
          <a:graphicData uri="http://schemas.openxmlformats.org/drawingml/2006/table">
            <a:tbl>
              <a:tblPr firstRow="1" bandRow="1">
                <a:tableStyleId>{5C22544A-7EE6-4342-B048-85BDC9FD1C3A}</a:tableStyleId>
              </a:tblPr>
              <a:tblGrid>
                <a:gridCol w="6789737">
                  <a:extLst>
                    <a:ext uri="{9D8B030D-6E8A-4147-A177-3AD203B41FA5}">
                      <a16:colId xmlns:a16="http://schemas.microsoft.com/office/drawing/2014/main" val="20000"/>
                    </a:ext>
                  </a:extLst>
                </a:gridCol>
              </a:tblGrid>
              <a:tr h="370840">
                <a:tc>
                  <a:txBody>
                    <a:bodyPr/>
                    <a:lstStyle/>
                    <a:p>
                      <a:r>
                        <a:rPr lang="en-US" dirty="0"/>
                        <a:t>Align Requirements with Clinical Partners</a:t>
                      </a:r>
                    </a:p>
                  </a:txBody>
                  <a:tcPr/>
                </a:tc>
                <a:extLst>
                  <a:ext uri="{0D108BD9-81ED-4DB2-BD59-A6C34878D82A}">
                    <a16:rowId xmlns:a16="http://schemas.microsoft.com/office/drawing/2014/main" val="10000"/>
                  </a:ext>
                </a:extLst>
              </a:tr>
              <a:tr h="370840">
                <a:tc>
                  <a:txBody>
                    <a:bodyPr/>
                    <a:lstStyle/>
                    <a:p>
                      <a:pPr marL="285750" indent="-285750">
                        <a:buClr>
                          <a:srgbClr val="0070C0"/>
                        </a:buClr>
                        <a:buFont typeface="Wingdings" panose="05000000000000000000" pitchFamily="2" charset="2"/>
                        <a:buChar char="Ø"/>
                      </a:pPr>
                      <a:r>
                        <a:rPr lang="en-US" dirty="0"/>
                        <a:t>How early can patients arrive?</a:t>
                      </a:r>
                    </a:p>
                  </a:txBody>
                  <a:tcPr/>
                </a:tc>
                <a:extLst>
                  <a:ext uri="{0D108BD9-81ED-4DB2-BD59-A6C34878D82A}">
                    <a16:rowId xmlns:a16="http://schemas.microsoft.com/office/drawing/2014/main" val="10001"/>
                  </a:ext>
                </a:extLst>
              </a:tr>
              <a:tr h="370840">
                <a:tc>
                  <a:txBody>
                    <a:bodyPr/>
                    <a:lstStyle/>
                    <a:p>
                      <a:pPr marL="285750" indent="-285750">
                        <a:buClr>
                          <a:srgbClr val="0070C0"/>
                        </a:buClr>
                        <a:buFont typeface="Wingdings" panose="05000000000000000000" pitchFamily="2" charset="2"/>
                        <a:buChar char="Ø"/>
                      </a:pPr>
                      <a:r>
                        <a:rPr lang="en-US" dirty="0">
                          <a:effectLst/>
                        </a:rPr>
                        <a:t>How late can patients arrive?</a:t>
                      </a:r>
                    </a:p>
                  </a:txBody>
                  <a:tcPr/>
                </a:tc>
                <a:extLst>
                  <a:ext uri="{0D108BD9-81ED-4DB2-BD59-A6C34878D82A}">
                    <a16:rowId xmlns:a16="http://schemas.microsoft.com/office/drawing/2014/main" val="4089581798"/>
                  </a:ext>
                </a:extLst>
              </a:tr>
              <a:tr h="370840">
                <a:tc>
                  <a:txBody>
                    <a:bodyPr/>
                    <a:lstStyle/>
                    <a:p>
                      <a:pPr marL="285750" indent="-285750">
                        <a:buClr>
                          <a:srgbClr val="0070C0"/>
                        </a:buClr>
                        <a:buFont typeface="Wingdings" panose="05000000000000000000" pitchFamily="2" charset="2"/>
                        <a:buChar char="Ø"/>
                      </a:pPr>
                      <a:r>
                        <a:rPr lang="en-US" dirty="0">
                          <a:effectLst/>
                        </a:rPr>
                        <a:t>Should we restrict patients from scanning too early or too late?</a:t>
                      </a:r>
                    </a:p>
                  </a:txBody>
                  <a:tcPr/>
                </a:tc>
                <a:extLst>
                  <a:ext uri="{0D108BD9-81ED-4DB2-BD59-A6C34878D82A}">
                    <a16:rowId xmlns:a16="http://schemas.microsoft.com/office/drawing/2014/main" val="3283645965"/>
                  </a:ext>
                </a:extLst>
              </a:tr>
              <a:tr h="370840">
                <a:tc>
                  <a:txBody>
                    <a:bodyPr/>
                    <a:lstStyle/>
                    <a:p>
                      <a:pPr marL="285750" indent="-285750">
                        <a:buClr>
                          <a:srgbClr val="0070C0"/>
                        </a:buClr>
                        <a:buFont typeface="Wingdings" panose="05000000000000000000" pitchFamily="2" charset="2"/>
                        <a:buChar char="Ø"/>
                      </a:pPr>
                      <a:r>
                        <a:rPr lang="en-US" dirty="0">
                          <a:effectLst/>
                        </a:rPr>
                        <a:t>How do we want to respond when a patient tries to scan in the wrong service area or on the wrong floor?</a:t>
                      </a:r>
                    </a:p>
                  </a:txBody>
                  <a:tcPr/>
                </a:tc>
                <a:extLst>
                  <a:ext uri="{0D108BD9-81ED-4DB2-BD59-A6C34878D82A}">
                    <a16:rowId xmlns:a16="http://schemas.microsoft.com/office/drawing/2014/main" val="1361887075"/>
                  </a:ext>
                </a:extLst>
              </a:tr>
            </a:tbl>
          </a:graphicData>
        </a:graphic>
      </p:graphicFrame>
      <p:pic>
        <p:nvPicPr>
          <p:cNvPr id="6149" name="Picture 5" descr="C:\Users\S0170381\AppData\Local\Microsoft\Windows\Temporary Internet Files\Content.IE5\5HXFCX0N\patientsincluded_thumb_wid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447" y="420607"/>
            <a:ext cx="2957253" cy="1182901"/>
          </a:xfrm>
          <a:prstGeom prst="rect">
            <a:avLst/>
          </a:prstGeom>
          <a:solidFill>
            <a:schemeClr val="accent1"/>
          </a:solidFill>
          <a:extLst/>
        </p:spPr>
      </p:pic>
      <p:sp>
        <p:nvSpPr>
          <p:cNvPr id="3" name="TextBox 2"/>
          <p:cNvSpPr txBox="1"/>
          <p:nvPr/>
        </p:nvSpPr>
        <p:spPr>
          <a:xfrm>
            <a:off x="1096963" y="4286630"/>
            <a:ext cx="9850582" cy="923330"/>
          </a:xfrm>
          <a:prstGeom prst="rect">
            <a:avLst/>
          </a:prstGeom>
          <a:noFill/>
        </p:spPr>
        <p:txBody>
          <a:bodyPr wrap="square" rtlCol="0">
            <a:spAutoFit/>
          </a:bodyPr>
          <a:lstStyle/>
          <a:p>
            <a:pPr>
              <a:buClr>
                <a:srgbClr val="0070C0"/>
              </a:buClr>
            </a:pPr>
            <a:endParaRPr lang="en-US" dirty="0"/>
          </a:p>
          <a:p>
            <a:pPr marL="285750" indent="-285750">
              <a:buClr>
                <a:srgbClr val="0070C0"/>
              </a:buClr>
              <a:buFont typeface="Wingdings" panose="05000000000000000000" pitchFamily="2" charset="2"/>
              <a:buChar char="Ø"/>
            </a:pPr>
            <a:r>
              <a:rPr lang="en-US" dirty="0"/>
              <a:t>The next illustration highlights what we were asking our IT partners to accomplish. </a:t>
            </a:r>
          </a:p>
          <a:p>
            <a:endParaRPr lang="en-US" dirty="0"/>
          </a:p>
        </p:txBody>
      </p:sp>
      <p:sp>
        <p:nvSpPr>
          <p:cNvPr id="5" name="Slide Number Placeholder 4"/>
          <p:cNvSpPr>
            <a:spLocks noGrp="1"/>
          </p:cNvSpPr>
          <p:nvPr>
            <p:ph type="sldNum" sz="quarter" idx="12"/>
          </p:nvPr>
        </p:nvSpPr>
        <p:spPr/>
        <p:txBody>
          <a:bodyPr/>
          <a:lstStyle/>
          <a:p>
            <a:fld id="{FB8D068D-1180-4881-9BCD-2D16E0070CCF}" type="slidenum">
              <a:rPr lang="en-US" smtClean="0"/>
              <a:t>11</a:t>
            </a:fld>
            <a:endParaRPr lang="en-US" dirty="0"/>
          </a:p>
        </p:txBody>
      </p:sp>
    </p:spTree>
    <p:extLst>
      <p:ext uri="{BB962C8B-B14F-4D97-AF65-F5344CB8AC3E}">
        <p14:creationId xmlns:p14="http://schemas.microsoft.com/office/powerpoint/2010/main" val="307836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a:t>
            </a:r>
          </a:p>
        </p:txBody>
      </p:sp>
      <p:sp>
        <p:nvSpPr>
          <p:cNvPr id="3" name="Content Placeholder 2"/>
          <p:cNvSpPr>
            <a:spLocks noGrp="1"/>
          </p:cNvSpPr>
          <p:nvPr>
            <p:ph idx="1"/>
          </p:nvPr>
        </p:nvSpPr>
        <p:spPr/>
        <p:txBody>
          <a:bodyPr/>
          <a:lstStyle/>
          <a:p>
            <a:r>
              <a:rPr lang="en-US" dirty="0"/>
              <a:t>Ellen arrives at the Neuroscience multi-specialty center for three appointments. </a:t>
            </a:r>
          </a:p>
          <a:p>
            <a:pPr lvl="1"/>
            <a:r>
              <a:rPr lang="en-US" dirty="0"/>
              <a:t>Physical Therapy at 8:00 A.M.</a:t>
            </a:r>
          </a:p>
          <a:p>
            <a:pPr lvl="1"/>
            <a:r>
              <a:rPr lang="en-US" dirty="0"/>
              <a:t>Radiology at 10:00 A.M.</a:t>
            </a:r>
          </a:p>
          <a:p>
            <a:pPr lvl="1"/>
            <a:r>
              <a:rPr lang="en-US" dirty="0"/>
              <a:t>Clinic visit at 11:00 A.M.</a:t>
            </a:r>
          </a:p>
        </p:txBody>
      </p:sp>
      <p:graphicFrame>
        <p:nvGraphicFramePr>
          <p:cNvPr id="5" name="Diagram 4"/>
          <p:cNvGraphicFramePr/>
          <p:nvPr>
            <p:extLst>
              <p:ext uri="{D42A27DB-BD31-4B8C-83A1-F6EECF244321}">
                <p14:modId xmlns:p14="http://schemas.microsoft.com/office/powerpoint/2010/main" val="3504789667"/>
              </p:ext>
            </p:extLst>
          </p:nvPr>
        </p:nvGraphicFramePr>
        <p:xfrm>
          <a:off x="1097280" y="2867034"/>
          <a:ext cx="10058400" cy="318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S0170381\AppData\Local\Microsoft\Windows\Temporary Internet Files\Content.IE5\H07KS65D\process-circle[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760" y="710505"/>
            <a:ext cx="2011680" cy="17326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B8D068D-1180-4881-9BCD-2D16E0070CCF}" type="slidenum">
              <a:rPr lang="en-US" smtClean="0"/>
              <a:t>12</a:t>
            </a:fld>
            <a:endParaRPr lang="en-US" dirty="0"/>
          </a:p>
        </p:txBody>
      </p:sp>
    </p:spTree>
    <p:extLst>
      <p:ext uri="{BB962C8B-B14F-4D97-AF65-F5344CB8AC3E}">
        <p14:creationId xmlns:p14="http://schemas.microsoft.com/office/powerpoint/2010/main" val="7122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818567A-EDF0-431F-822A-85761002101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9FD1ECA-CF71-4D9B-984B-D2435971085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8B9C1D5-3B9F-41CA-82E3-5A545477A5C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A826F951-1E00-4F9B-B923-675F42BE3E5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62D51230-A134-4DAD-9A8F-D881F651836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B1EEFBA5-2C68-4AD4-BEB1-4A40C40ECAD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F923C827-F0A4-452D-91BC-FCD2A5B10C4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7E3D0CF4-FAB3-4561-9181-95F53BE1F2C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A8323C01-B529-4BED-9443-D61ADE89F87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14D2B13E-348B-4EF8-AB5D-A9641C738D2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4685BF78-B935-48E1-8BB0-A0DEBACDEE18}"/>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B77C8404-89CB-4EFF-A9CF-2C57442B710D}"/>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9A3DADD0-3E92-4A14-8D22-F446483960FD}"/>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766781DE-0542-48A4-9CAD-AB0758B54777}"/>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BDAD6B4F-41C8-447C-B0E6-D9C38D1AF01F}"/>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F9A63B40-3514-47B1-A2AC-6551675C55E4}"/>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graphicEl>
                                              <a:dgm id="{1D4EF1FB-F2AD-4FF9-803A-3DFE9CA798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Team Hand-Off</a:t>
            </a:r>
          </a:p>
        </p:txBody>
      </p:sp>
      <p:sp>
        <p:nvSpPr>
          <p:cNvPr id="4" name="Slide Number Placeholder 3"/>
          <p:cNvSpPr>
            <a:spLocks noGrp="1"/>
          </p:cNvSpPr>
          <p:nvPr>
            <p:ph type="sldNum" sz="quarter" idx="10"/>
          </p:nvPr>
        </p:nvSpPr>
        <p:spPr>
          <a:xfrm>
            <a:off x="294881" y="6466205"/>
            <a:ext cx="1064623" cy="365125"/>
          </a:xfrm>
        </p:spPr>
        <p:txBody>
          <a:bodyPr/>
          <a:lstStyle/>
          <a:p>
            <a:pPr>
              <a:defRPr/>
            </a:pPr>
            <a:fld id="{6FCE3B76-DE70-4E9B-AB48-ED362D1CB3E6}" type="slidenum">
              <a:rPr lang="en-US" smtClean="0"/>
              <a:pPr>
                <a:defRPr/>
              </a:pPr>
              <a:t>13</a:t>
            </a:fld>
            <a:r>
              <a:rPr lang="en-US" dirty="0"/>
              <a:t> </a:t>
            </a:r>
          </a:p>
        </p:txBody>
      </p:sp>
      <p:sp>
        <p:nvSpPr>
          <p:cNvPr id="3" name="Content Placeholder 2"/>
          <p:cNvSpPr>
            <a:spLocks noGrp="1"/>
          </p:cNvSpPr>
          <p:nvPr>
            <p:ph idx="1"/>
          </p:nvPr>
        </p:nvSpPr>
        <p:spPr>
          <a:xfrm>
            <a:off x="2452793" y="2253342"/>
            <a:ext cx="4388878" cy="3615751"/>
          </a:xfrm>
        </p:spPr>
        <p:txBody>
          <a:bodyPr/>
          <a:lstStyle/>
          <a:p>
            <a:r>
              <a:rPr lang="en-US" sz="2000" dirty="0"/>
              <a:t>The Patient Pass is Collected by Clinical Staff Team Member </a:t>
            </a:r>
          </a:p>
          <a:p>
            <a:endParaRPr lang="en-US" sz="2000" dirty="0"/>
          </a:p>
          <a:p>
            <a:endParaRPr lang="en-US" sz="2000" dirty="0"/>
          </a:p>
          <a:p>
            <a:endParaRPr lang="en-US" dirty="0"/>
          </a:p>
          <a:p>
            <a:pPr marL="0" indent="0">
              <a:buNone/>
            </a:pPr>
            <a:r>
              <a:rPr lang="en-US" sz="2000" dirty="0"/>
              <a:t>Shred any patient sensitive information, including the patient pass   </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93" y="4191000"/>
            <a:ext cx="1625600" cy="121920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11201" y="1828800"/>
            <a:ext cx="1741593" cy="1306195"/>
          </a:xfrm>
          <a:prstGeom prst="rect">
            <a:avLst/>
          </a:prstGeom>
        </p:spPr>
      </p:pic>
      <p:pic>
        <p:nvPicPr>
          <p:cNvPr id="6" name="Picture 5">
            <a:extLst>
              <a:ext uri="{FF2B5EF4-FFF2-40B4-BE49-F238E27FC236}">
                <a16:creationId xmlns:a16="http://schemas.microsoft.com/office/drawing/2014/main" id="{AD1E9227-92E8-408B-9B56-3AAA2BAD241F}"/>
              </a:ext>
            </a:extLst>
          </p:cNvPr>
          <p:cNvPicPr>
            <a:picLocks noChangeAspect="1"/>
          </p:cNvPicPr>
          <p:nvPr/>
        </p:nvPicPr>
        <p:blipFill>
          <a:blip r:embed="rId5"/>
          <a:stretch>
            <a:fillRect/>
          </a:stretch>
        </p:blipFill>
        <p:spPr>
          <a:xfrm>
            <a:off x="7598941" y="547659"/>
            <a:ext cx="3318873" cy="2198543"/>
          </a:xfrm>
          <a:prstGeom prst="rect">
            <a:avLst/>
          </a:prstGeom>
        </p:spPr>
      </p:pic>
    </p:spTree>
    <p:extLst>
      <p:ext uri="{BB962C8B-B14F-4D97-AF65-F5344CB8AC3E}">
        <p14:creationId xmlns:p14="http://schemas.microsoft.com/office/powerpoint/2010/main" val="308051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Patient Status</a:t>
            </a:r>
          </a:p>
        </p:txBody>
      </p:sp>
      <p:sp>
        <p:nvSpPr>
          <p:cNvPr id="3" name="Content Placeholder 2"/>
          <p:cNvSpPr>
            <a:spLocks noGrp="1"/>
          </p:cNvSpPr>
          <p:nvPr>
            <p:ph idx="1"/>
          </p:nvPr>
        </p:nvSpPr>
        <p:spPr>
          <a:xfrm>
            <a:off x="1097279" y="1845734"/>
            <a:ext cx="7393577" cy="4023360"/>
          </a:xfrm>
        </p:spPr>
        <p:txBody>
          <a:bodyPr>
            <a:normAutofit/>
          </a:bodyPr>
          <a:lstStyle/>
          <a:p>
            <a:pPr marL="544068" lvl="1" indent="-342900">
              <a:buClr>
                <a:srgbClr val="0070C0"/>
              </a:buClr>
              <a:buFont typeface="+mj-lt"/>
              <a:buAutoNum type="arabicPeriod"/>
            </a:pPr>
            <a:r>
              <a:rPr lang="en-US" sz="2400" b="1" dirty="0"/>
              <a:t>Scheduled: </a:t>
            </a:r>
            <a:r>
              <a:rPr lang="en-US" sz="2400" dirty="0"/>
              <a:t>Service is scheduled but patient is not present yet</a:t>
            </a:r>
          </a:p>
          <a:p>
            <a:pPr marL="544068" lvl="1" indent="-342900">
              <a:buClr>
                <a:srgbClr val="0070C0"/>
              </a:buClr>
              <a:buFont typeface="+mj-lt"/>
              <a:buAutoNum type="arabicPeriod"/>
            </a:pPr>
            <a:r>
              <a:rPr lang="en-US" sz="2400" b="1" u="sng" dirty="0">
                <a:solidFill>
                  <a:srgbClr val="00B050"/>
                </a:solidFill>
              </a:rPr>
              <a:t>Present: </a:t>
            </a:r>
            <a:r>
              <a:rPr lang="en-US" sz="2400" dirty="0"/>
              <a:t>Patient is present but not checked in yet (The patient is between registration and scanning the patient pass)</a:t>
            </a:r>
          </a:p>
          <a:p>
            <a:pPr lvl="2">
              <a:buClr>
                <a:srgbClr val="0070C0"/>
              </a:buClr>
              <a:buFont typeface="Wingdings" panose="05000000000000000000" pitchFamily="2" charset="2"/>
              <a:buChar char="Ø"/>
            </a:pPr>
            <a:r>
              <a:rPr lang="en-US" sz="1800" dirty="0"/>
              <a:t>This tells the clinical staff that that patient is here but not available to be roomed yet</a:t>
            </a:r>
          </a:p>
          <a:p>
            <a:pPr marL="544068" lvl="1" indent="-342900">
              <a:buClr>
                <a:srgbClr val="0070C0"/>
              </a:buClr>
              <a:buFont typeface="+mj-lt"/>
              <a:buAutoNum type="arabicPeriod"/>
            </a:pPr>
            <a:r>
              <a:rPr lang="en-US" sz="2400" b="1" dirty="0"/>
              <a:t>Arrived: </a:t>
            </a:r>
            <a:r>
              <a:rPr lang="en-US" sz="2400" dirty="0"/>
              <a:t>Patient is present, has scanned their pass, and is checked-in for their appointment</a:t>
            </a:r>
          </a:p>
          <a:p>
            <a:pPr lvl="2">
              <a:buClr>
                <a:srgbClr val="0070C0"/>
              </a:buClr>
              <a:buFont typeface="Wingdings" panose="05000000000000000000" pitchFamily="2" charset="2"/>
              <a:buChar char="Ø"/>
            </a:pPr>
            <a:r>
              <a:rPr lang="en-US" sz="1800" dirty="0"/>
              <a:t>This tells the clinical staff that the patient is here and they are checked-in and ready to be roomed</a:t>
            </a:r>
          </a:p>
        </p:txBody>
      </p:sp>
      <p:pic>
        <p:nvPicPr>
          <p:cNvPr id="4098" name="Picture 2" descr="C:\Users\S0170381\AppData\Local\Microsoft\Windows\Temporary Internet Files\Content.IE5\H07KS65D\process-cir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0" y="710505"/>
            <a:ext cx="2011680" cy="17326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B8D068D-1180-4881-9BCD-2D16E0070CCF}" type="slidenum">
              <a:rPr lang="en-US" smtClean="0"/>
              <a:t>14</a:t>
            </a:fld>
            <a:endParaRPr lang="en-US" dirty="0"/>
          </a:p>
        </p:txBody>
      </p:sp>
    </p:spTree>
    <p:extLst>
      <p:ext uri="{BB962C8B-B14F-4D97-AF65-F5344CB8AC3E}">
        <p14:creationId xmlns:p14="http://schemas.microsoft.com/office/powerpoint/2010/main" val="427099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528" y="836176"/>
            <a:ext cx="10058400" cy="718185"/>
          </a:xfrm>
        </p:spPr>
        <p:txBody>
          <a:bodyPr>
            <a:normAutofit fontScale="90000"/>
          </a:bodyPr>
          <a:lstStyle/>
          <a:p>
            <a:r>
              <a:rPr lang="en-US" dirty="0"/>
              <a:t>Build: 5 criteria you need </a:t>
            </a:r>
            <a:br>
              <a:rPr lang="en-US" dirty="0"/>
            </a:br>
            <a:r>
              <a:rPr lang="en-US" dirty="0"/>
              <a:t>the system to enable</a:t>
            </a:r>
          </a:p>
        </p:txBody>
      </p:sp>
      <p:sp>
        <p:nvSpPr>
          <p:cNvPr id="3" name="Content Placeholder 2"/>
          <p:cNvSpPr>
            <a:spLocks noGrp="1"/>
          </p:cNvSpPr>
          <p:nvPr>
            <p:ph idx="1"/>
          </p:nvPr>
        </p:nvSpPr>
        <p:spPr>
          <a:xfrm>
            <a:off x="1097280" y="1771993"/>
            <a:ext cx="10058400" cy="4835285"/>
          </a:xfrm>
        </p:spPr>
        <p:txBody>
          <a:bodyPr>
            <a:normAutofit/>
          </a:bodyPr>
          <a:lstStyle/>
          <a:p>
            <a:r>
              <a:rPr lang="en-US" sz="1600" dirty="0"/>
              <a:t>1. Collect multiple payments during sign-in</a:t>
            </a:r>
          </a:p>
          <a:p>
            <a:pPr lvl="1"/>
            <a:r>
              <a:rPr lang="en-US" sz="1400" dirty="0"/>
              <a:t>New feature in Epic 2015</a:t>
            </a:r>
          </a:p>
          <a:p>
            <a:r>
              <a:rPr lang="en-US" sz="1600" dirty="0"/>
              <a:t>2. Print Patient Passes when patients sign in</a:t>
            </a:r>
          </a:p>
          <a:p>
            <a:pPr lvl="1"/>
            <a:r>
              <a:rPr lang="en-US" sz="1400" dirty="0"/>
              <a:t>Be sure to validate the patient Pass SmartText, print group, and report</a:t>
            </a:r>
          </a:p>
          <a:p>
            <a:pPr lvl="1"/>
            <a:r>
              <a:rPr lang="en-US" sz="1400" dirty="0"/>
              <a:t>Enable automatic printing</a:t>
            </a:r>
          </a:p>
          <a:p>
            <a:r>
              <a:rPr lang="en-US" sz="1600" dirty="0"/>
              <a:t>3. Enable Arrival Stations to scan Patient passes</a:t>
            </a:r>
          </a:p>
          <a:p>
            <a:pPr lvl="1"/>
            <a:r>
              <a:rPr lang="en-US" sz="1400" dirty="0"/>
              <a:t>Install Welcome, if not already present</a:t>
            </a:r>
          </a:p>
          <a:p>
            <a:pPr lvl="1"/>
            <a:r>
              <a:rPr lang="en-US" sz="1400" dirty="0"/>
              <a:t>Set up workstations only to scan passes and change appointment status to Arrived</a:t>
            </a:r>
          </a:p>
          <a:p>
            <a:pPr lvl="1"/>
            <a:r>
              <a:rPr lang="en-US" sz="1400" dirty="0"/>
              <a:t>Enable check-in barcode scanning</a:t>
            </a:r>
          </a:p>
          <a:p>
            <a:pPr lvl="1"/>
            <a:r>
              <a:rPr lang="en-US" sz="1400" dirty="0"/>
              <a:t>Prevent patients from scanning passes at the wrong place or time</a:t>
            </a:r>
          </a:p>
          <a:p>
            <a:r>
              <a:rPr lang="en-US" sz="1600" dirty="0"/>
              <a:t>4. Highlight rows on the DAR based on the patient’s appointment status</a:t>
            </a:r>
          </a:p>
          <a:p>
            <a:r>
              <a:rPr lang="en-US" sz="1600" dirty="0"/>
              <a:t>5. Track patient locations</a:t>
            </a:r>
          </a:p>
          <a:p>
            <a:pPr lvl="1"/>
            <a:r>
              <a:rPr lang="en-US" sz="1400" dirty="0"/>
              <a:t>On the DAR</a:t>
            </a:r>
          </a:p>
          <a:p>
            <a:pPr lvl="1"/>
            <a:r>
              <a:rPr lang="en-US" sz="1400" dirty="0"/>
              <a:t>On providers’ schedules</a:t>
            </a:r>
          </a:p>
          <a:p>
            <a:pPr lvl="1"/>
            <a:r>
              <a:rPr lang="en-US" sz="1400" dirty="0"/>
              <a:t>On Status Boards</a:t>
            </a:r>
          </a:p>
        </p:txBody>
      </p:sp>
      <p:pic>
        <p:nvPicPr>
          <p:cNvPr id="8194" name="Picture 2" descr="C:\Users\S0170381\AppData\Local\Microsoft\Windows\Temporary Internet Files\Content.IE5\EE0ZF25L\computer-repair-clip-art-37965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7799" y="0"/>
            <a:ext cx="2161129" cy="21726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B8D068D-1180-4881-9BCD-2D16E0070CCF}" type="slidenum">
              <a:rPr lang="en-US" smtClean="0"/>
              <a:t>15</a:t>
            </a:fld>
            <a:endParaRPr lang="en-US" dirty="0"/>
          </a:p>
        </p:txBody>
      </p:sp>
    </p:spTree>
    <p:extLst>
      <p:ext uri="{BB962C8B-B14F-4D97-AF65-F5344CB8AC3E}">
        <p14:creationId xmlns:p14="http://schemas.microsoft.com/office/powerpoint/2010/main" val="529676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the Build</a:t>
            </a:r>
          </a:p>
        </p:txBody>
      </p:sp>
      <p:sp>
        <p:nvSpPr>
          <p:cNvPr id="3" name="Content Placeholder 2"/>
          <p:cNvSpPr>
            <a:spLocks noGrp="1"/>
          </p:cNvSpPr>
          <p:nvPr>
            <p:ph idx="1"/>
          </p:nvPr>
        </p:nvSpPr>
        <p:spPr/>
        <p:txBody>
          <a:bodyPr>
            <a:normAutofit lnSpcReduction="10000"/>
          </a:bodyPr>
          <a:lstStyle/>
          <a:p>
            <a:r>
              <a:rPr lang="en-US" sz="2400" dirty="0"/>
              <a:t>Be Sure To Validate The Following:</a:t>
            </a:r>
          </a:p>
          <a:p>
            <a:pPr lvl="1">
              <a:buFont typeface="Wingdings" panose="05000000000000000000" pitchFamily="2" charset="2"/>
              <a:buChar char="v"/>
            </a:pPr>
            <a:r>
              <a:rPr lang="en-US" sz="2400" dirty="0"/>
              <a:t>Multiple visit copayments can be collected from a single screen and generate one receipt</a:t>
            </a:r>
          </a:p>
          <a:p>
            <a:pPr lvl="1">
              <a:buFont typeface="Wingdings" panose="05000000000000000000" pitchFamily="2" charset="2"/>
              <a:buChar char="v"/>
            </a:pPr>
            <a:r>
              <a:rPr lang="en-US" sz="2400" dirty="0"/>
              <a:t>Patient Passes are printed when patients complete sign-in</a:t>
            </a:r>
          </a:p>
          <a:p>
            <a:pPr lvl="1">
              <a:buFont typeface="Wingdings" panose="05000000000000000000" pitchFamily="2" charset="2"/>
              <a:buChar char="v"/>
            </a:pPr>
            <a:r>
              <a:rPr lang="en-US" sz="2400" dirty="0"/>
              <a:t>Each Patient Pass contains the appropriate information for the patient's appointment</a:t>
            </a:r>
          </a:p>
          <a:p>
            <a:pPr lvl="1">
              <a:buFont typeface="Wingdings" panose="05000000000000000000" pitchFamily="2" charset="2"/>
              <a:buChar char="v"/>
            </a:pPr>
            <a:r>
              <a:rPr lang="en-US" sz="2400" dirty="0"/>
              <a:t>Arrival Stations scan barcodes and check in patients</a:t>
            </a:r>
          </a:p>
          <a:p>
            <a:pPr lvl="1">
              <a:buFont typeface="Wingdings" panose="05000000000000000000" pitchFamily="2" charset="2"/>
              <a:buChar char="v"/>
            </a:pPr>
            <a:r>
              <a:rPr lang="en-US" sz="2400" dirty="0"/>
              <a:t>Rows are highlighted on the Daily Activity Report (DAR) or Schedule for the clinical team as expected</a:t>
            </a:r>
          </a:p>
          <a:p>
            <a:pPr lvl="1">
              <a:buFont typeface="Wingdings" panose="05000000000000000000" pitchFamily="2" charset="2"/>
              <a:buChar char="v"/>
            </a:pPr>
            <a:r>
              <a:rPr lang="en-US" sz="2400" dirty="0"/>
              <a:t>Patient locations appear on the DAR, provider schedules, and Status Board as expected</a:t>
            </a:r>
          </a:p>
          <a:p>
            <a:pPr marL="0" indent="0">
              <a:buNone/>
            </a:pPr>
            <a:endParaRPr lang="en-US" dirty="0"/>
          </a:p>
        </p:txBody>
      </p:sp>
      <p:sp>
        <p:nvSpPr>
          <p:cNvPr id="4" name="Slide Number Placeholder 3"/>
          <p:cNvSpPr>
            <a:spLocks noGrp="1"/>
          </p:cNvSpPr>
          <p:nvPr>
            <p:ph type="sldNum" sz="quarter" idx="12"/>
          </p:nvPr>
        </p:nvSpPr>
        <p:spPr/>
        <p:txBody>
          <a:bodyPr/>
          <a:lstStyle/>
          <a:p>
            <a:fld id="{FB8D068D-1180-4881-9BCD-2D16E0070CCF}" type="slidenum">
              <a:rPr lang="en-US" smtClean="0"/>
              <a:t>16</a:t>
            </a:fld>
            <a:endParaRPr lang="en-US" dirty="0"/>
          </a:p>
        </p:txBody>
      </p:sp>
      <p:pic>
        <p:nvPicPr>
          <p:cNvPr id="6" name="Picture 5">
            <a:extLst>
              <a:ext uri="{FF2B5EF4-FFF2-40B4-BE49-F238E27FC236}">
                <a16:creationId xmlns:a16="http://schemas.microsoft.com/office/drawing/2014/main" id="{7293473A-925B-4BFF-83EC-781E96820AFE}"/>
              </a:ext>
            </a:extLst>
          </p:cNvPr>
          <p:cNvPicPr>
            <a:picLocks noChangeAspect="1"/>
          </p:cNvPicPr>
          <p:nvPr/>
        </p:nvPicPr>
        <p:blipFill>
          <a:blip r:embed="rId3"/>
          <a:stretch>
            <a:fillRect/>
          </a:stretch>
        </p:blipFill>
        <p:spPr>
          <a:xfrm>
            <a:off x="8847010" y="230294"/>
            <a:ext cx="2582990" cy="2049498"/>
          </a:xfrm>
          <a:prstGeom prst="rect">
            <a:avLst/>
          </a:prstGeom>
        </p:spPr>
      </p:pic>
    </p:spTree>
    <p:extLst>
      <p:ext uri="{BB962C8B-B14F-4D97-AF65-F5344CB8AC3E}">
        <p14:creationId xmlns:p14="http://schemas.microsoft.com/office/powerpoint/2010/main" val="13671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Impact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6478497"/>
              </p:ext>
            </p:extLst>
          </p:nvPr>
        </p:nvGraphicFramePr>
        <p:xfrm>
          <a:off x="1200198" y="1846262"/>
          <a:ext cx="7973295" cy="3566395"/>
        </p:xfrm>
        <a:graphic>
          <a:graphicData uri="http://schemas.openxmlformats.org/drawingml/2006/table">
            <a:tbl>
              <a:tblPr firstRow="1" bandRow="1">
                <a:tableStyleId>{5C22544A-7EE6-4342-B048-85BDC9FD1C3A}</a:tableStyleId>
              </a:tblPr>
              <a:tblGrid>
                <a:gridCol w="7973295">
                  <a:extLst>
                    <a:ext uri="{9D8B030D-6E8A-4147-A177-3AD203B41FA5}">
                      <a16:colId xmlns:a16="http://schemas.microsoft.com/office/drawing/2014/main" val="20000"/>
                    </a:ext>
                  </a:extLst>
                </a:gridCol>
              </a:tblGrid>
              <a:tr h="627342">
                <a:tc>
                  <a:txBody>
                    <a:bodyPr/>
                    <a:lstStyle/>
                    <a:p>
                      <a:r>
                        <a:rPr lang="en-US" sz="2400" dirty="0"/>
                        <a:t>Moderate</a:t>
                      </a:r>
                    </a:p>
                  </a:txBody>
                  <a:tcPr/>
                </a:tc>
                <a:extLst>
                  <a:ext uri="{0D108BD9-81ED-4DB2-BD59-A6C34878D82A}">
                    <a16:rowId xmlns:a16="http://schemas.microsoft.com/office/drawing/2014/main" val="10000"/>
                  </a:ext>
                </a:extLst>
              </a:tr>
              <a:tr h="2939053">
                <a:tc>
                  <a:txBody>
                    <a:bodyPr/>
                    <a:lstStyle/>
                    <a:p>
                      <a:pPr marL="342900" indent="-342900">
                        <a:buClr>
                          <a:srgbClr val="0070C0"/>
                        </a:buClr>
                        <a:buFont typeface="Wingdings" panose="05000000000000000000" pitchFamily="2" charset="2"/>
                        <a:buChar char="Ø"/>
                      </a:pPr>
                      <a:r>
                        <a:rPr lang="en-US" sz="2400" dirty="0">
                          <a:effectLst/>
                        </a:rPr>
                        <a:t>This project should take your organization's Cadence team about one to two months to implement</a:t>
                      </a:r>
                    </a:p>
                    <a:p>
                      <a:endParaRPr lang="en-US" sz="2400" dirty="0">
                        <a:effectLst/>
                      </a:endParaRPr>
                    </a:p>
                    <a:p>
                      <a:pPr marL="342900" indent="-342900">
                        <a:buClr>
                          <a:srgbClr val="0070C0"/>
                        </a:buClr>
                        <a:buFont typeface="Wingdings" panose="05000000000000000000" pitchFamily="2" charset="2"/>
                        <a:buChar char="Ø"/>
                      </a:pPr>
                      <a:r>
                        <a:rPr lang="en-US" sz="2400" dirty="0">
                          <a:effectLst/>
                        </a:rPr>
                        <a:t>If you need additional hardware, such as touchscreen monitors, printers, and barcode scanners</a:t>
                      </a:r>
                    </a:p>
                    <a:p>
                      <a:pPr marL="800100" lvl="1" indent="-342900">
                        <a:buClr>
                          <a:srgbClr val="0070C0"/>
                        </a:buClr>
                        <a:buFont typeface="Wingdings" panose="05000000000000000000" pitchFamily="2" charset="2"/>
                        <a:buChar char="ü"/>
                      </a:pPr>
                      <a:r>
                        <a:rPr lang="en-US" sz="2400" dirty="0">
                          <a:effectLst/>
                        </a:rPr>
                        <a:t>Plan time to select, purchase, and install the new devices</a:t>
                      </a:r>
                      <a:endParaRPr lang="en-US" sz="2400" dirty="0"/>
                    </a:p>
                  </a:txBody>
                  <a:tcPr/>
                </a:tc>
                <a:extLst>
                  <a:ext uri="{0D108BD9-81ED-4DB2-BD59-A6C34878D82A}">
                    <a16:rowId xmlns:a16="http://schemas.microsoft.com/office/drawing/2014/main" val="10001"/>
                  </a:ext>
                </a:extLst>
              </a:tr>
            </a:tbl>
          </a:graphicData>
        </a:graphic>
      </p:graphicFrame>
      <p:pic>
        <p:nvPicPr>
          <p:cNvPr id="13314" name="Picture 2" descr="C:\Users\S0170381\AppData\Local\Microsoft\Windows\Temporary Internet Files\Content.IE5\NTTF0PDQ\Calendar-Planning-ph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0860" y="811530"/>
            <a:ext cx="2057400" cy="15430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B8D068D-1180-4881-9BCD-2D16E0070CCF}" type="slidenum">
              <a:rPr lang="en-US" smtClean="0"/>
              <a:t>17</a:t>
            </a:fld>
            <a:endParaRPr lang="en-US" dirty="0"/>
          </a:p>
        </p:txBody>
      </p:sp>
    </p:spTree>
    <p:extLst>
      <p:ext uri="{BB962C8B-B14F-4D97-AF65-F5344CB8AC3E}">
        <p14:creationId xmlns:p14="http://schemas.microsoft.com/office/powerpoint/2010/main" val="74675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a:t>
            </a:r>
          </a:p>
        </p:txBody>
      </p:sp>
      <p:sp>
        <p:nvSpPr>
          <p:cNvPr id="3" name="Content Placeholder 2"/>
          <p:cNvSpPr>
            <a:spLocks noGrp="1"/>
          </p:cNvSpPr>
          <p:nvPr>
            <p:ph idx="1"/>
          </p:nvPr>
        </p:nvSpPr>
        <p:spPr/>
        <p:txBody>
          <a:bodyPr>
            <a:normAutofit/>
          </a:bodyPr>
          <a:lstStyle/>
          <a:p>
            <a:r>
              <a:rPr lang="en-US" sz="2400" dirty="0"/>
              <a:t>Reporting Workbench template 1520-</a:t>
            </a:r>
            <a:r>
              <a:rPr lang="en-US" sz="2400" dirty="0">
                <a:hlinkClick r:id="rId3"/>
              </a:rPr>
              <a:t>Registration Timing Report Template</a:t>
            </a:r>
            <a:endParaRPr lang="en-US" sz="2400" dirty="0"/>
          </a:p>
          <a:p>
            <a:pPr lvl="1"/>
            <a:r>
              <a:rPr lang="en-US" sz="2000" dirty="0"/>
              <a:t>Shows how long it takes registrars to complete registration for new and existing patients</a:t>
            </a:r>
          </a:p>
          <a:p>
            <a:r>
              <a:rPr lang="en-US" sz="2400" dirty="0"/>
              <a:t>Radar dashboard</a:t>
            </a:r>
          </a:p>
          <a:p>
            <a:pPr lvl="1"/>
            <a:r>
              <a:rPr lang="en-US" sz="2000" dirty="0"/>
              <a:t>16001-</a:t>
            </a:r>
            <a:r>
              <a:rPr lang="en-US" sz="2000" dirty="0">
                <a:hlinkClick r:id="rId4"/>
              </a:rPr>
              <a:t>Reg Timing</a:t>
            </a:r>
            <a:r>
              <a:rPr lang="en-US" sz="2000" dirty="0"/>
              <a:t>. This component gathers the registration timing data that is saved when users complete registrations for new and existing patients.</a:t>
            </a:r>
          </a:p>
          <a:p>
            <a:pPr lvl="1"/>
            <a:r>
              <a:rPr lang="en-US" sz="2000" dirty="0"/>
              <a:t>55061-</a:t>
            </a:r>
            <a:r>
              <a:rPr lang="en-US" sz="2000" dirty="0">
                <a:hlinkClick r:id="rId5"/>
              </a:rPr>
              <a:t>ES Appointment Volume by Department and Status</a:t>
            </a:r>
            <a:r>
              <a:rPr lang="en-US" sz="2000" dirty="0"/>
              <a:t>. This component shows the appointment volume for the user's reporting departments broken down by status.</a:t>
            </a:r>
          </a:p>
          <a:p>
            <a:pPr lvl="1"/>
            <a:r>
              <a:rPr lang="en-US" sz="2000" dirty="0"/>
              <a:t>78000-</a:t>
            </a:r>
            <a:r>
              <a:rPr lang="en-US" sz="2000" dirty="0">
                <a:hlinkClick r:id="rId6"/>
              </a:rPr>
              <a:t>Welcome Check In Percentage</a:t>
            </a:r>
            <a:r>
              <a:rPr lang="en-US" sz="2000" dirty="0"/>
              <a:t>. This component shows the percentage of check-ins that were completed at an arrival station.</a:t>
            </a:r>
          </a:p>
          <a:p>
            <a:pPr lvl="1"/>
            <a:r>
              <a:rPr lang="en-US" sz="2000" dirty="0"/>
              <a:t>11710000054-</a:t>
            </a:r>
            <a:r>
              <a:rPr lang="en-US" sz="2000" dirty="0">
                <a:hlinkClick r:id="rId7"/>
              </a:rPr>
              <a:t>ES Copay Collection by Department</a:t>
            </a:r>
            <a:r>
              <a:rPr lang="en-US" sz="2000" dirty="0"/>
              <a:t>. This component shows the copay collection rate for multiple departments over time</a:t>
            </a:r>
          </a:p>
          <a:p>
            <a:pPr lvl="1"/>
            <a:endParaRPr lang="en-US" dirty="0"/>
          </a:p>
        </p:txBody>
      </p:sp>
      <p:pic>
        <p:nvPicPr>
          <p:cNvPr id="10243" name="Picture 3" descr="C:\Users\S0170381\AppData\Local\Microsoft\Windows\Temporary Internet Files\Content.IE5\H07KS65D\317515533_64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0280" y="274320"/>
            <a:ext cx="2682240"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B8D068D-1180-4881-9BCD-2D16E0070CCF}" type="slidenum">
              <a:rPr lang="en-US" smtClean="0"/>
              <a:t>18</a:t>
            </a:fld>
            <a:endParaRPr lang="en-US" dirty="0"/>
          </a:p>
        </p:txBody>
      </p:sp>
    </p:spTree>
    <p:extLst>
      <p:ext uri="{BB962C8B-B14F-4D97-AF65-F5344CB8AC3E}">
        <p14:creationId xmlns:p14="http://schemas.microsoft.com/office/powerpoint/2010/main" val="431696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p:txBody>
          <a:bodyPr>
            <a:normAutofit/>
          </a:bodyPr>
          <a:lstStyle/>
          <a:p>
            <a:r>
              <a:rPr lang="en-US" sz="2400" dirty="0"/>
              <a:t>Use resources to help guide patients through the workflow:</a:t>
            </a:r>
          </a:p>
        </p:txBody>
      </p:sp>
      <p:pic>
        <p:nvPicPr>
          <p:cNvPr id="2050" name="Picture 2" descr="https://galaxy.epic.com/Handler/ImageHandler.ashx?filename=U:\Images\Epic%202015\3400001To3500000\3475579.png&amp;ver=14867137631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309" y="2242542"/>
            <a:ext cx="8180342" cy="369960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S0170381\AppData\Local\Microsoft\Windows\Temporary Internet Files\Content.IE5\SFVPRRMR\Train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275566"/>
            <a:ext cx="1475232" cy="19669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B8D068D-1180-4881-9BCD-2D16E0070CCF}" type="slidenum">
              <a:rPr lang="en-US" smtClean="0"/>
              <a:t>19</a:t>
            </a:fld>
            <a:endParaRPr lang="en-US" dirty="0"/>
          </a:p>
        </p:txBody>
      </p:sp>
    </p:spTree>
    <p:extLst>
      <p:ext uri="{BB962C8B-B14F-4D97-AF65-F5344CB8AC3E}">
        <p14:creationId xmlns:p14="http://schemas.microsoft.com/office/powerpoint/2010/main" val="349934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Overview</a:t>
            </a:r>
          </a:p>
        </p:txBody>
      </p:sp>
      <p:sp>
        <p:nvSpPr>
          <p:cNvPr id="5" name="TextBox 4"/>
          <p:cNvSpPr txBox="1"/>
          <p:nvPr/>
        </p:nvSpPr>
        <p:spPr>
          <a:xfrm>
            <a:off x="1263050" y="1828025"/>
            <a:ext cx="8452450" cy="3315075"/>
          </a:xfrm>
          <a:prstGeom prst="rect">
            <a:avLst/>
          </a:prstGeom>
          <a:noFill/>
        </p:spPr>
        <p:txBody>
          <a:bodyPr wrap="square" numCol="2" rtlCol="0">
            <a:spAutoFit/>
          </a:bodyPr>
          <a:lstStyle/>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Business Case / Background</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Objectives</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Considerations</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Implementation Recommendations</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Workflow</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Epic Tools / Build Information</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Reporting</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Staff Training and Preparation</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Results</a:t>
            </a:r>
          </a:p>
          <a:p>
            <a:pPr marL="384048" lvl="1" indent="-182880">
              <a:lnSpc>
                <a:spcPct val="90000"/>
              </a:lnSpc>
              <a:spcBef>
                <a:spcPts val="200"/>
              </a:spcBef>
              <a:spcAft>
                <a:spcPts val="400"/>
              </a:spcAft>
              <a:buClr>
                <a:srgbClr val="D34817"/>
              </a:buClr>
              <a:buFont typeface="Wingdings" panose="05000000000000000000" pitchFamily="2" charset="2"/>
              <a:buChar char="v"/>
            </a:pPr>
            <a:r>
              <a:rPr lang="en-US" b="1" dirty="0">
                <a:solidFill>
                  <a:prstClr val="black">
                    <a:lumMod val="75000"/>
                    <a:lumOff val="25000"/>
                  </a:prstClr>
                </a:solidFill>
              </a:rPr>
              <a:t>Lessons Learned</a:t>
            </a:r>
          </a:p>
        </p:txBody>
      </p:sp>
      <p:sp>
        <p:nvSpPr>
          <p:cNvPr id="3" name="Slide Number Placeholder 2"/>
          <p:cNvSpPr>
            <a:spLocks noGrp="1"/>
          </p:cNvSpPr>
          <p:nvPr>
            <p:ph type="sldNum" sz="quarter" idx="12"/>
          </p:nvPr>
        </p:nvSpPr>
        <p:spPr/>
        <p:txBody>
          <a:bodyPr/>
          <a:lstStyle/>
          <a:p>
            <a:fld id="{FB8D068D-1180-4881-9BCD-2D16E0070CCF}" type="slidenum">
              <a:rPr lang="en-US" smtClean="0"/>
              <a:t>2</a:t>
            </a:fld>
            <a:endParaRPr lang="en-US" dirty="0"/>
          </a:p>
        </p:txBody>
      </p:sp>
    </p:spTree>
    <p:extLst>
      <p:ext uri="{BB962C8B-B14F-4D97-AF65-F5344CB8AC3E}">
        <p14:creationId xmlns:p14="http://schemas.microsoft.com/office/powerpoint/2010/main" val="340346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4 Important Considerations</a:t>
            </a:r>
          </a:p>
        </p:txBody>
      </p:sp>
      <p:sp>
        <p:nvSpPr>
          <p:cNvPr id="3" name="Content Placeholder 2"/>
          <p:cNvSpPr>
            <a:spLocks noGrp="1"/>
          </p:cNvSpPr>
          <p:nvPr>
            <p:ph idx="1"/>
          </p:nvPr>
        </p:nvSpPr>
        <p:spPr/>
        <p:txBody>
          <a:bodyPr>
            <a:normAutofit/>
          </a:bodyPr>
          <a:lstStyle/>
          <a:p>
            <a:r>
              <a:rPr lang="en-US" dirty="0"/>
              <a:t>1. Use a script to help prepare front desk staff to assist patients with using their passes:</a:t>
            </a:r>
          </a:p>
          <a:p>
            <a:endParaRPr lang="en-US" dirty="0"/>
          </a:p>
          <a:p>
            <a:endParaRPr lang="en-US" dirty="0"/>
          </a:p>
          <a:p>
            <a:endParaRPr lang="en-US" dirty="0"/>
          </a:p>
          <a:p>
            <a:endParaRPr lang="en-US" dirty="0"/>
          </a:p>
          <a:p>
            <a:endParaRPr lang="en-US" dirty="0"/>
          </a:p>
          <a:p>
            <a:r>
              <a:rPr lang="en-US" dirty="0"/>
              <a:t>2. Standardize the language (patient pass vs boarding pass, arrival station vs computer, etc.)</a:t>
            </a:r>
          </a:p>
          <a:p>
            <a:r>
              <a:rPr lang="en-US" dirty="0"/>
              <a:t>3. Conduct mock scenarios with scripted patients</a:t>
            </a:r>
          </a:p>
          <a:p>
            <a:r>
              <a:rPr lang="en-US" dirty="0"/>
              <a:t>4. Conduct mock role playing and testing sessions with registration staff prior to go-live</a:t>
            </a:r>
          </a:p>
        </p:txBody>
      </p:sp>
      <p:graphicFrame>
        <p:nvGraphicFramePr>
          <p:cNvPr id="4" name="Table 3"/>
          <p:cNvGraphicFramePr>
            <a:graphicFrameLocks noGrp="1"/>
          </p:cNvGraphicFramePr>
          <p:nvPr>
            <p:extLst>
              <p:ext uri="{D42A27DB-BD31-4B8C-83A1-F6EECF244321}">
                <p14:modId xmlns:p14="http://schemas.microsoft.com/office/powerpoint/2010/main" val="3424830940"/>
              </p:ext>
            </p:extLst>
          </p:nvPr>
        </p:nvGraphicFramePr>
        <p:xfrm>
          <a:off x="1472022" y="2174270"/>
          <a:ext cx="8908868" cy="2265015"/>
        </p:xfrm>
        <a:graphic>
          <a:graphicData uri="http://schemas.openxmlformats.org/drawingml/2006/table">
            <a:tbl>
              <a:tblPr firstRow="1" firstCol="1" bandRow="1">
                <a:tableStyleId>{5C22544A-7EE6-4342-B048-85BDC9FD1C3A}</a:tableStyleId>
              </a:tblPr>
              <a:tblGrid>
                <a:gridCol w="1944041">
                  <a:extLst>
                    <a:ext uri="{9D8B030D-6E8A-4147-A177-3AD203B41FA5}">
                      <a16:colId xmlns:a16="http://schemas.microsoft.com/office/drawing/2014/main" val="20000"/>
                    </a:ext>
                  </a:extLst>
                </a:gridCol>
                <a:gridCol w="6964827">
                  <a:extLst>
                    <a:ext uri="{9D8B030D-6E8A-4147-A177-3AD203B41FA5}">
                      <a16:colId xmlns:a16="http://schemas.microsoft.com/office/drawing/2014/main" val="20001"/>
                    </a:ext>
                  </a:extLst>
                </a:gridCol>
              </a:tblGrid>
              <a:tr h="207010">
                <a:tc>
                  <a:txBody>
                    <a:bodyPr/>
                    <a:lstStyle/>
                    <a:p>
                      <a:r>
                        <a:rPr lang="en-US" sz="1200" dirty="0"/>
                        <a:t>Goal</a:t>
                      </a:r>
                    </a:p>
                  </a:txBody>
                  <a:tcPr/>
                </a:tc>
                <a:tc>
                  <a:txBody>
                    <a:bodyPr/>
                    <a:lstStyle/>
                    <a:p>
                      <a:r>
                        <a:rPr lang="en-US" sz="1200" dirty="0"/>
                        <a:t>Registrar</a:t>
                      </a:r>
                      <a:r>
                        <a:rPr lang="en-US" sz="1200" baseline="0" dirty="0"/>
                        <a:t> Response</a:t>
                      </a:r>
                      <a:endParaRPr lang="en-US" sz="1200" dirty="0"/>
                    </a:p>
                  </a:txBody>
                  <a:tcPr/>
                </a:tc>
                <a:extLst>
                  <a:ext uri="{0D108BD9-81ED-4DB2-BD59-A6C34878D82A}">
                    <a16:rowId xmlns:a16="http://schemas.microsoft.com/office/drawing/2014/main" val="10000"/>
                  </a:ext>
                </a:extLst>
              </a:tr>
              <a:tr h="663565">
                <a:tc>
                  <a:txBody>
                    <a:bodyPr/>
                    <a:lstStyle/>
                    <a:p>
                      <a:r>
                        <a:rPr lang="en-US" sz="1200" dirty="0"/>
                        <a:t>Introduce the Patient Pass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"I have completed your registration. I am now going to hand you a Patient Pass(es), which you will need to scan at the arrival station to notify the clinic team that you are ready to be roomed for your next/additional appointment(s)."</a:t>
                      </a:r>
                    </a:p>
                  </a:txBody>
                  <a:tcPr/>
                </a:tc>
                <a:extLst>
                  <a:ext uri="{0D108BD9-81ED-4DB2-BD59-A6C34878D82A}">
                    <a16:rowId xmlns:a16="http://schemas.microsoft.com/office/drawing/2014/main" val="10001"/>
                  </a:ext>
                </a:extLst>
              </a:tr>
              <a:tr h="663565">
                <a:tc>
                  <a:txBody>
                    <a:bodyPr/>
                    <a:lstStyle/>
                    <a:p>
                      <a:r>
                        <a:rPr lang="en-US" sz="1200" dirty="0"/>
                        <a:t>Communicate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"This pass will allow us to serve you better as you will simply scan your pass at the patient arrival station at your appointment destination, press the Confirm button on the monitor, and have a seat in the lobby."</a:t>
                      </a:r>
                    </a:p>
                  </a:txBody>
                  <a:tcPr/>
                </a:tc>
                <a:extLst>
                  <a:ext uri="{0D108BD9-81ED-4DB2-BD59-A6C34878D82A}">
                    <a16:rowId xmlns:a16="http://schemas.microsoft.com/office/drawing/2014/main" val="10002"/>
                  </a:ext>
                </a:extLst>
              </a:tr>
              <a:tr h="663565">
                <a:tc>
                  <a:txBody>
                    <a:bodyPr/>
                    <a:lstStyle/>
                    <a:p>
                      <a:r>
                        <a:rPr lang="en-US" sz="1200" dirty="0"/>
                        <a:t>Ask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"Do you have any questions about your Patient Pass at this time? I can also provide you with this informational sheet should you like to read further about this tool or for your family members as well."</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FB8D068D-1180-4881-9BCD-2D16E0070CCF}" type="slidenum">
              <a:rPr lang="en-US" smtClean="0"/>
              <a:t>20</a:t>
            </a:fld>
            <a:endParaRPr lang="en-US" dirty="0"/>
          </a:p>
        </p:txBody>
      </p:sp>
    </p:spTree>
    <p:extLst>
      <p:ext uri="{BB962C8B-B14F-4D97-AF65-F5344CB8AC3E}">
        <p14:creationId xmlns:p14="http://schemas.microsoft.com/office/powerpoint/2010/main" val="30039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16" y="210403"/>
            <a:ext cx="11340643" cy="1450757"/>
          </a:xfrm>
        </p:spPr>
        <p:txBody>
          <a:bodyPr/>
          <a:lstStyle/>
          <a:p>
            <a:r>
              <a:rPr lang="en-US" dirty="0"/>
              <a:t>Results:</a:t>
            </a:r>
            <a:br>
              <a:rPr lang="en-US" dirty="0"/>
            </a:br>
            <a:r>
              <a:rPr lang="en-US" dirty="0"/>
              <a:t>Stanford Neurosciences Deployment </a:t>
            </a:r>
          </a:p>
        </p:txBody>
      </p:sp>
      <p:grpSp>
        <p:nvGrpSpPr>
          <p:cNvPr id="8" name="Group 7"/>
          <p:cNvGrpSpPr/>
          <p:nvPr/>
        </p:nvGrpSpPr>
        <p:grpSpPr>
          <a:xfrm>
            <a:off x="5620662" y="1779637"/>
            <a:ext cx="4955141" cy="4075463"/>
            <a:chOff x="5593976" y="3301521"/>
            <a:chExt cx="3101743" cy="3684702"/>
          </a:xfrm>
        </p:grpSpPr>
        <p:sp>
          <p:nvSpPr>
            <p:cNvPr id="9" name="Rectangle 8"/>
            <p:cNvSpPr/>
            <p:nvPr/>
          </p:nvSpPr>
          <p:spPr>
            <a:xfrm>
              <a:off x="5618919" y="3301521"/>
              <a:ext cx="3076800" cy="3684702"/>
            </a:xfrm>
            <a:prstGeom prst="rect">
              <a:avLst/>
            </a:prstGeom>
            <a:solidFill>
              <a:schemeClr val="bg1"/>
            </a:solidFill>
            <a:ln w="12700">
              <a:solidFill>
                <a:srgbClr val="4E84C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5593976" y="3579221"/>
              <a:ext cx="3076800" cy="3151369"/>
            </a:xfrm>
            <a:prstGeom prst="rect">
              <a:avLst/>
            </a:prstGeom>
            <a:noFill/>
          </p:spPr>
          <p:txBody>
            <a:bodyPr wrap="square" rtlCol="0">
              <a:spAutoFit/>
            </a:bodyPr>
            <a:lstStyle/>
            <a:p>
              <a:pPr algn="ctr"/>
              <a:r>
                <a:rPr lang="en-US" sz="1600" b="1" dirty="0">
                  <a:solidFill>
                    <a:srgbClr val="F8971D"/>
                  </a:solidFill>
                  <a:latin typeface="Helvetica Neue Light" charset="0"/>
                  <a:ea typeface="Helvetica Neue Light" charset="0"/>
                  <a:cs typeface="Helvetica Neue Light" charset="0"/>
                </a:rPr>
                <a:t>Key Facts and Figures</a:t>
              </a:r>
            </a:p>
            <a:p>
              <a:pPr marL="171450" indent="-171450" algn="ctr">
                <a:buClr>
                  <a:srgbClr val="F8971D"/>
                </a:buClr>
                <a:buFont typeface="Wingdings" charset="2"/>
                <a:buChar char="ü"/>
              </a:pPr>
              <a:endParaRPr lang="en-US" sz="1050" dirty="0">
                <a:solidFill>
                  <a:prstClr val="black"/>
                </a:solidFill>
                <a:latin typeface="Helvetica Neue Light" charset="0"/>
                <a:ea typeface="Helvetica Neue Light" charset="0"/>
                <a:cs typeface="Helvetica Neue Light" charset="0"/>
              </a:endParaRPr>
            </a:p>
            <a:p>
              <a:pPr marL="285750" indent="-285750">
                <a:buClr>
                  <a:srgbClr val="F8971D"/>
                </a:buClr>
                <a:buFont typeface="Wingdings" charset="2"/>
                <a:buChar char="ü"/>
              </a:pPr>
              <a:endParaRPr lang="en-US" sz="1000" b="1" dirty="0">
                <a:solidFill>
                  <a:srgbClr val="4E84C4"/>
                </a:solidFill>
                <a:latin typeface="Helvetica Neue Light" charset="0"/>
                <a:ea typeface="Helvetica Neue Light" charset="0"/>
                <a:cs typeface="Helvetica Neue Light" charset="0"/>
              </a:endParaRPr>
            </a:p>
            <a:p>
              <a:pPr marL="285750" indent="-285750">
                <a:buClr>
                  <a:srgbClr val="F8971D"/>
                </a:buClr>
                <a:buFont typeface="Wingdings" charset="2"/>
                <a:buChar char="ü"/>
              </a:pPr>
              <a:r>
                <a:rPr lang="en-US" sz="1600" dirty="0">
                  <a:solidFill>
                    <a:prstClr val="black"/>
                  </a:solidFill>
                  <a:latin typeface="Arial" panose="020B0604020202020204" pitchFamily="34" charset="0"/>
                  <a:ea typeface="Helvetica Neue Light" charset="0"/>
                  <a:cs typeface="Arial" panose="020B0604020202020204" pitchFamily="34" charset="0"/>
                </a:rPr>
                <a:t>Universal Registration resulted in a </a:t>
              </a:r>
              <a:r>
                <a:rPr lang="en-US" sz="1600" b="1" dirty="0">
                  <a:solidFill>
                    <a:srgbClr val="4E84C4"/>
                  </a:solidFill>
                  <a:latin typeface="Arial" panose="020B0604020202020204" pitchFamily="34" charset="0"/>
                  <a:ea typeface="Helvetica Neue Light" charset="0"/>
                  <a:cs typeface="Arial" panose="020B0604020202020204" pitchFamily="34" charset="0"/>
                </a:rPr>
                <a:t>70% </a:t>
              </a:r>
              <a:r>
                <a:rPr lang="en-US" sz="1600" dirty="0">
                  <a:solidFill>
                    <a:prstClr val="black"/>
                  </a:solidFill>
                  <a:latin typeface="Arial" panose="020B0604020202020204" pitchFamily="34" charset="0"/>
                  <a:ea typeface="Helvetica Neue Light" charset="0"/>
                  <a:cs typeface="Arial" panose="020B0604020202020204" pitchFamily="34" charset="0"/>
                </a:rPr>
                <a:t>decrease in patient registration time, and a </a:t>
              </a:r>
              <a:r>
                <a:rPr lang="en-US" sz="1600" b="1" dirty="0">
                  <a:solidFill>
                    <a:srgbClr val="4E84C4"/>
                  </a:solidFill>
                  <a:latin typeface="Arial" panose="020B0604020202020204" pitchFamily="34" charset="0"/>
                  <a:ea typeface="Helvetica Neue Light" charset="0"/>
                  <a:cs typeface="Arial" panose="020B0604020202020204" pitchFamily="34" charset="0"/>
                </a:rPr>
                <a:t>57% </a:t>
              </a:r>
              <a:r>
                <a:rPr lang="en-US" sz="1600" dirty="0">
                  <a:solidFill>
                    <a:prstClr val="black"/>
                  </a:solidFill>
                  <a:latin typeface="Arial" panose="020B0604020202020204" pitchFamily="34" charset="0"/>
                  <a:ea typeface="Helvetica Neue Light" charset="0"/>
                  <a:cs typeface="Arial" panose="020B0604020202020204" pitchFamily="34" charset="0"/>
                </a:rPr>
                <a:t>decrease in staff registration workflow time</a:t>
              </a:r>
            </a:p>
            <a:p>
              <a:pPr>
                <a:buClr>
                  <a:srgbClr val="F8971D"/>
                </a:buClr>
              </a:pPr>
              <a:endParaRPr lang="en-US" sz="400" dirty="0">
                <a:solidFill>
                  <a:prstClr val="black"/>
                </a:solidFill>
                <a:latin typeface="Arial" panose="020B0604020202020204" pitchFamily="34" charset="0"/>
                <a:ea typeface="Helvetica Neue Light" charset="0"/>
                <a:cs typeface="Arial" panose="020B0604020202020204" pitchFamily="34" charset="0"/>
              </a:endParaRPr>
            </a:p>
            <a:p>
              <a:pPr marL="285750" indent="-285750">
                <a:buClr>
                  <a:srgbClr val="F8971D"/>
                </a:buClr>
                <a:buFont typeface="Wingdings" charset="2"/>
                <a:buChar char="ü"/>
              </a:pPr>
              <a:r>
                <a:rPr lang="en-US" sz="1600" dirty="0">
                  <a:solidFill>
                    <a:prstClr val="black"/>
                  </a:solidFill>
                  <a:latin typeface="Arial" panose="020B0604020202020204" pitchFamily="34" charset="0"/>
                  <a:ea typeface="Helvetica Neue Light" charset="0"/>
                  <a:cs typeface="Arial" panose="020B0604020202020204" pitchFamily="34" charset="0"/>
                </a:rPr>
                <a:t>The Patient Pass adoption rate is </a:t>
              </a:r>
              <a:r>
                <a:rPr lang="en-US" sz="1600" b="1" dirty="0">
                  <a:solidFill>
                    <a:srgbClr val="4E84C4"/>
                  </a:solidFill>
                  <a:latin typeface="Arial" panose="020B0604020202020204" pitchFamily="34" charset="0"/>
                  <a:ea typeface="Helvetica Neue Light" charset="0"/>
                  <a:cs typeface="Arial" panose="020B0604020202020204" pitchFamily="34" charset="0"/>
                </a:rPr>
                <a:t>90%</a:t>
              </a:r>
            </a:p>
            <a:p>
              <a:pPr marL="285750" indent="-285750">
                <a:buClr>
                  <a:srgbClr val="F8971D"/>
                </a:buClr>
                <a:buFont typeface="Wingdings" charset="2"/>
                <a:buChar char="ü"/>
              </a:pPr>
              <a:r>
                <a:rPr lang="en-US" sz="1600" dirty="0">
                  <a:latin typeface="Arial" pitchFamily="34" charset="0"/>
                  <a:cs typeface="Arial" pitchFamily="34" charset="0"/>
                </a:rPr>
                <a:t>Top Box 86.1%ile Press Ganey (from 79 before go-live)</a:t>
              </a:r>
            </a:p>
            <a:p>
              <a:pPr marL="742950" lvl="1" indent="-285750">
                <a:buClr>
                  <a:srgbClr val="F8971D"/>
                </a:buClr>
                <a:buFont typeface="Wingdings" charset="2"/>
                <a:buChar char="ü"/>
              </a:pPr>
              <a:r>
                <a:rPr lang="en-US" sz="1600" dirty="0">
                  <a:latin typeface="Arial" pitchFamily="34" charset="0"/>
                  <a:cs typeface="Arial" pitchFamily="34" charset="0"/>
                </a:rPr>
                <a:t>No negative Press Ganey comment about Patient Pass</a:t>
              </a:r>
            </a:p>
            <a:p>
              <a:pPr marL="742950" lvl="1" indent="-285750">
                <a:buClr>
                  <a:srgbClr val="F8971D"/>
                </a:buClr>
                <a:buFont typeface="Wingdings" charset="2"/>
                <a:buChar char="ü"/>
              </a:pPr>
              <a:r>
                <a:rPr lang="en-US" sz="1600" dirty="0">
                  <a:latin typeface="Arial" pitchFamily="34" charset="0"/>
                  <a:cs typeface="Arial" pitchFamily="34" charset="0"/>
                </a:rPr>
                <a:t>No physician Patient Pass related complaints </a:t>
              </a:r>
            </a:p>
            <a:p>
              <a:pPr marL="285750" indent="-285750">
                <a:buClr>
                  <a:srgbClr val="F8971D"/>
                </a:buClr>
                <a:buFont typeface="Wingdings" charset="2"/>
                <a:buChar char="ü"/>
              </a:pPr>
              <a:endParaRPr lang="en-US" sz="1600" b="1" dirty="0">
                <a:solidFill>
                  <a:srgbClr val="4E84C4"/>
                </a:solidFill>
                <a:latin typeface="Helvetica Neue Light" charset="0"/>
                <a:ea typeface="Helvetica Neue Light" charset="0"/>
                <a:cs typeface="Helvetica Neue Light" charset="0"/>
              </a:endParaRPr>
            </a:p>
            <a:p>
              <a:pPr marL="285750" indent="-285750">
                <a:buClr>
                  <a:srgbClr val="F8971D"/>
                </a:buClr>
                <a:buFont typeface="Wingdings" charset="2"/>
                <a:buChar char="ü"/>
              </a:pPr>
              <a:endParaRPr lang="en-US" sz="400" dirty="0">
                <a:solidFill>
                  <a:prstClr val="black"/>
                </a:solidFill>
                <a:latin typeface="Helvetica Neue Light" charset="0"/>
                <a:ea typeface="Helvetica Neue Light" charset="0"/>
                <a:cs typeface="Helvetica Neue Light" charset="0"/>
              </a:endParaRPr>
            </a:p>
          </p:txBody>
        </p:sp>
        <p:cxnSp>
          <p:nvCxnSpPr>
            <p:cNvPr id="11" name="Straight Connector 10"/>
            <p:cNvCxnSpPr/>
            <p:nvPr/>
          </p:nvCxnSpPr>
          <p:spPr>
            <a:xfrm>
              <a:off x="6334934" y="3866874"/>
              <a:ext cx="1594884" cy="0"/>
            </a:xfrm>
            <a:prstGeom prst="line">
              <a:avLst/>
            </a:prstGeom>
            <a:ln w="12700">
              <a:solidFill>
                <a:srgbClr val="4E84C4"/>
              </a:solidFill>
            </a:ln>
            <a:effectLst/>
          </p:spPr>
          <p:style>
            <a:lnRef idx="2">
              <a:schemeClr val="accent1"/>
            </a:lnRef>
            <a:fillRef idx="0">
              <a:schemeClr val="accent1"/>
            </a:fillRef>
            <a:effectRef idx="1">
              <a:schemeClr val="accent1"/>
            </a:effectRef>
            <a:fontRef idx="minor">
              <a:schemeClr val="tx1"/>
            </a:fontRef>
          </p:style>
        </p:cxnSp>
        <p:sp>
          <p:nvSpPr>
            <p:cNvPr id="12" name="Down Arrow 11"/>
            <p:cNvSpPr/>
            <p:nvPr/>
          </p:nvSpPr>
          <p:spPr>
            <a:xfrm>
              <a:off x="5970399" y="4895766"/>
              <a:ext cx="1352676" cy="1940329"/>
            </a:xfrm>
            <a:prstGeom prst="downArrow">
              <a:avLst/>
            </a:prstGeom>
            <a:solidFill>
              <a:srgbClr val="4E84C4">
                <a:alpha val="16000"/>
              </a:srgb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Down Arrow 12"/>
            <p:cNvSpPr/>
            <p:nvPr/>
          </p:nvSpPr>
          <p:spPr>
            <a:xfrm flipV="1">
              <a:off x="7391126" y="3487103"/>
              <a:ext cx="1236541" cy="2119847"/>
            </a:xfrm>
            <a:prstGeom prst="downArrow">
              <a:avLst/>
            </a:prstGeom>
            <a:solidFill>
              <a:srgbClr val="E08418">
                <a:alpha val="16000"/>
              </a:srgb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4" name="Rectangle 13"/>
          <p:cNvSpPr/>
          <p:nvPr/>
        </p:nvSpPr>
        <p:spPr>
          <a:xfrm>
            <a:off x="812801" y="1803976"/>
            <a:ext cx="4471990" cy="3990676"/>
          </a:xfrm>
          <a:prstGeom prst="rect">
            <a:avLst/>
          </a:prstGeom>
          <a:noFill/>
          <a:ln w="22225" cap="flat" cmpd="sng" algn="ctr">
            <a:solidFill>
              <a:srgbClr val="E08418"/>
            </a:solidFill>
            <a:prstDash val="solid"/>
          </a:ln>
          <a:effectLst/>
        </p:spPr>
        <p:txBody>
          <a:bodyPr rtlCol="0" anchor="ctr"/>
          <a:lstStyle/>
          <a:p>
            <a:pPr algn="ctr" defTabSz="457200" fontAlgn="auto">
              <a:spcBef>
                <a:spcPts val="0"/>
              </a:spcBef>
              <a:spcAft>
                <a:spcPts val="0"/>
              </a:spcAft>
              <a:defRPr/>
            </a:pPr>
            <a:endParaRPr lang="en-US" kern="0" dirty="0">
              <a:solidFill>
                <a:prstClr val="white"/>
              </a:solidFill>
              <a:latin typeface="Arial" panose="020B0604020202020204"/>
              <a:cs typeface="+mn-cs"/>
            </a:endParaRPr>
          </a:p>
        </p:txBody>
      </p:sp>
      <p:sp>
        <p:nvSpPr>
          <p:cNvPr id="15" name="TextBox 14"/>
          <p:cNvSpPr txBox="1"/>
          <p:nvPr/>
        </p:nvSpPr>
        <p:spPr>
          <a:xfrm>
            <a:off x="1123422" y="1881702"/>
            <a:ext cx="4471989" cy="584775"/>
          </a:xfrm>
          <a:prstGeom prst="rect">
            <a:avLst/>
          </a:prstGeom>
          <a:noFill/>
        </p:spPr>
        <p:txBody>
          <a:bodyPr wrap="square" rtlCol="0">
            <a:spAutoFit/>
          </a:bodyPr>
          <a:lstStyle/>
          <a:p>
            <a:pPr algn="ctr" defTabSz="457200" fontAlgn="auto">
              <a:spcBef>
                <a:spcPts val="0"/>
              </a:spcBef>
              <a:spcAft>
                <a:spcPts val="0"/>
              </a:spcAft>
            </a:pPr>
            <a:r>
              <a:rPr lang="en-US" sz="1600" dirty="0">
                <a:solidFill>
                  <a:prstClr val="black"/>
                </a:solidFill>
                <a:latin typeface="Helvetica Neue Light" charset="0"/>
                <a:ea typeface="Helvetica Neue Light" charset="0"/>
                <a:cs typeface="Helvetica Neue Light" charset="0"/>
              </a:rPr>
              <a:t>Average Registration Time (in Minutes) </a:t>
            </a:r>
            <a:br>
              <a:rPr lang="en-US" sz="1600" dirty="0">
                <a:solidFill>
                  <a:prstClr val="black"/>
                </a:solidFill>
                <a:latin typeface="Helvetica Neue Light" charset="0"/>
                <a:ea typeface="Helvetica Neue Light" charset="0"/>
                <a:cs typeface="Helvetica Neue Light" charset="0"/>
              </a:rPr>
            </a:br>
            <a:r>
              <a:rPr lang="en-US" sz="1600" dirty="0">
                <a:solidFill>
                  <a:prstClr val="black"/>
                </a:solidFill>
                <a:latin typeface="Helvetica Neue Light" charset="0"/>
                <a:ea typeface="Helvetica Neue Light" charset="0"/>
                <a:cs typeface="Helvetica Neue Light" charset="0"/>
              </a:rPr>
              <a:t>at Stanford Health Care</a:t>
            </a:r>
            <a:endParaRPr lang="en-US" dirty="0">
              <a:solidFill>
                <a:prstClr val="black"/>
              </a:solidFill>
              <a:latin typeface="Helvetica Neue Light" charset="0"/>
              <a:ea typeface="Helvetica Neue Light" charset="0"/>
              <a:cs typeface="Helvetica Neue Light" charset="0"/>
            </a:endParaRPr>
          </a:p>
        </p:txBody>
      </p:sp>
      <p:graphicFrame>
        <p:nvGraphicFramePr>
          <p:cNvPr id="16" name="Chart 15"/>
          <p:cNvGraphicFramePr/>
          <p:nvPr>
            <p:extLst>
              <p:ext uri="{D42A27DB-BD31-4B8C-83A1-F6EECF244321}">
                <p14:modId xmlns:p14="http://schemas.microsoft.com/office/powerpoint/2010/main" val="63362667"/>
              </p:ext>
            </p:extLst>
          </p:nvPr>
        </p:nvGraphicFramePr>
        <p:xfrm>
          <a:off x="1200772" y="2362199"/>
          <a:ext cx="3743560" cy="34213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B8D068D-1180-4881-9BCD-2D16E0070CCF}" type="slidenum">
              <a:rPr lang="en-US" smtClean="0"/>
              <a:t>21</a:t>
            </a:fld>
            <a:endParaRPr lang="en-US" dirty="0"/>
          </a:p>
        </p:txBody>
      </p:sp>
    </p:spTree>
    <p:extLst>
      <p:ext uri="{BB962C8B-B14F-4D97-AF65-F5344CB8AC3E}">
        <p14:creationId xmlns:p14="http://schemas.microsoft.com/office/powerpoint/2010/main" val="64583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458" y="286603"/>
            <a:ext cx="10772222" cy="1450757"/>
          </a:xfrm>
        </p:spPr>
        <p:txBody>
          <a:bodyPr>
            <a:normAutofit/>
          </a:bodyPr>
          <a:lstStyle/>
          <a:p>
            <a:r>
              <a:rPr lang="en-US" dirty="0"/>
              <a:t>Patient Feedback: Stanford Neurosciences Deployment </a:t>
            </a:r>
          </a:p>
        </p:txBody>
      </p:sp>
      <p:sp>
        <p:nvSpPr>
          <p:cNvPr id="18" name="Rectangle 17"/>
          <p:cNvSpPr/>
          <p:nvPr/>
        </p:nvSpPr>
        <p:spPr>
          <a:xfrm>
            <a:off x="457206" y="1519090"/>
            <a:ext cx="6200877" cy="4862870"/>
          </a:xfrm>
          <a:prstGeom prst="rect">
            <a:avLst/>
          </a:prstGeom>
        </p:spPr>
        <p:txBody>
          <a:bodyPr wrap="square">
            <a:spAutoFit/>
          </a:bodyPr>
          <a:lstStyle/>
          <a:p>
            <a:pPr lvl="0"/>
            <a:endParaRPr lang="en-US" b="1" dirty="0">
              <a:solidFill>
                <a:srgbClr val="0070C0"/>
              </a:solidFill>
            </a:endParaRPr>
          </a:p>
          <a:p>
            <a:pPr marL="284163" lvl="0" indent="-284163">
              <a:spcBef>
                <a:spcPct val="35000"/>
              </a:spcBef>
              <a:spcAft>
                <a:spcPct val="50000"/>
              </a:spcAft>
              <a:buClr>
                <a:srgbClr val="8C1515"/>
              </a:buClr>
              <a:buFont typeface="Wingdings 3" pitchFamily="18" charset="2"/>
              <a:buChar char="}"/>
            </a:pPr>
            <a:r>
              <a:rPr lang="en-US" sz="2000" dirty="0">
                <a:latin typeface="Arial" pitchFamily="34" charset="0"/>
                <a:cs typeface="Arial" pitchFamily="34" charset="0"/>
              </a:rPr>
              <a:t>It is good! Easy enough.</a:t>
            </a:r>
          </a:p>
          <a:p>
            <a:pPr marL="284163" indent="-284163">
              <a:spcBef>
                <a:spcPct val="35000"/>
              </a:spcBef>
              <a:spcAft>
                <a:spcPct val="50000"/>
              </a:spcAft>
              <a:buClr>
                <a:srgbClr val="8C1515"/>
              </a:buClr>
              <a:buFont typeface="Wingdings 3" pitchFamily="18" charset="2"/>
              <a:buChar char="}"/>
            </a:pPr>
            <a:r>
              <a:rPr lang="en-US" sz="2000" dirty="0">
                <a:latin typeface="Arial" pitchFamily="34" charset="0"/>
                <a:cs typeface="Arial" pitchFamily="34" charset="0"/>
              </a:rPr>
              <a:t>I think patient pass is nifty. I like because it is efficient. I’m very impressed. </a:t>
            </a:r>
          </a:p>
          <a:p>
            <a:pPr marL="284163" lvl="0" indent="-284163">
              <a:spcBef>
                <a:spcPct val="35000"/>
              </a:spcBef>
              <a:spcAft>
                <a:spcPct val="50000"/>
              </a:spcAft>
              <a:buClr>
                <a:srgbClr val="8C1515"/>
              </a:buClr>
              <a:buFont typeface="Wingdings 3" pitchFamily="18" charset="2"/>
              <a:buChar char="}"/>
            </a:pPr>
            <a:r>
              <a:rPr lang="en-US" sz="2000" dirty="0">
                <a:latin typeface="Arial" pitchFamily="34" charset="0"/>
                <a:cs typeface="Arial" pitchFamily="34" charset="0"/>
              </a:rPr>
              <a:t>My future appointments will be a piece of cake!</a:t>
            </a:r>
          </a:p>
          <a:p>
            <a:pPr marL="284163" lvl="0" indent="-284163">
              <a:spcBef>
                <a:spcPct val="35000"/>
              </a:spcBef>
              <a:spcAft>
                <a:spcPct val="50000"/>
              </a:spcAft>
              <a:buClr>
                <a:srgbClr val="8C1515"/>
              </a:buClr>
              <a:buFont typeface="Wingdings 3" pitchFamily="18" charset="2"/>
              <a:buChar char="}"/>
            </a:pPr>
            <a:r>
              <a:rPr lang="en-US" sz="2000" dirty="0">
                <a:latin typeface="Arial" pitchFamily="34" charset="0"/>
                <a:cs typeface="Arial" pitchFamily="34" charset="0"/>
              </a:rPr>
              <a:t>Very high tech!</a:t>
            </a:r>
          </a:p>
          <a:p>
            <a:pPr marL="284163" indent="-284163">
              <a:spcBef>
                <a:spcPct val="35000"/>
              </a:spcBef>
              <a:spcAft>
                <a:spcPct val="50000"/>
              </a:spcAft>
              <a:buClr>
                <a:srgbClr val="8C1515"/>
              </a:buClr>
              <a:buFont typeface="Wingdings 3" pitchFamily="18" charset="2"/>
              <a:buChar char="}"/>
            </a:pPr>
            <a:r>
              <a:rPr lang="en-US" sz="2000" dirty="0">
                <a:latin typeface="Arial" pitchFamily="34" charset="0"/>
                <a:cs typeface="Arial" pitchFamily="34" charset="0"/>
              </a:rPr>
              <a:t>This isn’t good for people with disabilities</a:t>
            </a:r>
          </a:p>
          <a:p>
            <a:pPr marL="284163" indent="-284163">
              <a:spcBef>
                <a:spcPct val="35000"/>
              </a:spcBef>
              <a:spcAft>
                <a:spcPct val="50000"/>
              </a:spcAft>
              <a:buClr>
                <a:srgbClr val="8C1515"/>
              </a:buClr>
              <a:buFont typeface="Wingdings 3" pitchFamily="18" charset="2"/>
              <a:buChar char="}"/>
            </a:pPr>
            <a:r>
              <a:rPr lang="en-US" sz="2000" dirty="0">
                <a:latin typeface="Arial" pitchFamily="34" charset="0"/>
                <a:cs typeface="Arial" pitchFamily="34" charset="0"/>
              </a:rPr>
              <a:t>I don’t like it because it makes me wait when I arrive too early. But when others arrive late it lets them scan and check-in while I’m still waiting and I got here way before them</a:t>
            </a:r>
          </a:p>
        </p:txBody>
      </p:sp>
      <p:pic>
        <p:nvPicPr>
          <p:cNvPr id="19" name="Picture 2" descr="https://stanfordhealthcare.org/content/shc/en/medical-clinics/stanford-neuroscience-health-center/jcr:content/tab-nav-component/tab-nav-parsys/imagewithcaption/image.img.full.high.jpg/1447195208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188" y="1868124"/>
            <a:ext cx="4876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918712" y="4321273"/>
            <a:ext cx="4968488" cy="461665"/>
          </a:xfrm>
          <a:prstGeom prst="rect">
            <a:avLst/>
          </a:prstGeom>
        </p:spPr>
        <p:txBody>
          <a:bodyPr wrap="square">
            <a:spAutoFit/>
          </a:bodyPr>
          <a:lstStyle/>
          <a:p>
            <a:pPr>
              <a:spcBef>
                <a:spcPct val="35000"/>
              </a:spcBef>
              <a:spcAft>
                <a:spcPct val="50000"/>
              </a:spcAft>
              <a:buClr>
                <a:srgbClr val="8C1515"/>
              </a:buClr>
            </a:pPr>
            <a:r>
              <a:rPr lang="en-US" sz="1200" i="1" dirty="0">
                <a:latin typeface="Arial" pitchFamily="34" charset="0"/>
                <a:cs typeface="Arial" pitchFamily="34" charset="0"/>
              </a:rPr>
              <a:t>Picture depicts patient using patient arrival station at Stanford Neuroscience Health Center</a:t>
            </a:r>
          </a:p>
        </p:txBody>
      </p:sp>
      <p:sp>
        <p:nvSpPr>
          <p:cNvPr id="2" name="Slide Number Placeholder 1"/>
          <p:cNvSpPr>
            <a:spLocks noGrp="1"/>
          </p:cNvSpPr>
          <p:nvPr>
            <p:ph type="sldNum" sz="quarter" idx="12"/>
          </p:nvPr>
        </p:nvSpPr>
        <p:spPr/>
        <p:txBody>
          <a:bodyPr/>
          <a:lstStyle/>
          <a:p>
            <a:fld id="{FB8D068D-1180-4881-9BCD-2D16E0070CCF}" type="slidenum">
              <a:rPr lang="en-US" smtClean="0"/>
              <a:t>22</a:t>
            </a:fld>
            <a:endParaRPr lang="en-US" dirty="0"/>
          </a:p>
        </p:txBody>
      </p:sp>
    </p:spTree>
    <p:extLst>
      <p:ext uri="{BB962C8B-B14F-4D97-AF65-F5344CB8AC3E}">
        <p14:creationId xmlns:p14="http://schemas.microsoft.com/office/powerpoint/2010/main" val="129682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Lessons Learned</a:t>
            </a:r>
          </a:p>
        </p:txBody>
      </p:sp>
      <p:sp>
        <p:nvSpPr>
          <p:cNvPr id="3" name="Content Placeholder 2"/>
          <p:cNvSpPr>
            <a:spLocks noGrp="1"/>
          </p:cNvSpPr>
          <p:nvPr>
            <p:ph idx="1"/>
          </p:nvPr>
        </p:nvSpPr>
        <p:spPr/>
        <p:txBody>
          <a:bodyPr>
            <a:normAutofit/>
          </a:bodyPr>
          <a:lstStyle/>
          <a:p>
            <a:r>
              <a:rPr lang="en-US" sz="2800" dirty="0"/>
              <a:t>It is critical to partner with your IT and Clinical teams through every phase of the project </a:t>
            </a:r>
          </a:p>
          <a:p>
            <a:pPr lvl="1">
              <a:buFont typeface="Arial" panose="020B0604020202020204" pitchFamily="34" charset="0"/>
              <a:buChar char="•"/>
            </a:pPr>
            <a:endParaRPr lang="en-US" sz="2000" dirty="0"/>
          </a:p>
          <a:p>
            <a:pPr lvl="1">
              <a:buFont typeface="Wingdings" panose="05000000000000000000" pitchFamily="2" charset="2"/>
              <a:buChar char="v"/>
            </a:pPr>
            <a:r>
              <a:rPr lang="en-US" sz="2000" dirty="0"/>
              <a:t>For technology solutions with patient navigation, identify infrastructure requirements early in the process in the event these require building permits or facilities support</a:t>
            </a:r>
          </a:p>
          <a:p>
            <a:pPr lvl="1">
              <a:buFont typeface="Arial" panose="020B0604020202020204" pitchFamily="34" charset="0"/>
              <a:buChar char="•"/>
            </a:pPr>
            <a:endParaRPr lang="en-US" sz="2000" dirty="0"/>
          </a:p>
          <a:p>
            <a:pPr lvl="1">
              <a:buFont typeface="Wingdings" panose="05000000000000000000" pitchFamily="2" charset="2"/>
              <a:buChar char="v"/>
            </a:pPr>
            <a:r>
              <a:rPr lang="en-US" sz="2000" dirty="0"/>
              <a:t>Expect resistance from within. To overcome this, consider:</a:t>
            </a:r>
          </a:p>
          <a:p>
            <a:pPr lvl="2">
              <a:buFont typeface="Wingdings" panose="05000000000000000000" pitchFamily="2" charset="2"/>
              <a:buChar char="Ø"/>
            </a:pPr>
            <a:r>
              <a:rPr lang="en-US" sz="2000"/>
              <a:t>Utilizing </a:t>
            </a:r>
            <a:r>
              <a:rPr lang="en-US" sz="2000" dirty="0"/>
              <a:t>patient feedback to steer the implementation decisions</a:t>
            </a:r>
          </a:p>
          <a:p>
            <a:pPr lvl="2">
              <a:buFont typeface="Wingdings" panose="05000000000000000000" pitchFamily="2" charset="2"/>
              <a:buChar char="Ø"/>
            </a:pPr>
            <a:r>
              <a:rPr lang="en-US" sz="2000" dirty="0"/>
              <a:t>Using a smaller sized proof of concept (POC) first</a:t>
            </a:r>
          </a:p>
          <a:p>
            <a:pPr lvl="2">
              <a:buFont typeface="Wingdings" panose="05000000000000000000" pitchFamily="2" charset="2"/>
              <a:buChar char="Ø"/>
            </a:pPr>
            <a:r>
              <a:rPr lang="en-US" sz="2000" dirty="0"/>
              <a:t>Gathering data from the POC to guide decisions and provide context for moving forward</a:t>
            </a:r>
          </a:p>
          <a:p>
            <a:pPr marL="0" indent="0">
              <a:buNone/>
            </a:pPr>
            <a:endParaRPr lang="en-US" dirty="0"/>
          </a:p>
        </p:txBody>
      </p:sp>
      <p:pic>
        <p:nvPicPr>
          <p:cNvPr id="14338" name="Picture 2" descr="C:\Users\S0170381\AppData\Local\Microsoft\Windows\Temporary Internet Files\Content.IE5\6LRKH97D\tableau_profs-188x1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170" y="30480"/>
            <a:ext cx="1790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B8D068D-1180-4881-9BCD-2D16E0070CCF}" type="slidenum">
              <a:rPr lang="en-US" smtClean="0"/>
              <a:t>23</a:t>
            </a:fld>
            <a:endParaRPr lang="en-US" dirty="0"/>
          </a:p>
        </p:txBody>
      </p:sp>
    </p:spTree>
    <p:extLst>
      <p:ext uri="{BB962C8B-B14F-4D97-AF65-F5344CB8AC3E}">
        <p14:creationId xmlns:p14="http://schemas.microsoft.com/office/powerpoint/2010/main" val="20845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5362" name="Picture 2" descr="C:\Users\S0170381\AppData\Local\Microsoft\Windows\Temporary Internet Files\Content.IE5\EE0ZF25L\Discussi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7240" y="211372"/>
            <a:ext cx="2857500" cy="17393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B8D068D-1180-4881-9BCD-2D16E0070CCF}" type="slidenum">
              <a:rPr lang="en-US" smtClean="0"/>
              <a:t>24</a:t>
            </a:fld>
            <a:endParaRPr lang="en-US" dirty="0"/>
          </a:p>
        </p:txBody>
      </p:sp>
      <p:sp>
        <p:nvSpPr>
          <p:cNvPr id="3" name="TextBox 2">
            <a:extLst>
              <a:ext uri="{FF2B5EF4-FFF2-40B4-BE49-F238E27FC236}">
                <a16:creationId xmlns:a16="http://schemas.microsoft.com/office/drawing/2014/main" id="{44B67C8D-F980-4BE4-8AE9-0FDC7FA04559}"/>
              </a:ext>
            </a:extLst>
          </p:cNvPr>
          <p:cNvSpPr txBox="1"/>
          <p:nvPr/>
        </p:nvSpPr>
        <p:spPr>
          <a:xfrm>
            <a:off x="5984421" y="1737360"/>
            <a:ext cx="5510893" cy="4524315"/>
          </a:xfrm>
          <a:prstGeom prst="rect">
            <a:avLst/>
          </a:prstGeom>
          <a:noFill/>
        </p:spPr>
        <p:txBody>
          <a:bodyPr wrap="square" rtlCol="0">
            <a:spAutoFit/>
          </a:bodyPr>
          <a:lstStyle/>
          <a:p>
            <a:endParaRPr lang="en-US" i="1" dirty="0"/>
          </a:p>
          <a:p>
            <a:r>
              <a:rPr lang="en-US" i="1" dirty="0"/>
              <a:t>Special Thanks to the following Stanford Healthcare Staff:</a:t>
            </a:r>
          </a:p>
          <a:p>
            <a:pPr marL="285750" indent="-285750">
              <a:buClr>
                <a:srgbClr val="C00000"/>
              </a:buClr>
              <a:buFont typeface="Wingdings" panose="05000000000000000000" pitchFamily="2" charset="2"/>
              <a:buChar char="Ø"/>
            </a:pPr>
            <a:r>
              <a:rPr lang="en-US" b="1" i="1" dirty="0"/>
              <a:t>Anna Dapelo-Garcia</a:t>
            </a:r>
            <a:r>
              <a:rPr lang="en-US" i="1" dirty="0"/>
              <a:t>, Administrative Director, PAS and PFC at Stanford Healthcare</a:t>
            </a:r>
          </a:p>
          <a:p>
            <a:pPr marL="285750" indent="-285750">
              <a:buClr>
                <a:srgbClr val="C00000"/>
              </a:buClr>
              <a:buFont typeface="Wingdings" panose="05000000000000000000" pitchFamily="2" charset="2"/>
              <a:buChar char="Ø"/>
            </a:pPr>
            <a:r>
              <a:rPr lang="en-US" b="1" i="1" dirty="0"/>
              <a:t>Shannon Jamarck</a:t>
            </a:r>
            <a:r>
              <a:rPr lang="en-US" i="1" dirty="0"/>
              <a:t>, PAS Manager - Neurosciences</a:t>
            </a:r>
          </a:p>
          <a:p>
            <a:pPr marL="285750" indent="-285750">
              <a:buClr>
                <a:srgbClr val="C00000"/>
              </a:buClr>
              <a:buFont typeface="Wingdings" panose="05000000000000000000" pitchFamily="2" charset="2"/>
              <a:buChar char="Ø"/>
            </a:pPr>
            <a:r>
              <a:rPr lang="en-US" b="1" i="1" dirty="0"/>
              <a:t>Marvin Quant</a:t>
            </a:r>
            <a:r>
              <a:rPr lang="en-US" i="1" dirty="0"/>
              <a:t>, Manager – Access: Cadence, Referrals, CRM</a:t>
            </a:r>
          </a:p>
          <a:p>
            <a:pPr marL="285750" indent="-285750">
              <a:buClr>
                <a:srgbClr val="C00000"/>
              </a:buClr>
              <a:buFont typeface="Wingdings" panose="05000000000000000000" pitchFamily="2" charset="2"/>
              <a:buChar char="Ø"/>
            </a:pPr>
            <a:r>
              <a:rPr lang="en-US" b="1" dirty="0"/>
              <a:t>Premkumar Shanmugamani</a:t>
            </a:r>
            <a:r>
              <a:rPr lang="en-US" dirty="0"/>
              <a:t>, </a:t>
            </a:r>
            <a:r>
              <a:rPr lang="en-US" i="1" dirty="0"/>
              <a:t>Senior Systems Analyst, Access – Cadence, Referrals and CRM</a:t>
            </a:r>
          </a:p>
          <a:p>
            <a:pPr marL="285750" indent="-285750">
              <a:buClr>
                <a:srgbClr val="C00000"/>
              </a:buClr>
              <a:buFont typeface="Wingdings" panose="05000000000000000000" pitchFamily="2" charset="2"/>
              <a:buChar char="Ø"/>
            </a:pPr>
            <a:r>
              <a:rPr lang="en-US" b="1" dirty="0"/>
              <a:t>Courtney McCrary, </a:t>
            </a:r>
            <a:r>
              <a:rPr lang="en-US" dirty="0"/>
              <a:t>Senior Systems Analyst, Revenue Cycle Systems and Services</a:t>
            </a:r>
          </a:p>
          <a:p>
            <a:pPr marL="285750" indent="-285750">
              <a:buFont typeface="Wingdings" panose="05000000000000000000" pitchFamily="2" charset="2"/>
              <a:buChar char="Ø"/>
            </a:pPr>
            <a:endParaRPr lang="en-US" i="1" dirty="0"/>
          </a:p>
          <a:p>
            <a:r>
              <a:rPr lang="en-US" i="1" dirty="0"/>
              <a:t>For more information contact </a:t>
            </a:r>
            <a:r>
              <a:rPr lang="en-US" b="1" i="1" dirty="0"/>
              <a:t>Brett Light </a:t>
            </a:r>
            <a:r>
              <a:rPr lang="en-US" i="1" dirty="0"/>
              <a:t>at: </a:t>
            </a:r>
          </a:p>
          <a:p>
            <a:r>
              <a:rPr lang="en-US" b="1" i="1" u="sng" dirty="0">
                <a:solidFill>
                  <a:srgbClr val="0070C0"/>
                </a:solidFill>
              </a:rPr>
              <a:t>blight@stanfordhealthcare.org</a:t>
            </a:r>
          </a:p>
          <a:p>
            <a:r>
              <a:rPr lang="en-US" b="1" dirty="0">
                <a:solidFill>
                  <a:srgbClr val="C00000"/>
                </a:solidFill>
              </a:rPr>
              <a:t>Stanford HealthCare</a:t>
            </a:r>
          </a:p>
          <a:p>
            <a:endParaRPr lang="en-US" i="1" dirty="0">
              <a:solidFill>
                <a:srgbClr val="0070C0"/>
              </a:solidFill>
            </a:endParaRPr>
          </a:p>
        </p:txBody>
      </p:sp>
      <p:sp>
        <p:nvSpPr>
          <p:cNvPr id="6" name="Rectangle 5">
            <a:extLst>
              <a:ext uri="{FF2B5EF4-FFF2-40B4-BE49-F238E27FC236}">
                <a16:creationId xmlns:a16="http://schemas.microsoft.com/office/drawing/2014/main" id="{C0339FC8-67A0-4547-91BB-909794FAB6CF}"/>
              </a:ext>
            </a:extLst>
          </p:cNvPr>
          <p:cNvSpPr/>
          <p:nvPr/>
        </p:nvSpPr>
        <p:spPr>
          <a:xfrm>
            <a:off x="209506" y="5120641"/>
            <a:ext cx="4144735" cy="1077218"/>
          </a:xfrm>
          <a:prstGeom prst="rect">
            <a:avLst/>
          </a:prstGeom>
        </p:spPr>
        <p:txBody>
          <a:bodyPr wrap="square">
            <a:spAutoFit/>
          </a:bodyPr>
          <a:lstStyle/>
          <a:p>
            <a:r>
              <a:rPr lang="en-US" sz="1600" i="1" dirty="0"/>
              <a:t>All rights reserved. This presentation or any portion thereof may not be reproduced or used in any manner whatsoever without the express written permission of Stanford Healthcare</a:t>
            </a:r>
            <a:endParaRPr lang="en-US" sz="1600" i="1" dirty="0">
              <a:solidFill>
                <a:srgbClr val="0070C0"/>
              </a:solidFill>
            </a:endParaRPr>
          </a:p>
        </p:txBody>
      </p:sp>
    </p:spTree>
    <p:extLst>
      <p:ext uri="{BB962C8B-B14F-4D97-AF65-F5344CB8AC3E}">
        <p14:creationId xmlns:p14="http://schemas.microsoft.com/office/powerpoint/2010/main" val="202526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0877" y="2035274"/>
            <a:ext cx="4112429" cy="365125"/>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Developing the Business Case</a:t>
            </a:r>
          </a:p>
        </p:txBody>
      </p:sp>
      <p:sp>
        <p:nvSpPr>
          <p:cNvPr id="3" name="Content Placeholder 2"/>
          <p:cNvSpPr>
            <a:spLocks noGrp="1"/>
          </p:cNvSpPr>
          <p:nvPr>
            <p:ph idx="1"/>
          </p:nvPr>
        </p:nvSpPr>
        <p:spPr>
          <a:xfrm>
            <a:off x="1143882" y="2100588"/>
            <a:ext cx="10058400" cy="3851175"/>
          </a:xfrm>
        </p:spPr>
        <p:txBody>
          <a:bodyPr>
            <a:normAutofit fontScale="85000" lnSpcReduction="20000"/>
          </a:bodyPr>
          <a:lstStyle/>
          <a:p>
            <a:r>
              <a:rPr lang="en-US" sz="2100" b="1" dirty="0">
                <a:solidFill>
                  <a:schemeClr val="bg1">
                    <a:lumMod val="95000"/>
                  </a:schemeClr>
                </a:solidFill>
              </a:rPr>
              <a:t>Fundamentally this is about Compassion </a:t>
            </a:r>
            <a:r>
              <a:rPr lang="en-US" sz="2100" b="1" dirty="0"/>
              <a:t>  </a:t>
            </a:r>
          </a:p>
          <a:p>
            <a:r>
              <a:rPr lang="en-US" sz="2100" dirty="0"/>
              <a:t>Most multi-specialty and cancer centers across the nation have subspecialties and often see patients who have multiple appointments on the same day </a:t>
            </a:r>
          </a:p>
          <a:p>
            <a:pPr>
              <a:buClr>
                <a:srgbClr val="0070C0"/>
              </a:buClr>
              <a:buFont typeface="Wingdings" panose="05000000000000000000" pitchFamily="2" charset="2"/>
              <a:buChar char="v"/>
            </a:pPr>
            <a:r>
              <a:rPr lang="en-US" sz="2100" dirty="0"/>
              <a:t> For cancer centers, this can be 40% of all patients</a:t>
            </a:r>
          </a:p>
          <a:p>
            <a:pPr lvl="1">
              <a:buClr>
                <a:srgbClr val="0070C0"/>
              </a:buClr>
              <a:buFont typeface="Wingdings" panose="05000000000000000000" pitchFamily="2" charset="2"/>
              <a:buChar char="Ø"/>
            </a:pPr>
            <a:r>
              <a:rPr lang="en-US" sz="1900" dirty="0"/>
              <a:t>According to the NIH, in 2018 over 1.7 million patients will be diagnosed with cancer in the U.S.</a:t>
            </a:r>
          </a:p>
          <a:p>
            <a:pPr lvl="1">
              <a:buClr>
                <a:srgbClr val="0070C0"/>
              </a:buClr>
              <a:buFont typeface="Wingdings" panose="05000000000000000000" pitchFamily="2" charset="2"/>
              <a:buChar char="Ø"/>
            </a:pPr>
            <a:r>
              <a:rPr lang="en-US" sz="1900" dirty="0"/>
              <a:t>40% of 1.7 million = </a:t>
            </a:r>
            <a:r>
              <a:rPr lang="en-US" sz="1900" i="1" u="sng" dirty="0">
                <a:solidFill>
                  <a:srgbClr val="C00000"/>
                </a:solidFill>
              </a:rPr>
              <a:t>680,000 new cancer patients can benefit from this each year</a:t>
            </a:r>
          </a:p>
          <a:p>
            <a:pPr>
              <a:buClr>
                <a:srgbClr val="0070C0"/>
              </a:buClr>
              <a:buFont typeface="Wingdings" panose="05000000000000000000" pitchFamily="2" charset="2"/>
              <a:buChar char="v"/>
            </a:pPr>
            <a:r>
              <a:rPr lang="en-US" sz="2100" dirty="0"/>
              <a:t> Additionally, many of these patients are seen several times a month</a:t>
            </a:r>
          </a:p>
          <a:p>
            <a:pPr>
              <a:buClr>
                <a:srgbClr val="0070C0"/>
              </a:buClr>
              <a:buFont typeface="Wingdings" panose="05000000000000000000" pitchFamily="2" charset="2"/>
              <a:buChar char="v"/>
            </a:pPr>
            <a:r>
              <a:rPr lang="en-US" sz="2100" dirty="0"/>
              <a:t> It is important to ask ourselves if our processes are compassionate</a:t>
            </a:r>
          </a:p>
          <a:p>
            <a:pPr>
              <a:buClr>
                <a:srgbClr val="0070C0"/>
              </a:buClr>
              <a:buFont typeface="Wingdings" panose="05000000000000000000" pitchFamily="2" charset="2"/>
              <a:buChar char="v"/>
            </a:pPr>
            <a:r>
              <a:rPr lang="en-US" sz="2100" dirty="0"/>
              <a:t> The chronically ill generally value their time as much as they value the best medical outcomes</a:t>
            </a:r>
          </a:p>
          <a:p>
            <a:pPr>
              <a:buClr>
                <a:srgbClr val="0070C0"/>
              </a:buClr>
              <a:buFont typeface="Wingdings" panose="05000000000000000000" pitchFamily="2" charset="2"/>
              <a:buChar char="v"/>
            </a:pPr>
            <a:r>
              <a:rPr lang="en-US" sz="2100" dirty="0"/>
              <a:t> Ultimately, current processes lack compassion when they require frequent return and multiple same day appointment patients to stand in a check-in line for each appointment and give the same information at multiple front desks</a:t>
            </a:r>
          </a:p>
        </p:txBody>
      </p:sp>
      <p:pic>
        <p:nvPicPr>
          <p:cNvPr id="2050" name="Picture 2" descr="C:\Users\S0170381\AppData\Local\Microsoft\Windows\Temporary Internet Files\Content.IE5\FF4ES8V3\Compassionbackground-concept-wordcloud-illustration-of-compassion-800535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642" y="450368"/>
            <a:ext cx="3078480" cy="17301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B8D068D-1180-4881-9BCD-2D16E0070CCF}" type="slidenum">
              <a:rPr lang="en-US" smtClean="0"/>
              <a:t>3</a:t>
            </a:fld>
            <a:endParaRPr lang="en-US" dirty="0"/>
          </a:p>
        </p:txBody>
      </p:sp>
      <p:sp>
        <p:nvSpPr>
          <p:cNvPr id="5" name="Rectangle 4">
            <a:extLst>
              <a:ext uri="{FF2B5EF4-FFF2-40B4-BE49-F238E27FC236}">
                <a16:creationId xmlns:a16="http://schemas.microsoft.com/office/drawing/2014/main" id="{6143E5D7-0079-49B7-B180-C4A70123AC6A}"/>
              </a:ext>
            </a:extLst>
          </p:cNvPr>
          <p:cNvSpPr/>
          <p:nvPr/>
        </p:nvSpPr>
        <p:spPr>
          <a:xfrm>
            <a:off x="9214338" y="2035274"/>
            <a:ext cx="1597688" cy="210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extLst>
      <p:ext uri="{BB962C8B-B14F-4D97-AF65-F5344CB8AC3E}">
        <p14:creationId xmlns:p14="http://schemas.microsoft.com/office/powerpoint/2010/main" val="15138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408B0B-C8FE-4236-A640-843EFE9C98E1}"/>
              </a:ext>
            </a:extLst>
          </p:cNvPr>
          <p:cNvSpPr/>
          <p:nvPr/>
        </p:nvSpPr>
        <p:spPr>
          <a:xfrm>
            <a:off x="1097280" y="3786527"/>
            <a:ext cx="1519084" cy="250723"/>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Rectangle 4"/>
          <p:cNvSpPr/>
          <p:nvPr/>
        </p:nvSpPr>
        <p:spPr>
          <a:xfrm>
            <a:off x="1097280" y="2392915"/>
            <a:ext cx="1519084" cy="250723"/>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Business Case</a:t>
            </a:r>
          </a:p>
        </p:txBody>
      </p:sp>
      <p:sp>
        <p:nvSpPr>
          <p:cNvPr id="3" name="Content Placeholder 2"/>
          <p:cNvSpPr>
            <a:spLocks noGrp="1"/>
          </p:cNvSpPr>
          <p:nvPr>
            <p:ph idx="1"/>
          </p:nvPr>
        </p:nvSpPr>
        <p:spPr>
          <a:xfrm>
            <a:off x="1066800" y="2343149"/>
            <a:ext cx="8067152" cy="3840845"/>
          </a:xfrm>
        </p:spPr>
        <p:txBody>
          <a:bodyPr>
            <a:normAutofit/>
          </a:bodyPr>
          <a:lstStyle/>
          <a:p>
            <a:r>
              <a:rPr lang="en-US" sz="2100" b="1" dirty="0">
                <a:solidFill>
                  <a:schemeClr val="bg1">
                    <a:lumMod val="95000"/>
                  </a:schemeClr>
                </a:solidFill>
              </a:rPr>
              <a:t>Challenge</a:t>
            </a:r>
            <a:endParaRPr lang="en-US" sz="2100" b="1" dirty="0"/>
          </a:p>
          <a:p>
            <a:r>
              <a:rPr lang="en-US" dirty="0"/>
              <a:t>Streamline the registration process for patient satisfaction and their healing while supporting our clinical team requirements</a:t>
            </a:r>
          </a:p>
        </p:txBody>
      </p:sp>
      <p:sp>
        <p:nvSpPr>
          <p:cNvPr id="6" name="Slide Number Placeholder 5"/>
          <p:cNvSpPr>
            <a:spLocks noGrp="1"/>
          </p:cNvSpPr>
          <p:nvPr>
            <p:ph type="sldNum" sz="quarter" idx="12"/>
          </p:nvPr>
        </p:nvSpPr>
        <p:spPr/>
        <p:txBody>
          <a:bodyPr/>
          <a:lstStyle/>
          <a:p>
            <a:fld id="{FB8D068D-1180-4881-9BCD-2D16E0070CCF}" type="slidenum">
              <a:rPr lang="en-US" smtClean="0"/>
              <a:t>4</a:t>
            </a:fld>
            <a:endParaRPr lang="en-US" dirty="0"/>
          </a:p>
        </p:txBody>
      </p:sp>
      <p:pic>
        <p:nvPicPr>
          <p:cNvPr id="8" name="Picture 7">
            <a:extLst>
              <a:ext uri="{FF2B5EF4-FFF2-40B4-BE49-F238E27FC236}">
                <a16:creationId xmlns:a16="http://schemas.microsoft.com/office/drawing/2014/main" id="{CDD26029-9138-4EE8-8672-F0971DB906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70927" y="131252"/>
            <a:ext cx="4101874" cy="2586120"/>
          </a:xfrm>
          <a:prstGeom prst="rect">
            <a:avLst/>
          </a:prstGeom>
        </p:spPr>
      </p:pic>
      <p:sp>
        <p:nvSpPr>
          <p:cNvPr id="10" name="Rectangle 9">
            <a:extLst>
              <a:ext uri="{FF2B5EF4-FFF2-40B4-BE49-F238E27FC236}">
                <a16:creationId xmlns:a16="http://schemas.microsoft.com/office/drawing/2014/main" id="{75865EF2-7D30-47AF-B4CA-37B12141DCF6}"/>
              </a:ext>
            </a:extLst>
          </p:cNvPr>
          <p:cNvSpPr/>
          <p:nvPr/>
        </p:nvSpPr>
        <p:spPr>
          <a:xfrm>
            <a:off x="1066799" y="3689301"/>
            <a:ext cx="7953375" cy="1338828"/>
          </a:xfrm>
          <a:prstGeom prst="rect">
            <a:avLst/>
          </a:prstGeom>
        </p:spPr>
        <p:txBody>
          <a:bodyPr wrap="square">
            <a:spAutoFit/>
          </a:bodyPr>
          <a:lstStyle/>
          <a:p>
            <a:r>
              <a:rPr lang="en-US" sz="2100" b="1" dirty="0">
                <a:solidFill>
                  <a:schemeClr val="bg1">
                    <a:lumMod val="95000"/>
                  </a:schemeClr>
                </a:solidFill>
              </a:rPr>
              <a:t>Solution </a:t>
            </a:r>
            <a:r>
              <a:rPr lang="en-US" sz="2000" b="1" dirty="0">
                <a:solidFill>
                  <a:schemeClr val="bg1">
                    <a:lumMod val="95000"/>
                  </a:schemeClr>
                </a:solidFill>
              </a:rPr>
              <a:t>    </a:t>
            </a:r>
            <a:r>
              <a:rPr lang="en-US" sz="2000" b="1" dirty="0"/>
              <a:t>      </a:t>
            </a:r>
          </a:p>
          <a:p>
            <a:r>
              <a:rPr lang="en-US" sz="2000" dirty="0"/>
              <a:t>Achieve our concept of one-stop registration for multiple encounters in the same day by streamlining workflows and optimizing technologies to consolidate various registration types and activities</a:t>
            </a:r>
          </a:p>
        </p:txBody>
      </p:sp>
    </p:spTree>
    <p:extLst>
      <p:ext uri="{BB962C8B-B14F-4D97-AF65-F5344CB8AC3E}">
        <p14:creationId xmlns:p14="http://schemas.microsoft.com/office/powerpoint/2010/main" val="15197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9743" y="2262563"/>
            <a:ext cx="4516159" cy="250723"/>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Process Overview</a:t>
            </a:r>
          </a:p>
        </p:txBody>
      </p:sp>
      <p:sp>
        <p:nvSpPr>
          <p:cNvPr id="3" name="Content Placeholder 2"/>
          <p:cNvSpPr>
            <a:spLocks noGrp="1"/>
          </p:cNvSpPr>
          <p:nvPr>
            <p:ph idx="1"/>
          </p:nvPr>
        </p:nvSpPr>
        <p:spPr>
          <a:xfrm>
            <a:off x="1066800" y="1737360"/>
            <a:ext cx="9930493" cy="4023360"/>
          </a:xfrm>
        </p:spPr>
        <p:txBody>
          <a:bodyPr>
            <a:normAutofit/>
          </a:bodyPr>
          <a:lstStyle/>
          <a:p>
            <a:endParaRPr lang="en-US" dirty="0"/>
          </a:p>
          <a:p>
            <a:r>
              <a:rPr lang="en-US" dirty="0">
                <a:solidFill>
                  <a:schemeClr val="bg1">
                    <a:lumMod val="95000"/>
                  </a:schemeClr>
                </a:solidFill>
              </a:rPr>
              <a:t>3 Easy Steps:</a:t>
            </a:r>
          </a:p>
          <a:p>
            <a:pPr marL="544068" lvl="1" indent="-342900">
              <a:buClr>
                <a:srgbClr val="0070C0"/>
              </a:buClr>
              <a:buFont typeface="+mj-lt"/>
              <a:buAutoNum type="arabicPeriod"/>
            </a:pPr>
            <a:r>
              <a:rPr lang="en-US" dirty="0"/>
              <a:t>Register the patient for all scheduled appointments in a single interaction with one registrar</a:t>
            </a:r>
          </a:p>
          <a:p>
            <a:pPr marL="544068" lvl="1" indent="-342900">
              <a:buClr>
                <a:srgbClr val="0070C0"/>
              </a:buClr>
              <a:buFont typeface="+mj-lt"/>
              <a:buAutoNum type="arabicPeriod"/>
            </a:pPr>
            <a:r>
              <a:rPr lang="en-US" dirty="0"/>
              <a:t>At the end of the registration, the patient receives a barcoded Patient Pass for each service that day</a:t>
            </a:r>
          </a:p>
          <a:p>
            <a:pPr marL="544068" lvl="1" indent="-342900">
              <a:buClr>
                <a:srgbClr val="0070C0"/>
              </a:buClr>
              <a:buFont typeface="+mj-lt"/>
              <a:buAutoNum type="arabicPeriod"/>
            </a:pPr>
            <a:r>
              <a:rPr lang="en-US" dirty="0"/>
              <a:t>Patient scans the Patient Pass at the arrival station located within each service area, which checks in the appointment</a:t>
            </a:r>
          </a:p>
          <a:p>
            <a:pPr lvl="1"/>
            <a:endParaRPr lang="en-US" dirty="0"/>
          </a:p>
          <a:p>
            <a:pPr marL="201168" lvl="1" indent="0">
              <a:buNone/>
            </a:pPr>
            <a:endParaRPr lang="en-US" dirty="0"/>
          </a:p>
        </p:txBody>
      </p:sp>
      <p:pic>
        <p:nvPicPr>
          <p:cNvPr id="3074" name="Picture 2" descr="C:\Users\S0170381\AppData\Local\Microsoft\Windows\Temporary Internet Files\Content.IE5\GVHPADNW\cyberscooty-computer-solution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23984"/>
            <a:ext cx="3184986" cy="209545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B8D068D-1180-4881-9BCD-2D16E0070CCF}" type="slidenum">
              <a:rPr lang="en-US" smtClean="0"/>
              <a:t>5</a:t>
            </a:fld>
            <a:endParaRPr lang="en-US" dirty="0"/>
          </a:p>
        </p:txBody>
      </p:sp>
      <p:graphicFrame>
        <p:nvGraphicFramePr>
          <p:cNvPr id="7" name="Diagram 6">
            <a:extLst>
              <a:ext uri="{FF2B5EF4-FFF2-40B4-BE49-F238E27FC236}">
                <a16:creationId xmlns:a16="http://schemas.microsoft.com/office/drawing/2014/main" id="{85DF47F5-C241-4DCC-8F77-7C06FB59D688}"/>
              </a:ext>
            </a:extLst>
          </p:cNvPr>
          <p:cNvGraphicFramePr/>
          <p:nvPr>
            <p:extLst>
              <p:ext uri="{D42A27DB-BD31-4B8C-83A1-F6EECF244321}">
                <p14:modId xmlns:p14="http://schemas.microsoft.com/office/powerpoint/2010/main" val="2223291445"/>
              </p:ext>
            </p:extLst>
          </p:nvPr>
        </p:nvGraphicFramePr>
        <p:xfrm>
          <a:off x="3021330" y="3503231"/>
          <a:ext cx="5524500" cy="3030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408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Objectives</a:t>
            </a:r>
          </a:p>
        </p:txBody>
      </p:sp>
      <p:sp>
        <p:nvSpPr>
          <p:cNvPr id="3" name="Content Placeholder 2"/>
          <p:cNvSpPr>
            <a:spLocks noGrp="1"/>
          </p:cNvSpPr>
          <p:nvPr>
            <p:ph idx="1"/>
          </p:nvPr>
        </p:nvSpPr>
        <p:spPr>
          <a:xfrm>
            <a:off x="1666875" y="1849188"/>
            <a:ext cx="9574530" cy="4023360"/>
          </a:xfrm>
        </p:spPr>
        <p:txBody>
          <a:bodyPr/>
          <a:lstStyle/>
          <a:p>
            <a:pPr marL="0" indent="0">
              <a:buNone/>
            </a:pPr>
            <a:endParaRPr lang="en-US" dirty="0"/>
          </a:p>
          <a:p>
            <a:pPr marL="0" indent="0">
              <a:buNone/>
            </a:pPr>
            <a:r>
              <a:rPr lang="en-US" sz="2800" dirty="0"/>
              <a:t>Reduce the average patient registration time </a:t>
            </a:r>
          </a:p>
          <a:p>
            <a:pPr marL="457200" indent="-457200">
              <a:buFont typeface="+mj-lt"/>
              <a:buAutoNum type="arabicPeriod"/>
            </a:pPr>
            <a:endParaRPr lang="en-US" sz="1000" dirty="0"/>
          </a:p>
          <a:p>
            <a:pPr marL="0" indent="0">
              <a:buNone/>
            </a:pPr>
            <a:r>
              <a:rPr lang="en-US" sz="2800" dirty="0"/>
              <a:t>Improve Press Ganey score for Courtesy of Registration Staff</a:t>
            </a:r>
          </a:p>
          <a:p>
            <a:pPr marL="0" indent="0">
              <a:buNone/>
            </a:pPr>
            <a:endParaRPr lang="en-US" sz="700" dirty="0"/>
          </a:p>
          <a:p>
            <a:pPr marL="0" indent="0">
              <a:buNone/>
            </a:pPr>
            <a:r>
              <a:rPr lang="en-US" sz="2800" dirty="0"/>
              <a:t>Achieve high patient adoption rate</a:t>
            </a:r>
          </a:p>
          <a:p>
            <a:pPr marL="0" indent="0">
              <a:buNone/>
            </a:pPr>
            <a:endParaRPr lang="en-US" sz="500" dirty="0"/>
          </a:p>
          <a:p>
            <a:pPr marL="0" indent="0">
              <a:buNone/>
            </a:pPr>
            <a:r>
              <a:rPr lang="en-US" sz="2800" dirty="0"/>
              <a:t>Ensure our Clinical team requirements are met with every patient</a:t>
            </a:r>
          </a:p>
        </p:txBody>
      </p:sp>
      <p:pic>
        <p:nvPicPr>
          <p:cNvPr id="5122" name="Picture 2" descr="C:\Users\S0170381\AppData\Local\Microsoft\Windows\Temporary Internet Files\Content.IE5\SFVPRRMR\target-dar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945" y="0"/>
            <a:ext cx="3228975"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B8D068D-1180-4881-9BCD-2D16E0070CCF}" type="slidenum">
              <a:rPr lang="en-US" smtClean="0"/>
              <a:t>6</a:t>
            </a:fld>
            <a:endParaRPr lang="en-US" dirty="0"/>
          </a:p>
        </p:txBody>
      </p:sp>
      <p:pic>
        <p:nvPicPr>
          <p:cNvPr id="6" name="Graphic 5" descr="Clock">
            <a:extLst>
              <a:ext uri="{FF2B5EF4-FFF2-40B4-BE49-F238E27FC236}">
                <a16:creationId xmlns:a16="http://schemas.microsoft.com/office/drawing/2014/main" id="{9D5C9B61-7FAA-4C9A-8CEF-6B8CCE13B5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080" y="2072506"/>
            <a:ext cx="914400" cy="914400"/>
          </a:xfrm>
          <a:prstGeom prst="rect">
            <a:avLst/>
          </a:prstGeom>
        </p:spPr>
      </p:pic>
      <p:pic>
        <p:nvPicPr>
          <p:cNvPr id="8" name="Graphic 7" descr="Diploma">
            <a:extLst>
              <a:ext uri="{FF2B5EF4-FFF2-40B4-BE49-F238E27FC236}">
                <a16:creationId xmlns:a16="http://schemas.microsoft.com/office/drawing/2014/main" id="{F68ECAD2-8765-495C-85B1-36F8344D1F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0080" y="2956695"/>
            <a:ext cx="914400" cy="914400"/>
          </a:xfrm>
          <a:prstGeom prst="rect">
            <a:avLst/>
          </a:prstGeom>
        </p:spPr>
      </p:pic>
      <p:pic>
        <p:nvPicPr>
          <p:cNvPr id="10" name="Graphic 9" descr="Upward trend">
            <a:extLst>
              <a:ext uri="{FF2B5EF4-FFF2-40B4-BE49-F238E27FC236}">
                <a16:creationId xmlns:a16="http://schemas.microsoft.com/office/drawing/2014/main" id="{D7BEE2D2-17F6-4A5A-B969-009BFD5033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0080" y="3779248"/>
            <a:ext cx="914400" cy="914400"/>
          </a:xfrm>
          <a:prstGeom prst="rect">
            <a:avLst/>
          </a:prstGeom>
        </p:spPr>
      </p:pic>
      <p:pic>
        <p:nvPicPr>
          <p:cNvPr id="5" name="Picture 4">
            <a:extLst>
              <a:ext uri="{FF2B5EF4-FFF2-40B4-BE49-F238E27FC236}">
                <a16:creationId xmlns:a16="http://schemas.microsoft.com/office/drawing/2014/main" id="{A8DDAA3A-AE52-4E95-8041-35F9BAF39B82}"/>
              </a:ext>
            </a:extLst>
          </p:cNvPr>
          <p:cNvPicPr>
            <a:picLocks noChangeAspect="1"/>
          </p:cNvPicPr>
          <p:nvPr/>
        </p:nvPicPr>
        <p:blipFill>
          <a:blip r:embed="rId10"/>
          <a:stretch>
            <a:fillRect/>
          </a:stretch>
        </p:blipFill>
        <p:spPr>
          <a:xfrm>
            <a:off x="775606" y="4880036"/>
            <a:ext cx="606367" cy="606367"/>
          </a:xfrm>
          <a:prstGeom prst="rect">
            <a:avLst/>
          </a:prstGeom>
        </p:spPr>
      </p:pic>
    </p:spTree>
    <p:extLst>
      <p:ext uri="{BB962C8B-B14F-4D97-AF65-F5344CB8AC3E}">
        <p14:creationId xmlns:p14="http://schemas.microsoft.com/office/powerpoint/2010/main" val="21998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Pass Project: </a:t>
            </a:r>
            <a:br>
              <a:rPr lang="en-US" dirty="0"/>
            </a:br>
            <a:r>
              <a:rPr lang="en-US" dirty="0"/>
              <a:t>5 Key Steps</a:t>
            </a:r>
          </a:p>
        </p:txBody>
      </p:sp>
      <p:sp>
        <p:nvSpPr>
          <p:cNvPr id="3" name="Content Placeholder 2"/>
          <p:cNvSpPr>
            <a:spLocks noGrp="1"/>
          </p:cNvSpPr>
          <p:nvPr>
            <p:ph sz="half" idx="1"/>
          </p:nvPr>
        </p:nvSpPr>
        <p:spPr/>
        <p:txBody>
          <a:bodyPr/>
          <a:lstStyle/>
          <a:p>
            <a:r>
              <a:rPr lang="en-US" dirty="0"/>
              <a:t>1. Address all patient and provider questions and secure clinical buy-in for the new process</a:t>
            </a:r>
          </a:p>
          <a:p>
            <a:r>
              <a:rPr lang="en-US" dirty="0"/>
              <a:t>2. Design Arrival Station locations for optimal patient flow (as patients exit elevators or between the entry door and the front desk)</a:t>
            </a:r>
          </a:p>
          <a:p>
            <a:r>
              <a:rPr lang="en-US" dirty="0"/>
              <a:t>3. Obtain the appropriate hardware</a:t>
            </a:r>
          </a:p>
          <a:p>
            <a:r>
              <a:rPr lang="en-US" dirty="0"/>
              <a:t>4. Determine check-in restrictions for Arrival Stations</a:t>
            </a:r>
          </a:p>
          <a:p>
            <a:pPr lvl="1"/>
            <a:r>
              <a:rPr lang="en-US" dirty="0"/>
              <a:t>Such as clinical department cut-off time for early or late arriving patients</a:t>
            </a:r>
          </a:p>
          <a:p>
            <a:r>
              <a:rPr lang="en-US" dirty="0"/>
              <a:t>5. Carefully design the Patient Pass</a:t>
            </a:r>
          </a:p>
        </p:txBody>
      </p:sp>
      <p:pic>
        <p:nvPicPr>
          <p:cNvPr id="1026" name="Picture 2" descr="https://galaxy.epic.com/Handler/ImageHandler.ashx?filename=U:\Images\Epic%202015\3400001To3500000\3476670.png&amp;ver=1486713763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583" y="1845734"/>
            <a:ext cx="4944097" cy="292208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S0170381\AppData\Local\Microsoft\Windows\Temporary Internet Files\Content.IE5\4FUV0V66\checklis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174" y="288486"/>
            <a:ext cx="2969895" cy="15572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B8D068D-1180-4881-9BCD-2D16E0070CCF}" type="slidenum">
              <a:rPr lang="en-US" smtClean="0"/>
              <a:t>7</a:t>
            </a:fld>
            <a:endParaRPr lang="en-US" dirty="0"/>
          </a:p>
        </p:txBody>
      </p:sp>
      <p:pic>
        <p:nvPicPr>
          <p:cNvPr id="7" name="Picture 6">
            <a:extLst>
              <a:ext uri="{FF2B5EF4-FFF2-40B4-BE49-F238E27FC236}">
                <a16:creationId xmlns:a16="http://schemas.microsoft.com/office/drawing/2014/main" id="{A26B19AE-2724-4BA7-B4DF-CC628987B6D1}"/>
              </a:ext>
            </a:extLst>
          </p:cNvPr>
          <p:cNvPicPr>
            <a:picLocks noChangeAspect="1"/>
          </p:cNvPicPr>
          <p:nvPr/>
        </p:nvPicPr>
        <p:blipFill>
          <a:blip r:embed="rId5"/>
          <a:stretch>
            <a:fillRect/>
          </a:stretch>
        </p:blipFill>
        <p:spPr>
          <a:xfrm>
            <a:off x="10576510" y="5704637"/>
            <a:ext cx="1158340" cy="510584"/>
          </a:xfrm>
          <a:prstGeom prst="rect">
            <a:avLst/>
          </a:prstGeom>
        </p:spPr>
      </p:pic>
    </p:spTree>
    <p:extLst>
      <p:ext uri="{BB962C8B-B14F-4D97-AF65-F5344CB8AC3E}">
        <p14:creationId xmlns:p14="http://schemas.microsoft.com/office/powerpoint/2010/main" val="190609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05054" y="1814051"/>
            <a:ext cx="4201447" cy="4277647"/>
          </a:xfrm>
          <a:noFill/>
          <a:ln w="38100">
            <a:solidFill>
              <a:srgbClr val="002060"/>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indent="0">
              <a:buNone/>
            </a:pPr>
            <a:r>
              <a:rPr lang="en-US" dirty="0"/>
              <a:t> Patient Arrival Station</a:t>
            </a:r>
          </a:p>
          <a:p>
            <a:pPr marL="0" indent="0">
              <a:buNone/>
            </a:pPr>
            <a:endParaRPr lang="en-US" dirty="0"/>
          </a:p>
        </p:txBody>
      </p:sp>
      <p:sp>
        <p:nvSpPr>
          <p:cNvPr id="3" name="Content Placeholder 2"/>
          <p:cNvSpPr>
            <a:spLocks noGrp="1"/>
          </p:cNvSpPr>
          <p:nvPr>
            <p:ph sz="half" idx="2"/>
          </p:nvPr>
        </p:nvSpPr>
        <p:spPr>
          <a:xfrm>
            <a:off x="5575934" y="1814051"/>
            <a:ext cx="4639528" cy="4269105"/>
          </a:xfrm>
          <a:ln w="38100">
            <a:solidFill>
              <a:srgbClr val="002060"/>
            </a:solidFill>
          </a:ln>
        </p:spPr>
        <p:txBody>
          <a:bodyPr/>
          <a:lstStyle/>
          <a:p>
            <a:pPr marL="0" indent="0">
              <a:buNone/>
            </a:pPr>
            <a:r>
              <a:rPr lang="en-US" dirty="0"/>
              <a:t> Patient Pass</a:t>
            </a:r>
          </a:p>
        </p:txBody>
      </p:sp>
      <p:sp>
        <p:nvSpPr>
          <p:cNvPr id="4" name="Title 3"/>
          <p:cNvSpPr>
            <a:spLocks noGrp="1"/>
          </p:cNvSpPr>
          <p:nvPr>
            <p:ph type="title"/>
          </p:nvPr>
        </p:nvSpPr>
        <p:spPr>
          <a:xfrm>
            <a:off x="648928" y="286603"/>
            <a:ext cx="10506751" cy="1450757"/>
          </a:xfrm>
        </p:spPr>
        <p:txBody>
          <a:bodyPr anchor="b"/>
          <a:lstStyle/>
          <a:p>
            <a:r>
              <a:rPr lang="en-US" dirty="0"/>
              <a:t>Universal Registration Patient Pass System</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051"/>
          <a:stretch/>
        </p:blipFill>
        <p:spPr bwMode="auto">
          <a:xfrm>
            <a:off x="1097280" y="2061431"/>
            <a:ext cx="3864558" cy="129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097280" y="3512544"/>
            <a:ext cx="4336506" cy="239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4163" indent="-284163" algn="l" rtl="0" eaLnBrk="1" fontAlgn="base" hangingPunct="1">
              <a:spcBef>
                <a:spcPct val="35000"/>
              </a:spcBef>
              <a:spcAft>
                <a:spcPct val="50000"/>
              </a:spcAft>
              <a:buClr>
                <a:srgbClr val="8C1515"/>
              </a:buClr>
              <a:buFont typeface="Wingdings 3" pitchFamily="18" charset="2"/>
              <a:buChar char="}"/>
              <a:defRPr sz="2800">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24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20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8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8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8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8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8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800">
                <a:solidFill>
                  <a:schemeClr val="tx1"/>
                </a:solidFill>
                <a:latin typeface="+mn-lt"/>
              </a:defRPr>
            </a:lvl9pPr>
          </a:lstStyle>
          <a:p>
            <a:r>
              <a:rPr lang="en-US" sz="1600" kern="0" dirty="0"/>
              <a:t>Strategically located within the various floors/departments</a:t>
            </a:r>
          </a:p>
          <a:p>
            <a:r>
              <a:rPr lang="en-US" sz="1600" kern="0" dirty="0"/>
              <a:t>Touch Screen with user friendly prompts</a:t>
            </a:r>
          </a:p>
          <a:p>
            <a:r>
              <a:rPr lang="en-US" sz="1600" kern="0" dirty="0"/>
              <a:t>Scanning platform  </a:t>
            </a:r>
          </a:p>
          <a:p>
            <a:r>
              <a:rPr lang="en-US" sz="1600" kern="0" dirty="0"/>
              <a:t>Considerations: IT, Facilities Compliance, ADA, Interpretive Services</a:t>
            </a:r>
          </a:p>
        </p:txBody>
      </p:sp>
      <p:pic>
        <p:nvPicPr>
          <p:cNvPr id="8" name="Content Placeholder 14"/>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6225465" y="2129880"/>
            <a:ext cx="3002115" cy="129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Content Placeholder 2"/>
          <p:cNvSpPr txBox="1">
            <a:spLocks/>
          </p:cNvSpPr>
          <p:nvPr/>
        </p:nvSpPr>
        <p:spPr bwMode="auto">
          <a:xfrm>
            <a:off x="5803219" y="3512544"/>
            <a:ext cx="4407818" cy="251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4163" indent="-284163" algn="l" rtl="0" eaLnBrk="1" fontAlgn="base" hangingPunct="1">
              <a:spcBef>
                <a:spcPct val="35000"/>
              </a:spcBef>
              <a:spcAft>
                <a:spcPct val="50000"/>
              </a:spcAft>
              <a:buClr>
                <a:srgbClr val="8C1515"/>
              </a:buClr>
              <a:buFont typeface="Wingdings 3" pitchFamily="18" charset="2"/>
              <a:buChar char="}"/>
              <a:defRPr sz="2800">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24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20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8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8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8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8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8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800">
                <a:solidFill>
                  <a:schemeClr val="tx1"/>
                </a:solidFill>
                <a:latin typeface="+mn-lt"/>
              </a:defRPr>
            </a:lvl9pPr>
          </a:lstStyle>
          <a:p>
            <a:r>
              <a:rPr lang="en-US" sz="1600" kern="0" dirty="0"/>
              <a:t>Truncated Patient Name</a:t>
            </a:r>
          </a:p>
          <a:p>
            <a:r>
              <a:rPr lang="en-US" sz="1600" kern="0" dirty="0"/>
              <a:t>Appointment Date &amp; Time</a:t>
            </a:r>
          </a:p>
          <a:p>
            <a:r>
              <a:rPr lang="en-US" sz="1600" kern="0" dirty="0"/>
              <a:t>Appointment Location</a:t>
            </a:r>
          </a:p>
          <a:p>
            <a:r>
              <a:rPr lang="en-US" sz="1600" kern="0" dirty="0"/>
              <a:t>Provider Name</a:t>
            </a:r>
          </a:p>
          <a:p>
            <a:r>
              <a:rPr lang="en-US" sz="1600" kern="0" dirty="0"/>
              <a:t>Basic Instructions </a:t>
            </a:r>
          </a:p>
          <a:p>
            <a:r>
              <a:rPr lang="en-US" sz="1600" kern="0" dirty="0"/>
              <a:t>Barcode </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7382" b="9784"/>
          <a:stretch/>
        </p:blipFill>
        <p:spPr>
          <a:xfrm>
            <a:off x="8198880" y="5190185"/>
            <a:ext cx="1736748" cy="810090"/>
          </a:xfrm>
          <a:prstGeom prst="rect">
            <a:avLst/>
          </a:prstGeom>
        </p:spPr>
      </p:pic>
      <p:sp>
        <p:nvSpPr>
          <p:cNvPr id="11" name="TextBox 10"/>
          <p:cNvSpPr txBox="1"/>
          <p:nvPr/>
        </p:nvSpPr>
        <p:spPr>
          <a:xfrm>
            <a:off x="101601" y="6095902"/>
            <a:ext cx="11777363" cy="276999"/>
          </a:xfrm>
          <a:prstGeom prst="rect">
            <a:avLst/>
          </a:prstGeom>
          <a:noFill/>
        </p:spPr>
        <p:txBody>
          <a:bodyPr wrap="square" rtlCol="0">
            <a:spAutoFit/>
          </a:bodyPr>
          <a:lstStyle/>
          <a:p>
            <a:r>
              <a:rPr lang="en-US" sz="1200" b="1" u="sng" dirty="0"/>
              <a:t>Note</a:t>
            </a:r>
            <a:r>
              <a:rPr lang="en-US" sz="1200" b="1" dirty="0"/>
              <a:t>:  </a:t>
            </a:r>
            <a:r>
              <a:rPr lang="en-US" sz="1200" dirty="0"/>
              <a:t>A Patient Pass will be issued for each appointment</a:t>
            </a:r>
          </a:p>
        </p:txBody>
      </p:sp>
      <p:sp>
        <p:nvSpPr>
          <p:cNvPr id="12" name="Slide Number Placeholder 11"/>
          <p:cNvSpPr>
            <a:spLocks noGrp="1"/>
          </p:cNvSpPr>
          <p:nvPr>
            <p:ph type="sldNum" sz="quarter" idx="12"/>
          </p:nvPr>
        </p:nvSpPr>
        <p:spPr/>
        <p:txBody>
          <a:bodyPr/>
          <a:lstStyle/>
          <a:p>
            <a:fld id="{FB8D068D-1180-4881-9BCD-2D16E0070CCF}" type="slidenum">
              <a:rPr lang="en-US" smtClean="0"/>
              <a:t>8</a:t>
            </a:fld>
            <a:endParaRPr lang="en-US" dirty="0"/>
          </a:p>
        </p:txBody>
      </p:sp>
      <p:pic>
        <p:nvPicPr>
          <p:cNvPr id="5" name="Picture 4">
            <a:extLst>
              <a:ext uri="{FF2B5EF4-FFF2-40B4-BE49-F238E27FC236}">
                <a16:creationId xmlns:a16="http://schemas.microsoft.com/office/drawing/2014/main" id="{354D5BF7-DCD0-4242-8EF7-42830170B8E3}"/>
              </a:ext>
            </a:extLst>
          </p:cNvPr>
          <p:cNvPicPr>
            <a:picLocks noChangeAspect="1"/>
          </p:cNvPicPr>
          <p:nvPr/>
        </p:nvPicPr>
        <p:blipFill>
          <a:blip r:embed="rId6"/>
          <a:stretch>
            <a:fillRect/>
          </a:stretch>
        </p:blipFill>
        <p:spPr>
          <a:xfrm>
            <a:off x="10762370" y="5708982"/>
            <a:ext cx="1158340" cy="510584"/>
          </a:xfrm>
          <a:prstGeom prst="rect">
            <a:avLst/>
          </a:prstGeom>
        </p:spPr>
      </p:pic>
    </p:spTree>
    <p:extLst>
      <p:ext uri="{BB962C8B-B14F-4D97-AF65-F5344CB8AC3E}">
        <p14:creationId xmlns:p14="http://schemas.microsoft.com/office/powerpoint/2010/main" val="428521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the Patient Pass</a:t>
            </a:r>
          </a:p>
        </p:txBody>
      </p:sp>
      <p:pic>
        <p:nvPicPr>
          <p:cNvPr id="1026" name="Picture 2" descr="https://galaxy.epic.com/Handler/ImageHandler.ashx?filename=U:\Images\Epic%202015\3400001To3500000\3476670.png&amp;ver=1486713763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582" y="2433421"/>
            <a:ext cx="4944097" cy="292208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S0170381\AppData\Local\Microsoft\Windows\Temporary Internet Files\Content.IE5\4FUV0V66\checklis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174" y="288486"/>
            <a:ext cx="2969895" cy="15572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B8D068D-1180-4881-9BCD-2D16E0070CCF}" type="slidenum">
              <a:rPr lang="en-US" smtClean="0"/>
              <a:t>9</a:t>
            </a:fld>
            <a:endParaRPr lang="en-US" dirty="0"/>
          </a:p>
        </p:txBody>
      </p:sp>
      <p:pic>
        <p:nvPicPr>
          <p:cNvPr id="7" name="Picture 6">
            <a:extLst>
              <a:ext uri="{FF2B5EF4-FFF2-40B4-BE49-F238E27FC236}">
                <a16:creationId xmlns:a16="http://schemas.microsoft.com/office/drawing/2014/main" id="{A26B19AE-2724-4BA7-B4DF-CC628987B6D1}"/>
              </a:ext>
            </a:extLst>
          </p:cNvPr>
          <p:cNvPicPr>
            <a:picLocks noChangeAspect="1"/>
          </p:cNvPicPr>
          <p:nvPr/>
        </p:nvPicPr>
        <p:blipFill>
          <a:blip r:embed="rId5"/>
          <a:stretch>
            <a:fillRect/>
          </a:stretch>
        </p:blipFill>
        <p:spPr>
          <a:xfrm>
            <a:off x="10576510" y="5704637"/>
            <a:ext cx="1158340" cy="510584"/>
          </a:xfrm>
          <a:prstGeom prst="rect">
            <a:avLst/>
          </a:prstGeom>
        </p:spPr>
      </p:pic>
      <p:sp>
        <p:nvSpPr>
          <p:cNvPr id="9" name="TextBox 8">
            <a:extLst>
              <a:ext uri="{FF2B5EF4-FFF2-40B4-BE49-F238E27FC236}">
                <a16:creationId xmlns:a16="http://schemas.microsoft.com/office/drawing/2014/main" id="{3D70017F-0C33-4743-AF71-3CD09D0AD1E6}"/>
              </a:ext>
            </a:extLst>
          </p:cNvPr>
          <p:cNvSpPr txBox="1"/>
          <p:nvPr/>
        </p:nvSpPr>
        <p:spPr>
          <a:xfrm>
            <a:off x="557830" y="2202274"/>
            <a:ext cx="1681966" cy="369332"/>
          </a:xfrm>
          <a:prstGeom prst="rect">
            <a:avLst/>
          </a:prstGeom>
          <a:noFill/>
        </p:spPr>
        <p:txBody>
          <a:bodyPr wrap="square" rtlCol="0">
            <a:spAutoFit/>
          </a:bodyPr>
          <a:lstStyle/>
          <a:p>
            <a:r>
              <a:rPr lang="en-US" dirty="0"/>
              <a:t>Company Logo</a:t>
            </a:r>
          </a:p>
        </p:txBody>
      </p:sp>
      <p:sp>
        <p:nvSpPr>
          <p:cNvPr id="12" name="TextBox 11">
            <a:extLst>
              <a:ext uri="{FF2B5EF4-FFF2-40B4-BE49-F238E27FC236}">
                <a16:creationId xmlns:a16="http://schemas.microsoft.com/office/drawing/2014/main" id="{28DE65BE-2DE1-473E-B69C-09539D23734E}"/>
              </a:ext>
            </a:extLst>
          </p:cNvPr>
          <p:cNvSpPr txBox="1"/>
          <p:nvPr/>
        </p:nvSpPr>
        <p:spPr>
          <a:xfrm>
            <a:off x="3429829" y="1845734"/>
            <a:ext cx="2280556" cy="369332"/>
          </a:xfrm>
          <a:prstGeom prst="rect">
            <a:avLst/>
          </a:prstGeom>
          <a:noFill/>
        </p:spPr>
        <p:txBody>
          <a:bodyPr wrap="square" rtlCol="0">
            <a:spAutoFit/>
          </a:bodyPr>
          <a:lstStyle/>
          <a:p>
            <a:r>
              <a:rPr lang="en-US" dirty="0"/>
              <a:t>Document Title</a:t>
            </a:r>
          </a:p>
        </p:txBody>
      </p:sp>
      <p:sp>
        <p:nvSpPr>
          <p:cNvPr id="13" name="TextBox 12">
            <a:extLst>
              <a:ext uri="{FF2B5EF4-FFF2-40B4-BE49-F238E27FC236}">
                <a16:creationId xmlns:a16="http://schemas.microsoft.com/office/drawing/2014/main" id="{21CD00D2-6E1C-4844-99A6-6CA2590B5C8B}"/>
              </a:ext>
            </a:extLst>
          </p:cNvPr>
          <p:cNvSpPr txBox="1"/>
          <p:nvPr/>
        </p:nvSpPr>
        <p:spPr>
          <a:xfrm>
            <a:off x="5949043" y="1915215"/>
            <a:ext cx="1681966" cy="369332"/>
          </a:xfrm>
          <a:prstGeom prst="rect">
            <a:avLst/>
          </a:prstGeom>
          <a:noFill/>
        </p:spPr>
        <p:txBody>
          <a:bodyPr wrap="square" rtlCol="0">
            <a:spAutoFit/>
          </a:bodyPr>
          <a:lstStyle/>
          <a:p>
            <a:r>
              <a:rPr lang="en-US" dirty="0"/>
              <a:t>Barcode</a:t>
            </a:r>
          </a:p>
        </p:txBody>
      </p:sp>
      <p:sp>
        <p:nvSpPr>
          <p:cNvPr id="14" name="TextBox 13">
            <a:extLst>
              <a:ext uri="{FF2B5EF4-FFF2-40B4-BE49-F238E27FC236}">
                <a16:creationId xmlns:a16="http://schemas.microsoft.com/office/drawing/2014/main" id="{00D69AFA-0246-42B8-A50B-EB1583BDADA8}"/>
              </a:ext>
            </a:extLst>
          </p:cNvPr>
          <p:cNvSpPr txBox="1"/>
          <p:nvPr/>
        </p:nvSpPr>
        <p:spPr>
          <a:xfrm>
            <a:off x="8105443" y="3313520"/>
            <a:ext cx="2721428" cy="646331"/>
          </a:xfrm>
          <a:prstGeom prst="rect">
            <a:avLst/>
          </a:prstGeom>
          <a:noFill/>
        </p:spPr>
        <p:txBody>
          <a:bodyPr wrap="square" rtlCol="0">
            <a:spAutoFit/>
          </a:bodyPr>
          <a:lstStyle/>
          <a:p>
            <a:r>
              <a:rPr lang="en-US" dirty="0"/>
              <a:t>Department Address / Phone Number</a:t>
            </a:r>
          </a:p>
        </p:txBody>
      </p:sp>
      <p:sp>
        <p:nvSpPr>
          <p:cNvPr id="15" name="TextBox 14">
            <a:extLst>
              <a:ext uri="{FF2B5EF4-FFF2-40B4-BE49-F238E27FC236}">
                <a16:creationId xmlns:a16="http://schemas.microsoft.com/office/drawing/2014/main" id="{52B98FA0-A9E5-47A5-B4DB-D0AB303D652F}"/>
              </a:ext>
            </a:extLst>
          </p:cNvPr>
          <p:cNvSpPr txBox="1"/>
          <p:nvPr/>
        </p:nvSpPr>
        <p:spPr>
          <a:xfrm>
            <a:off x="8153400" y="4221328"/>
            <a:ext cx="2198913" cy="369332"/>
          </a:xfrm>
          <a:prstGeom prst="rect">
            <a:avLst/>
          </a:prstGeom>
          <a:noFill/>
        </p:spPr>
        <p:txBody>
          <a:bodyPr wrap="square" rtlCol="0">
            <a:spAutoFit/>
          </a:bodyPr>
          <a:lstStyle/>
          <a:p>
            <a:r>
              <a:rPr lang="en-US" dirty="0"/>
              <a:t>Department Name</a:t>
            </a:r>
          </a:p>
        </p:txBody>
      </p:sp>
      <p:sp>
        <p:nvSpPr>
          <p:cNvPr id="16" name="TextBox 15">
            <a:extLst>
              <a:ext uri="{FF2B5EF4-FFF2-40B4-BE49-F238E27FC236}">
                <a16:creationId xmlns:a16="http://schemas.microsoft.com/office/drawing/2014/main" id="{AB241521-2252-4380-B990-D800248C9217}"/>
              </a:ext>
            </a:extLst>
          </p:cNvPr>
          <p:cNvSpPr txBox="1"/>
          <p:nvPr/>
        </p:nvSpPr>
        <p:spPr>
          <a:xfrm>
            <a:off x="541564" y="4713112"/>
            <a:ext cx="2020388" cy="646331"/>
          </a:xfrm>
          <a:prstGeom prst="rect">
            <a:avLst/>
          </a:prstGeom>
          <a:noFill/>
        </p:spPr>
        <p:txBody>
          <a:bodyPr wrap="square" rtlCol="0">
            <a:spAutoFit/>
          </a:bodyPr>
          <a:lstStyle/>
          <a:p>
            <a:r>
              <a:rPr lang="en-US" dirty="0"/>
              <a:t>Instructions on location and use</a:t>
            </a:r>
          </a:p>
        </p:txBody>
      </p:sp>
      <p:sp>
        <p:nvSpPr>
          <p:cNvPr id="17" name="TextBox 16">
            <a:extLst>
              <a:ext uri="{FF2B5EF4-FFF2-40B4-BE49-F238E27FC236}">
                <a16:creationId xmlns:a16="http://schemas.microsoft.com/office/drawing/2014/main" id="{C39B81A8-7115-4903-8AD6-7E52309F3491}"/>
              </a:ext>
            </a:extLst>
          </p:cNvPr>
          <p:cNvSpPr txBox="1"/>
          <p:nvPr/>
        </p:nvSpPr>
        <p:spPr>
          <a:xfrm>
            <a:off x="557830" y="4211611"/>
            <a:ext cx="1681966" cy="369332"/>
          </a:xfrm>
          <a:prstGeom prst="rect">
            <a:avLst/>
          </a:prstGeom>
          <a:noFill/>
        </p:spPr>
        <p:txBody>
          <a:bodyPr wrap="square" rtlCol="0">
            <a:spAutoFit/>
          </a:bodyPr>
          <a:lstStyle/>
          <a:p>
            <a:r>
              <a:rPr lang="en-US" dirty="0"/>
              <a:t>Provider Name</a:t>
            </a:r>
          </a:p>
        </p:txBody>
      </p:sp>
      <p:sp>
        <p:nvSpPr>
          <p:cNvPr id="18" name="TextBox 17">
            <a:extLst>
              <a:ext uri="{FF2B5EF4-FFF2-40B4-BE49-F238E27FC236}">
                <a16:creationId xmlns:a16="http://schemas.microsoft.com/office/drawing/2014/main" id="{206D3173-8684-462C-A6B4-724A1763F8CE}"/>
              </a:ext>
            </a:extLst>
          </p:cNvPr>
          <p:cNvSpPr txBox="1"/>
          <p:nvPr/>
        </p:nvSpPr>
        <p:spPr>
          <a:xfrm>
            <a:off x="557830" y="2925154"/>
            <a:ext cx="1862619" cy="923330"/>
          </a:xfrm>
          <a:prstGeom prst="rect">
            <a:avLst/>
          </a:prstGeom>
          <a:noFill/>
        </p:spPr>
        <p:txBody>
          <a:bodyPr wrap="square" rtlCol="0">
            <a:spAutoFit/>
          </a:bodyPr>
          <a:lstStyle/>
          <a:p>
            <a:r>
              <a:rPr lang="en-US" dirty="0"/>
              <a:t>Patient Name, Appointment Date and Time</a:t>
            </a:r>
          </a:p>
        </p:txBody>
      </p:sp>
      <p:cxnSp>
        <p:nvCxnSpPr>
          <p:cNvPr id="20" name="Straight Arrow Connector 19">
            <a:extLst>
              <a:ext uri="{FF2B5EF4-FFF2-40B4-BE49-F238E27FC236}">
                <a16:creationId xmlns:a16="http://schemas.microsoft.com/office/drawing/2014/main" id="{ED27A112-6324-4F0B-85A6-93E072558949}"/>
              </a:ext>
            </a:extLst>
          </p:cNvPr>
          <p:cNvCxnSpPr>
            <a:cxnSpLocks/>
          </p:cNvCxnSpPr>
          <p:nvPr/>
        </p:nvCxnSpPr>
        <p:spPr>
          <a:xfrm>
            <a:off x="2090057" y="2433421"/>
            <a:ext cx="996043" cy="404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4331DC7-FCC9-4EE4-BC8D-31E53B3AC1A5}"/>
              </a:ext>
            </a:extLst>
          </p:cNvPr>
          <p:cNvCxnSpPr>
            <a:cxnSpLocks/>
          </p:cNvCxnSpPr>
          <p:nvPr/>
        </p:nvCxnSpPr>
        <p:spPr>
          <a:xfrm>
            <a:off x="2021798" y="3386820"/>
            <a:ext cx="1194931" cy="444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561007A-A01B-4D3E-96D7-5BBCA1053C58}"/>
              </a:ext>
            </a:extLst>
          </p:cNvPr>
          <p:cNvCxnSpPr>
            <a:cxnSpLocks/>
          </p:cNvCxnSpPr>
          <p:nvPr/>
        </p:nvCxnSpPr>
        <p:spPr>
          <a:xfrm>
            <a:off x="2090056" y="4371025"/>
            <a:ext cx="1009265" cy="9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DA1EB9-8655-49AD-AE83-16044566CEA0}"/>
              </a:ext>
            </a:extLst>
          </p:cNvPr>
          <p:cNvCxnSpPr>
            <a:cxnSpLocks/>
          </p:cNvCxnSpPr>
          <p:nvPr/>
        </p:nvCxnSpPr>
        <p:spPr>
          <a:xfrm flipV="1">
            <a:off x="2182641" y="4801883"/>
            <a:ext cx="1034088" cy="193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ACA0F30-D3D2-420A-AB6A-2174D46D410B}"/>
              </a:ext>
            </a:extLst>
          </p:cNvPr>
          <p:cNvCxnSpPr>
            <a:cxnSpLocks/>
          </p:cNvCxnSpPr>
          <p:nvPr/>
        </p:nvCxnSpPr>
        <p:spPr>
          <a:xfrm>
            <a:off x="3995825" y="2167325"/>
            <a:ext cx="763185" cy="670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D531390-A346-4331-B6AA-1B6E4D8A8038}"/>
              </a:ext>
            </a:extLst>
          </p:cNvPr>
          <p:cNvCxnSpPr>
            <a:cxnSpLocks/>
          </p:cNvCxnSpPr>
          <p:nvPr/>
        </p:nvCxnSpPr>
        <p:spPr>
          <a:xfrm>
            <a:off x="6335486" y="2237916"/>
            <a:ext cx="0" cy="488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7FABBC6-13FB-4896-ABE0-7FBC6B8296F5}"/>
              </a:ext>
            </a:extLst>
          </p:cNvPr>
          <p:cNvCxnSpPr>
            <a:cxnSpLocks/>
            <a:stCxn id="14" idx="1"/>
          </p:cNvCxnSpPr>
          <p:nvPr/>
        </p:nvCxnSpPr>
        <p:spPr>
          <a:xfrm flipH="1">
            <a:off x="6662057" y="3636686"/>
            <a:ext cx="1443386"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6A561F8-BFC1-4860-B2C2-535E6CF78988}"/>
              </a:ext>
            </a:extLst>
          </p:cNvPr>
          <p:cNvCxnSpPr>
            <a:cxnSpLocks/>
          </p:cNvCxnSpPr>
          <p:nvPr/>
        </p:nvCxnSpPr>
        <p:spPr>
          <a:xfrm flipH="1" flipV="1">
            <a:off x="6790026" y="4405994"/>
            <a:ext cx="1315417" cy="21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5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P spid="18"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1608</TotalTime>
  <Words>1947</Words>
  <Application>Microsoft Office PowerPoint</Application>
  <PresentationFormat>Widescreen</PresentationFormat>
  <Paragraphs>282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Helvetica Neue Light</vt:lpstr>
      <vt:lpstr>Wingdings</vt:lpstr>
      <vt:lpstr>Wingdings 3</vt:lpstr>
      <vt:lpstr>Retrospect</vt:lpstr>
      <vt:lpstr>Reducing Registration Times with Patient Pass Check-In</vt:lpstr>
      <vt:lpstr>Program Overview</vt:lpstr>
      <vt:lpstr>Developing the Business Case</vt:lpstr>
      <vt:lpstr>Business Case</vt:lpstr>
      <vt:lpstr>Process Overview</vt:lpstr>
      <vt:lpstr>4 Objectives</vt:lpstr>
      <vt:lpstr>Patient Pass Project:  5 Key Steps</vt:lpstr>
      <vt:lpstr>Universal Registration Patient Pass System</vt:lpstr>
      <vt:lpstr>Elements of the Patient Pass</vt:lpstr>
      <vt:lpstr>Recommendations</vt:lpstr>
      <vt:lpstr>Recommendations</vt:lpstr>
      <vt:lpstr>Workflow</vt:lpstr>
      <vt:lpstr>Clinical Team Hand-Off</vt:lpstr>
      <vt:lpstr>New Patient Status</vt:lpstr>
      <vt:lpstr>Build: 5 criteria you need  the system to enable</vt:lpstr>
      <vt:lpstr>Testing the Build</vt:lpstr>
      <vt:lpstr>Implementation Impact</vt:lpstr>
      <vt:lpstr>Reporting</vt:lpstr>
      <vt:lpstr>Training</vt:lpstr>
      <vt:lpstr>Training: 4 Important Considerations</vt:lpstr>
      <vt:lpstr>Results: Stanford Neurosciences Deployment </vt:lpstr>
      <vt:lpstr>Patient Feedback: Stanford Neurosciences Deployment </vt:lpstr>
      <vt:lpstr>Sharing Lessons Learned</vt:lpstr>
      <vt:lpstr>Questions?</vt:lpstr>
    </vt:vector>
  </TitlesOfParts>
  <Company>Epic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&lt;Program Title&gt;</dc:title>
  <dc:creator>Lauren McGee</dc:creator>
  <cp:lastModifiedBy>Lena E Watts</cp:lastModifiedBy>
  <cp:revision>116</cp:revision>
  <cp:lastPrinted>2018-08-09T20:03:53Z</cp:lastPrinted>
  <dcterms:created xsi:type="dcterms:W3CDTF">2017-01-24T19:50:14Z</dcterms:created>
  <dcterms:modified xsi:type="dcterms:W3CDTF">2018-08-29T05:28:13Z</dcterms:modified>
</cp:coreProperties>
</file>