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0" r:id="rId2"/>
  </p:sldMasterIdLst>
  <p:notesMasterIdLst>
    <p:notesMasterId r:id="rId15"/>
  </p:notesMasterIdLst>
  <p:sldIdLst>
    <p:sldId id="261" r:id="rId3"/>
    <p:sldId id="309" r:id="rId4"/>
    <p:sldId id="313" r:id="rId5"/>
    <p:sldId id="307" r:id="rId6"/>
    <p:sldId id="310" r:id="rId7"/>
    <p:sldId id="316" r:id="rId8"/>
    <p:sldId id="311" r:id="rId9"/>
    <p:sldId id="315" r:id="rId10"/>
    <p:sldId id="314" r:id="rId11"/>
    <p:sldId id="312" r:id="rId12"/>
    <p:sldId id="317" r:id="rId13"/>
    <p:sldId id="28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81752" autoAdjust="0"/>
  </p:normalViewPr>
  <p:slideViewPr>
    <p:cSldViewPr>
      <p:cViewPr varScale="1">
        <p:scale>
          <a:sx n="56" d="100"/>
          <a:sy n="56" d="100"/>
        </p:scale>
        <p:origin x="131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F6D3E9-6A2F-4A91-8A48-A6CF41505350}" type="datetimeFigureOut">
              <a:rPr lang="en-US" smtClean="0"/>
              <a:t>8/28/2018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06C72B-81AB-427D-BFAF-BF3085432281}" type="slidenum">
              <a:rPr lang="en-US" smtClean="0"/>
              <a:t>‹#›</a:t>
            </a:fld>
            <a:endParaRPr lang="en-US" dirty="0"/>
          </a:p>
        </p:txBody>
      </p:sp>
    </p:spTree>
    <p:extLst>
      <p:ext uri="{BB962C8B-B14F-4D97-AF65-F5344CB8AC3E}">
        <p14:creationId xmlns:p14="http://schemas.microsoft.com/office/powerpoint/2010/main" val="171817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06C72B-81AB-427D-BFAF-BF3085432281}" type="slidenum">
              <a:rPr lang="en-US" smtClean="0"/>
              <a:t>2</a:t>
            </a:fld>
            <a:endParaRPr lang="en-US" dirty="0"/>
          </a:p>
        </p:txBody>
      </p:sp>
    </p:spTree>
    <p:extLst>
      <p:ext uri="{BB962C8B-B14F-4D97-AF65-F5344CB8AC3E}">
        <p14:creationId xmlns:p14="http://schemas.microsoft.com/office/powerpoint/2010/main" val="96487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Health &amp; Safety Code, Section 1259(c)(2) which require hospitals to submit on an annual basis, a copy of their policy and procedures for providing language assistance services to patients with language or communication barriers to the California Department of Public Health(CDPH).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(4) Auxiliary aide services, such as reader services for individuals who are blind and interpreter services for individuals who are deaf. (5) Job coaching services that may include any of the following: (A) On-the-job skill training. (B) Observation or supervision at the worksite. (C) Consultation or training, or both, of coworkers an</a:t>
            </a:r>
          </a:p>
          <a:p>
            <a:endParaRPr lang="en-US" dirty="0"/>
          </a:p>
        </p:txBody>
      </p:sp>
      <p:sp>
        <p:nvSpPr>
          <p:cNvPr id="4" name="Slide Number Placeholder 3"/>
          <p:cNvSpPr>
            <a:spLocks noGrp="1"/>
          </p:cNvSpPr>
          <p:nvPr>
            <p:ph type="sldNum" sz="quarter" idx="10"/>
          </p:nvPr>
        </p:nvSpPr>
        <p:spPr/>
        <p:txBody>
          <a:bodyPr/>
          <a:lstStyle/>
          <a:p>
            <a:fld id="{7606C72B-81AB-427D-BFAF-BF3085432281}" type="slidenum">
              <a:rPr lang="en-US" smtClean="0"/>
              <a:t>4</a:t>
            </a:fld>
            <a:endParaRPr lang="en-US" dirty="0"/>
          </a:p>
        </p:txBody>
      </p:sp>
    </p:spTree>
    <p:extLst>
      <p:ext uri="{BB962C8B-B14F-4D97-AF65-F5344CB8AC3E}">
        <p14:creationId xmlns:p14="http://schemas.microsoft.com/office/powerpoint/2010/main" val="100776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06C72B-81AB-427D-BFAF-BF3085432281}" type="slidenum">
              <a:rPr lang="en-US" smtClean="0"/>
              <a:t>5</a:t>
            </a:fld>
            <a:endParaRPr lang="en-US" dirty="0"/>
          </a:p>
        </p:txBody>
      </p:sp>
    </p:spTree>
    <p:extLst>
      <p:ext uri="{BB962C8B-B14F-4D97-AF65-F5344CB8AC3E}">
        <p14:creationId xmlns:p14="http://schemas.microsoft.com/office/powerpoint/2010/main" val="400422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06C72B-81AB-427D-BFAF-BF3085432281}" type="slidenum">
              <a:rPr lang="en-US" smtClean="0"/>
              <a:t>6</a:t>
            </a:fld>
            <a:endParaRPr lang="en-US" dirty="0"/>
          </a:p>
        </p:txBody>
      </p:sp>
    </p:spTree>
    <p:extLst>
      <p:ext uri="{BB962C8B-B14F-4D97-AF65-F5344CB8AC3E}">
        <p14:creationId xmlns:p14="http://schemas.microsoft.com/office/powerpoint/2010/main" val="400422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06C72B-81AB-427D-BFAF-BF3085432281}" type="slidenum">
              <a:rPr lang="en-US" smtClean="0"/>
              <a:t>7</a:t>
            </a:fld>
            <a:endParaRPr lang="en-US" dirty="0"/>
          </a:p>
        </p:txBody>
      </p:sp>
    </p:spTree>
    <p:extLst>
      <p:ext uri="{BB962C8B-B14F-4D97-AF65-F5344CB8AC3E}">
        <p14:creationId xmlns:p14="http://schemas.microsoft.com/office/powerpoint/2010/main" val="105662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06C72B-81AB-427D-BFAF-BF3085432281}" type="slidenum">
              <a:rPr lang="en-US" smtClean="0"/>
              <a:t>9</a:t>
            </a:fld>
            <a:endParaRPr lang="en-US" dirty="0"/>
          </a:p>
        </p:txBody>
      </p:sp>
    </p:spTree>
    <p:extLst>
      <p:ext uri="{BB962C8B-B14F-4D97-AF65-F5344CB8AC3E}">
        <p14:creationId xmlns:p14="http://schemas.microsoft.com/office/powerpoint/2010/main" val="2278286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06C72B-81AB-427D-BFAF-BF3085432281}" type="slidenum">
              <a:rPr lang="en-US" smtClean="0"/>
              <a:t>11</a:t>
            </a:fld>
            <a:endParaRPr lang="en-US" dirty="0"/>
          </a:p>
        </p:txBody>
      </p:sp>
    </p:spTree>
    <p:extLst>
      <p:ext uri="{BB962C8B-B14F-4D97-AF65-F5344CB8AC3E}">
        <p14:creationId xmlns:p14="http://schemas.microsoft.com/office/powerpoint/2010/main" val="857454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 descr="Rideout_PPT_cover.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836706" y="2055719"/>
            <a:ext cx="7772400" cy="1202953"/>
          </a:xfrm>
          <a:prstGeom prst="rect">
            <a:avLst/>
          </a:prstGeom>
        </p:spPr>
        <p:txBody>
          <a:bodyPr anchor="t"/>
          <a:lstStyle>
            <a:lvl1pPr algn="l">
              <a:defRPr sz="4000" b="1" i="0">
                <a:solidFill>
                  <a:schemeClr val="bg1"/>
                </a:solidFill>
                <a:latin typeface="Garamond"/>
                <a:cs typeface="Garamond"/>
              </a:defRPr>
            </a:lvl1pPr>
          </a:lstStyle>
          <a:p>
            <a:r>
              <a:rPr lang="en-US"/>
              <a:t>Click to edit Master title style</a:t>
            </a:r>
            <a:endParaRPr lang="en-US" dirty="0"/>
          </a:p>
        </p:txBody>
      </p:sp>
      <p:sp>
        <p:nvSpPr>
          <p:cNvPr id="5" name="Subtitle 2"/>
          <p:cNvSpPr>
            <a:spLocks noGrp="1"/>
          </p:cNvSpPr>
          <p:nvPr>
            <p:ph type="subTitle" idx="1"/>
          </p:nvPr>
        </p:nvSpPr>
        <p:spPr>
          <a:xfrm>
            <a:off x="836706" y="3258672"/>
            <a:ext cx="6400800" cy="1029447"/>
          </a:xfrm>
          <a:prstGeom prst="rect">
            <a:avLst/>
          </a:prstGeom>
        </p:spPr>
        <p:txBody>
          <a:bodyPr anchor="t">
            <a:normAutofit/>
          </a:bodyPr>
          <a:lstStyle>
            <a:lvl1pPr marL="0" indent="0" algn="l">
              <a:buNone/>
              <a:defRPr sz="22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35353853"/>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 descr="Rideout_PPT_cover.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836706" y="2055719"/>
            <a:ext cx="7772400" cy="1202953"/>
          </a:xfrm>
          <a:prstGeom prst="rect">
            <a:avLst/>
          </a:prstGeom>
        </p:spPr>
        <p:txBody>
          <a:bodyPr anchor="t"/>
          <a:lstStyle>
            <a:lvl1pPr algn="l">
              <a:defRPr sz="4000" b="1" i="0">
                <a:solidFill>
                  <a:schemeClr val="bg1"/>
                </a:solidFill>
                <a:latin typeface="Garamond"/>
                <a:cs typeface="Garamond"/>
              </a:defRPr>
            </a:lvl1pPr>
          </a:lstStyle>
          <a:p>
            <a:r>
              <a:rPr lang="en-US"/>
              <a:t>Click to edit Master title style</a:t>
            </a:r>
            <a:endParaRPr lang="en-US" dirty="0"/>
          </a:p>
        </p:txBody>
      </p:sp>
      <p:sp>
        <p:nvSpPr>
          <p:cNvPr id="5" name="Subtitle 2"/>
          <p:cNvSpPr>
            <a:spLocks noGrp="1"/>
          </p:cNvSpPr>
          <p:nvPr>
            <p:ph type="subTitle" idx="1"/>
          </p:nvPr>
        </p:nvSpPr>
        <p:spPr>
          <a:xfrm>
            <a:off x="836706" y="3258672"/>
            <a:ext cx="6400800" cy="1029447"/>
          </a:xfrm>
          <a:prstGeom prst="rect">
            <a:avLst/>
          </a:prstGeom>
        </p:spPr>
        <p:txBody>
          <a:bodyPr anchor="t">
            <a:normAutofit/>
          </a:bodyPr>
          <a:lstStyle>
            <a:lvl1pPr marL="0" indent="0" algn="l">
              <a:buNone/>
              <a:defRPr sz="22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73352055"/>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descr="Rideout_PPT_text_pag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812800" y="771523"/>
            <a:ext cx="7494494" cy="533219"/>
          </a:xfrm>
          <a:prstGeom prst="rect">
            <a:avLst/>
          </a:prstGeom>
        </p:spPr>
        <p:txBody>
          <a:bodyPr anchor="t">
            <a:normAutofit/>
          </a:bodyPr>
          <a:lstStyle>
            <a:lvl1pPr algn="l">
              <a:defRPr sz="3000" b="1" i="0">
                <a:solidFill>
                  <a:schemeClr val="tx2"/>
                </a:solidFill>
                <a:latin typeface="Garamond"/>
                <a:cs typeface="Garamond"/>
              </a:defRPr>
            </a:lvl1pPr>
          </a:lstStyle>
          <a:p>
            <a:r>
              <a:rPr lang="en-US"/>
              <a:t>Click to edit Master title style</a:t>
            </a:r>
            <a:endParaRPr lang="en-US" dirty="0"/>
          </a:p>
        </p:txBody>
      </p:sp>
      <p:sp>
        <p:nvSpPr>
          <p:cNvPr id="3" name="Content Placeholder 2"/>
          <p:cNvSpPr>
            <a:spLocks noGrp="1"/>
          </p:cNvSpPr>
          <p:nvPr>
            <p:ph idx="1"/>
          </p:nvPr>
        </p:nvSpPr>
        <p:spPr>
          <a:xfrm>
            <a:off x="827741" y="1391026"/>
            <a:ext cx="7494494" cy="4525963"/>
          </a:xfrm>
          <a:prstGeom prst="rect">
            <a:avLst/>
          </a:prstGeom>
        </p:spPr>
        <p:txBody>
          <a:bodyPr>
            <a:normAutofit/>
          </a:bodyPr>
          <a:lstStyle>
            <a:lvl1pPr>
              <a:defRPr sz="1900" b="0" i="0">
                <a:latin typeface="Arial"/>
                <a:cs typeface="Arial"/>
              </a:defRPr>
            </a:lvl1pPr>
            <a:lvl2pPr>
              <a:defRPr sz="2200" b="0" i="0">
                <a:latin typeface="Arial"/>
                <a:cs typeface="Arial"/>
              </a:defRPr>
            </a:lvl2pPr>
            <a:lvl3pPr>
              <a:defRPr sz="2200" b="0" i="0">
                <a:latin typeface="Arial"/>
                <a:cs typeface="Arial"/>
              </a:defRPr>
            </a:lvl3pPr>
            <a:lvl4pPr>
              <a:defRPr sz="2200" b="0" i="0">
                <a:latin typeface="Arial"/>
                <a:cs typeface="Arial"/>
              </a:defRPr>
            </a:lvl4pPr>
            <a:lvl5pPr>
              <a:defRPr sz="2200" b="0" i="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3199268673"/>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1" descr="Rideout_PPT_section_break_blu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836706" y="2055719"/>
            <a:ext cx="7772400" cy="1202953"/>
          </a:xfrm>
          <a:prstGeom prst="rect">
            <a:avLst/>
          </a:prstGeom>
        </p:spPr>
        <p:txBody>
          <a:bodyPr anchor="t"/>
          <a:lstStyle>
            <a:lvl1pPr algn="l">
              <a:defRPr sz="4000" b="1" i="0" baseline="0">
                <a:solidFill>
                  <a:schemeClr val="bg1"/>
                </a:solidFill>
                <a:latin typeface="Garamond"/>
                <a:cs typeface="Garamond"/>
              </a:defRPr>
            </a:lvl1pPr>
          </a:lstStyle>
          <a:p>
            <a:r>
              <a:rPr lang="en-US"/>
              <a:t>Click to edit Master title style</a:t>
            </a:r>
            <a:endParaRPr lang="en-US" dirty="0"/>
          </a:p>
        </p:txBody>
      </p:sp>
      <p:sp>
        <p:nvSpPr>
          <p:cNvPr id="5" name="Subtitle 2"/>
          <p:cNvSpPr>
            <a:spLocks noGrp="1"/>
          </p:cNvSpPr>
          <p:nvPr>
            <p:ph type="subTitle" idx="1"/>
          </p:nvPr>
        </p:nvSpPr>
        <p:spPr>
          <a:xfrm>
            <a:off x="836706" y="3258672"/>
            <a:ext cx="6400800" cy="1029447"/>
          </a:xfrm>
          <a:prstGeom prst="rect">
            <a:avLst/>
          </a:prstGeom>
        </p:spPr>
        <p:txBody>
          <a:bodyPr anchor="t">
            <a:normAutofit/>
          </a:bodyPr>
          <a:lstStyle>
            <a:lvl1pPr marL="0" indent="0" algn="l">
              <a:buNone/>
              <a:defRPr sz="22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28123086"/>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1" descr="Rideout_PPT_section_break_orang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836706" y="2055719"/>
            <a:ext cx="7772400" cy="1202953"/>
          </a:xfrm>
          <a:prstGeom prst="rect">
            <a:avLst/>
          </a:prstGeom>
        </p:spPr>
        <p:txBody>
          <a:bodyPr anchor="t"/>
          <a:lstStyle>
            <a:lvl1pPr algn="l">
              <a:defRPr sz="4000" b="1" i="0">
                <a:solidFill>
                  <a:schemeClr val="bg1"/>
                </a:solidFill>
                <a:latin typeface="Garamond"/>
                <a:cs typeface="Garamond"/>
              </a:defRPr>
            </a:lvl1pPr>
          </a:lstStyle>
          <a:p>
            <a:r>
              <a:rPr lang="en-US"/>
              <a:t>Click to edit Master title style</a:t>
            </a:r>
            <a:endParaRPr lang="en-US" dirty="0"/>
          </a:p>
        </p:txBody>
      </p:sp>
      <p:sp>
        <p:nvSpPr>
          <p:cNvPr id="6" name="Subtitle 2"/>
          <p:cNvSpPr>
            <a:spLocks noGrp="1"/>
          </p:cNvSpPr>
          <p:nvPr>
            <p:ph type="subTitle" idx="1"/>
          </p:nvPr>
        </p:nvSpPr>
        <p:spPr>
          <a:xfrm>
            <a:off x="836706" y="3258672"/>
            <a:ext cx="6400800" cy="1029447"/>
          </a:xfrm>
          <a:prstGeom prst="rect">
            <a:avLst/>
          </a:prstGeom>
        </p:spPr>
        <p:txBody>
          <a:bodyPr anchor="t">
            <a:normAutofit/>
          </a:bodyPr>
          <a:lstStyle>
            <a:lvl1pPr marL="0" indent="0" algn="l">
              <a:buNone/>
              <a:defRPr sz="22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00192327"/>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1" descr="Rideout_PPT_section_break_g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836706" y="2055719"/>
            <a:ext cx="7772400" cy="1202953"/>
          </a:xfrm>
          <a:prstGeom prst="rect">
            <a:avLst/>
          </a:prstGeom>
        </p:spPr>
        <p:txBody>
          <a:bodyPr anchor="t"/>
          <a:lstStyle>
            <a:lvl1pPr algn="l">
              <a:defRPr sz="4000" b="1" i="0">
                <a:solidFill>
                  <a:schemeClr val="bg1"/>
                </a:solidFill>
                <a:latin typeface="Garamond"/>
                <a:cs typeface="Garamond"/>
              </a:defRPr>
            </a:lvl1pPr>
          </a:lstStyle>
          <a:p>
            <a:r>
              <a:rPr lang="en-US"/>
              <a:t>Click to edit Master title style</a:t>
            </a:r>
            <a:endParaRPr lang="en-US" dirty="0"/>
          </a:p>
        </p:txBody>
      </p:sp>
      <p:sp>
        <p:nvSpPr>
          <p:cNvPr id="6" name="Subtitle 2"/>
          <p:cNvSpPr>
            <a:spLocks noGrp="1"/>
          </p:cNvSpPr>
          <p:nvPr>
            <p:ph type="subTitle" idx="1"/>
          </p:nvPr>
        </p:nvSpPr>
        <p:spPr>
          <a:xfrm>
            <a:off x="836706" y="3258672"/>
            <a:ext cx="6400800" cy="1029447"/>
          </a:xfrm>
          <a:prstGeom prst="rect">
            <a:avLst/>
          </a:prstGeom>
        </p:spPr>
        <p:txBody>
          <a:bodyPr anchor="t">
            <a:normAutofit/>
          </a:bodyPr>
          <a:lstStyle>
            <a:lvl1pPr marL="0" indent="0" algn="l">
              <a:buNone/>
              <a:defRPr sz="22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8842202"/>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1" descr="Rideout_PPT_section_break_purpl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836706" y="2055719"/>
            <a:ext cx="7772400" cy="1202953"/>
          </a:xfrm>
          <a:prstGeom prst="rect">
            <a:avLst/>
          </a:prstGeom>
        </p:spPr>
        <p:txBody>
          <a:bodyPr anchor="t"/>
          <a:lstStyle>
            <a:lvl1pPr algn="l">
              <a:defRPr sz="4000" b="1" i="0">
                <a:solidFill>
                  <a:schemeClr val="bg1"/>
                </a:solidFill>
                <a:latin typeface="Garamond"/>
                <a:cs typeface="Garamond"/>
              </a:defRPr>
            </a:lvl1pPr>
          </a:lstStyle>
          <a:p>
            <a:r>
              <a:rPr lang="en-US"/>
              <a:t>Click to edit Master title style</a:t>
            </a:r>
            <a:endParaRPr lang="en-US" dirty="0"/>
          </a:p>
        </p:txBody>
      </p:sp>
      <p:sp>
        <p:nvSpPr>
          <p:cNvPr id="6" name="Subtitle 2"/>
          <p:cNvSpPr>
            <a:spLocks noGrp="1"/>
          </p:cNvSpPr>
          <p:nvPr>
            <p:ph type="subTitle" idx="1"/>
          </p:nvPr>
        </p:nvSpPr>
        <p:spPr>
          <a:xfrm>
            <a:off x="836706" y="3258672"/>
            <a:ext cx="6400800" cy="1029447"/>
          </a:xfrm>
          <a:prstGeom prst="rect">
            <a:avLst/>
          </a:prstGeom>
        </p:spPr>
        <p:txBody>
          <a:bodyPr anchor="t">
            <a:normAutofit/>
          </a:bodyPr>
          <a:lstStyle>
            <a:lvl1pPr marL="0" indent="0" algn="l">
              <a:buNone/>
              <a:defRPr sz="22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29821489"/>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1" descr="Rideout_PPT_section_break_red.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836706" y="2055719"/>
            <a:ext cx="7772400" cy="1202953"/>
          </a:xfrm>
          <a:prstGeom prst="rect">
            <a:avLst/>
          </a:prstGeom>
        </p:spPr>
        <p:txBody>
          <a:bodyPr anchor="t"/>
          <a:lstStyle>
            <a:lvl1pPr algn="l">
              <a:defRPr sz="4000" b="1" i="0">
                <a:solidFill>
                  <a:schemeClr val="bg1"/>
                </a:solidFill>
                <a:latin typeface="Garamond"/>
                <a:cs typeface="Garamond"/>
              </a:defRPr>
            </a:lvl1pPr>
          </a:lstStyle>
          <a:p>
            <a:r>
              <a:rPr lang="en-US"/>
              <a:t>Click to edit Master title style</a:t>
            </a:r>
            <a:endParaRPr lang="en-US" dirty="0"/>
          </a:p>
        </p:txBody>
      </p:sp>
      <p:sp>
        <p:nvSpPr>
          <p:cNvPr id="7" name="Subtitle 2"/>
          <p:cNvSpPr>
            <a:spLocks noGrp="1"/>
          </p:cNvSpPr>
          <p:nvPr>
            <p:ph type="subTitle" idx="1"/>
          </p:nvPr>
        </p:nvSpPr>
        <p:spPr>
          <a:xfrm>
            <a:off x="836706" y="3258672"/>
            <a:ext cx="6400800" cy="1029447"/>
          </a:xfrm>
          <a:prstGeom prst="rect">
            <a:avLst/>
          </a:prstGeom>
        </p:spPr>
        <p:txBody>
          <a:bodyPr anchor="t">
            <a:normAutofit/>
          </a:bodyPr>
          <a:lstStyle>
            <a:lvl1pPr marL="0" indent="0" algn="l">
              <a:buNone/>
              <a:defRPr sz="22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59433737"/>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1" descr="Rideout_PPT_section_break_teal.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836706" y="2055719"/>
            <a:ext cx="7772400" cy="1202953"/>
          </a:xfrm>
          <a:prstGeom prst="rect">
            <a:avLst/>
          </a:prstGeom>
        </p:spPr>
        <p:txBody>
          <a:bodyPr anchor="t"/>
          <a:lstStyle>
            <a:lvl1pPr algn="l">
              <a:defRPr sz="4000" b="1" i="0">
                <a:solidFill>
                  <a:schemeClr val="bg1"/>
                </a:solidFill>
                <a:latin typeface="Garamond"/>
                <a:cs typeface="Garamond"/>
              </a:defRPr>
            </a:lvl1pPr>
          </a:lstStyle>
          <a:p>
            <a:r>
              <a:rPr lang="en-US"/>
              <a:t>Click to edit Master title style</a:t>
            </a:r>
            <a:endParaRPr lang="en-US" dirty="0"/>
          </a:p>
        </p:txBody>
      </p:sp>
      <p:sp>
        <p:nvSpPr>
          <p:cNvPr id="3" name="Subtitle 2"/>
          <p:cNvSpPr>
            <a:spLocks noGrp="1"/>
          </p:cNvSpPr>
          <p:nvPr>
            <p:ph type="subTitle" idx="1"/>
          </p:nvPr>
        </p:nvSpPr>
        <p:spPr>
          <a:xfrm>
            <a:off x="836706" y="3258672"/>
            <a:ext cx="6400800" cy="1029447"/>
          </a:xfrm>
          <a:prstGeom prst="rect">
            <a:avLst/>
          </a:prstGeom>
        </p:spPr>
        <p:txBody>
          <a:bodyPr anchor="t">
            <a:normAutofit/>
          </a:bodyPr>
          <a:lstStyle>
            <a:lvl1pPr marL="0" indent="0" algn="l">
              <a:buNone/>
              <a:defRPr sz="22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62083288"/>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697320"/>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descr="Rideout_PPT_text_pag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812800" y="771523"/>
            <a:ext cx="7494494" cy="533219"/>
          </a:xfrm>
          <a:prstGeom prst="rect">
            <a:avLst/>
          </a:prstGeom>
        </p:spPr>
        <p:txBody>
          <a:bodyPr anchor="t">
            <a:normAutofit/>
          </a:bodyPr>
          <a:lstStyle>
            <a:lvl1pPr algn="l">
              <a:defRPr sz="3000" b="1" i="0">
                <a:solidFill>
                  <a:schemeClr val="tx2"/>
                </a:solidFill>
                <a:latin typeface="Garamond"/>
                <a:cs typeface="Garamond"/>
              </a:defRPr>
            </a:lvl1pPr>
          </a:lstStyle>
          <a:p>
            <a:r>
              <a:rPr lang="en-US"/>
              <a:t>Click to edit Master title style</a:t>
            </a:r>
            <a:endParaRPr lang="en-US" dirty="0"/>
          </a:p>
        </p:txBody>
      </p:sp>
      <p:sp>
        <p:nvSpPr>
          <p:cNvPr id="3" name="Content Placeholder 2"/>
          <p:cNvSpPr>
            <a:spLocks noGrp="1"/>
          </p:cNvSpPr>
          <p:nvPr>
            <p:ph idx="1"/>
          </p:nvPr>
        </p:nvSpPr>
        <p:spPr>
          <a:xfrm>
            <a:off x="827741" y="1391026"/>
            <a:ext cx="7494494" cy="4525963"/>
          </a:xfrm>
          <a:prstGeom prst="rect">
            <a:avLst/>
          </a:prstGeom>
        </p:spPr>
        <p:txBody>
          <a:bodyPr>
            <a:normAutofit/>
          </a:bodyPr>
          <a:lstStyle>
            <a:lvl1pPr>
              <a:defRPr sz="1900" b="0" i="0">
                <a:latin typeface="Arial"/>
                <a:cs typeface="Arial"/>
              </a:defRPr>
            </a:lvl1pPr>
            <a:lvl2pPr>
              <a:defRPr sz="2200" b="0" i="0">
                <a:latin typeface="Arial"/>
                <a:cs typeface="Arial"/>
              </a:defRPr>
            </a:lvl2pPr>
            <a:lvl3pPr>
              <a:defRPr sz="2200" b="0" i="0">
                <a:latin typeface="Arial"/>
                <a:cs typeface="Arial"/>
              </a:defRPr>
            </a:lvl3pPr>
            <a:lvl4pPr>
              <a:defRPr sz="2200" b="0" i="0">
                <a:latin typeface="Arial"/>
                <a:cs typeface="Arial"/>
              </a:defRPr>
            </a:lvl4pPr>
            <a:lvl5pPr>
              <a:defRPr sz="2200" b="0" i="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4066349486"/>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1" descr="Rideout_PPT_section_break_blu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836706" y="2055719"/>
            <a:ext cx="7772400" cy="1202953"/>
          </a:xfrm>
          <a:prstGeom prst="rect">
            <a:avLst/>
          </a:prstGeom>
        </p:spPr>
        <p:txBody>
          <a:bodyPr anchor="t"/>
          <a:lstStyle>
            <a:lvl1pPr algn="l">
              <a:defRPr sz="4000" b="1" i="0" baseline="0">
                <a:solidFill>
                  <a:schemeClr val="bg1"/>
                </a:solidFill>
                <a:latin typeface="Garamond"/>
                <a:cs typeface="Garamond"/>
              </a:defRPr>
            </a:lvl1pPr>
          </a:lstStyle>
          <a:p>
            <a:r>
              <a:rPr lang="en-US"/>
              <a:t>Click to edit Master title style</a:t>
            </a:r>
            <a:endParaRPr lang="en-US" dirty="0"/>
          </a:p>
        </p:txBody>
      </p:sp>
      <p:sp>
        <p:nvSpPr>
          <p:cNvPr id="5" name="Subtitle 2"/>
          <p:cNvSpPr>
            <a:spLocks noGrp="1"/>
          </p:cNvSpPr>
          <p:nvPr>
            <p:ph type="subTitle" idx="1"/>
          </p:nvPr>
        </p:nvSpPr>
        <p:spPr>
          <a:xfrm>
            <a:off x="836706" y="3258672"/>
            <a:ext cx="6400800" cy="1029447"/>
          </a:xfrm>
          <a:prstGeom prst="rect">
            <a:avLst/>
          </a:prstGeom>
        </p:spPr>
        <p:txBody>
          <a:bodyPr anchor="t">
            <a:normAutofit/>
          </a:bodyPr>
          <a:lstStyle>
            <a:lvl1pPr marL="0" indent="0" algn="l">
              <a:buNone/>
              <a:defRPr sz="22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77538620"/>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1" descr="Rideout_PPT_section_break_orang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836706" y="2055719"/>
            <a:ext cx="7772400" cy="1202953"/>
          </a:xfrm>
          <a:prstGeom prst="rect">
            <a:avLst/>
          </a:prstGeom>
        </p:spPr>
        <p:txBody>
          <a:bodyPr anchor="t"/>
          <a:lstStyle>
            <a:lvl1pPr algn="l">
              <a:defRPr sz="4000" b="1" i="0">
                <a:solidFill>
                  <a:schemeClr val="bg1"/>
                </a:solidFill>
                <a:latin typeface="Garamond"/>
                <a:cs typeface="Garamond"/>
              </a:defRPr>
            </a:lvl1pPr>
          </a:lstStyle>
          <a:p>
            <a:r>
              <a:rPr lang="en-US"/>
              <a:t>Click to edit Master title style</a:t>
            </a:r>
            <a:endParaRPr lang="en-US" dirty="0"/>
          </a:p>
        </p:txBody>
      </p:sp>
      <p:sp>
        <p:nvSpPr>
          <p:cNvPr id="6" name="Subtitle 2"/>
          <p:cNvSpPr>
            <a:spLocks noGrp="1"/>
          </p:cNvSpPr>
          <p:nvPr>
            <p:ph type="subTitle" idx="1"/>
          </p:nvPr>
        </p:nvSpPr>
        <p:spPr>
          <a:xfrm>
            <a:off x="836706" y="3258672"/>
            <a:ext cx="6400800" cy="1029447"/>
          </a:xfrm>
          <a:prstGeom prst="rect">
            <a:avLst/>
          </a:prstGeom>
        </p:spPr>
        <p:txBody>
          <a:bodyPr anchor="t">
            <a:normAutofit/>
          </a:bodyPr>
          <a:lstStyle>
            <a:lvl1pPr marL="0" indent="0" algn="l">
              <a:buNone/>
              <a:defRPr sz="22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53858659"/>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1" descr="Rideout_PPT_section_break_g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836706" y="2055719"/>
            <a:ext cx="7772400" cy="1202953"/>
          </a:xfrm>
          <a:prstGeom prst="rect">
            <a:avLst/>
          </a:prstGeom>
        </p:spPr>
        <p:txBody>
          <a:bodyPr anchor="t"/>
          <a:lstStyle>
            <a:lvl1pPr algn="l">
              <a:defRPr sz="4000" b="1" i="0">
                <a:solidFill>
                  <a:schemeClr val="bg1"/>
                </a:solidFill>
                <a:latin typeface="Garamond"/>
                <a:cs typeface="Garamond"/>
              </a:defRPr>
            </a:lvl1pPr>
          </a:lstStyle>
          <a:p>
            <a:r>
              <a:rPr lang="en-US"/>
              <a:t>Click to edit Master title style</a:t>
            </a:r>
            <a:endParaRPr lang="en-US" dirty="0"/>
          </a:p>
        </p:txBody>
      </p:sp>
      <p:sp>
        <p:nvSpPr>
          <p:cNvPr id="6" name="Subtitle 2"/>
          <p:cNvSpPr>
            <a:spLocks noGrp="1"/>
          </p:cNvSpPr>
          <p:nvPr>
            <p:ph type="subTitle" idx="1"/>
          </p:nvPr>
        </p:nvSpPr>
        <p:spPr>
          <a:xfrm>
            <a:off x="836706" y="3258672"/>
            <a:ext cx="6400800" cy="1029447"/>
          </a:xfrm>
          <a:prstGeom prst="rect">
            <a:avLst/>
          </a:prstGeom>
        </p:spPr>
        <p:txBody>
          <a:bodyPr anchor="t">
            <a:normAutofit/>
          </a:bodyPr>
          <a:lstStyle>
            <a:lvl1pPr marL="0" indent="0" algn="l">
              <a:buNone/>
              <a:defRPr sz="22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44751219"/>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1" descr="Rideout_PPT_section_break_purpl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836706" y="2055719"/>
            <a:ext cx="7772400" cy="1202953"/>
          </a:xfrm>
          <a:prstGeom prst="rect">
            <a:avLst/>
          </a:prstGeom>
        </p:spPr>
        <p:txBody>
          <a:bodyPr anchor="t"/>
          <a:lstStyle>
            <a:lvl1pPr algn="l">
              <a:defRPr sz="4000" b="1" i="0">
                <a:solidFill>
                  <a:schemeClr val="bg1"/>
                </a:solidFill>
                <a:latin typeface="Garamond"/>
                <a:cs typeface="Garamond"/>
              </a:defRPr>
            </a:lvl1pPr>
          </a:lstStyle>
          <a:p>
            <a:r>
              <a:rPr lang="en-US"/>
              <a:t>Click to edit Master title style</a:t>
            </a:r>
            <a:endParaRPr lang="en-US" dirty="0"/>
          </a:p>
        </p:txBody>
      </p:sp>
      <p:sp>
        <p:nvSpPr>
          <p:cNvPr id="6" name="Subtitle 2"/>
          <p:cNvSpPr>
            <a:spLocks noGrp="1"/>
          </p:cNvSpPr>
          <p:nvPr>
            <p:ph type="subTitle" idx="1"/>
          </p:nvPr>
        </p:nvSpPr>
        <p:spPr>
          <a:xfrm>
            <a:off x="836706" y="3258672"/>
            <a:ext cx="6400800" cy="1029447"/>
          </a:xfrm>
          <a:prstGeom prst="rect">
            <a:avLst/>
          </a:prstGeom>
        </p:spPr>
        <p:txBody>
          <a:bodyPr anchor="t">
            <a:normAutofit/>
          </a:bodyPr>
          <a:lstStyle>
            <a:lvl1pPr marL="0" indent="0" algn="l">
              <a:buNone/>
              <a:defRPr sz="22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96175213"/>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1" descr="Rideout_PPT_section_break_red.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836706" y="2055719"/>
            <a:ext cx="7772400" cy="1202953"/>
          </a:xfrm>
          <a:prstGeom prst="rect">
            <a:avLst/>
          </a:prstGeom>
        </p:spPr>
        <p:txBody>
          <a:bodyPr anchor="t"/>
          <a:lstStyle>
            <a:lvl1pPr algn="l">
              <a:defRPr sz="4000" b="1" i="0">
                <a:solidFill>
                  <a:schemeClr val="bg1"/>
                </a:solidFill>
                <a:latin typeface="Garamond"/>
                <a:cs typeface="Garamond"/>
              </a:defRPr>
            </a:lvl1pPr>
          </a:lstStyle>
          <a:p>
            <a:r>
              <a:rPr lang="en-US"/>
              <a:t>Click to edit Master title style</a:t>
            </a:r>
            <a:endParaRPr lang="en-US" dirty="0"/>
          </a:p>
        </p:txBody>
      </p:sp>
      <p:sp>
        <p:nvSpPr>
          <p:cNvPr id="7" name="Subtitle 2"/>
          <p:cNvSpPr>
            <a:spLocks noGrp="1"/>
          </p:cNvSpPr>
          <p:nvPr>
            <p:ph type="subTitle" idx="1"/>
          </p:nvPr>
        </p:nvSpPr>
        <p:spPr>
          <a:xfrm>
            <a:off x="836706" y="3258672"/>
            <a:ext cx="6400800" cy="1029447"/>
          </a:xfrm>
          <a:prstGeom prst="rect">
            <a:avLst/>
          </a:prstGeom>
        </p:spPr>
        <p:txBody>
          <a:bodyPr anchor="t">
            <a:normAutofit/>
          </a:bodyPr>
          <a:lstStyle>
            <a:lvl1pPr marL="0" indent="0" algn="l">
              <a:buNone/>
              <a:defRPr sz="22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54071144"/>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1" descr="Rideout_PPT_section_break_teal.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836706" y="2055719"/>
            <a:ext cx="7772400" cy="1202953"/>
          </a:xfrm>
          <a:prstGeom prst="rect">
            <a:avLst/>
          </a:prstGeom>
        </p:spPr>
        <p:txBody>
          <a:bodyPr anchor="t"/>
          <a:lstStyle>
            <a:lvl1pPr algn="l">
              <a:defRPr sz="4000" b="1" i="0">
                <a:solidFill>
                  <a:schemeClr val="bg1"/>
                </a:solidFill>
                <a:latin typeface="Garamond"/>
                <a:cs typeface="Garamond"/>
              </a:defRPr>
            </a:lvl1pPr>
          </a:lstStyle>
          <a:p>
            <a:r>
              <a:rPr lang="en-US"/>
              <a:t>Click to edit Master title style</a:t>
            </a:r>
            <a:endParaRPr lang="en-US" dirty="0"/>
          </a:p>
        </p:txBody>
      </p:sp>
      <p:sp>
        <p:nvSpPr>
          <p:cNvPr id="3" name="Subtitle 2"/>
          <p:cNvSpPr>
            <a:spLocks noGrp="1"/>
          </p:cNvSpPr>
          <p:nvPr>
            <p:ph type="subTitle" idx="1"/>
          </p:nvPr>
        </p:nvSpPr>
        <p:spPr>
          <a:xfrm>
            <a:off x="836706" y="3258672"/>
            <a:ext cx="6400800" cy="1029447"/>
          </a:xfrm>
          <a:prstGeom prst="rect">
            <a:avLst/>
          </a:prstGeom>
        </p:spPr>
        <p:txBody>
          <a:bodyPr anchor="t">
            <a:normAutofit/>
          </a:bodyPr>
          <a:lstStyle>
            <a:lvl1pPr marL="0" indent="0" algn="l">
              <a:buNone/>
              <a:defRPr sz="22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82495997"/>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64122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42963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ransition spd="slow">
    <p:pull/>
  </p:transition>
  <p:hf hdr="0" ftr="0"/>
  <p:txStyles>
    <p:titleStyle>
      <a:lvl1pPr algn="ctr" defTabSz="457200" rtl="0" eaLnBrk="0" fontAlgn="base" hangingPunct="0">
        <a:spcBef>
          <a:spcPct val="0"/>
        </a:spcBef>
        <a:spcAft>
          <a:spcPct val="0"/>
        </a:spcAft>
        <a:defRPr sz="4400" kern="1200">
          <a:solidFill>
            <a:schemeClr val="tx1"/>
          </a:solidFill>
          <a:latin typeface="Helvetica Neue Bold Condensed"/>
          <a:ea typeface="ＭＳ Ｐゴシック" charset="-128"/>
          <a:cs typeface="Helvetica Neue Bold Condensed"/>
        </a:defRPr>
      </a:lvl1pPr>
      <a:lvl2pPr algn="ctr" defTabSz="457200" rtl="0" eaLnBrk="0" fontAlgn="base" hangingPunct="0">
        <a:spcBef>
          <a:spcPct val="0"/>
        </a:spcBef>
        <a:spcAft>
          <a:spcPct val="0"/>
        </a:spcAft>
        <a:defRPr sz="4400">
          <a:solidFill>
            <a:schemeClr val="tx1"/>
          </a:solidFill>
          <a:latin typeface="Helvetica Neue Bold Condensed" charset="0"/>
          <a:ea typeface="ＭＳ Ｐゴシック" charset="-128"/>
          <a:cs typeface="Helvetica Neue Bold Condensed"/>
        </a:defRPr>
      </a:lvl2pPr>
      <a:lvl3pPr algn="ctr" defTabSz="457200" rtl="0" eaLnBrk="0" fontAlgn="base" hangingPunct="0">
        <a:spcBef>
          <a:spcPct val="0"/>
        </a:spcBef>
        <a:spcAft>
          <a:spcPct val="0"/>
        </a:spcAft>
        <a:defRPr sz="4400">
          <a:solidFill>
            <a:schemeClr val="tx1"/>
          </a:solidFill>
          <a:latin typeface="Helvetica Neue Bold Condensed" charset="0"/>
          <a:ea typeface="ＭＳ Ｐゴシック" charset="-128"/>
          <a:cs typeface="Helvetica Neue Bold Condensed"/>
        </a:defRPr>
      </a:lvl3pPr>
      <a:lvl4pPr algn="ctr" defTabSz="457200" rtl="0" eaLnBrk="0" fontAlgn="base" hangingPunct="0">
        <a:spcBef>
          <a:spcPct val="0"/>
        </a:spcBef>
        <a:spcAft>
          <a:spcPct val="0"/>
        </a:spcAft>
        <a:defRPr sz="4400">
          <a:solidFill>
            <a:schemeClr val="tx1"/>
          </a:solidFill>
          <a:latin typeface="Helvetica Neue Bold Condensed" charset="0"/>
          <a:ea typeface="ＭＳ Ｐゴシック" charset="-128"/>
          <a:cs typeface="Helvetica Neue Bold Condensed"/>
        </a:defRPr>
      </a:lvl4pPr>
      <a:lvl5pPr algn="ctr" defTabSz="457200" rtl="0" eaLnBrk="0" fontAlgn="base" hangingPunct="0">
        <a:spcBef>
          <a:spcPct val="0"/>
        </a:spcBef>
        <a:spcAft>
          <a:spcPct val="0"/>
        </a:spcAft>
        <a:defRPr sz="4400">
          <a:solidFill>
            <a:schemeClr val="tx1"/>
          </a:solidFill>
          <a:latin typeface="Helvetica Neue Bold Condensed" charset="0"/>
          <a:ea typeface="ＭＳ Ｐゴシック" charset="-128"/>
          <a:cs typeface="Helvetica Neue Bold Condensed"/>
        </a:defRPr>
      </a:lvl5pPr>
      <a:lvl6pPr marL="457200" algn="ctr" defTabSz="457200" rtl="0" fontAlgn="base">
        <a:spcBef>
          <a:spcPct val="0"/>
        </a:spcBef>
        <a:spcAft>
          <a:spcPct val="0"/>
        </a:spcAft>
        <a:defRPr sz="4400">
          <a:solidFill>
            <a:schemeClr val="tx1"/>
          </a:solidFill>
          <a:latin typeface="Helvetica Neue Bold Condensed" charset="0"/>
          <a:ea typeface="ＭＳ Ｐゴシック" charset="-128"/>
        </a:defRPr>
      </a:lvl6pPr>
      <a:lvl7pPr marL="914400" algn="ctr" defTabSz="457200" rtl="0" fontAlgn="base">
        <a:spcBef>
          <a:spcPct val="0"/>
        </a:spcBef>
        <a:spcAft>
          <a:spcPct val="0"/>
        </a:spcAft>
        <a:defRPr sz="4400">
          <a:solidFill>
            <a:schemeClr val="tx1"/>
          </a:solidFill>
          <a:latin typeface="Helvetica Neue Bold Condensed" charset="0"/>
          <a:ea typeface="ＭＳ Ｐゴシック" charset="-128"/>
        </a:defRPr>
      </a:lvl7pPr>
      <a:lvl8pPr marL="1371600" algn="ctr" defTabSz="457200" rtl="0" fontAlgn="base">
        <a:spcBef>
          <a:spcPct val="0"/>
        </a:spcBef>
        <a:spcAft>
          <a:spcPct val="0"/>
        </a:spcAft>
        <a:defRPr sz="4400">
          <a:solidFill>
            <a:schemeClr val="tx1"/>
          </a:solidFill>
          <a:latin typeface="Helvetica Neue Bold Condensed" charset="0"/>
          <a:ea typeface="ＭＳ Ｐゴシック" charset="-128"/>
        </a:defRPr>
      </a:lvl8pPr>
      <a:lvl9pPr marL="1828800" algn="ctr" defTabSz="457200" rtl="0" fontAlgn="base">
        <a:spcBef>
          <a:spcPct val="0"/>
        </a:spcBef>
        <a:spcAft>
          <a:spcPct val="0"/>
        </a:spcAft>
        <a:defRPr sz="4400">
          <a:solidFill>
            <a:schemeClr val="tx1"/>
          </a:solidFill>
          <a:latin typeface="Helvetica Neue Bold Condensed"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Neue Bold Condensed"/>
          <a:ea typeface="ＭＳ Ｐゴシック" charset="-128"/>
          <a:cs typeface="Helvetica Neue Bold Condensed"/>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Helvetica Neue Bold Condensed"/>
          <a:ea typeface="ＭＳ Ｐゴシック" charset="-128"/>
          <a:cs typeface="Helvetica Neue Bold Condensed"/>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Neue Bold Condensed"/>
          <a:ea typeface="ＭＳ Ｐゴシック" charset="-128"/>
          <a:cs typeface="Helvetica Neue Bold Condensed"/>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Neue Bold Condensed"/>
          <a:ea typeface="ＭＳ Ｐゴシック" charset="-128"/>
          <a:cs typeface="Helvetica Neue Bold Condensed"/>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Neue Bold Condensed"/>
          <a:ea typeface="ＭＳ Ｐゴシック" charset="-128"/>
          <a:cs typeface="Helvetica Neue Bold Condense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55812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ransition spd="slow">
    <p:pull/>
  </p:transition>
  <p:hf hdr="0" ftr="0" dt="0"/>
  <p:txStyles>
    <p:titleStyle>
      <a:lvl1pPr algn="ctr" defTabSz="457200" rtl="0" eaLnBrk="0" fontAlgn="base" hangingPunct="0">
        <a:spcBef>
          <a:spcPct val="0"/>
        </a:spcBef>
        <a:spcAft>
          <a:spcPct val="0"/>
        </a:spcAft>
        <a:defRPr sz="4400" kern="1200">
          <a:solidFill>
            <a:schemeClr val="tx1"/>
          </a:solidFill>
          <a:latin typeface="Helvetica Neue Bold Condensed"/>
          <a:ea typeface="ＭＳ Ｐゴシック" charset="-128"/>
          <a:cs typeface="Helvetica Neue Bold Condensed"/>
        </a:defRPr>
      </a:lvl1pPr>
      <a:lvl2pPr algn="ctr" defTabSz="457200" rtl="0" eaLnBrk="0" fontAlgn="base" hangingPunct="0">
        <a:spcBef>
          <a:spcPct val="0"/>
        </a:spcBef>
        <a:spcAft>
          <a:spcPct val="0"/>
        </a:spcAft>
        <a:defRPr sz="4400">
          <a:solidFill>
            <a:schemeClr val="tx1"/>
          </a:solidFill>
          <a:latin typeface="Helvetica Neue Bold Condensed" charset="0"/>
          <a:ea typeface="ＭＳ Ｐゴシック" charset="-128"/>
          <a:cs typeface="Helvetica Neue Bold Condensed"/>
        </a:defRPr>
      </a:lvl2pPr>
      <a:lvl3pPr algn="ctr" defTabSz="457200" rtl="0" eaLnBrk="0" fontAlgn="base" hangingPunct="0">
        <a:spcBef>
          <a:spcPct val="0"/>
        </a:spcBef>
        <a:spcAft>
          <a:spcPct val="0"/>
        </a:spcAft>
        <a:defRPr sz="4400">
          <a:solidFill>
            <a:schemeClr val="tx1"/>
          </a:solidFill>
          <a:latin typeface="Helvetica Neue Bold Condensed" charset="0"/>
          <a:ea typeface="ＭＳ Ｐゴシック" charset="-128"/>
          <a:cs typeface="Helvetica Neue Bold Condensed"/>
        </a:defRPr>
      </a:lvl3pPr>
      <a:lvl4pPr algn="ctr" defTabSz="457200" rtl="0" eaLnBrk="0" fontAlgn="base" hangingPunct="0">
        <a:spcBef>
          <a:spcPct val="0"/>
        </a:spcBef>
        <a:spcAft>
          <a:spcPct val="0"/>
        </a:spcAft>
        <a:defRPr sz="4400">
          <a:solidFill>
            <a:schemeClr val="tx1"/>
          </a:solidFill>
          <a:latin typeface="Helvetica Neue Bold Condensed" charset="0"/>
          <a:ea typeface="ＭＳ Ｐゴシック" charset="-128"/>
          <a:cs typeface="Helvetica Neue Bold Condensed"/>
        </a:defRPr>
      </a:lvl4pPr>
      <a:lvl5pPr algn="ctr" defTabSz="457200" rtl="0" eaLnBrk="0" fontAlgn="base" hangingPunct="0">
        <a:spcBef>
          <a:spcPct val="0"/>
        </a:spcBef>
        <a:spcAft>
          <a:spcPct val="0"/>
        </a:spcAft>
        <a:defRPr sz="4400">
          <a:solidFill>
            <a:schemeClr val="tx1"/>
          </a:solidFill>
          <a:latin typeface="Helvetica Neue Bold Condensed" charset="0"/>
          <a:ea typeface="ＭＳ Ｐゴシック" charset="-128"/>
          <a:cs typeface="Helvetica Neue Bold Condensed"/>
        </a:defRPr>
      </a:lvl5pPr>
      <a:lvl6pPr marL="457200" algn="ctr" defTabSz="457200" rtl="0" fontAlgn="base">
        <a:spcBef>
          <a:spcPct val="0"/>
        </a:spcBef>
        <a:spcAft>
          <a:spcPct val="0"/>
        </a:spcAft>
        <a:defRPr sz="4400">
          <a:solidFill>
            <a:schemeClr val="tx1"/>
          </a:solidFill>
          <a:latin typeface="Helvetica Neue Bold Condensed" charset="0"/>
          <a:ea typeface="ＭＳ Ｐゴシック" charset="-128"/>
        </a:defRPr>
      </a:lvl6pPr>
      <a:lvl7pPr marL="914400" algn="ctr" defTabSz="457200" rtl="0" fontAlgn="base">
        <a:spcBef>
          <a:spcPct val="0"/>
        </a:spcBef>
        <a:spcAft>
          <a:spcPct val="0"/>
        </a:spcAft>
        <a:defRPr sz="4400">
          <a:solidFill>
            <a:schemeClr val="tx1"/>
          </a:solidFill>
          <a:latin typeface="Helvetica Neue Bold Condensed" charset="0"/>
          <a:ea typeface="ＭＳ Ｐゴシック" charset="-128"/>
        </a:defRPr>
      </a:lvl7pPr>
      <a:lvl8pPr marL="1371600" algn="ctr" defTabSz="457200" rtl="0" fontAlgn="base">
        <a:spcBef>
          <a:spcPct val="0"/>
        </a:spcBef>
        <a:spcAft>
          <a:spcPct val="0"/>
        </a:spcAft>
        <a:defRPr sz="4400">
          <a:solidFill>
            <a:schemeClr val="tx1"/>
          </a:solidFill>
          <a:latin typeface="Helvetica Neue Bold Condensed" charset="0"/>
          <a:ea typeface="ＭＳ Ｐゴシック" charset="-128"/>
        </a:defRPr>
      </a:lvl8pPr>
      <a:lvl9pPr marL="1828800" algn="ctr" defTabSz="457200" rtl="0" fontAlgn="base">
        <a:spcBef>
          <a:spcPct val="0"/>
        </a:spcBef>
        <a:spcAft>
          <a:spcPct val="0"/>
        </a:spcAft>
        <a:defRPr sz="4400">
          <a:solidFill>
            <a:schemeClr val="tx1"/>
          </a:solidFill>
          <a:latin typeface="Helvetica Neue Bold Condensed"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Neue Bold Condensed"/>
          <a:ea typeface="ＭＳ Ｐゴシック" charset="-128"/>
          <a:cs typeface="Helvetica Neue Bold Condensed"/>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Helvetica Neue Bold Condensed"/>
          <a:ea typeface="ＭＳ Ｐゴシック" charset="-128"/>
          <a:cs typeface="Helvetica Neue Bold Condensed"/>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Neue Bold Condensed"/>
          <a:ea typeface="ＭＳ Ｐゴシック" charset="-128"/>
          <a:cs typeface="Helvetica Neue Bold Condensed"/>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Neue Bold Condensed"/>
          <a:ea typeface="ＭＳ Ｐゴシック" charset="-128"/>
          <a:cs typeface="Helvetica Neue Bold Condensed"/>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Neue Bold Condensed"/>
          <a:ea typeface="ＭＳ Ｐゴシック" charset="-128"/>
          <a:cs typeface="Helvetica Neue Bold Condense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3.jpeg"/><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95400" y="1219200"/>
            <a:ext cx="7772400" cy="1524000"/>
          </a:xfrm>
        </p:spPr>
        <p:txBody>
          <a:bodyPr/>
          <a:lstStyle/>
          <a:p>
            <a:r>
              <a:rPr lang="en-US" sz="4000" dirty="0">
                <a:effectLst>
                  <a:outerShdw blurRad="38100" dist="38100" dir="2700000" algn="tl">
                    <a:srgbClr val="000000">
                      <a:alpha val="43137"/>
                    </a:srgbClr>
                  </a:outerShdw>
                </a:effectLst>
              </a:rPr>
              <a:t>Survey Readiness</a:t>
            </a:r>
          </a:p>
        </p:txBody>
      </p:sp>
      <p:sp>
        <p:nvSpPr>
          <p:cNvPr id="3" name="Subtitle 2"/>
          <p:cNvSpPr>
            <a:spLocks noGrp="1"/>
          </p:cNvSpPr>
          <p:nvPr>
            <p:ph type="subTitle" sz="quarter" idx="1"/>
          </p:nvPr>
        </p:nvSpPr>
        <p:spPr>
          <a:xfrm>
            <a:off x="1828800" y="3200400"/>
            <a:ext cx="6629400" cy="2971800"/>
          </a:xfrm>
        </p:spPr>
        <p:txBody>
          <a:bodyPr/>
          <a:lstStyle/>
          <a:p>
            <a:r>
              <a:rPr lang="en-US" sz="2400" dirty="0"/>
              <a:t>RIDEOUT HEALTH</a:t>
            </a:r>
          </a:p>
          <a:p>
            <a:pPr lvl="0">
              <a:buClr>
                <a:srgbClr val="66FFFF"/>
              </a:buClr>
            </a:pPr>
            <a:endParaRPr lang="en-US" sz="1800" dirty="0">
              <a:solidFill>
                <a:srgbClr val="EAEAEA"/>
              </a:solidFill>
            </a:endParaRPr>
          </a:p>
          <a:p>
            <a:pPr lvl="0">
              <a:buClr>
                <a:srgbClr val="66FFFF"/>
              </a:buClr>
            </a:pPr>
            <a:r>
              <a:rPr lang="en-US" sz="1800" dirty="0">
                <a:solidFill>
                  <a:srgbClr val="EAEAEA"/>
                </a:solidFill>
              </a:rPr>
              <a:t>Kimberly Black</a:t>
            </a:r>
          </a:p>
          <a:p>
            <a:pPr lvl="0">
              <a:buClr>
                <a:srgbClr val="66FFFF"/>
              </a:buClr>
            </a:pPr>
            <a:r>
              <a:rPr lang="en-US" sz="1800" dirty="0">
                <a:solidFill>
                  <a:srgbClr val="EAEAEA"/>
                </a:solidFill>
              </a:rPr>
              <a:t>Systems Director of Accreditation, Regulation, and Licensing and </a:t>
            </a:r>
            <a:r>
              <a:rPr lang="en-US" sz="1800">
                <a:solidFill>
                  <a:srgbClr val="EAEAEA"/>
                </a:solidFill>
              </a:rPr>
              <a:t>Compliance Investigations</a:t>
            </a:r>
            <a:endParaRPr lang="en-US" sz="1800" dirty="0">
              <a:solidFill>
                <a:srgbClr val="EAEAEA"/>
              </a:solidFill>
            </a:endParaRPr>
          </a:p>
        </p:txBody>
      </p:sp>
    </p:spTree>
    <p:extLst>
      <p:ext uri="{BB962C8B-B14F-4D97-AF65-F5344CB8AC3E}">
        <p14:creationId xmlns:p14="http://schemas.microsoft.com/office/powerpoint/2010/main" val="1309340768"/>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Education</a:t>
            </a:r>
          </a:p>
        </p:txBody>
      </p:sp>
      <p:sp>
        <p:nvSpPr>
          <p:cNvPr id="3" name="Content Placeholder 2"/>
          <p:cNvSpPr>
            <a:spLocks noGrp="1"/>
          </p:cNvSpPr>
          <p:nvPr>
            <p:ph idx="1"/>
          </p:nvPr>
        </p:nvSpPr>
        <p:spPr>
          <a:xfrm>
            <a:off x="827741" y="1371600"/>
            <a:ext cx="7494494" cy="4545389"/>
          </a:xfrm>
        </p:spPr>
        <p:txBody>
          <a:bodyPr/>
          <a:lstStyle/>
          <a:p>
            <a:pPr>
              <a:lnSpc>
                <a:spcPct val="150000"/>
              </a:lnSpc>
            </a:pPr>
            <a:r>
              <a:rPr lang="en-US" dirty="0"/>
              <a:t>Team Meetings </a:t>
            </a:r>
          </a:p>
          <a:p>
            <a:pPr lvl="1">
              <a:lnSpc>
                <a:spcPct val="150000"/>
              </a:lnSpc>
            </a:pPr>
            <a:r>
              <a:rPr lang="en-US" dirty="0"/>
              <a:t>Agenda / Minutes</a:t>
            </a:r>
          </a:p>
          <a:p>
            <a:pPr lvl="1">
              <a:lnSpc>
                <a:spcPct val="150000"/>
              </a:lnSpc>
            </a:pPr>
            <a:r>
              <a:rPr lang="en-US" dirty="0"/>
              <a:t>Sign-in Sheets</a:t>
            </a:r>
          </a:p>
          <a:p>
            <a:pPr>
              <a:lnSpc>
                <a:spcPct val="150000"/>
              </a:lnSpc>
            </a:pPr>
            <a:r>
              <a:rPr lang="en-US" dirty="0"/>
              <a:t>Staff Huddles</a:t>
            </a:r>
          </a:p>
          <a:p>
            <a:pPr>
              <a:lnSpc>
                <a:spcPct val="150000"/>
              </a:lnSpc>
            </a:pPr>
            <a:r>
              <a:rPr lang="en-US" dirty="0"/>
              <a:t>Email Correspondence </a:t>
            </a:r>
          </a:p>
          <a:p>
            <a:pPr lvl="1">
              <a:lnSpc>
                <a:spcPct val="150000"/>
              </a:lnSpc>
            </a:pPr>
            <a:r>
              <a:rPr lang="en-US" dirty="0"/>
              <a:t>Read &amp; Sign </a:t>
            </a:r>
          </a:p>
          <a:p>
            <a:pPr>
              <a:lnSpc>
                <a:spcPct val="150000"/>
              </a:lnSpc>
            </a:pPr>
            <a:endParaRPr lang="en-US" dirty="0"/>
          </a:p>
        </p:txBody>
      </p:sp>
      <p:sp>
        <p:nvSpPr>
          <p:cNvPr id="4" name="Rectangle 3"/>
          <p:cNvSpPr/>
          <p:nvPr/>
        </p:nvSpPr>
        <p:spPr>
          <a:xfrm rot="21136191">
            <a:off x="5204429" y="2741454"/>
            <a:ext cx="3488510" cy="1708160"/>
          </a:xfrm>
          <a:prstGeom prst="rect">
            <a:avLst/>
          </a:prstGeom>
          <a:noFill/>
        </p:spPr>
        <p:txBody>
          <a:bodyPr wrap="square" lIns="91440" tIns="45720" rIns="91440" bIns="45720">
            <a:spAutoFit/>
          </a:bodyPr>
          <a:lstStyle/>
          <a:p>
            <a:pPr algn="ctr"/>
            <a:r>
              <a:rPr lang="en-US" sz="35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How Are You </a:t>
            </a:r>
          </a:p>
          <a:p>
            <a:pPr algn="ctr"/>
            <a:r>
              <a:rPr lang="en-US" sz="35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Documenting </a:t>
            </a:r>
          </a:p>
          <a:p>
            <a:pPr algn="ctr"/>
            <a:r>
              <a:rPr lang="en-US" sz="35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Your Education?</a:t>
            </a:r>
          </a:p>
        </p:txBody>
      </p:sp>
    </p:spTree>
    <p:extLst>
      <p:ext uri="{BB962C8B-B14F-4D97-AF65-F5344CB8AC3E}">
        <p14:creationId xmlns:p14="http://schemas.microsoft.com/office/powerpoint/2010/main" val="1474533562"/>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Lessons Learned</a:t>
            </a:r>
          </a:p>
        </p:txBody>
      </p:sp>
      <p:sp>
        <p:nvSpPr>
          <p:cNvPr id="3" name="Content Placeholder 2"/>
          <p:cNvSpPr>
            <a:spLocks noGrp="1"/>
          </p:cNvSpPr>
          <p:nvPr>
            <p:ph idx="1"/>
          </p:nvPr>
        </p:nvSpPr>
        <p:spPr/>
        <p:txBody>
          <a:bodyPr/>
          <a:lstStyle/>
          <a:p>
            <a:r>
              <a:rPr lang="en-US" dirty="0"/>
              <a:t>Build regulatory requirements into your auditing tool.</a:t>
            </a:r>
          </a:p>
          <a:p>
            <a:r>
              <a:rPr lang="en-US" dirty="0"/>
              <a:t>Standardize your documentation. </a:t>
            </a:r>
          </a:p>
          <a:p>
            <a:r>
              <a:rPr lang="en-US" dirty="0"/>
              <a:t>Abbreviation list </a:t>
            </a:r>
          </a:p>
          <a:p>
            <a:r>
              <a:rPr lang="en-US" dirty="0"/>
              <a:t>Accountability</a:t>
            </a:r>
          </a:p>
          <a:p>
            <a:r>
              <a:rPr lang="en-US" dirty="0"/>
              <a:t>How do we maintain</a:t>
            </a:r>
          </a:p>
          <a:p>
            <a:endParaRPr lang="en-US" dirty="0"/>
          </a:p>
          <a:p>
            <a:endParaRPr lang="en-US" dirty="0"/>
          </a:p>
          <a:p>
            <a:pPr marL="0" indent="0">
              <a:buNone/>
            </a:pPr>
            <a:r>
              <a:rPr lang="en-US" dirty="0"/>
              <a:t>		And then what happened?</a:t>
            </a:r>
          </a:p>
          <a:p>
            <a:endParaRPr lang="en-US" dirty="0"/>
          </a:p>
        </p:txBody>
      </p:sp>
    </p:spTree>
    <p:extLst>
      <p:ext uri="{BB962C8B-B14F-4D97-AF65-F5344CB8AC3E}">
        <p14:creationId xmlns:p14="http://schemas.microsoft.com/office/powerpoint/2010/main" val="2573679023"/>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757008"/>
            <a:ext cx="7494494" cy="533219"/>
          </a:xfrm>
        </p:spPr>
        <p:txBody>
          <a:bodyPr>
            <a:normAutofit fontScale="90000"/>
          </a:bodyPr>
          <a:lstStyle/>
          <a:p>
            <a:pPr algn="ctr"/>
            <a:br>
              <a:rPr lang="en-US" dirty="0"/>
            </a:br>
            <a:r>
              <a:rPr lang="en-US" dirty="0"/>
              <a:t>Questions /Comments? </a:t>
            </a:r>
            <a:br>
              <a:rPr lang="en-US" dirty="0"/>
            </a:br>
            <a:r>
              <a:rPr lang="en-US" dirty="0"/>
              <a:t>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400" y="2075543"/>
            <a:ext cx="8360229" cy="383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2222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Agenda</a:t>
            </a:r>
          </a:p>
        </p:txBody>
      </p:sp>
      <p:sp>
        <p:nvSpPr>
          <p:cNvPr id="3" name="Content Placeholder 2"/>
          <p:cNvSpPr>
            <a:spLocks noGrp="1"/>
          </p:cNvSpPr>
          <p:nvPr>
            <p:ph idx="1"/>
          </p:nvPr>
        </p:nvSpPr>
        <p:spPr/>
        <p:txBody>
          <a:bodyPr>
            <a:normAutofit/>
          </a:bodyPr>
          <a:lstStyle/>
          <a:p>
            <a:pPr marL="0" indent="0">
              <a:lnSpc>
                <a:spcPct val="150000"/>
              </a:lnSpc>
              <a:buNone/>
            </a:pPr>
            <a:r>
              <a:rPr lang="en-US" dirty="0"/>
              <a:t>Key Topics:</a:t>
            </a:r>
          </a:p>
          <a:p>
            <a:pPr>
              <a:lnSpc>
                <a:spcPct val="150000"/>
              </a:lnSpc>
              <a:buFontTx/>
              <a:buChar char="-"/>
            </a:pPr>
            <a:r>
              <a:rPr lang="en-US" dirty="0"/>
              <a:t>Survey Scope</a:t>
            </a:r>
          </a:p>
          <a:p>
            <a:pPr>
              <a:lnSpc>
                <a:spcPct val="150000"/>
              </a:lnSpc>
              <a:buFontTx/>
              <a:buChar char="-"/>
            </a:pPr>
            <a:r>
              <a:rPr lang="en-US" dirty="0"/>
              <a:t>Initiatives to Stay CMS/CDPH Survey Ready </a:t>
            </a:r>
          </a:p>
          <a:p>
            <a:pPr>
              <a:lnSpc>
                <a:spcPct val="150000"/>
              </a:lnSpc>
              <a:buFontTx/>
              <a:buChar char="-"/>
            </a:pPr>
            <a:r>
              <a:rPr lang="en-US" dirty="0"/>
              <a:t>Monitoring/Auditing</a:t>
            </a:r>
          </a:p>
          <a:p>
            <a:pPr>
              <a:lnSpc>
                <a:spcPct val="150000"/>
              </a:lnSpc>
              <a:buFontTx/>
              <a:buChar char="-"/>
            </a:pPr>
            <a:r>
              <a:rPr lang="en-US" dirty="0"/>
              <a:t>Education</a:t>
            </a:r>
          </a:p>
          <a:p>
            <a:pPr>
              <a:lnSpc>
                <a:spcPct val="150000"/>
              </a:lnSpc>
              <a:buFontTx/>
              <a:buChar char="-"/>
            </a:pPr>
            <a:r>
              <a:rPr lang="en-US" dirty="0"/>
              <a:t>Lessons Learned</a:t>
            </a:r>
          </a:p>
        </p:txBody>
      </p:sp>
    </p:spTree>
    <p:extLst>
      <p:ext uri="{BB962C8B-B14F-4D97-AF65-F5344CB8AC3E}">
        <p14:creationId xmlns:p14="http://schemas.microsoft.com/office/powerpoint/2010/main" val="13341617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 Scope</a:t>
            </a:r>
          </a:p>
        </p:txBody>
      </p:sp>
      <p:sp>
        <p:nvSpPr>
          <p:cNvPr id="3" name="Content Placeholder 2"/>
          <p:cNvSpPr>
            <a:spLocks noGrp="1"/>
          </p:cNvSpPr>
          <p:nvPr>
            <p:ph idx="1"/>
          </p:nvPr>
        </p:nvSpPr>
        <p:spPr>
          <a:xfrm>
            <a:off x="827741" y="1371600"/>
            <a:ext cx="7494494" cy="4545389"/>
          </a:xfrm>
        </p:spPr>
        <p:txBody>
          <a:bodyPr/>
          <a:lstStyle/>
          <a:p>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37"/>
          <a:stretch/>
        </p:blipFill>
        <p:spPr bwMode="auto">
          <a:xfrm>
            <a:off x="1" y="1295400"/>
            <a:ext cx="9144000" cy="465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538" t="57260" r="25669" b="26975"/>
          <a:stretch/>
        </p:blipFill>
        <p:spPr bwMode="auto">
          <a:xfrm>
            <a:off x="165101" y="4152900"/>
            <a:ext cx="2749549" cy="173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4961564"/>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 Scope Continued</a:t>
            </a:r>
          </a:p>
        </p:txBody>
      </p:sp>
      <p:sp>
        <p:nvSpPr>
          <p:cNvPr id="3" name="Content Placeholder 2"/>
          <p:cNvSpPr>
            <a:spLocks noGrp="1"/>
          </p:cNvSpPr>
          <p:nvPr>
            <p:ph idx="1"/>
          </p:nvPr>
        </p:nvSpPr>
        <p:spPr>
          <a:xfrm>
            <a:off x="827741" y="1371600"/>
            <a:ext cx="7494494" cy="4545389"/>
          </a:xfrm>
        </p:spPr>
        <p:txBody>
          <a:bodyPr/>
          <a:lstStyle/>
          <a:p>
            <a:r>
              <a:rPr lang="en-US" dirty="0"/>
              <a:t>Various laws and applicable requirements:</a:t>
            </a:r>
          </a:p>
          <a:p>
            <a:pPr lvl="1"/>
            <a:r>
              <a:rPr lang="en-US" dirty="0"/>
              <a:t>Title 22 – State Law</a:t>
            </a:r>
          </a:p>
          <a:p>
            <a:pPr lvl="2"/>
            <a:r>
              <a:rPr lang="en-US" dirty="0"/>
              <a:t>§70717. Admission, Transfer and Discharge Policies</a:t>
            </a:r>
          </a:p>
          <a:p>
            <a:pPr lvl="1"/>
            <a:r>
              <a:rPr lang="en-US" dirty="0"/>
              <a:t>CMS CoP’s – Federal Law</a:t>
            </a:r>
          </a:p>
          <a:p>
            <a:pPr lvl="2"/>
            <a:r>
              <a:rPr lang="en-US" dirty="0"/>
              <a:t> §482.12Governing Body, §482.24 Medical Records, etc.</a:t>
            </a:r>
          </a:p>
          <a:p>
            <a:pPr lvl="1"/>
            <a:r>
              <a:rPr lang="en-US" dirty="0"/>
              <a:t>Health and Safety Code</a:t>
            </a:r>
          </a:p>
          <a:p>
            <a:pPr lvl="2"/>
            <a:r>
              <a:rPr lang="en-US" dirty="0"/>
              <a:t>Section 1259 – Interpreter Services</a:t>
            </a:r>
          </a:p>
          <a:p>
            <a:pPr lvl="1"/>
            <a:r>
              <a:rPr lang="en-US" dirty="0"/>
              <a:t>Welfare and Institution Code</a:t>
            </a:r>
          </a:p>
          <a:p>
            <a:pPr lvl="2"/>
            <a:r>
              <a:rPr lang="en-US" dirty="0"/>
              <a:t>Section 19150-19154 – Interpreter Services </a:t>
            </a:r>
          </a:p>
        </p:txBody>
      </p:sp>
      <p:pic>
        <p:nvPicPr>
          <p:cNvPr id="2050" name="Picture 2" descr="http://18l9pl7mh5hhzqwk.zippykid.netdna-cdn.com/wp-content/uploads/2015/07/CMS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448" y="1170214"/>
            <a:ext cx="1882139"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CDP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4" name="Picture 6" descr="https://leadfeewaiver.cdph.ca.gov/App_Themes/OHB/Images/CDPHLogo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5501" y="3657600"/>
            <a:ext cx="1600572" cy="13398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data:image/jpeg;base64,/9j/4AAQSkZJRgABAQAAAQABAAD/2wCEAAkGBxQSEhQUEhQWFBQUFRQVFRQWFBQWFRcXFhcYFxQXFBcYHCggGBwlGxQXITEhJSkrLi4uGB8zODMsNygtLisBCgoKDg0OGxAQGiwkICQsLCwsLCwsLCwsLCwsLCwsLCwsLCwsLCwvLywsLCwsLCwsLCwsLCwsLCwsLCwsLCwsLP/AABEIAOAA4AMBEQACEQEDEQH/xAAbAAACAwEBAQAAAAAAAAAAAAAABQMEBgIBB//EAEQQAAIBAgQCBgcFBQYGAwAAAAECAwARBBIhMQVRBhMiQWFxMkJSgZGhsRRicpLRIzPB4fAHQ1OCorIWY3OD4vEVNML/xAAaAQACAwEBAAAAAAAAAAAAAAAAAQIDBAUG/8QANBEAAgECBAMFCQACAgMAAAAAAAECAxEEEiExQVFhE3GBkfAFIjJCobHB0eFS8SMzFGKi/9oADAMBAAIRAxEAPwD7jQAUAFABQAUAFABQAUAFABQAUAFABQB4WHOldAAYc6LoD2mAUAFABQAUAFABQAUAFABQAUAFABQAUAFABQAUAFABQAUAFABQArxvH4I9M2c8k7Xz2HxrFW9oUKWl7vktf4XQw85cBLieljn92gXxYlj8Ba3zrnVPa838EUu/U0xwi+Zi6bjU77yEfhsv01rFPHYiW8vLQuVCmuBWeZm9JmPmxP1qh1Jy+Jt+LJqKWyOQtQshnQWiwieKZl9FmHkxFWRqTjtJrxZFxT3Rdg4vMvrk/isfrrWmGOxEfm89St0YPgMsP0jb10B8VNvkf1rZT9rS+ePl6/JTLCrgxrheKxSbNY8m0P6GujRxtGronZ8noUSozjwLtayoKACgAoAKACgAoAKACgAoAKACgAoAKACgAoAS8V6RxxXVf2j8geyPNv4CudifaVOl7sfef08WaKWGlPV6IymP4tLN6bdn2F0X4d/vvXDr4utW+J6clt67zdCjCGyKYFZi0lSIm2m+19BpvqakotkbohkxsEf72ZIyVdwpuWZUXM7KBuAATpVtOi5q/htff6fUjKdj3AYtJo1kjJKNcqSCpIBIvY7bVCpBwk4vgOMsyuipxLH4k4gYfCCFFSJJZZJULljIzBVUAiw/Zt38q1w7KNPNK+9tLck222nz0RU8zlZE+K4iuFgibEZ5ZHKxBIEu0kmW7FQdhoTUKdGNRtrRave1l1eo5ScVqXsDiFlJy3GWxYOpVlBQOMynUGx253qp02nbv+m5LMdxToylwwyhzHc6XcNkIAPfm094odN2v65/YVycCoDOgKBF/B8Qkj2Nx7J1Hu5VqoYyrS2d1yZXOlGQ9wXFEk0PZbkdj5Gu3h8dTrabPl+jHOjKPcX62lQUAFABQAUAFABQAUAFABQAUAFAEWJxCxqWchVG5P8AWpqFSpGnHNN2RKMXJ2Ri+M9Inmusd0j/ANTeZ7h4CvO4v2jOr7sNI/V+uR0aWGjDWWrEoWudY0Hs8scaB5pY4VZsqmRguZuQvV1OjKauvs2/oQlNI4xWIyITYGzdpuSqe38FzN/lqMI39310Bu2pBxDijxSwqAJFYPeO462ygFWiHrWAe48BYg6G2nBTi2+Fu7lZ8uFiMpWat/Svw11lwz5EzheujQMpjYpcqAM4uvYIXUd1OonCoru17N8dfDqKLTjp1GnDQ3VR9YLP1aZxpo2UZhp43qqpbO8u12SjeyuVsbBilcvhXgGYAMJ4i9rXtkZSDa5Jsb6k23q2lUppWmn4W+zT80QkpcPXkeYjC4nJA6mGWeHU9arCNnKspZSuqGzNuCLHbYhwqU1J3uk+5+ae4NSsioeH4xcNiTmR8Vi27bKSiRKQE/ZX3yqL919auVak6i3yrzet3fvZDLKz5+l9Chi0mLCMxSJCMTh0jBGbM32hZ5pWK3AUhQAT49+lTi45U7puz8FZpLvu9RNu9rcV9x3xHpCvWlUe0GFaM4iVTcFiHLx6bnsovm476jGjpFPjey4t6a/hdFcblv6sMOCcSOIfEXUIkUgQHXbqkd7+Rcj3VROltwum3yWr/CJJ6tF/A4lJkWSNgyOLqw2I51VKLi2mNO60LSrUQGmB4iy6N2l+Y/WunhfaMoe7U1XPiv2Z6lFPWI6jkDC4Nwa7sZKSzRd0ZGmtGdVIQUAFABQAUAFABQAUAFAFbH41IULubAbDvJ7gBzqqvXhRhnmThBzdkYHivFHxDXbRR6KDYfqfGvLYnFTxEry24Ll/TqUqUaasimBWcsOMQzheyTa/aUC/kwA1JHLvGYd4qyGvukZcxdxKRCYpZMM+JWEyKEjyMyOTlkBViARddxqLHuOmihdXjmte27tdbrVJ23K587XPOGYSSaKfrlaATuSkatZ4o8iRoAw2ayX99KrOMZxya28m7t+Wtgim076XHCYVRkuAxjFlYgFhpYkHuJG9qzuT16k7IsgUgO1FC1AlWBvZb4Gp9nLk/IjmXM66lvZPwNGSXJhdBakB2BQIo47gcExUyRglXEgI7JziwBa3pbDe+w5VbCtOHwvoRcE9xdjuCTJhHw+GbM2IlYyzOwDqkr3kZbCxIBsNth5VdCvFzzTWiS07tl5kHF209XDjOMEEcUWFxSQJA8cTKuVmubIkbxmxKnMpuCDYHnepwzSbctb3fFdb+Fra6A7Jaeug8TiEcCwx4qeMTslz6ocoO2y3252rO6ea8obcuV9rsknbcbKtUjLOEnKHTbvHOtWFxcqEua4orqU1MdQyhhcf+vOvS06kakVKL0MMotOzJKmIKACgAoAKACgAoAixWIWNC7myqLk/131CpUjTi5y2RKMXJ2R894vxJsQ+Y6KNEXkP1PfXlMViZYieZ7cFy/p1aVJU42RVSMm5AvbfwqhJvYsuVcTjmLqiqezYdUAAXLnWd5SbdUqg6DUNp3rfXTjCcMr05O+mm9+N3w4W24lMm07+v9E8MokXNFJowIWRD5i6ms+tOWu6LNJIj4Rw5YIxGrM2rMzubszOSzMx5kkmnVqOpLM1buFGOVWGEUZY2UEk9wFzUIxcnZA2luM4eEHeRsv3Rq3vOw+dXdko/G/Ba/wrdS+yLS4ZF2QHxbtfLb5UZ4r4Y+ev8I6vdnjyN3Gw5DT6UOtPmNRRWkJ5n4mq3KXMmkiu5PM/E0s0uY7Iiadx3n36/Wn2s+YZUeDGEbge7Sn2i4oMhPFilPfbzp6PZkXFotoKQivPwaCSRJZIY3kSxR2RSwtqLHwNTjVnFZU3bkRcU9WI8Vw3E4jFRpiMNAYB1nXTlwVkjyMFXqmF0bMUY29gamwrTCUFG8ZWlw4cd29rJX83oQd3o0NeB8d+1YmWPDx3wsC5DP3NMCOynMAXv7qjUoWgmt3525vlfggUtbeu40QWsjViZLBIUNx7xzrVhMVKhPo91+SupBTQ2ilDC4/rwNemjJSSktmYWrHdSAKACgAoAKACgDDdKOK9a+RT+zQ/mbvPkNh76837RxfazyR+FfV+tjp4alkjme7Ek7LGnWSMEUuka39Z3NlVeZ1rDGlKSuvVt/Iuc0nZlPinEsisEiJnABgBkyxyH1mY3FwoJLJ7IJF9SLqMIS3249Ovjwe19+sJya239emQPhTi0ePExGO2UZkkNnzDt9Wwscp2IIHjzpKfYyUqcr968rrmDWdWkhthcOsaqiKFVRZVAsAPCqJScnmluTSSVkNcBw0ydo9lOfefwj+NWQp3WaWi+/cVynbRbjyCJUFkGUd/M+Z76m6mlo6L1uVb6s6IqsZGy0hkTpQMrulIkV5EpDK8iUiRXdKBld1pEjqHFMh0PuqSm+InFMdYHHK+mzcuflUt9ipxaLk2HV1ZHAZWBDA7EHcUJtO6IMyXSvARQQ4XDiVsFglf9q8dxcAGyGQeizNbtHfta30O6hUlUk3JZn5687cbLyINJKy0LfQXiYl+0GJnOCi6uOCWZiS7Ln60hm9JdUF+YO+9RxFBrW1nq2uS0t0u9dBKV3zNgutYyVzqObqzm9U+kP8A9e76eVdX2diskuzls9uj/v3KKsL6obKb7V3TMe0AFABQAUAJelPEuqiyqe3JcDwHrH5299c72lieyp5Y7y+3FmjDUs8rvZGGArzR0xfjYsS8mYSRGOML1UDR9gsCSzSNqyvrYOu3I6g6o1aeVJp32bT2XRbd6e/PlU4Svc96yPFiSGWFxZVzpIvZu2b0HGjWy3zKe8bG4EWpUWpwkulv1w7mF1O8WhpGgAAGwAA91Ub6kxtwzh4Nnf0fVX2vE+H1q6EVFZpeC5/z7lc5cEOM39fpUZTcndkLWOhSA6piPCKAI2WkMhdaRIryJQMryJSGVnSkSK7rQMgdaRIi21FGwbj/AIRxPPZH9LuPPw86mncplGw4ZARYgEHcEXB8xTvYrZgunTyRCQ4jEpDhivVwRx9lsrACVyO+QA2UC+up8OhRcZ5Uotu/hp+3u2Q1V9baev8ARpuh2OlmgzSQHDoCFgRyTIYQqhWkB1DHXfwrPiIxU9GnzttcUWPTVBI64XiMrGI92qfh5e7b4c69LgsR21O73Wj/AH4mSpHKxrWwrCgAoAKAPnfG8b10zN6o7K/hG3x1PvryWMr9tWcuGy7l+9zrUYZIJFICsxadAUCOwKYF3huEzm7egu/ie5ashFfFLZfXoVylwQ6zX/r6VGU3J3ZFKx2DQB2KBHQNMR7QI8IpgRutIZA60hlaRaCRXdKB3K8iUiRXdaQ7kDrSGREUDNRwPiPWrlb013+8O5v1/nVi1VzPOOVl7E4OOTL1iK+Rg6ZlDZWGzLfY671KMnHZlbVyxekB4TSHYp45ioDjeM5vNfWHw18wK2YGv2VZX2ejIVYZoj/CzB1DDvFemMRLQAUAK+kmL6uBiN27A823+VzWL2hW7Kg2t3ovH+F2HhmmjAgV5Y6p2wtluQC+bKO85dyPjU8jy5iOZXsdgVEZJGhJAG5NhTSbdkJsdooUBRsvzPeanUkvhWyK0uLJVNVjO1NAjsGmI7BpiPSwAJOw1qcUm9SLITjo+bfl/nUrQ/y+n9C0jhsfHzb8v86LQ/y+n9C0iF+IRc2/KP1pWp/5fT+kssipjeLwRozyOVRRdmKgAD41KMIyeWLbfd/Qd0rsjhx8Tojhms6K47HcwuO/kaJU4weWT17hxu1dHjzx+035P/KoWp/5fT+krS5ELSx+035P/Klan/l9P6P3uRCzx+035P8AyotT/wAvp/R+9y+ov/8AkIWmaGN80iKGdctsoO19Tqd7U50WoKa2fSwKeuXiTxTNGwdd11tzHevvFVxdmOSzI2uHnDqrqbqwBHvqxqxmOy1ICLr1LMoILLbMO8XFxeiUbDRyxpDOujE9s8J/u27P4TqvyIHur1WEq9rRjLjx70YKkcsmh/WggFAGS6aYi7xx+yCx8zoPofjXB9r1LzjDlr5+mb8JHRyM7lkOkTBHOzEXX/MOXO1jXMou00aZ7C3ifHky50CYmeBkTqo3XsvL+zAY9y3Yi5HzFaYQm5e/omt2uC12KpNW036F/hzStGDMqpIbllQllGugBPhWapkzPJsWRvbUa4BbXbloPM/yv8aI+6nLwE9dC2jVSSJlNMRIpoEdg0xHYNMR5P6LeVTiRFRFImQSmkNC/G4pY0Z5GCoouzHYCiMXNqMVdsk2krsU8G4Q/EnXEYlSmDQ5oMO2hmI2lmHs8l/o721ho5Iaze75dEZm3Ud3sabiSds+S/QVhnuXw2KTLUCZEwpDM/xjiUjSfZcJZsQwu7nVMOh9d/vcl957gdlChHL2tX4eC4yfJdObKqlR3yx3+w34JwOPCx5EuzE5pJG1eRzuzHvqqvXlVld+C4JDhBQWhbZaoLRl0YxVi8J7u2n4WPaHub/dV28U/AzzVpDLi0s4jvhlR5LjsuSoI7wp2Dcr6eW9Tp2vZ/a/5RBmE4hx+UPIuHljTFydWHVmUFAzWzMBfRMxOnd87KMZ58075W3qlo2uC5X2LKmXLZbo3WDjZI0V36x1UBnItmIGrW8azzacm0rEUtCOKbq8XE3dIpQ+am6/Jm+Fdj2TU0lDx/D/AAZ8THZmwrsmUKAMD0glzYiQ8jlH+UAH53ryuPnmxEvLyOrQVqaF0kQYFWFwQQRzB3rKm07oseouXo5hwiIkYjEbKylOy11ZW7R9YEqLg32HIVf/AOTUbbbvfmV9nG1kOQKoJlsGyqP8x9+3ytUp6JLxEt2yRGqoZMjUATK1MRIGoEdqaYj2Q9lvKpwIsWvTGLuI4lY0Z5GCoouzHYCiMXJ5YrUldJXYl4Hwd+JOuIxKlMGhzYfDtoZiNpZh7PJf6O1uOGWWOs3u+XRfsztuo7vY+gFaxkxNxNe2fJfoKU9yyGxSZagTM7xniUjy/ZMHZsQReSQ6ph0Prvza2y+89wOuhQjl7Wr8PBcZdO7myqpUd8sd/sO+A8BjwkWSO7MTmkkbV5HO7Oe+q69aVWV34LgkEIqKLrpVBaQOlIdyusnVzQv3Z+rbyk0/3WNW0tbohU2uastSKzPQdEMGsTxGIOHdpGZ+1IXJJzZ/SBF7Ag1e8TVumna2mm3kRUEOy1qzFgs4y9lR/Yljb4nIfk5rd7NnlxCXO6Kq6vA3WGfMinmAa9KYCSgD5viXzO7c2Y/Ek142o805Pm39zsRVopHIFQGdgUxHQFAEkr9o+Gnw0oqP3mEdjpGqAyZHoETI1AEytTESKaYjpj2T5VOBFiriGKSJGkkYIiC7MTYAVKMXJ5YrUV0tWZzhHC34m64jEqUwaHNh8O2hmI2mnHs8l/o7JSWGWSGs+L5dEVa1Hd7H0AVhLAqQhRxIds+S/QUp7k4bGT4zxOR5fseCs2JYXkkOseGQ+vJze3or7z3A6aFCOXtavw8Fxl/ObIzqO+WO/wBjQ9H+j0eDi6uO7MxzSStq8jn0nc9+tV1q0qsrvwXBIUIqKL7pVBMgdKCRA6VEkLONR/sXI3UZh5rqPpVlF2mhT1izSwzZlVh6yhviL02rOxUj1nqJIiZ6Qxbxs3gl5iNiPNRcfMVbhpZa0H1X3FUV4PuNp0flzYeM/dFeuOWX2OlDA+bKK8UjsnYFMR0BQB2oqS3EQF9T5moS3ZPgSK1RAsxxki+nvZR9TVipyav+UQckTrGfu/nX9afZS6ea/YsyJVQ8x+Zf1o7KXTzX7DMiRR4r+Zf1p9lLp5r9izI9mcBGJI0UnQhjpyA1PkKlGnJcvNfsi2ZLC8Hl4hMJcYvVYWJrw4VmUNKw2lxAvoOSH3+O1/8ABHLTacnu7rTov2VfG7y25G3Fua/mX9axdlLp5r9ll0GYe0v5l/Wjs5dPNfsVw6xfaT86/rT7N9PNfsDG9KeKyyYj7HgbNiWVS8vpR4aMi3WOdi3sr7zyOmnQil2lX4V9XyX5ZFza92O/2HnRvo9FgourjuzMc0sraySufSdz3m9U1q0qsrvwXIIxyoZMtUk0RMlIZA6UiRA6UhlHiEf7N/wN9DTh8SG9ifgMt8LAf+VH/tFXVtJy7yqOyLTPVJMiZ6Q0U+IG8cg5o4/0mnB2ku9Da0ZqehL3wcR+6PpXszkDwihgfOQK8VY7B2BTA6ApiO7U1uIXltT51B7lqO1akInLbeX8TU3wInatQIkzUCK+MxiRI0kjBEQXZjsBUoxc2oxWoNpK7EvA4ZcbKuLlzRYaO7YaHZpCRbrpRysTlXx+OueSjF01rJ7vl0X5KVeTzPbgaxayFgMaAKU7VFk0ZzivEpZJfseCs2JYXkkOseGQ+vJza3or5E9wOqhQjl7Wr8PBcZPkunNlVSo75Y7/AGNf0a4DHgoRHGSzE5pJXN3kc6lmJ8SdPGoVqzqyu/BciMY2Q3qoZyRQBwy0DIXWkMgdKRIX8U0ikPJHPyNSgryQN6EHANMLAP8AlR/7RVlf/sl3kYfCi2zVSTIneokilxCS0Uh5I5/0mpU1eaXVA9ma/oKtsFD+GvZnHH9AGAxEeV3HJmHwJrx9WOWpJcm/udaLvFM5AqsZ2BQB2FpiFEmhNRluWrY9U0gJmfby/iak+BE7VqBHGLxiRI0kjBUQXZjsBUoxc3litRNpK7M/w/BvxGRZ8QpTCIc0GHbeUjaWYcuS/wBHZOawycIO8nu+XRfllKTqO724I26nQ+VYo7lrOQakRIZZKTZJIzPGOKyyS/Y8FZsSwvJIdY8Mh9eTm1tl957gdNGjHL2tX4eC4yfJfllc5u+WO/2NT0Y6PxYKLq47szHNLK2skrnd3PfrVVavKrK78FwSFGCihyKqJHopiPaYjwigCNloGQOtIYg6YSZMJMRuy5B5uQo+tXYeN6qFN+6yeBciKvsqq/AWqqTu2yaR4z1AmQs1IYs4/LbDzczGyjzYZR8zV2FjmrwXVEartBvofR+i8WXCwj7gr15yBrQBjeNQ5Z38SG+IufnevL4+GXES66nSoO8EVVWsZaSJGTsL00m9EJs7C0AJ+Iplc+Ovx/neoyLI7FcGkSJJDt5fxNN8CKOJ8WsSM8jBUUXZjsBUoRlJqMVqxSaSuxBgsM/EHWadSmFQ5oIDvIRtLMOXJf6Oyc44ZOENZPd8ui/ZQk6ju9uCNkjVgLydG0PlUokWRl6YrGb45xeR5RhMFZsSwu7nVMOh9eT71tl957gdVGjFR7Wr8P1k+S/LK5zd8sd/saTozwGPBRZI7szHNLK2ryufSdz361TXryqyu/BckOMFFWHINUkjsGmROgaYHQNMQUxHLCgCJxQMynS5s8uFw49aTrX/AARa/wC61aKPuwlPpbzIvVpFx2rIaCFmpDImakMU8fOZY4xvLNEvwOc/JK6HsyGbEJ8k3+PyUYp2p959fwUWWNF5KB8q9McwmoAz/SaDtI/MFT7tR9TXD9r09Yz8PyvybMLLRxE4B7gCe4G9r917d1cdNJ6mpmR4pi+IgFXaJZZLhIIyFhiU/wB7iZWAva9wo123vp1VGjJZbtLd/KrcklxfVvTXkUXmtbd3H1Y0XRmWMwLHHOMQYAsTyjvdVBP1rBiItTbta+q9Msg9LEnG4OyH9k2Pkf5/WqWtC2D1E4NQLDzHYpY0zyMFRVuzHYC5qxQlNqMVqyN0k2zPYPDPj3WadSuFQ5oYDvIRtLMOXJf6OyU1ho5Iaze75dF+WUpOq8z24L8s1qtWAuJ0NAE6tofI1KJFmZ43xmRpPsmDs2JYXdzqmHQ+vJ962y+RPcDro0YqPa1fh+snyX5ZVObvljv9h90a4HHg48iXZmOaWVtXkc7s586or15VpXfguCRKEFFaDtTVBIkU0xHYNMR2DTEe3qRE9vTEF6YHDUAYbATfaMTPifUB6iH8KHtsPNvpV+I9yEafix0lduQzvy/WsiLxHjsfj41kyxQzkq4jdCYZFJBCllPZYjmCPKtsJUW05NxfG687NW+zKWppaalzDKyogY5mCqGbmQBc/GsU2nJtbF8VpqR8Lg6/iUEe6wqZW5XY2X5I35q7fsen7sqnh+/wYsZLVRPrtdkxBQBR4xBniPMdoe7+V6y42j2tGUVvuvAsozyzTM2q15Q6Rk+kHA8D1xkx2IkIkBZcO0jiLsDM5CrbNzsT8q34epPL7iSfPLd67alU4pvV+F9B7wGfCAtBhVVMiq7RrGI7B72JXe+nfrVFeM75pNvhd80SjZaIcPCGBU6gggjwNUIkZGeExuyNuvfzU+if6770pKxdF3Qq4lwj7RLG0rlooxcQ27LPfRn9oDkaup4h04NRWr49OhCVPM9duQ3U1QWEimgRMjUCDFB2jdY3yOykK9g2U9xsd6lCSjJNq6IyTa0IOjnBY8JHkS7MxzSytq8jndnPfrVlevKtK724LgkRhBQVkO0aqCZOjUCJVNAiQGmI6BpiPb1Iie3piC9SEZvprxVkjXDwn9viLov3E9dz5CtFCK1nLZerEJXei4lXB4ZYY0jT0UUAfxPvrLObnJyfE1RikrHmNaVUvEwViLjX0gN1JGq+dtDY2OxlTlkd3s+Xr/YpK+xn8Dip5p7NiZDHAseaFwnWM7CQMZsqi1jsF0IVSL3vWrESiqfw/Fxu2tLbX/2r2K6SblvsO2aucaRn/ZRhOs6/GMP3z2j/AOmvZS3LsgH3mvYYWj2VKMPPv4nHqzzzcj6JV5WFAHjC9AGXnhyuV5H5d1eWx1DsazS2eqOjRnmiUON4V5IJFiEZlynqzKLqG7j4edZ6UlGXvbcbbk5XtoJ8FhYOEYYvNKjTykNLLI2VpXJ1tyUagDatU89d6R0+VdOdvyyuKUd33s1OEnWRFdDdWFwaxNNOzLLlHj3DTKuZP3iej94d6n+HjUlZ6MadnczEUlx8iDuCNwR3Gq2mnZl6dyQGkBIpoAlU0ASoaBE6NQInRqQE6NQImU0CJA1MR0DUhHuamRPc1SEUuMcVjw0TSyGwGw72PcqjvJqylTdSWVEZNJXMnwmB3d8ViP30uy/4UfqoPHvNTxFVaU4bL6vmTpQt7z3Gagk6AtbUgcv4VmjFt7XLW7GexvGwjMxwuMjYAggIssbEeiRkYkHuvpcHXYEblRpyjlUo+drea/JRnkndp+Qzia4DWsWUEgjUaXsfK5rBLR2NKFvHpGYJh4/3mJbqxbcJ/eN8DbzYVu9m4fta13tHX9euhRiamSFuLPr3AuHLh4I4lFgige/vr05yy/QAUAFACjjcFrSDu0by51ix+G7alputV+vEto1MkuhRUV5c6AixnR3BpO+OxJzFQCDM5aOK25jQ6AnT+Fq1U61SUezi7Ljbd/llcoq92RdDeMfaWcYbDGLAxgiKW2XrHLXbIvs6nUC19KsxNG1r6y4rd268L9PuRjJcNvWxqbVjLDPdIODEkzQi7+vHt1gHeOT/AFqatJWY4yyiCCYMLjyIOhBG4I7jVUouLszQmmronU1ECRTQBKrUgJ0agRMjUCJ0agCVWoESq1MR1mpiPQ1NESnxfi8WGjMkrWHcPWY9wUd5q6nTlUdokZNJamThikxcoxGKGVV1gg7kHtvzb6VdVqxpx7On4vmKEG3mkN9SbAEnkNTWNJvRGjYWcZlZuqhGJOEBkLO9wheymyK7AgEGxyncXtexrZhm1FrLfvv5tLX9FFVarWxFw7iAleZVk65YmROuAAWRgg6wrbTflpcm2lqrxVJQa4X1t46bk6MsyZbdwASTYDUk7ADcmsqV9EXFv+zXhZxM746QHIP2eHB9getbmTr8B3V6zB4fsKSjx3ff/DkVqnaTvw4H1CtZUFABQAUAcyoGBB76AM2UMb9W3mh5jl5j6eVcD2lhMku1js9+j/v3NlCpdZWe4rCpKjRyKrowsysAVI5EGuXGTi7rcvavoZDpg18RBA+L+w4VYmclCEd2UgKsZII0BN9NLDnW7Du8W2r+bXVtLVvkVy6O3r1cZdCuMmeCWRnJhSZo4ZpCqmSNVQZidAe3nFxyqqtRcX1tr0u3Zd9rDUrmkrOSEfG+j4lPWRHq5vatdX8JF7/PcVYpJrLLb7Am1qjMPO0T9XOvVOdr6o/4H2PlvUJ0WleOqLo1U9y0pqgtJVagRMjUATI1AiVWoETK9AEgamI7z0xGf4n0rVWMWGX7RNtZfQTxd9h5Vrp4Z2zVHlX18Clz4R1ZQwnCmaTr8W/WzeqP7uPwRf40VMQrZKasvq+8lCnreW42VSxAUXJ7qzRi5OyLW7asrcRleNWVDfMLMYXHWhb2bqm2zAjbv2uDWil/xTtL+dz6dxXP34+6Jo+Ix4h3hETzRl2zyuYmjsVDKpX0g2ouGAIJNwKtr01TSmnllyV/XjfUjTk5e61dDGCBY1CooRRsqgADyArBKTk7yd2aUklZC+XDvjsQuDi9HQ4lx6q7iPzPf4ad9dn2XhLvtpeH7/XXuMWLrfIvE+y8NwSwRrGgsqgAV3TAWaACgAoAKACgCjxXACVLbMNVI3BG1RlFSTjLZjTtqhLhMQSSji0i+kOY9pfD6fC/mcXhHQl/6vZ/g3U6mddTrG4GKZck0aSre+V0V1uNjYis8Zyg7xdibSe5iunMcxEiPkw+BjhyKQyjrGkBViB6uRAxt5W762UpQtF6uV1p46vvey5ENdVtox90P4nNiYnnmURQswOHB0YQgABpL+0dRfXWoV6SzWjut+S8enPmKL/g7hnV1zIwZTcAg3GhIPwII91Z2rEiPGYVJVKSKrqd1YAj504yad0Bl8X0TZNcLMUH+FLeSPyVvSX4mpuUJ/GvFDUpR2YsmkxMP77DOR7cJEq/AdofCo/+NGXwSXjoWKvzRHH0iw+zSBDykDIfgwFQeErL5fImqsHxLsXFoTtNGf8AOv61W6NRfK/IlnjzJTxiAbzRj/uL+tCo1HtF+QnOPMrSdLMKuglDnkgZz/pFWxwdZ/Lbv0IOrBcSP/iCeTTD4SQ/fm/Zr523NWLDQj/2TXhqR7Rv4URvwief/wC3Ocv+DDdE8mbdql29On/1R8XqxZJS+JjPBYJIlCRIFHcFG5+pNZpTnUlrqy1RUUdubHtHKBuSDpz0qKWtmO+lylisehOROujLO0aSMFGcqufPDuGSw79Ntwa0zo9mlOOq/tteRVGpm91inh0OTEZQgiWOAARxx5YizPd5Fb1i2VNDqtra7mWJq9pSTvfXx0Wi/vEKUMs2NVjUEkAAsbsQACTa1zz0FYnJvRmiyF3E8c+ZYMOM+Il9EbhFOnWP4ch3nyNbsDgniJXl8K369F60KK9dU1Zbn0roT0YTAwhfSlbtSOdSzHUknzr06SSsjlN3NHTAKACgAoAKACgAoAU8b4T1oDocsq6qw+h5jwqFSnGpFxktBptO6FOBx+YmOQZJl3XuYe0nMeG4+BPnMVg5UHzjwf7NkKil3k2PwMc6GOZFkRrXR1DKbG40PiKzQlKDvF2ZNpPcznSzA4liZOsQ4SJVfqFSXrCV1Nih1tYEaG+2m9aKc45cvzcNrePXrfT6C2fT6lPBcRPD+DwyZc08igxxm92nxDGTLb8UlqtdNTrNcNvBLV+CXnYinaN36ua+EtlXPYNlGYDYNbtW99Yna+hNAe89w3JIAHmTTjFy2AjJ/wDYNx8RSaaGV54Vf0lVvxKD9aFJrYdhbNwHCnfDwn/tr+lT7eovmfmLJHkQjgOFXbDwj/tr+lDr1H8z8xqEeRPHAiegir+FQPpVTk3uyaSPHaoEyJ9ASdALXJIG5sBrzNPK2F0Rq9iKinqSsZ//AIhjieSLETZ3RpWLJE5EUeZjGs7rcZimWx03sddT0KmFzxjKmrXtvxfT13GaNXK2pHSYG88coytGsUgQktnTrCjAL6uXRvEZrbWtmlW/4nB73Xja5cqfv5lsMSazFwr4hxFs4gw69biH2XdUB9aS2w8Nz8634LAyrvNLSPPn0X7M9euqei3N/wBBehy4NTJKesxEnakkO9+Q5DutXpoQjCKjFWSOW227s19SEFABQAUAFABQAUAFABQAq41wVMQPZddVcaMD3EGlKKkrPYE7GeHEnw7dXixbuWcCyN/1PYPjt5VxMV7Ocfeparlx/v3NUK19JDcNyrllwm6Q8E+05CsrwyR3KOliB+JG0O2+hHcRVtKpkeqv65+kJpsZk1USMr0wwhxUuFwpcrC7u8wVshdVRrLfexbKDbn41poTy6214d+n1SvbxFJXXrYg4P1cOPOFwxPUR4dnlXOzqjs6dWAxJtoJNP5VKcc0c8uLS+jv+NeYr2sl65FmDpKrYdJmQjrMScOqg3/vmiDeI0vVbo626X/+c38JX9eNi5xLiUcOTrGsZCQo02BAZvIX+RqtU7xv69cESucY3GLGEzX7cixi2wLbX9+lRjHMmS2IMdjBH1el88gQm/o3Btp5gD30oxUk+e49mK+JY7FZ40HUxI04XMFLM0YQvYk6qxyML3I1FXqVNwenDotb231bINSuu8qcflcKqSvmjfE4ZlY3z3EqnqydiL2IPIEd1y6M812lrZ38nqE42tyuvuNy1YTQUcJhBH1naLGRy5LWvqAANBqAFA1qdSo526Kwoxy3JncAEkgAaknQAeNVpN7EthVhpp8c/VYFezs+JI7C/wDTB9I+O3K9drCey2/ereX7/X2MVbF8IeZ9M6IdEIcCnZ7cravI2rMTuSTXcSSVkYNzSUwCgAoAKACgAoAKACgAoAKACgCDF4RJVKuoYHnQBkcV0enwt2wbZo9zh3uV/wAh3Q+WngayYjB062r0fNFkKjiV8P0kjLZJwcPJtll0Un7knon32PhXHrYGrS1tdc1+jRGrGQ0LViLhV0g4WMTEUuqsDdHaNZMp8j3EaGxB13qylUcH04iauK+i3CGw6So8UMZZtHgLkyC1sz59Q3hc2qyvVztNNvvVreQoRtwKMPR/EdZCJMQjYbDyNLHGkOR2Y3IMhBsdWvoN+4U3iIZGkndq2r27tL8ONx5Hc841wnEzzu/WxrEsYjSPIGzg36xXY9pL2GqnxtRGtCMLWd+/a22nHXXUeWV/XiSY+LENh4LLE06GJ3EjNkLpYkhlHtC+2tVwnTjUb1trbTn0JNSy9QxeFmliiDuqSLJFJJlGZCY3DkLexF8tr+NQVSEJtpXWqXirEsraVyXG4RZGjYlgY3zrZiATa1mGxFVxqOKaXHQm43sSPVZI4ZqQxNPx5Wbq8MjYmXbLH6AP3pNh7r10MP7NrVdZe6uu/l/oz1MVCO2o84P/AGfz4oh+IPljvcYdNF8M/ex8/lXdw+DpUPhWvN7/AMMFStOpvtyPpXDuHxwIEiQIo7gK1FRaoAKACgAoAKACgAoAKACgAoAKACgAoAKAKPEeEwzqVlQMDzFAGUxHQaSLXBYh4h/hGzR+QRrge6xqirhqVX4o+PEnGco7MWzz8Qg/fYVZgPXhYqfyNcH8wrn1PZS+SXn+/wCF0cRzRW/4shGkqzQnk8TH5pmHzrHP2dXjsk+5/uxaq8Gdr0jwrbYiK/IyKp+DEGs8sLWjvB+RaqkHxRL/APIxHaWM+Tr+tUunNcH5E01zIZeIxDeWMebqP40uzm9ovyJZlzKE3SHDLvPF5Bwx+C3NWrCV5bQfkRdWmvmRTbpNEdIkmmPJImHzewrRD2XiJbpLvf6uQeKprqWcNhOJYj9zhVhU+vMSxt+EWt8TWyn7Hiv+yV+7QpljH8qHWB/swaSzY/EPN/y17Mf5RYH4V0qWGpUvgjbrx8zNOrOfxM3PCeBwYZQsMaoPAa/GrysY0AFABQAUAFABQAUAFABQAUAFABQAUAFABQAUAFABQAUAV58FG/poreaigBZieiWDf0oE+FAFCT+zzh53gFAHif2d8PH9wKAL2G6H4JPRw6e8XoAa4fAxp6EaL5KBQBYoAKACgAoAKACgAoAKACgAoA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8" name="Picture 10" descr="http://www.schospital.com/Portals/0/Uploads/Images/07_goldse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2004" y="2600325"/>
            <a:ext cx="1057275"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633329"/>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 Scope Continued</a:t>
            </a:r>
          </a:p>
        </p:txBody>
      </p:sp>
      <p:sp>
        <p:nvSpPr>
          <p:cNvPr id="3" name="Content Placeholder 2"/>
          <p:cNvSpPr>
            <a:spLocks noGrp="1"/>
          </p:cNvSpPr>
          <p:nvPr>
            <p:ph idx="1"/>
          </p:nvPr>
        </p:nvSpPr>
        <p:spPr>
          <a:xfrm>
            <a:off x="827741" y="1371600"/>
            <a:ext cx="7494494" cy="4545389"/>
          </a:xfrm>
        </p:spPr>
        <p:txBody>
          <a:bodyPr/>
          <a:lstStyle/>
          <a:p>
            <a:pPr>
              <a:lnSpc>
                <a:spcPct val="150000"/>
              </a:lnSpc>
            </a:pPr>
            <a:r>
              <a:rPr lang="en-US" dirty="0"/>
              <a:t>Key Interpreter Service Requirements:</a:t>
            </a:r>
          </a:p>
          <a:p>
            <a:pPr lvl="1">
              <a:lnSpc>
                <a:spcPct val="150000"/>
              </a:lnSpc>
            </a:pPr>
            <a:r>
              <a:rPr lang="en-US" dirty="0"/>
              <a:t>Policy Submitted to CDPH Annually</a:t>
            </a:r>
          </a:p>
          <a:p>
            <a:pPr lvl="1">
              <a:lnSpc>
                <a:spcPct val="150000"/>
              </a:lnSpc>
            </a:pPr>
            <a:r>
              <a:rPr lang="en-US" dirty="0"/>
              <a:t>Signage </a:t>
            </a:r>
          </a:p>
          <a:p>
            <a:pPr lvl="2">
              <a:lnSpc>
                <a:spcPct val="150000"/>
              </a:lnSpc>
            </a:pPr>
            <a:r>
              <a:rPr lang="en-US" dirty="0"/>
              <a:t>CHA For More Information</a:t>
            </a:r>
          </a:p>
          <a:p>
            <a:pPr lvl="1">
              <a:lnSpc>
                <a:spcPct val="150000"/>
              </a:lnSpc>
            </a:pPr>
            <a:r>
              <a:rPr lang="en-US" dirty="0"/>
              <a:t>Availability of Interpreter Services</a:t>
            </a:r>
          </a:p>
          <a:p>
            <a:pPr lvl="2">
              <a:lnSpc>
                <a:spcPct val="150000"/>
              </a:lnSpc>
            </a:pPr>
            <a:r>
              <a:rPr lang="en-US" dirty="0"/>
              <a:t>Look at for Consents</a:t>
            </a:r>
          </a:p>
          <a:p>
            <a:pPr lvl="1">
              <a:lnSpc>
                <a:spcPct val="150000"/>
              </a:lnSpc>
            </a:pPr>
            <a:r>
              <a:rPr lang="en-US" dirty="0"/>
              <a:t>Paperwork available to key demographics</a:t>
            </a:r>
          </a:p>
          <a:p>
            <a:pPr lvl="2">
              <a:lnSpc>
                <a:spcPct val="150000"/>
              </a:lnSpc>
            </a:pPr>
            <a:r>
              <a:rPr lang="en-US" dirty="0"/>
              <a:t>Look at for Patient Rights</a:t>
            </a:r>
          </a:p>
          <a:p>
            <a:pPr lvl="1"/>
            <a:endParaRPr lang="en-US" dirty="0"/>
          </a:p>
          <a:p>
            <a:pPr lvl="1"/>
            <a:endParaRPr lang="en-US" dirty="0"/>
          </a:p>
        </p:txBody>
      </p:sp>
      <p:sp>
        <p:nvSpPr>
          <p:cNvPr id="4" name="AutoShape 2" descr="data:image/png;base64,iVBORw0KGgoAAAANSUhEUgAAAaYAAAB3CAMAAAB/uhQPAAABPlBMVEX/////z5v/zJn/0p3/0Zz/1J4AAAD/1qD/16H/2aL/zpv/0p75+fn/26P6y5j/1Z7u7u/zxZTy8/PYrX7Z2dnGyctZSDfpvY7i4uK9v8HQ0tTr7O3juIp+f4DZsIRlZWWfnJqcfl6BaE6UlZZ2X0eKb1O8mHLOp33HnnFubWywjmqTeFsZFhVAPz5ENyqLi4t6dnOvknRkV0p6a1y1j2dsWEJpZmObg2qMbErUsIqPhHu2uLsxJx5eXV0QAABPT0+Kemt8cWZ6Xj8yMjKIiYvEon6nhF2glo2NeWRkXFVkaGy5s69zYlGpqqpGRkdkTzjGv7hPOyQlGxFLQjo9KxUnKCozKBwbFxWEfHULExnpwppUTUZ4WDOZeFMtGABQQzVkSisZIyxvZFkAFiU1QEk+ODJPUlaymH2ah3WsnpO7qB8xAAAYhklEQVR4nO1de3vaRtaXGAkJLCTETQIkGQkkgVQD5uIbdXwnOIaQNJvWW9frrPdN2v3+X+CdEc62ST0zauMufd/q9zyO/8jxaObc5py5nGGYBAkSJEiQIEGCBAkSJEiQIMF/E4X8U7UkPVlLT4hCYb3f10tP0kxtPi8/SUNM4WTYeJqWEJ5oeJPh/Gka+p0otfYW18+/uBnpRFUXT9AdiJ6fu36aliDKzt7V9dUXN1OYbxSrT9Cd3405f+Fy3hfLSf92uKw9RX8YpnvfajxNS5C945xt89MvllOtO1zqMWnrCyl+w/FID066Wmsjyx//hpYfRfk0N3saMUnfiBeNJ2mJyR8M79RxLgX6X9rS4jYzjCumfnszdrvVS1Ois35giBvfeFwKHBOIpEmMDi5ec+oXMyOCntaUOXW+LlXpoyvM1YyatrIpziRRLWJELOcOX2zSySIc5m4jhZUKTKlHnghKe6L1YWeHwt/SlE+JSznFeidYmnqtPxrka706uanJ0ucdCk081Jd2ZkSZB8plZ9pjFpTJsNoGKeEuk2LtHpZGr122j5hqk6IXjaXGDWPGeguff8FUa+Xx3qajjojCbVpAPsqpJC2C4jZtISU4KqtVsHNT6Yfpa1Z+41j35L5VRw6VuZ9//nF7yAdj1sDzFcEcLYOct+WNJiSq/KYHxTQWstZr7NxU3but5NQzu0gJWhaenbHjhno3Obs/sl+DjG0Bboink/pLmVMdRRmQWqvP22Mjy3p+bjzFxtKNUNRmmd2AOyZ3rdx2ObVDpolQKF/1zJ1xy3H2Tgf9R2ZbyQ40nqy5d/u5cF+uqEWSmEotb6xmWVvLdadYr2Lu5qzd3NyXD8i9XhTd+F6vqRmumHFU0bOU7JxA2KioUEyCXCHN6teQJuSyvu2H/8ApSr7itXKXqhWoFHUrt4/3eYc2Xyw2392OfBXwisLDH4Vvv/mVo5Tci5/EESkHa9qOZQxzrrpNojqRgRWwbHAR2Gnc7FNqBW7uf0TPNygiWBj3Gk1T/wN9b8PhgeUGFdcnyVa6Hu8D9V40Wi8Ijd3lUpnxRlb91s2d4tTNdAR737OM3WKD1LHyi07b8gSP4PX0cvPwtC0KPADszwDcu0//pvDCdOWQNwgZQuEu4OcboegapMmw3BJTGzCINZ7Zudc49em4Oed7W/UuyP568qJjeJbwG7xeaCkXrm/4ASm3aBa1mSBfZnb38S3rLdfPshfQxweZrIabxPrTE7Ub3g3sMUlx9VZm4EHrVR9Vndqr85t3p7cjA4qI/RziD5+y8E3qopWBLvsY/7W6M9i3ncp8Hl7iiWphS8tywUXO9oUsTsekk/BY+9ZdDuwKKdiqnebODMsWiD72l5h4oAICP7MBFMHFtlx7H+SGGtfKuXIKa059VagIKXFcCblUSgkxetlUfTeYcVyGJYUQte2MFW4c8+wjc+H13tRTAeyvwG8AXlB47pey4rTzT8nHGaGS+UlV8KNjGBeEwcCQxdwFPtSbc2pLSHF3SxglpTJzjDkdyF5ob7N8jphMXF1kvED9SYmdcUgtMfD5sa2qBsCHcSfsbN8K9/81PFGUU0wHS7cia7VyKS7MpFIp1scMeNJWeHmgqbP9NsHJ1h3vstLaB4L765m/U8xloGzUYnvkeeG4ZVse+Nnl8Xuf6cehdV9Zbstim+CF7rO84Nny/jHbwnm9qicAzxazqh0NDzfVNYq8og7U70+0KcFSSrfBZcXd5/lZ3EWAAceO1Yy9/LolYGOI0kxU5+z2TXissAA3XSx8VxDg/Onb0JhSWe34cTL9lmfB97N/ngUcIQtfjOeAVe2ltf3I13r39yd9s/nvSe3I0zjWcros92BKgcF/Zn/6+J+AzXrjgBSSn6tQwj/e/GtsYZ31gW/zgg09usei4Vn/fpysPNpgwf7wX12Pu8fHlr2BzbFqODZ2405OTQNoLd/13lzwwMaoUv1eznjbOWNX5VjOajxOtPADb0Pwvm2hYaSy6k+PkxWgmFh+2w8NBR98ladQdwQgsuHsUaN80EF9mvGhH7DCBynxli0an3ZPGuQcSwSC4A2PcV9DnhiKmHUMF3BjDElPCy1WsLshiIZnYMRUgmJihZnRUoVbrBZORvKYFXhRdZy4ewDVEdjQbCP0W4aCDQ92BrvqUOVbcDTs47M6MhMRzrHqV/5KTBomb5D2oIdS5qqqggDbx+tdVmu5F4ElOOc4GojnRSDchd27lb/jQfvmvn37acZw5RqC2/I8T7h4iW9oYSD9mwkah/Uo0Ezg8K1vjGw0PL/xOJk+hcMTbjZUmQ+xYhrAmXcc+oEGKnH3AAo2z3JAdFRV40e4pOhcuxh+cFgXjQaXEBSGgjrO5dLGSkxFXAeWcBzAkTmOMI6Z1bIyodPiOPmQ0PfnGvDtXNoHLKeo7duThSRVbz4l6amtIOe3YNa3McQH2zCQYoEfwJ7JOKenh4IV5tS0FomJ9TAqVnCgs+BaSBWxCbW057c0oeXYHDDIqzq/wBx5DN6B/oy3cXybtIWs9uM4RBy+wE2N1zIbtJyKFY0D4MbBfIBMlV00kWDnT2kGZCeQBzCdUaaEfPp5UQigq1U4wbBPJnrU3Gdt9mQQOGDWDVlSzl/ehROmdwHwSsgwQ5a1W85yJSYe59GkSwU6HBe2lMWm74W9jDz2v7+r+DxBVT9DswjlxIfIULB802c8lCJMnSDlHq7hhZ/lNDV4GMcU50BNOAuAlsxyKn5xagiNLZh3/R/vVZXg9eqhIHdtkeWmPVynGgYn+PNxuH9v4YfH5KECcj6S1QV2sa4HsyZNttVoeMIezlSukSoP4ASF8/oQS57L2rNvjN2ZjHU6n0N3UTiroUl0hiW6lqEsQagha8LpG4zhUjD/iyKhFO/gllOqHg/tFjoqbFAF50KV44DqaoqlCTdYKihyTR0LbLaFj7Ub0ESAHFwImiUQwqoOHB8MZjn+J3xYMwKpLLD3V1p4jxP5Ao5MaWkct4833pfQMQK1JfO+quJ3Ej6DqX3MDPFimowERCGjLB+XWkjHAIUOARITF+C1ZAzVQrVZYOHXVRuoS5wLTQ5aL2HzRnc9DyhLQlSrj+DX+AD5CtDGZzKTNpqcfA44WB+bn8HhsVakhRu3WMUoONDraQHHe3gxmRwKLF2Wg72irlp+RHn6kB1yDj7SNz1kbxEV1n0v2jBjykbGJJ/iI82mgSwTmiVeTLUA6lvWiUyYuLfQOPUzpDwSTr0iFJONPskRzFcaIlcMiQinZJpFOLRsZEzya3w4Yqqr4W3jxVRtf5yfYddi71DPHtIOEBD+pHxuzpSITLjEKIB0v3LcKBIiHMfIOytxywR734ESAq4aaUWD1PcPfvuI9P9Mcx+2FPhIE2XCTs3CX7EAGyDBmXAofxweaOMNWH/I4jRCOn2jrKJd+C/BxD8DVJMV48iL1owpI1sF+M26+o29sRoHPh5n0CryiiUzvPEiCwfBRRRZEifZ+t9sXEK6grSECYcxQ2IiraDV30eSZEkRS2kQgActJG2LfFh5J3CCd2cLaE58uI/ERNw6+QSSGQkWyoC46ccsPIWXVT88wapSj03FEFMVzRccJ24TjPe8CFh1hhYsTsk70QOFcpyjeiuwwgytBnkkxT1RV2uCOwSaAy4VQ0woiIDDy8wIsfamBjhtF4kTt4b7CKThSkoKeZMkP/fCnSbpuMk1H0dMzD3Lc7KxvUfYm5XuNahwyHl/IPe9/IZ2PqTX5lctzUgnK8rbImBlf5ew71k45uOIiRlk4PCK26ek/bsKTDmiCDt2fsugnECBiZGsaW+Jsm1OyEdIpEsxlph6tu1uNqvEzK7+ZhWygDj77GS8XPkzfkYSaH5gh/MXkzLBdutDJZaYOtu2+2JRJvKqVlk5MC3uPjvC5NZ2W+MXzcWr3/BHv4b0QwYAwAsCTPlJYtLJQ1jh2gAcSrxJW//xcDWCLcHQfpu4HF0u0dyPfouGJ8DhCUQxlcoxDoDN1Wh48m85jlt4VXqKc+dSZeewM3h3ure3t/zi49/NolEsaiDz7ou7VZtqxaLBko9DxIAOh7e5Gh5xbzYW+mqxWFR59su1cL0of2gsFk3ziBxvx4H0srlYNM4Pt9Z6tP4zLF4srtDwnubEaIIECRIkSLAu6P33C2KwV2ieoSR+8jVxDerVWf/mpr9FvtxUu3zZ73cOifFvofH1Tv+GGpoVGu8vL0/I4X356yPzDW1bR1q83+n3jyhkiy00vDNy2lK+Oer3d8ihQb73dWfn8HeENOWvaLmMmUYJ+lsizVWNaRwyBcodtMURFFGT/L16usQs0tSBSOkyY56RM56zJlNKU7ff3kL9q1OSzX/rjGkydcrwTJSRm+Q+ldJ5pkdl+a9R/oqWkzU/IJItIg00SCgm2o21xdGKlAQdiqiept7IkKDuvKJIc6sBhUBdzDiD3ypQOg77DMVEG955J7qKREQtXYA/v92c6GLqlQ63aGJiVmKiYPGypDcoXURiar6lpvNITL00mW9QTNU01X+eNfRajCUBk74Id36o69d0MUmdo99+ozKGmHTp7ebTiOms2XxDFdPBy0P60oiU7j8/ouysbV123tJXDbb6TZO8QxAhjpheNpvfUsX0/IziFx9FHDFB3i2oiwJxxARJdIpfhtY0+Y7uu6E1UQe71dDp3jNyejFWk+KICYYPtAXCWlpqbv2OBbpYYmLK6SexJiRriWwDKITok46rrCCl6ZvU0OldPaNKPApkS1QvG0dMaB7Mk70FmpuOfkcVhEma5hf6iCGNr2gNmVRBMr2tej7fI6uuDmeTwluqX6in6Yv6b3sM03lJGV7hq0Uhr9NvjO/QtXDzsJDPd8jfK6eRb2r8Vrenn59Qig+UO9GtX/IdVkh2PaQ5mLLZMc0+WQKFZue8zpQ2e+ROSc3+Ac1OJp1+iSmYfSLfpEanb5od6sGE6vWQ5hmrHTi8DplP9R7iZnmzQfteggQJEiRIkCBBggQJEiRIkCDB/3fUO2utcZoAoWTSTkWb6l60ekzbKk3wB+I0hb0c/QAzpaHDBKX58M90CvWvheqbH3+gnYQwxCEkOdBUSmXABH8YmtMioZpJhKu2OK0x0gmPKXyYT5whDvn88xPqEak4x5UOR9QKpvVQMZ4zdVd5/HaqNBg8SSHeXyDeMwexeLBOFA6O7wOOfKdaknrzBVOnbvEuRdLd4Ahzlj9hyiPl8aJ/tenPBePq1DtHMVDI3w9K1LMXEQ8AvkTt2pFfHI202aVvk1SpNrwMc3ZzSCgkEMG0jcyAwltTFtx6o4ipACadZlwdWm75ujdxprGqW1wdLGpY/VnMtorcsOfOSXKKeBDekHmwVujDojofWPu+5xBC6b4mOwb4uyaTKnJB9AxbvKWcIpm0hXb5QMMVHOsVjWbP6bhysQvEOPfx+6fD1397jWPw64w24Pa7fJugYPF4sEaUTiou4P2uKgBBxJu8fjcw1GEmNCyKup2njnhK0WCJcfhiA4oJU0Oo4GSW7ZwXCKwrAIOu3r3XgWdZ7jePC736eiAGP4otFls361MefOmVwj8GXSPn2cr+veNrHo+vlNH3ZWfDydhaQFxB0Mtmas6KxEv0jeHEVNWDA00+xlAcsoHGca6qjWXWpnKtdhq0As9r2d8+Jod8BdXSDnMtFl+nbcUD64EHf0ZzqrVnF7mZxrrqd0sN4CoaMoXBGzXYDr2B0yW1pi/b6WxgCVPCNCD9kLs99zJ2CDTcMbWrthHyiltx3PH4jjaCUsv1cj7smPH6MQ0qdW9yN1pl/42DPV8X8SCMeFAh8GCdeOXlxqwVgm7X8Xh8YRZppg7cOzfQhMdqr/4Hz2H4oF7YQpvkqd4AruttAJ4zcNOcNBddi3UygiKIpLq9COWWF2SCy0JpkH608IY+tQbud0HAAqw1IR7IVshTeLBO1LYFfzs3mH1tcSrL44pSM8yBCpTgIqPs5+4IDm3ha7Ox9j0ub12hurQDT0BlLrHRyLmmOaId8jzHCrhCzSsUxjlPUFD1cAkz9TgZNjdQM+w+thQO4sEu4oFP5sEaUdgTtMGu4w8BuVBbs8hx7L1z83cPz1zorf7R8i0Y1uZID1Icelr4tcdxBDGVYY7si0E3rBg8sYIN0ygCANqkN68OUbXIG/efZ9oU4wg+8mBO4cE6UeGBZokXqIgTJ+Nr2k9QCcvc9q4rihUsUXnvwssAXrFnu3iVbBQrogj8riFq2JyoMAPsUuWd4O8aJxO9Xu97juWnyMdKzZubxxIBE9XByc1nvoA1pwceoGrm3GP16f8EMGWW45RhVGZQxpdVmhRRrcKjXCALezga6V4VK7aa0QTrGX696Kpt3WkZJbsMVbzizmVObt35ju0DQHiUg2F2FMjZcUtnystirviYeZpR+bVdLmDVY0wjpgp5wFN5sE6gkmEsP1uVBcQrbg0V7VIdBbAK9uaMPp37OeurrquKM7ynKjwD8rd3lihYzhnW5lBdcF7QHMGWedIbDYU9VJ7VVvaWI1aYPtp9VOgSeFDceCc7iceDdaJkI1M3UEVFhbCgVTrmWc5CtCw+sB0pQSu37bREQKpo+K6iGt2uzQKh3cDRoPKNkGWhAjiedEniyluV3QNAUPYeDy8XP0ISVJ0SYN8NKdl8HB6sFahuNio6CqVAuE1Un0HvYqDh4NVNn/KCP/bT/uB7kbA1eKq5diUqLwtcnDnpYVTEzIW6QVydQpWClTE0PbGNK8tbHiFJWlBM+PUFB3zkgfGG8LV14ujjMyDggvAqDnMNeSEPMqRikfl76IHUiy50VjLuhQaIdzzItJDmsgBfY7yDqrTJqH67RsjB0HsbrNDloRHgbwq1FBb4uwrLH2NV55CLxYN1otEWH/oohIQUJSotHHiAECAXhjD25YCDCpARMqc7OL85Ua08fht7hSyqyYv0myimHppOhC7gNEIVBjMFv9TSWAX/ckpMHqwVm+FDF4mZXWGInKPKKQN8dNBErkyNyprz+BU0qLpKa1Wxk7CBOHyo00yqC5iPHDYUk+gQdiJrU0gly6z6Hr9X1gmzMXiwVpTtB7cHiPuCDYuPCvISKuTW0HMbcuTo+Vss415wqzcEEE8ILwMVP771gw/Io2dD4HwiTonL6Js8hx4O4md4WcbkwTpR2uUfukis9FqvrEpxYt/6gOjL6LWVSEx4Q2kYHPBtJSqdjPcwup1ZyYnHF0aO4kHA58gvwTLV5SpgIbyz9TMPSI8ZrhWoixwAPM/iVlNW6EcWwIqEK8IlB07XwY8omD7BLheV0LzfijhHqAvOPLet6HuE54OiHvkhqfQtgvRajhoibFH8zAPyRs0aUQ9TqlEczY6PTeJBh3KgcICXNdI2+2QqsrKGKpoTWLejciB6Z453Sdf7z9uR9XIsLnGqTZFJ+hq1UsW5BmDPVQN/FOYjD04oPFgndq776CwB7fRN4V4rjobH5oTEW3P1zB9xO0B31FVxZ+CTllV1W4kUnMPt2Tei6Ytc/DdCLdSKwfD6nPDoekwe/F9A73yCPxjygMI/stEDHcQXE2oV5IWQgpNWGKQT1WiPQmjlmLZOWJ4HnEjag3xoaadZLf1ZI7j1YJCRZZlTyAdah6ysqsbIHRKLzjX6zWoZX9FZ2rFte1Rsv/udPf1LoxPOZ8NZ6BIFYDrDfnNS/sJpQNJLpTIU5Je18tdEHTkXqV4j1v7JxyinniBBggQJ/uqYbPYoc7FUXTQgyEte+mJBI2EYSAM/VW6QDpqsUF0saLt0unndKJG/WFhEPadG5JMdGg/WjZ7J1M9oHNk6r+s1SjW5RbpeSlMKA0rPUBgoHcXIZF7SCuk2zupM/gjz8PZH1NNVXW/QsuBYPFgv3r9imBJtNesQLQBRTKWaRqKi7Nk00CtRpThXBTcpEq+lkazzDTKVhCoU487x/QdbcXiwXvSeLahlm5nDBhQBhQaJyfyOViY6Df1drMUzmpg6q5uJlPheQoU3qS42Fg/WC8lMb1HtfXOrc/iMQlNNX3UOqQI4P2TysR7EoYhJekkv+onI0oebW9S6qogHf25jgqgdpWn6hqyJdjyqms6nG9SP6enaIhZHaGI6inV0AVlTgd6rODxYLxDPTNqhmmhuolSrh06vFKNW/eVOP5Z7oTm93jfRL6rTQz2ilaGIePA+Tq/WBlTml1phHFkT7WULNDc1v6OuBZXpT1ZE2KTcTaw/Q30qUWwgmpsYSnHfeDxYL8yd3jltSqmevTTNHfI46h3E/0u6j7+Jta9QPntD6VTp6KZ3QJNSI71pmkcNyscgD3r0aXWtkCRdp1b8zufr9TqZqlDP19HKK9Wc4u2/wS9SCXXaFXXUHdhx+q5UDB4kSJAgQYIECRIkSJAgQYIECRIkSPBfx/8CK5HUsCBI0XI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png;base64,iVBORw0KGgoAAAANSUhEUgAAAaYAAAB3CAMAAAB/uhQPAAABPlBMVEX/////z5v/zJn/0p3/0Zz/1J4AAAD/1qD/16H/2aL/zpv/0p75+fn/26P6y5j/1Z7u7u/zxZTy8/PYrX7Z2dnGyctZSDfpvY7i4uK9v8HQ0tTr7O3juIp+f4DZsIRlZWWfnJqcfl6BaE6UlZZ2X0eKb1O8mHLOp33HnnFubWywjmqTeFsZFhVAPz5ENyqLi4t6dnOvknRkV0p6a1y1j2dsWEJpZmObg2qMbErUsIqPhHu2uLsxJx5eXV0QAABPT0+Kemt8cWZ6Xj8yMjKIiYvEon6nhF2glo2NeWRkXFVkaGy5s69zYlGpqqpGRkdkTzjGv7hPOyQlGxFLQjo9KxUnKCozKBwbFxWEfHULExnpwppUTUZ4WDOZeFMtGABQQzVkSisZIyxvZFkAFiU1QEk+ODJPUlaymH2ah3WsnpO7qB8xAAAYhklEQVR4nO1de3vaRtaXGAkJLCTETQIkGQkkgVQD5uIbdXwnOIaQNJvWW9frrPdN2v3+X+CdEc62ST0zauMufd/q9zyO/8jxaObc5py5nGGYBAkSJEiQIEGCBAkSJEiQIMF/E4X8U7UkPVlLT4hCYb3f10tP0kxtPi8/SUNM4WTYeJqWEJ5oeJPh/Gka+p0otfYW18+/uBnpRFUXT9AdiJ6fu36aliDKzt7V9dUXN1OYbxSrT9Cd3405f+Fy3hfLSf92uKw9RX8YpnvfajxNS5C945xt89MvllOtO1zqMWnrCyl+w/FID066Wmsjyx//hpYfRfk0N3saMUnfiBeNJ2mJyR8M79RxLgX6X9rS4jYzjCumfnszdrvVS1Ois35giBvfeFwKHBOIpEmMDi5ec+oXMyOCntaUOXW+LlXpoyvM1YyatrIpziRRLWJELOcOX2zSySIc5m4jhZUKTKlHnghKe6L1YWeHwt/SlE+JSznFeidYmnqtPxrka706uanJ0ucdCk081Jd2ZkSZB8plZ9pjFpTJsNoGKeEuk2LtHpZGr122j5hqk6IXjaXGDWPGeguff8FUa+Xx3qajjojCbVpAPsqpJC2C4jZtISU4KqtVsHNT6Yfpa1Z+41j35L5VRw6VuZ9//nF7yAdj1sDzFcEcLYOct+WNJiSq/KYHxTQWstZr7NxU3but5NQzu0gJWhaenbHjhno3Obs/sl+DjG0Bboink/pLmVMdRRmQWqvP22Mjy3p+bjzFxtKNUNRmmd2AOyZ3rdx2ObVDpolQKF/1zJ1xy3H2Tgf9R2ZbyQ40nqy5d/u5cF+uqEWSmEotb6xmWVvLdadYr2Lu5qzd3NyXD8i9XhTd+F6vqRmumHFU0bOU7JxA2KioUEyCXCHN6teQJuSyvu2H/8ApSr7itXKXqhWoFHUrt4/3eYc2Xyw2392OfBXwisLDH4Vvv/mVo5Tci5/EESkHa9qOZQxzrrpNojqRgRWwbHAR2Gnc7FNqBW7uf0TPNygiWBj3Gk1T/wN9b8PhgeUGFdcnyVa6Hu8D9V40Wi8Ijd3lUpnxRlb91s2d4tTNdAR737OM3WKD1LHyi07b8gSP4PX0cvPwtC0KPADszwDcu0//pvDCdOWQNwgZQuEu4OcboegapMmw3BJTGzCINZ7Zudc49em4Oed7W/UuyP568qJjeJbwG7xeaCkXrm/4ASm3aBa1mSBfZnb38S3rLdfPshfQxweZrIabxPrTE7Ub3g3sMUlx9VZm4EHrVR9Vndqr85t3p7cjA4qI/RziD5+y8E3qopWBLvsY/7W6M9i3ncp8Hl7iiWphS8tywUXO9oUsTsekk/BY+9ZdDuwKKdiqnebODMsWiD72l5h4oAICP7MBFMHFtlx7H+SGGtfKuXIKa059VagIKXFcCblUSgkxetlUfTeYcVyGJYUQte2MFW4c8+wjc+H13tRTAeyvwG8AXlB47pey4rTzT8nHGaGS+UlV8KNjGBeEwcCQxdwFPtSbc2pLSHF3SxglpTJzjDkdyF5ob7N8jphMXF1kvED9SYmdcUgtMfD5sa2qBsCHcSfsbN8K9/81PFGUU0wHS7cia7VyKS7MpFIp1scMeNJWeHmgqbP9NsHJ1h3vstLaB4L765m/U8xloGzUYnvkeeG4ZVse+Nnl8Xuf6cehdV9Zbstim+CF7rO84Nny/jHbwnm9qicAzxazqh0NDzfVNYq8og7U70+0KcFSSrfBZcXd5/lZ3EWAAceO1Yy9/LolYGOI0kxU5+z2TXissAA3XSx8VxDg/Onb0JhSWe34cTL9lmfB97N/ngUcIQtfjOeAVe2ltf3I13r39yd9s/nvSe3I0zjWcros92BKgcF/Zn/6+J+AzXrjgBSSn6tQwj/e/GtsYZ31gW/zgg09usei4Vn/fpysPNpgwf7wX12Pu8fHlr2BzbFqODZ2405OTQNoLd/13lzwwMaoUv1eznjbOWNX5VjOajxOtPADb0Pwvm2hYaSy6k+PkxWgmFh+2w8NBR98ladQdwQgsuHsUaN80EF9mvGhH7DCBynxli0an3ZPGuQcSwSC4A2PcV9DnhiKmHUMF3BjDElPCy1WsLshiIZnYMRUgmJihZnRUoVbrBZORvKYFXhRdZy4ewDVEdjQbCP0W4aCDQ92BrvqUOVbcDTs47M6MhMRzrHqV/5KTBomb5D2oIdS5qqqggDbx+tdVmu5F4ElOOc4GojnRSDchd27lb/jQfvmvn37acZw5RqC2/I8T7h4iW9oYSD9mwkah/Uo0Ezg8K1vjGw0PL/xOJk+hcMTbjZUmQ+xYhrAmXcc+oEGKnH3AAo2z3JAdFRV40e4pOhcuxh+cFgXjQaXEBSGgjrO5dLGSkxFXAeWcBzAkTmOMI6Z1bIyodPiOPmQ0PfnGvDtXNoHLKeo7duThSRVbz4l6amtIOe3YNa3McQH2zCQYoEfwJ7JOKenh4IV5tS0FomJ9TAqVnCgs+BaSBWxCbW057c0oeXYHDDIqzq/wBx5DN6B/oy3cXybtIWs9uM4RBy+wE2N1zIbtJyKFY0D4MbBfIBMlV00kWDnT2kGZCeQBzCdUaaEfPp5UQigq1U4wbBPJnrU3Gdt9mQQOGDWDVlSzl/ehROmdwHwSsgwQ5a1W85yJSYe59GkSwU6HBe2lMWm74W9jDz2v7+r+DxBVT9DswjlxIfIULB802c8lCJMnSDlHq7hhZ/lNDV4GMcU50BNOAuAlsxyKn5xagiNLZh3/R/vVZXg9eqhIHdtkeWmPVynGgYn+PNxuH9v4YfH5KECcj6S1QV2sa4HsyZNttVoeMIezlSukSoP4ASF8/oQS57L2rNvjN2ZjHU6n0N3UTiroUl0hiW6lqEsQagha8LpG4zhUjD/iyKhFO/gllOqHg/tFjoqbFAF50KV44DqaoqlCTdYKihyTR0LbLaFj7Ub0ESAHFwImiUQwqoOHB8MZjn+J3xYMwKpLLD3V1p4jxP5Ao5MaWkct4833pfQMQK1JfO+quJ3Ej6DqX3MDPFimowERCGjLB+XWkjHAIUOARITF+C1ZAzVQrVZYOHXVRuoS5wLTQ5aL2HzRnc9DyhLQlSrj+DX+AD5CtDGZzKTNpqcfA44WB+bn8HhsVakhRu3WMUoONDraQHHe3gxmRwKLF2Wg72irlp+RHn6kB1yDj7SNz1kbxEV1n0v2jBjykbGJJ/iI82mgSwTmiVeTLUA6lvWiUyYuLfQOPUzpDwSTr0iFJONPskRzFcaIlcMiQinZJpFOLRsZEzya3w4Yqqr4W3jxVRtf5yfYddi71DPHtIOEBD+pHxuzpSITLjEKIB0v3LcKBIiHMfIOytxywR734ESAq4aaUWD1PcPfvuI9P9Mcx+2FPhIE2XCTs3CX7EAGyDBmXAofxweaOMNWH/I4jRCOn2jrKJd+C/BxD8DVJMV48iL1owpI1sF+M26+o29sRoHPh5n0CryiiUzvPEiCwfBRRRZEifZ+t9sXEK6grSECYcxQ2IiraDV30eSZEkRS2kQgActJG2LfFh5J3CCd2cLaE58uI/ERNw6+QSSGQkWyoC46ccsPIWXVT88wapSj03FEFMVzRccJ24TjPe8CFh1hhYsTsk70QOFcpyjeiuwwgytBnkkxT1RV2uCOwSaAy4VQ0woiIDDy8wIsfamBjhtF4kTt4b7CKThSkoKeZMkP/fCnSbpuMk1H0dMzD3Lc7KxvUfYm5XuNahwyHl/IPe9/IZ2PqTX5lctzUgnK8rbImBlf5ew71k45uOIiRlk4PCK26ek/bsKTDmiCDt2fsugnECBiZGsaW+Jsm1OyEdIpEsxlph6tu1uNqvEzK7+ZhWygDj77GS8XPkzfkYSaH5gh/MXkzLBdutDJZaYOtu2+2JRJvKqVlk5MC3uPjvC5NZ2W+MXzcWr3/BHv4b0QwYAwAsCTPlJYtLJQ1jh2gAcSrxJW//xcDWCLcHQfpu4HF0u0dyPfouGJ8DhCUQxlcoxDoDN1Wh48m85jlt4VXqKc+dSZeewM3h3ure3t/zi49/NolEsaiDz7ou7VZtqxaLBko9DxIAOh7e5Gh5xbzYW+mqxWFR59su1cL0of2gsFk3ziBxvx4H0srlYNM4Pt9Z6tP4zLF4srtDwnubEaIIECRIkSLAu6P33C2KwV2ieoSR+8jVxDerVWf/mpr9FvtxUu3zZ73cOifFvofH1Tv+GGpoVGu8vL0/I4X356yPzDW1bR1q83+n3jyhkiy00vDNy2lK+Oer3d8ihQb73dWfn8HeENOWvaLmMmUYJ+lsizVWNaRwyBcodtMURFFGT/L16usQs0tSBSOkyY56RM56zJlNKU7ff3kL9q1OSzX/rjGkydcrwTJSRm+Q+ldJ5pkdl+a9R/oqWkzU/IJItIg00SCgm2o21xdGKlAQdiqiept7IkKDuvKJIc6sBhUBdzDiD3ypQOg77DMVEG955J7qKREQtXYA/v92c6GLqlQ63aGJiVmKiYPGypDcoXURiar6lpvNITL00mW9QTNU01X+eNfRajCUBk74Id36o69d0MUmdo99+ozKGmHTp7ebTiOms2XxDFdPBy0P60oiU7j8/ouysbV123tJXDbb6TZO8QxAhjpheNpvfUsX0/IziFx9FHDFB3i2oiwJxxARJdIpfhtY0+Y7uu6E1UQe71dDp3jNyejFWk+KICYYPtAXCWlpqbv2OBbpYYmLK6SexJiRriWwDKITok46rrCCl6ZvU0OldPaNKPApkS1QvG0dMaB7Mk70FmpuOfkcVhEma5hf6iCGNr2gNmVRBMr2tej7fI6uuDmeTwluqX6in6Yv6b3sM03lJGV7hq0Uhr9NvjO/QtXDzsJDPd8jfK6eRb2r8Vrenn59Qig+UO9GtX/IdVkh2PaQ5mLLZMc0+WQKFZue8zpQ2e+ROSc3+Ac1OJp1+iSmYfSLfpEanb5od6sGE6vWQ5hmrHTi8DplP9R7iZnmzQfteggQJEiRIkCBBggQJEiRIkCDB/3fUO2utcZoAoWTSTkWb6l60ekzbKk3wB+I0hb0c/QAzpaHDBKX58M90CvWvheqbH3+gnYQwxCEkOdBUSmXABH8YmtMioZpJhKu2OK0x0gmPKXyYT5whDvn88xPqEak4x5UOR9QKpvVQMZ4zdVd5/HaqNBg8SSHeXyDeMwexeLBOFA6O7wOOfKdaknrzBVOnbvEuRdLd4Ahzlj9hyiPl8aJ/tenPBePq1DtHMVDI3w9K1LMXEQ8AvkTt2pFfHI202aVvk1SpNrwMc3ZzSCgkEMG0jcyAwltTFtx6o4ipACadZlwdWm75ujdxprGqW1wdLGpY/VnMtorcsOfOSXKKeBDekHmwVujDojofWPu+5xBC6b4mOwb4uyaTKnJB9AxbvKWcIpm0hXb5QMMVHOsVjWbP6bhysQvEOPfx+6fD1397jWPw64w24Pa7fJugYPF4sEaUTiou4P2uKgBBxJu8fjcw1GEmNCyKup2njnhK0WCJcfhiA4oJU0Oo4GSW7ZwXCKwrAIOu3r3XgWdZ7jePC736eiAGP4otFls361MefOmVwj8GXSPn2cr+veNrHo+vlNH3ZWfDydhaQFxB0Mtmas6KxEv0jeHEVNWDA00+xlAcsoHGca6qjWXWpnKtdhq0As9r2d8+Jod8BdXSDnMtFl+nbcUD64EHf0ZzqrVnF7mZxrrqd0sN4CoaMoXBGzXYDr2B0yW1pi/b6WxgCVPCNCD9kLs99zJ2CDTcMbWrthHyiltx3PH4jjaCUsv1cj7smPH6MQ0qdW9yN1pl/42DPV8X8SCMeFAh8GCdeOXlxqwVgm7X8Xh8YRZppg7cOzfQhMdqr/4Hz2H4oF7YQpvkqd4AruttAJ4zcNOcNBddi3UygiKIpLq9COWWF2SCy0JpkH608IY+tQbud0HAAqw1IR7IVshTeLBO1LYFfzs3mH1tcSrL44pSM8yBCpTgIqPs5+4IDm3ha7Ox9j0ub12hurQDT0BlLrHRyLmmOaId8jzHCrhCzSsUxjlPUFD1cAkz9TgZNjdQM+w+thQO4sEu4oFP5sEaUdgTtMGu4w8BuVBbs8hx7L1z83cPz1zorf7R8i0Y1uZID1Icelr4tcdxBDGVYY7si0E3rBg8sYIN0ygCANqkN68OUbXIG/efZ9oU4wg+8mBO4cE6UeGBZokXqIgTJ+Nr2k9QCcvc9q4rihUsUXnvwssAXrFnu3iVbBQrogj8riFq2JyoMAPsUuWd4O8aJxO9Xu97juWnyMdKzZubxxIBE9XByc1nvoA1pwceoGrm3GP16f8EMGWW45RhVGZQxpdVmhRRrcKjXCALezga6V4VK7aa0QTrGX696Kpt3WkZJbsMVbzizmVObt35ju0DQHiUg2F2FMjZcUtnystirviYeZpR+bVdLmDVY0wjpgp5wFN5sE6gkmEsP1uVBcQrbg0V7VIdBbAK9uaMPp37OeurrquKM7ynKjwD8rd3lihYzhnW5lBdcF7QHMGWedIbDYU9VJ7VVvaWI1aYPtp9VOgSeFDceCc7iceDdaJkI1M3UEVFhbCgVTrmWc5CtCw+sB0pQSu37bREQKpo+K6iGt2uzQKh3cDRoPKNkGWhAjiedEniyluV3QNAUPYeDy8XP0ISVJ0SYN8NKdl8HB6sFahuNio6CqVAuE1Un0HvYqDh4NVNn/KCP/bT/uB7kbA1eKq5diUqLwtcnDnpYVTEzIW6QVydQpWClTE0PbGNK8tbHiFJWlBM+PUFB3zkgfGG8LV14ujjMyDggvAqDnMNeSEPMqRikfl76IHUiy50VjLuhQaIdzzItJDmsgBfY7yDqrTJqH67RsjB0HsbrNDloRHgbwq1FBb4uwrLH2NV55CLxYN1otEWH/oohIQUJSotHHiAECAXhjD25YCDCpARMqc7OL85Ua08fht7hSyqyYv0myimHppOhC7gNEIVBjMFv9TSWAX/ckpMHqwVm+FDF4mZXWGInKPKKQN8dNBErkyNyprz+BU0qLpKa1Wxk7CBOHyo00yqC5iPHDYUk+gQdiJrU0gly6z6Hr9X1gmzMXiwVpTtB7cHiPuCDYuPCvISKuTW0HMbcuTo+Vss415wqzcEEE8ILwMVP771gw/Io2dD4HwiTonL6Js8hx4O4md4WcbkwTpR2uUfukis9FqvrEpxYt/6gOjL6LWVSEx4Q2kYHPBtJSqdjPcwup1ZyYnHF0aO4kHA58gvwTLV5SpgIbyz9TMPSI8ZrhWoixwAPM/iVlNW6EcWwIqEK8IlB07XwY8omD7BLheV0LzfijhHqAvOPLet6HuE54OiHvkhqfQtgvRajhoibFH8zAPyRs0aUQ9TqlEczY6PTeJBh3KgcICXNdI2+2QqsrKGKpoTWLejciB6Z453Sdf7z9uR9XIsLnGqTZFJ+hq1UsW5BmDPVQN/FOYjD04oPFgndq776CwB7fRN4V4rjobH5oTEW3P1zB9xO0B31FVxZ+CTllV1W4kUnMPt2Tei6Ytc/DdCLdSKwfD6nPDoekwe/F9A73yCPxjygMI/stEDHcQXE2oV5IWQgpNWGKQT1WiPQmjlmLZOWJ4HnEjag3xoaadZLf1ZI7j1YJCRZZlTyAdah6ysqsbIHRKLzjX6zWoZX9FZ2rFte1Rsv/udPf1LoxPOZ8NZ6BIFYDrDfnNS/sJpQNJLpTIU5Je18tdEHTkXqV4j1v7JxyinniBBggQJ/uqYbPYoc7FUXTQgyEte+mJBI2EYSAM/VW6QDpqsUF0saLt0unndKJG/WFhEPadG5JMdGg/WjZ7J1M9oHNk6r+s1SjW5RbpeSlMKA0rPUBgoHcXIZF7SCuk2zupM/gjz8PZH1NNVXW/QsuBYPFgv3r9imBJtNesQLQBRTKWaRqKi7Nk00CtRpThXBTcpEq+lkazzDTKVhCoU487x/QdbcXiwXvSeLahlm5nDBhQBhQaJyfyOViY6Df1drMUzmpg6q5uJlPheQoU3qS42Fg/WC8lMb1HtfXOrc/iMQlNNX3UOqQI4P2TysR7EoYhJekkv+onI0oebW9S6qogHf25jgqgdpWn6hqyJdjyqms6nG9SP6enaIhZHaGI6inV0AVlTgd6rODxYLxDPTNqhmmhuolSrh06vFKNW/eVOP5Z7oTm93jfRL6rTQz2ilaGIePA+Tq/WBlTml1phHFkT7WULNDc1v6OuBZXpT1ZE2KTcTaw/Q30qUWwgmpsYSnHfeDxYL8yd3jltSqmevTTNHfI46h3E/0u6j7+Jta9QPntD6VTp6KZ3QJNSI71pmkcNyscgD3r0aXWtkCRdp1b8zufr9TqZqlDP19HKK9Wc4u2/wS9SCXXaFXXUHdhx+q5UDB4kSJAgQYIECRIkSJAgQYIECRIkSPBfx/8CK5HUsCBI0XI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8" name="Picture 6" descr="http://www.steward.org/images/Upload/American%20Sign%20greeting.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700" y="2514600"/>
            <a:ext cx="3767300" cy="106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343764"/>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Staying Survey Ready </a:t>
            </a:r>
          </a:p>
        </p:txBody>
      </p:sp>
      <p:sp>
        <p:nvSpPr>
          <p:cNvPr id="3" name="Content Placeholder 2"/>
          <p:cNvSpPr>
            <a:spLocks noGrp="1"/>
          </p:cNvSpPr>
          <p:nvPr>
            <p:ph idx="1"/>
          </p:nvPr>
        </p:nvSpPr>
        <p:spPr>
          <a:xfrm>
            <a:off x="827741" y="1371600"/>
            <a:ext cx="7494494" cy="4545389"/>
          </a:xfrm>
        </p:spPr>
        <p:txBody>
          <a:bodyPr/>
          <a:lstStyle/>
          <a:p>
            <a:pPr marL="0" indent="0">
              <a:lnSpc>
                <a:spcPct val="150000"/>
              </a:lnSpc>
              <a:buNone/>
            </a:pPr>
            <a:r>
              <a:rPr lang="en-US" dirty="0"/>
              <a:t>Initiatives</a:t>
            </a:r>
          </a:p>
          <a:p>
            <a:pPr>
              <a:lnSpc>
                <a:spcPct val="150000"/>
              </a:lnSpc>
            </a:pPr>
            <a:r>
              <a:rPr lang="en-US" dirty="0"/>
              <a:t>Department Rounding </a:t>
            </a:r>
          </a:p>
          <a:p>
            <a:pPr>
              <a:lnSpc>
                <a:spcPct val="150000"/>
              </a:lnSpc>
            </a:pPr>
            <a:r>
              <a:rPr lang="en-US" dirty="0"/>
              <a:t>Auditing </a:t>
            </a:r>
          </a:p>
          <a:p>
            <a:pPr>
              <a:lnSpc>
                <a:spcPct val="150000"/>
              </a:lnSpc>
            </a:pPr>
            <a:r>
              <a:rPr lang="en-US" dirty="0"/>
              <a:t>Readiness Hour </a:t>
            </a:r>
          </a:p>
          <a:p>
            <a:pPr>
              <a:lnSpc>
                <a:spcPct val="150000"/>
              </a:lnSpc>
            </a:pPr>
            <a:endParaRPr lang="en-US" dirty="0"/>
          </a:p>
          <a:p>
            <a:pPr marL="0" indent="0">
              <a:lnSpc>
                <a:spcPct val="150000"/>
              </a:lnSpc>
              <a:buNone/>
            </a:pPr>
            <a:r>
              <a:rPr lang="en-US" dirty="0"/>
              <a:t>Successful Tips</a:t>
            </a:r>
          </a:p>
          <a:p>
            <a:pPr>
              <a:lnSpc>
                <a:spcPct val="150000"/>
              </a:lnSpc>
            </a:pPr>
            <a:r>
              <a:rPr lang="en-US" dirty="0"/>
              <a:t>Relevant Information </a:t>
            </a:r>
          </a:p>
          <a:p>
            <a:pPr>
              <a:lnSpc>
                <a:spcPct val="150000"/>
              </a:lnSpc>
            </a:pPr>
            <a:r>
              <a:rPr lang="en-US" dirty="0"/>
              <a:t>Team Engagement</a:t>
            </a:r>
          </a:p>
          <a:p>
            <a:pPr>
              <a:lnSpc>
                <a:spcPct val="150000"/>
              </a:lnSpc>
            </a:pPr>
            <a:r>
              <a:rPr lang="en-US" dirty="0"/>
              <a:t>IT Partnership</a:t>
            </a:r>
          </a:p>
          <a:p>
            <a:pPr>
              <a:lnSpc>
                <a:spcPct val="150000"/>
              </a:lnSpc>
            </a:pPr>
            <a:endParaRPr lang="en-US" dirty="0"/>
          </a:p>
          <a:p>
            <a:pPr>
              <a:lnSpc>
                <a:spcPct val="150000"/>
              </a:lnSpc>
            </a:pPr>
            <a:endParaRPr lang="en-US" dirty="0"/>
          </a:p>
          <a:p>
            <a:pPr lvl="1">
              <a:lnSpc>
                <a:spcPct val="150000"/>
              </a:lnSpc>
            </a:pP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467" t="18712" r="14910" b="10167"/>
          <a:stretch/>
        </p:blipFill>
        <p:spPr bwMode="auto">
          <a:xfrm>
            <a:off x="4876800" y="1371600"/>
            <a:ext cx="3927381" cy="525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869534"/>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Monitoring / Auditing</a:t>
            </a:r>
          </a:p>
        </p:txBody>
      </p:sp>
      <p:sp>
        <p:nvSpPr>
          <p:cNvPr id="3" name="Content Placeholder 2"/>
          <p:cNvSpPr>
            <a:spLocks noGrp="1"/>
          </p:cNvSpPr>
          <p:nvPr>
            <p:ph idx="1"/>
          </p:nvPr>
        </p:nvSpPr>
        <p:spPr>
          <a:xfrm>
            <a:off x="827741" y="1371600"/>
            <a:ext cx="7494494" cy="5029200"/>
          </a:xfrm>
        </p:spPr>
        <p:txBody>
          <a:bodyPr>
            <a:normAutofit/>
          </a:bodyPr>
          <a:lstStyle/>
          <a:p>
            <a:pPr>
              <a:lnSpc>
                <a:spcPct val="150000"/>
              </a:lnSpc>
            </a:pPr>
            <a:r>
              <a:rPr lang="en-US" dirty="0"/>
              <a:t>Auditing</a:t>
            </a:r>
          </a:p>
          <a:p>
            <a:pPr lvl="1">
              <a:lnSpc>
                <a:spcPct val="150000"/>
              </a:lnSpc>
            </a:pPr>
            <a:r>
              <a:rPr lang="en-US" dirty="0"/>
              <a:t>Formalized approach, independent, and objective</a:t>
            </a:r>
          </a:p>
          <a:p>
            <a:pPr lvl="1">
              <a:lnSpc>
                <a:spcPct val="150000"/>
              </a:lnSpc>
            </a:pPr>
            <a:r>
              <a:rPr lang="en-US" dirty="0"/>
              <a:t>Established approach for sampling</a:t>
            </a:r>
          </a:p>
          <a:p>
            <a:pPr lvl="1">
              <a:lnSpc>
                <a:spcPct val="150000"/>
              </a:lnSpc>
            </a:pPr>
            <a:r>
              <a:rPr lang="en-US" dirty="0"/>
              <a:t>Effective for plans of correction </a:t>
            </a:r>
          </a:p>
          <a:p>
            <a:pPr lvl="1">
              <a:lnSpc>
                <a:spcPct val="150000"/>
              </a:lnSpc>
            </a:pPr>
            <a:endParaRPr lang="en-US" dirty="0"/>
          </a:p>
          <a:p>
            <a:pPr>
              <a:lnSpc>
                <a:spcPct val="150000"/>
              </a:lnSpc>
            </a:pPr>
            <a:r>
              <a:rPr lang="en-US" dirty="0"/>
              <a:t>Monitoring</a:t>
            </a:r>
          </a:p>
          <a:p>
            <a:pPr lvl="1">
              <a:lnSpc>
                <a:spcPct val="150000"/>
              </a:lnSpc>
            </a:pPr>
            <a:r>
              <a:rPr lang="en-US" dirty="0"/>
              <a:t>Day-to-day reviews</a:t>
            </a:r>
          </a:p>
          <a:p>
            <a:pPr lvl="1">
              <a:lnSpc>
                <a:spcPct val="150000"/>
              </a:lnSpc>
            </a:pPr>
            <a:r>
              <a:rPr lang="en-US" dirty="0"/>
              <a:t>Approach may be informal </a:t>
            </a:r>
          </a:p>
          <a:p>
            <a:pPr lvl="1">
              <a:lnSpc>
                <a:spcPct val="150000"/>
              </a:lnSpc>
            </a:pPr>
            <a:r>
              <a:rPr lang="en-US" dirty="0"/>
              <a:t>Implementing corrective action plans</a:t>
            </a:r>
          </a:p>
          <a:p>
            <a:pPr>
              <a:lnSpc>
                <a:spcPct val="150000"/>
              </a:lnSpc>
            </a:pPr>
            <a:endParaRPr lang="en-US" dirty="0"/>
          </a:p>
        </p:txBody>
      </p:sp>
    </p:spTree>
    <p:extLst>
      <p:ext uri="{BB962C8B-B14F-4D97-AF65-F5344CB8AC3E}">
        <p14:creationId xmlns:p14="http://schemas.microsoft.com/office/powerpoint/2010/main" val="2619343764"/>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Monitoring / Auditing Continued</a:t>
            </a:r>
          </a:p>
        </p:txBody>
      </p:sp>
      <p:sp>
        <p:nvSpPr>
          <p:cNvPr id="3" name="Content Placeholder 2"/>
          <p:cNvSpPr>
            <a:spLocks noGrp="1"/>
          </p:cNvSpPr>
          <p:nvPr>
            <p:ph idx="1"/>
          </p:nvPr>
        </p:nvSpPr>
        <p:spPr>
          <a:xfrm>
            <a:off x="827741" y="1371600"/>
            <a:ext cx="7494494" cy="4545389"/>
          </a:xfrm>
        </p:spPr>
        <p:txBody>
          <a:bodyPr/>
          <a:lstStyle/>
          <a:p>
            <a:pPr>
              <a:lnSpc>
                <a:spcPct val="150000"/>
              </a:lnSpc>
            </a:pPr>
            <a:r>
              <a:rPr lang="en-US" dirty="0"/>
              <a:t>Essentials</a:t>
            </a:r>
          </a:p>
          <a:p>
            <a:pPr lvl="1">
              <a:lnSpc>
                <a:spcPct val="150000"/>
              </a:lnSpc>
            </a:pPr>
            <a:r>
              <a:rPr lang="en-US" dirty="0"/>
              <a:t>Understanding current workflow and processes </a:t>
            </a:r>
          </a:p>
          <a:p>
            <a:pPr lvl="2">
              <a:lnSpc>
                <a:spcPct val="150000"/>
              </a:lnSpc>
            </a:pPr>
            <a:r>
              <a:rPr lang="en-US" dirty="0"/>
              <a:t>What happens, should happen, did happen</a:t>
            </a:r>
          </a:p>
          <a:p>
            <a:pPr lvl="1">
              <a:lnSpc>
                <a:spcPct val="150000"/>
              </a:lnSpc>
            </a:pPr>
            <a:r>
              <a:rPr lang="en-US" dirty="0"/>
              <a:t>Ownership and accountability</a:t>
            </a:r>
          </a:p>
          <a:p>
            <a:pPr lvl="1">
              <a:lnSpc>
                <a:spcPct val="150000"/>
              </a:lnSpc>
            </a:pPr>
            <a:r>
              <a:rPr lang="en-US" dirty="0"/>
              <a:t>Key is on the follow-up … resolution </a:t>
            </a:r>
          </a:p>
          <a:p>
            <a:pPr>
              <a:lnSpc>
                <a:spcPct val="150000"/>
              </a:lnSpc>
            </a:pPr>
            <a:endParaRPr lang="en-US" dirty="0"/>
          </a:p>
        </p:txBody>
      </p:sp>
      <p:pic>
        <p:nvPicPr>
          <p:cNvPr id="4098" name="Picture 2" descr="http://www.enterprise-development.org/media/Audi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343400"/>
            <a:ext cx="2466975" cy="2190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538166"/>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Monitoring / Auditing Continued</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50" t="24343" r="15481" b="12478"/>
          <a:stretch/>
        </p:blipFill>
        <p:spPr bwMode="auto">
          <a:xfrm>
            <a:off x="-32982" y="1600200"/>
            <a:ext cx="9220200" cy="462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170219"/>
      </p:ext>
    </p:extLst>
  </p:cSld>
  <p:clrMapOvr>
    <a:masterClrMapping/>
  </p:clrMapOvr>
  <p:transition spd="slow">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08-26-15 RCC Agenda Presentation</Template>
  <TotalTime>2297</TotalTime>
  <Words>384</Words>
  <Application>Microsoft Office PowerPoint</Application>
  <PresentationFormat>On-screen Show (4:3)</PresentationFormat>
  <Paragraphs>90</Paragraphs>
  <Slides>12</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ＭＳ Ｐゴシック</vt:lpstr>
      <vt:lpstr>Arial</vt:lpstr>
      <vt:lpstr>Calibri</vt:lpstr>
      <vt:lpstr>Garamond</vt:lpstr>
      <vt:lpstr>Helvetica Neue Bold Condensed</vt:lpstr>
      <vt:lpstr>Office Theme</vt:lpstr>
      <vt:lpstr>1_Office Theme</vt:lpstr>
      <vt:lpstr>Survey Readiness</vt:lpstr>
      <vt:lpstr>Agenda</vt:lpstr>
      <vt:lpstr>Survey Scope</vt:lpstr>
      <vt:lpstr>Survey Scope Continued</vt:lpstr>
      <vt:lpstr>Survey Scope Continued</vt:lpstr>
      <vt:lpstr>Staying Survey Ready </vt:lpstr>
      <vt:lpstr>Monitoring / Auditing</vt:lpstr>
      <vt:lpstr>Monitoring / Auditing Continued</vt:lpstr>
      <vt:lpstr>Monitoring / Auditing Continued</vt:lpstr>
      <vt:lpstr>Education</vt:lpstr>
      <vt:lpstr>Lessons Learned</vt:lpstr>
      <vt:lpstr> Questions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Compliance and Ethics Committee (ECC)</dc:title>
  <dc:creator>Vraitch-Dhillon, Ravneet</dc:creator>
  <cp:lastModifiedBy>Lena E Watts</cp:lastModifiedBy>
  <cp:revision>40</cp:revision>
  <dcterms:created xsi:type="dcterms:W3CDTF">2015-09-09T15:58:17Z</dcterms:created>
  <dcterms:modified xsi:type="dcterms:W3CDTF">2018-08-29T06:31:55Z</dcterms:modified>
</cp:coreProperties>
</file>